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60" r:id="rId3"/>
    <p:sldId id="257" r:id="rId4"/>
    <p:sldId id="261" r:id="rId5"/>
    <p:sldId id="259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69" r:id="rId14"/>
    <p:sldId id="272" r:id="rId15"/>
    <p:sldId id="275" r:id="rId16"/>
    <p:sldId id="276" r:id="rId17"/>
    <p:sldId id="277" r:id="rId18"/>
    <p:sldId id="280" r:id="rId19"/>
    <p:sldId id="281" r:id="rId20"/>
    <p:sldId id="282" r:id="rId21"/>
    <p:sldId id="287" r:id="rId22"/>
    <p:sldId id="278" r:id="rId23"/>
    <p:sldId id="285" r:id="rId24"/>
    <p:sldId id="279" r:id="rId25"/>
    <p:sldId id="284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93182" autoAdjust="0"/>
  </p:normalViewPr>
  <p:slideViewPr>
    <p:cSldViewPr>
      <p:cViewPr varScale="1">
        <p:scale>
          <a:sx n="90" d="100"/>
          <a:sy n="90" d="100"/>
        </p:scale>
        <p:origin x="10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07A35-6987-400F-A1C3-5F3C0E2E7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C90234-67E8-4E0D-881B-A3822AE48795}" type="slidenum">
              <a:rPr lang="en-US"/>
              <a:pPr/>
              <a:t>64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9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1C9CB-C023-4E64-9396-544DA3196F94}" type="slidenum">
              <a:rPr lang="en-US"/>
              <a:pPr/>
              <a:t>65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0A2DE4-3229-4150-94E8-3D3B57CDF828}" type="slidenum">
              <a:rPr lang="en-US"/>
              <a:pPr/>
              <a:t>66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80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8866A3-BF23-4DB1-9316-764AB6FDF26D}" type="slidenum">
              <a:rPr lang="en-US"/>
              <a:pPr/>
              <a:t>68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DDF0AD-2414-4E32-99D9-E938AC3F7CCA}" type="slidenum">
              <a:rPr lang="en-US"/>
              <a:pPr/>
              <a:t>69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E3F75-4995-4F20-806E-816DB50EDB1C}" type="slidenum">
              <a:rPr lang="en-US"/>
              <a:pPr/>
              <a:t>70</a:t>
            </a:fld>
            <a:endParaRPr lang="en-US"/>
          </a:p>
        </p:txBody>
      </p:sp>
      <p:sp>
        <p:nvSpPr>
          <p:cNvPr id="96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51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99C30-5D8F-4C71-BE92-26B279791545}" type="slidenum">
              <a:rPr lang="en-US"/>
              <a:pPr/>
              <a:t>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87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0DF35-8568-4C81-99B5-7D151FD80174}" type="slidenum">
              <a:rPr lang="en-US"/>
              <a:pPr/>
              <a:t>72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280B6F8-97A9-427D-94B1-755E8A36C583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4354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A6C7E-DBC5-4A0D-84CC-0DB8B710DBE6}" type="slidenum">
              <a:rPr lang="en-US"/>
              <a:pPr/>
              <a:t>34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2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785E1-798F-4434-9775-98D2F520F2A8}" type="slidenum">
              <a:rPr lang="en-US"/>
              <a:pPr/>
              <a:t>35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2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A0B9E-4FF7-4A5E-8706-334F284A92B4}" type="slidenum">
              <a:rPr lang="en-US"/>
              <a:pPr/>
              <a:t>59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A9AB9-A411-4E8B-87DE-3FB49A8E3B4F}" type="slidenum">
              <a:rPr lang="en-US"/>
              <a:pPr/>
              <a:t>60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38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B2CFE-F7D2-4D18-9D75-C6D2E149BD9F}" type="slidenum">
              <a:rPr lang="en-US"/>
              <a:pPr/>
              <a:t>61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3B60A5-34A0-4C75-AB74-9FE1EAA11A36}" type="slidenum">
              <a:rPr lang="en-US"/>
              <a:pPr/>
              <a:t>62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5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1348B-8163-4529-B0FF-3C97DF88E074}" type="slidenum">
              <a:rPr lang="en-US"/>
              <a:pPr/>
              <a:t>63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6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1C25-CD7B-4442-A65C-8AD0B88C7ECC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7334-1AA4-47AA-A534-124BC91D4A50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E682-5923-42E5-8A6D-4BCD11D20886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407BC-6DD6-478A-8C6B-EE8367D5F5A8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FFCC6-B2DE-42C1-860C-CC15AE7F5A4C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722E-C424-435F-8608-A67C4498325B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996C-4A7C-4871-8A21-D2F0507B097C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5F2AA-04E9-4FED-BAF0-0D84738E6A92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7FA2-0584-40B1-A019-5113176F100C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0D33D-7EDD-4F59-9F86-F06AB5E887E9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5F5E-7137-452E-B6CF-1B82FF606986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06F15-EAE6-4F16-8410-2FC09076C227}" type="datetime1">
              <a:rPr lang="en-US" smtClean="0"/>
              <a:pPr/>
              <a:t>9/14/21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jadavpuruniversity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0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8991600" cy="1470025"/>
          </a:xfrm>
        </p:spPr>
        <p:txBody>
          <a:bodyPr>
            <a:normAutofit fontScale="90000"/>
          </a:bodyPr>
          <a:lstStyle/>
          <a:p>
            <a:r>
              <a:rPr lang="mr-IN" dirty="0" smtClean="0"/>
              <a:t>CSE/PC/</a:t>
            </a:r>
            <a:r>
              <a:rPr lang="mr-IN" dirty="0" err="1" smtClean="0"/>
              <a:t>B</a:t>
            </a:r>
            <a:r>
              <a:rPr lang="mr-IN" dirty="0" smtClean="0"/>
              <a:t>/</a:t>
            </a:r>
            <a:r>
              <a:rPr lang="mr-IN" dirty="0" err="1" smtClean="0"/>
              <a:t>T</a:t>
            </a:r>
            <a:r>
              <a:rPr lang="mr-IN" dirty="0" smtClean="0"/>
              <a:t>/316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Computer Networks</a:t>
            </a:r>
            <a:br>
              <a:rPr lang="en-US" dirty="0" smtClean="0"/>
            </a:br>
            <a:r>
              <a:rPr lang="en-US" dirty="0" smtClean="0"/>
              <a:t>Topic 12- Network Layer Internet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hlinkClick r:id="rId2"/>
              </a:rPr>
              <a:t>sarbani.roy@jadavpuruniversity.in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Internet Protocol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Switching in the Internet is done by using the datagram approach to packet switching at </a:t>
            </a:r>
            <a:br>
              <a:rPr lang="en-US" dirty="0" smtClean="0"/>
            </a:br>
            <a:r>
              <a:rPr lang="en-US" dirty="0" smtClean="0"/>
              <a:t>the network layer.</a:t>
            </a:r>
          </a:p>
          <a:p>
            <a:r>
              <a:rPr lang="en-US" altLang="tr-TR" dirty="0" smtClean="0"/>
              <a:t>IP provides </a:t>
            </a:r>
            <a:r>
              <a:rPr lang="en-US" altLang="tr-TR" u="sng" dirty="0" smtClean="0"/>
              <a:t>connectionless</a:t>
            </a:r>
            <a:r>
              <a:rPr lang="en-US" altLang="tr-TR" dirty="0" smtClean="0"/>
              <a:t> (datagram) service</a:t>
            </a:r>
          </a:p>
          <a:p>
            <a:r>
              <a:rPr lang="en-AU" altLang="tr-TR" dirty="0" smtClean="0"/>
              <a:t>Each packet treated separately</a:t>
            </a:r>
          </a:p>
          <a:p>
            <a:r>
              <a:rPr lang="en-AU" altLang="tr-TR" dirty="0" smtClean="0"/>
              <a:t>Network layer protocol common to all routers</a:t>
            </a:r>
          </a:p>
          <a:p>
            <a:pPr lvl="1"/>
            <a:r>
              <a:rPr lang="en-AU" altLang="tr-TR" dirty="0" smtClean="0"/>
              <a:t>which is the Internet Protocol (IP)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smtClean="0"/>
              <a:t>Connectionless Internetworking (General)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AU" altLang="tr-TR" dirty="0" smtClean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AU" altLang="tr-TR" dirty="0" smtClean="0"/>
              <a:t>Flexible and robust</a:t>
            </a:r>
          </a:p>
          <a:p>
            <a:pPr lvl="2">
              <a:lnSpc>
                <a:spcPct val="90000"/>
              </a:lnSpc>
            </a:pPr>
            <a:r>
              <a:rPr lang="en-AU" altLang="tr-TR" dirty="0" smtClean="0"/>
              <a:t>e.g. in case of congestion or node failure, packets find their way easier than connection-oriented services</a:t>
            </a:r>
          </a:p>
          <a:p>
            <a:pPr lvl="1">
              <a:lnSpc>
                <a:spcPct val="90000"/>
              </a:lnSpc>
            </a:pPr>
            <a:r>
              <a:rPr lang="en-AU" altLang="tr-TR" dirty="0" smtClean="0"/>
              <a:t>No unnecessary overhead for connection setup</a:t>
            </a:r>
          </a:p>
          <a:p>
            <a:pPr lvl="1">
              <a:lnSpc>
                <a:spcPct val="90000"/>
              </a:lnSpc>
            </a:pPr>
            <a:r>
              <a:rPr lang="en-AU" altLang="tr-TR" dirty="0" smtClean="0"/>
              <a:t>Can work with different network types </a:t>
            </a:r>
          </a:p>
          <a:p>
            <a:pPr lvl="2">
              <a:lnSpc>
                <a:spcPct val="90000"/>
              </a:lnSpc>
            </a:pPr>
            <a:r>
              <a:rPr lang="en-AU" altLang="tr-TR" dirty="0" smtClean="0"/>
              <a:t>does not demand too much services from the actual network</a:t>
            </a:r>
          </a:p>
          <a:p>
            <a:pPr>
              <a:lnSpc>
                <a:spcPct val="90000"/>
              </a:lnSpc>
            </a:pPr>
            <a:r>
              <a:rPr lang="tr-TR" altLang="tr-TR" dirty="0" smtClean="0"/>
              <a:t>Disadvantage: </a:t>
            </a:r>
            <a:r>
              <a:rPr lang="en-AU" altLang="tr-TR" dirty="0" smtClean="0"/>
              <a:t>Unreliable</a:t>
            </a:r>
          </a:p>
          <a:p>
            <a:pPr lvl="1">
              <a:lnSpc>
                <a:spcPct val="90000"/>
              </a:lnSpc>
            </a:pPr>
            <a:r>
              <a:rPr lang="en-AU" altLang="tr-TR" dirty="0" smtClean="0"/>
              <a:t>Not guaranteed delivery</a:t>
            </a:r>
          </a:p>
          <a:p>
            <a:pPr lvl="1">
              <a:lnSpc>
                <a:spcPct val="90000"/>
              </a:lnSpc>
            </a:pPr>
            <a:r>
              <a:rPr lang="en-AU" altLang="tr-TR" dirty="0" smtClean="0"/>
              <a:t>Not guaranteed order of delivery</a:t>
            </a:r>
          </a:p>
          <a:p>
            <a:pPr lvl="2">
              <a:lnSpc>
                <a:spcPct val="90000"/>
              </a:lnSpc>
            </a:pPr>
            <a:r>
              <a:rPr lang="en-AU" altLang="tr-TR" dirty="0" smtClean="0"/>
              <a:t>Packets can take different routes</a:t>
            </a:r>
          </a:p>
          <a:p>
            <a:pPr lvl="1">
              <a:lnSpc>
                <a:spcPct val="90000"/>
              </a:lnSpc>
            </a:pPr>
            <a:r>
              <a:rPr lang="en-AU" altLang="tr-TR" dirty="0" smtClean="0"/>
              <a:t>Reliability is responsibility of next layer up (e.g. TCP)</a:t>
            </a:r>
            <a:endParaRPr lang="en-US" alt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altLang="tr-TR" dirty="0" smtClean="0"/>
              <a:t/>
            </a:r>
            <a:br>
              <a:rPr lang="en-GB" altLang="tr-TR" dirty="0" smtClean="0"/>
            </a:br>
            <a:r>
              <a:rPr lang="en-GB" altLang="tr-TR" dirty="0" smtClean="0"/>
              <a:t>Example Internet Protocol Operation</a:t>
            </a:r>
          </a:p>
        </p:txBody>
      </p:sp>
      <p:pic>
        <p:nvPicPr>
          <p:cNvPr id="8195" name="Picture 1027" descr="IP Operation"/>
          <p:cNvPicPr>
            <a:picLocks noChangeAspect="1" noChangeArrowheads="1"/>
          </p:cNvPicPr>
          <p:nvPr/>
        </p:nvPicPr>
        <p:blipFill>
          <a:blip r:embed="rId2" cstate="print"/>
          <a:srcRect b="4979"/>
          <a:stretch>
            <a:fillRect/>
          </a:stretch>
        </p:blipFill>
        <p:spPr bwMode="auto">
          <a:xfrm>
            <a:off x="1905000" y="1371600"/>
            <a:ext cx="44577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Position of IPv4 in TCP/IP protocol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</a:rPr>
              <a:t>The Internet Protocol version 4 (</a:t>
            </a:r>
            <a:r>
              <a:rPr lang="en-US" sz="2000" dirty="0" smtClean="0">
                <a:solidFill>
                  <a:schemeClr val="hlink"/>
                </a:solidFill>
                <a:latin typeface="Times New Roman" pitchFamily="18" charset="0"/>
              </a:rPr>
              <a:t>IPv4</a:t>
            </a:r>
            <a:r>
              <a:rPr lang="en-US" sz="2000" dirty="0" smtClean="0">
                <a:latin typeface="Times New Roman" pitchFamily="18" charset="0"/>
              </a:rPr>
              <a:t>) is the delivery mechanism used by the TCP/IP protocols.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7916862" cy="357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Datagram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Packets in the IPv4 layer are called </a:t>
            </a:r>
            <a:r>
              <a:rPr lang="en-US" dirty="0" err="1" smtClean="0"/>
              <a:t>datagrams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075" y="2424113"/>
            <a:ext cx="6334125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A datagram is a variable-length packet consisting of two parts: header and data. The header is 20 to 60 bytes in length and contains information essential to routing and delivery. It is customary in TCP/IP to show the header in 4-byte sections.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Service Model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40700" cy="2286000"/>
          </a:xfrm>
        </p:spPr>
        <p:txBody>
          <a:bodyPr/>
          <a:lstStyle/>
          <a:p>
            <a:r>
              <a:rPr lang="en-US" sz="2000" dirty="0"/>
              <a:t>Low-level communication model provided by Internet</a:t>
            </a:r>
          </a:p>
          <a:p>
            <a:r>
              <a:rPr lang="en-US" sz="2000" dirty="0"/>
              <a:t>Datagram</a:t>
            </a:r>
          </a:p>
          <a:p>
            <a:pPr lvl="1"/>
            <a:r>
              <a:rPr lang="en-US" sz="1800" dirty="0"/>
              <a:t>Each packet self-contained</a:t>
            </a:r>
          </a:p>
          <a:p>
            <a:pPr lvl="2"/>
            <a:r>
              <a:rPr lang="en-US" sz="1600" dirty="0"/>
              <a:t>All information needed to get to destination</a:t>
            </a:r>
          </a:p>
          <a:p>
            <a:pPr lvl="2"/>
            <a:r>
              <a:rPr lang="en-US" sz="1600" dirty="0"/>
              <a:t>No advance setup or connection maintenance</a:t>
            </a:r>
          </a:p>
          <a:p>
            <a:pPr lvl="1"/>
            <a:r>
              <a:rPr lang="en-US" sz="1800" dirty="0"/>
              <a:t>Analogous to letter or telegram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3276600"/>
            <a:ext cx="6248400" cy="3276600"/>
            <a:chOff x="1200" y="2064"/>
            <a:chExt cx="3072" cy="20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200" y="2064"/>
              <a:ext cx="3072" cy="240"/>
              <a:chOff x="1200" y="2064"/>
              <a:chExt cx="3072" cy="240"/>
            </a:xfrm>
          </p:grpSpPr>
          <p:sp>
            <p:nvSpPr>
              <p:cNvPr id="184326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84327" name="Rectangle 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184328" name="Rectangle 8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184329" name="Rectangle 9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184330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184331" name="Rectangle 11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19</a:t>
                </a:r>
              </a:p>
            </p:txBody>
          </p:sp>
          <p:sp>
            <p:nvSpPr>
              <p:cNvPr id="184332" name="Rectangle 12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184333" name="Rectangle 13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400">
                    <a:latin typeface="Helvetica" pitchFamily="34" charset="0"/>
                  </a:rPr>
                  <a:t>28</a:t>
                </a:r>
              </a:p>
            </p:txBody>
          </p:sp>
          <p:sp>
            <p:nvSpPr>
              <p:cNvPr id="184334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 anchor="ctr"/>
              <a:lstStyle/>
              <a:p>
                <a:pPr algn="r" eaLnBrk="0" hangingPunct="0"/>
                <a:r>
                  <a:rPr lang="en-US" sz="1400">
                    <a:latin typeface="Helvetica" pitchFamily="34" charset="0"/>
                  </a:rPr>
                  <a:t>31</a:t>
                </a:r>
              </a:p>
            </p:txBody>
          </p:sp>
        </p:grpSp>
        <p:sp>
          <p:nvSpPr>
            <p:cNvPr id="184335" name="Rectangle 15"/>
            <p:cNvSpPr>
              <a:spLocks noChangeArrowheads="1"/>
            </p:cNvSpPr>
            <p:nvPr/>
          </p:nvSpPr>
          <p:spPr bwMode="auto">
            <a:xfrm>
              <a:off x="1200" y="2304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version</a:t>
              </a:r>
            </a:p>
          </p:txBody>
        </p:sp>
        <p:sp>
          <p:nvSpPr>
            <p:cNvPr id="184336" name="Rectangle 16"/>
            <p:cNvSpPr>
              <a:spLocks noChangeArrowheads="1"/>
            </p:cNvSpPr>
            <p:nvPr/>
          </p:nvSpPr>
          <p:spPr bwMode="auto">
            <a:xfrm>
              <a:off x="1584" y="2304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HLen</a:t>
              </a:r>
            </a:p>
          </p:txBody>
        </p:sp>
        <p:sp>
          <p:nvSpPr>
            <p:cNvPr id="184337" name="Rectangle 17"/>
            <p:cNvSpPr>
              <a:spLocks noChangeArrowheads="1"/>
            </p:cNvSpPr>
            <p:nvPr/>
          </p:nvSpPr>
          <p:spPr bwMode="auto">
            <a:xfrm>
              <a:off x="1968" y="2304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TOS</a:t>
              </a:r>
            </a:p>
          </p:txBody>
        </p:sp>
        <p:sp>
          <p:nvSpPr>
            <p:cNvPr id="184338" name="Rectangle 18"/>
            <p:cNvSpPr>
              <a:spLocks noChangeArrowheads="1"/>
            </p:cNvSpPr>
            <p:nvPr/>
          </p:nvSpPr>
          <p:spPr bwMode="auto">
            <a:xfrm>
              <a:off x="2736" y="2304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Length</a:t>
              </a:r>
            </a:p>
          </p:txBody>
        </p:sp>
        <p:sp>
          <p:nvSpPr>
            <p:cNvPr id="184339" name="Rectangle 19"/>
            <p:cNvSpPr>
              <a:spLocks noChangeArrowheads="1"/>
            </p:cNvSpPr>
            <p:nvPr/>
          </p:nvSpPr>
          <p:spPr bwMode="auto">
            <a:xfrm>
              <a:off x="1200" y="2544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Identifier</a:t>
              </a:r>
            </a:p>
          </p:txBody>
        </p:sp>
        <p:sp>
          <p:nvSpPr>
            <p:cNvPr id="184340" name="Rectangle 20"/>
            <p:cNvSpPr>
              <a:spLocks noChangeArrowheads="1"/>
            </p:cNvSpPr>
            <p:nvPr/>
          </p:nvSpPr>
          <p:spPr bwMode="auto">
            <a:xfrm>
              <a:off x="2736" y="2544"/>
              <a:ext cx="28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Flag</a:t>
              </a:r>
            </a:p>
          </p:txBody>
        </p:sp>
        <p:sp>
          <p:nvSpPr>
            <p:cNvPr id="184341" name="Rectangle 21"/>
            <p:cNvSpPr>
              <a:spLocks noChangeArrowheads="1"/>
            </p:cNvSpPr>
            <p:nvPr/>
          </p:nvSpPr>
          <p:spPr bwMode="auto">
            <a:xfrm>
              <a:off x="3024" y="2544"/>
              <a:ext cx="124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Offset</a:t>
              </a:r>
            </a:p>
          </p:txBody>
        </p:sp>
        <p:sp>
          <p:nvSpPr>
            <p:cNvPr id="184342" name="Rectangle 22"/>
            <p:cNvSpPr>
              <a:spLocks noChangeArrowheads="1"/>
            </p:cNvSpPr>
            <p:nvPr/>
          </p:nvSpPr>
          <p:spPr bwMode="auto">
            <a:xfrm>
              <a:off x="1200" y="2784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TTL</a:t>
              </a:r>
            </a:p>
          </p:txBody>
        </p:sp>
        <p:sp>
          <p:nvSpPr>
            <p:cNvPr id="184343" name="Rectangle 23"/>
            <p:cNvSpPr>
              <a:spLocks noChangeArrowheads="1"/>
            </p:cNvSpPr>
            <p:nvPr/>
          </p:nvSpPr>
          <p:spPr bwMode="auto">
            <a:xfrm>
              <a:off x="1968" y="2784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Protocol</a:t>
              </a:r>
            </a:p>
          </p:txBody>
        </p:sp>
        <p:sp>
          <p:nvSpPr>
            <p:cNvPr id="184344" name="Rectangle 24"/>
            <p:cNvSpPr>
              <a:spLocks noChangeArrowheads="1"/>
            </p:cNvSpPr>
            <p:nvPr/>
          </p:nvSpPr>
          <p:spPr bwMode="auto">
            <a:xfrm>
              <a:off x="2736" y="2784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Checksum</a:t>
              </a:r>
            </a:p>
          </p:txBody>
        </p:sp>
        <p:sp>
          <p:nvSpPr>
            <p:cNvPr id="184345" name="Rectangle 25"/>
            <p:cNvSpPr>
              <a:spLocks noChangeArrowheads="1"/>
            </p:cNvSpPr>
            <p:nvPr/>
          </p:nvSpPr>
          <p:spPr bwMode="auto">
            <a:xfrm>
              <a:off x="1200" y="3024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Source Address</a:t>
              </a:r>
            </a:p>
          </p:txBody>
        </p:sp>
        <p:sp>
          <p:nvSpPr>
            <p:cNvPr id="184346" name="Rectangle 26"/>
            <p:cNvSpPr>
              <a:spLocks noChangeArrowheads="1"/>
            </p:cNvSpPr>
            <p:nvPr/>
          </p:nvSpPr>
          <p:spPr bwMode="auto">
            <a:xfrm>
              <a:off x="1200" y="3264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latin typeface="Helvetica" pitchFamily="34" charset="0"/>
                </a:rPr>
                <a:t>Destination Address</a:t>
              </a:r>
            </a:p>
          </p:txBody>
        </p:sp>
        <p:sp>
          <p:nvSpPr>
            <p:cNvPr id="184347" name="Rectangle 27"/>
            <p:cNvSpPr>
              <a:spLocks noChangeArrowheads="1"/>
            </p:cNvSpPr>
            <p:nvPr/>
          </p:nvSpPr>
          <p:spPr bwMode="auto">
            <a:xfrm>
              <a:off x="1200" y="3504"/>
              <a:ext cx="3072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 dirty="0">
                  <a:latin typeface="Helvetica" pitchFamily="34" charset="0"/>
                </a:rPr>
                <a:t>Options (if any)</a:t>
              </a:r>
            </a:p>
          </p:txBody>
        </p:sp>
        <p:sp>
          <p:nvSpPr>
            <p:cNvPr id="184348" name="Rectangle 28"/>
            <p:cNvSpPr>
              <a:spLocks noChangeArrowheads="1"/>
            </p:cNvSpPr>
            <p:nvPr/>
          </p:nvSpPr>
          <p:spPr bwMode="auto">
            <a:xfrm>
              <a:off x="1200" y="3744"/>
              <a:ext cx="30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400">
                  <a:solidFill>
                    <a:srgbClr val="CCFFCC"/>
                  </a:solidFill>
                  <a:latin typeface="Helvetica" pitchFamily="34" charset="0"/>
                </a:rPr>
                <a:t>Data</a:t>
              </a:r>
            </a:p>
          </p:txBody>
        </p:sp>
      </p:grp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8043863" y="4430713"/>
            <a:ext cx="8715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Header</a:t>
            </a:r>
          </a:p>
        </p:txBody>
      </p:sp>
      <p:sp>
        <p:nvSpPr>
          <p:cNvPr id="184351" name="AutoShape 31"/>
          <p:cNvSpPr>
            <a:spLocks/>
          </p:cNvSpPr>
          <p:nvPr/>
        </p:nvSpPr>
        <p:spPr bwMode="auto">
          <a:xfrm>
            <a:off x="7754938" y="3683000"/>
            <a:ext cx="228600" cy="2286000"/>
          </a:xfrm>
          <a:prstGeom prst="rightBrace">
            <a:avLst>
              <a:gd name="adj1" fmla="val 79167"/>
              <a:gd name="adj2" fmla="val 41597"/>
            </a:avLst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52" name="Text Box 32"/>
          <p:cNvSpPr txBox="1">
            <a:spLocks noChangeArrowheads="1"/>
          </p:cNvSpPr>
          <p:nvPr/>
        </p:nvSpPr>
        <p:spPr bwMode="auto">
          <a:xfrm>
            <a:off x="457200" y="4114800"/>
            <a:ext cx="9144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IPv4 Packet</a:t>
            </a:r>
          </a:p>
          <a:p>
            <a:pPr eaLnBrk="0" hangingPunct="0"/>
            <a:r>
              <a:rPr lang="en-US" sz="1600" b="1">
                <a:latin typeface="Helvetica" pitchFamily="34" charset="0"/>
              </a:rPr>
              <a:t>Format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Header Fields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86200" y="1447800"/>
            <a:ext cx="5105400" cy="2590800"/>
          </a:xfrm>
        </p:spPr>
        <p:txBody>
          <a:bodyPr/>
          <a:lstStyle/>
          <a:p>
            <a:pPr marL="233363" indent="-233363"/>
            <a:r>
              <a:rPr lang="en-US" sz="2400"/>
              <a:t>Version: IP Version</a:t>
            </a:r>
          </a:p>
          <a:p>
            <a:pPr marL="574675" lvl="1" indent="-227013"/>
            <a:r>
              <a:rPr lang="en-US" sz="2000"/>
              <a:t>4 for IPv4</a:t>
            </a:r>
          </a:p>
          <a:p>
            <a:pPr marL="233363" indent="-233363"/>
            <a:r>
              <a:rPr lang="en-US" sz="2400"/>
              <a:t>HLen: Header Length</a:t>
            </a:r>
          </a:p>
          <a:p>
            <a:pPr marL="574675" lvl="1" indent="-227013"/>
            <a:r>
              <a:rPr lang="en-US" sz="2000"/>
              <a:t>32-bit words (typically 5)</a:t>
            </a:r>
          </a:p>
          <a:p>
            <a:pPr marL="233363" indent="-233363"/>
            <a:r>
              <a:rPr lang="en-US" sz="2400"/>
              <a:t>TOS: Type of Service</a:t>
            </a:r>
          </a:p>
          <a:p>
            <a:pPr marL="574675" lvl="1" indent="-227013"/>
            <a:r>
              <a:rPr lang="en-US" sz="2000"/>
              <a:t>Priority information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3810000"/>
            <a:ext cx="7848600" cy="2557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Length: Packet Length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Bytes (including header</a:t>
            </a:r>
            <a:r>
              <a:rPr lang="en-US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total length field defines the total length of the datagram including the header.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Header </a:t>
            </a:r>
            <a:r>
              <a:rPr lang="en-US" sz="2400" dirty="0"/>
              <a:t>format can change with versions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First byte identifies version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Length field limits packets to 65,535 bytes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practice, break into much smaller packets for network performance </a:t>
            </a:r>
            <a:r>
              <a:rPr lang="en-US" sz="2000" dirty="0" smtClean="0"/>
              <a:t>considerations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00100" y="1752600"/>
            <a:ext cx="2743200" cy="1524000"/>
            <a:chOff x="288" y="720"/>
            <a:chExt cx="3072" cy="206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8" y="720"/>
              <a:ext cx="3072" cy="240"/>
              <a:chOff x="1200" y="2064"/>
              <a:chExt cx="3072" cy="240"/>
            </a:xfrm>
          </p:grpSpPr>
          <p:sp>
            <p:nvSpPr>
              <p:cNvPr id="185351" name="Rectangle 7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85352" name="Rectangle 8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185353" name="Rectangle 9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185354" name="Rectangle 10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185355" name="Rectangle 11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185356" name="Rectangle 12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19</a:t>
                </a:r>
              </a:p>
            </p:txBody>
          </p:sp>
          <p:sp>
            <p:nvSpPr>
              <p:cNvPr id="185357" name="Rectangle 13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185358" name="Rectangle 14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28</a:t>
                </a:r>
              </a:p>
            </p:txBody>
          </p:sp>
          <p:sp>
            <p:nvSpPr>
              <p:cNvPr id="185359" name="Rectangle 15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 anchor="ctr"/>
              <a:lstStyle/>
              <a:p>
                <a:pPr algn="r" eaLnBrk="0" hangingPunct="0"/>
                <a:r>
                  <a:rPr lang="en-US" sz="700">
                    <a:latin typeface="Helvetica" pitchFamily="34" charset="0"/>
                  </a:rPr>
                  <a:t>31</a:t>
                </a:r>
              </a:p>
            </p:txBody>
          </p:sp>
        </p:grpSp>
        <p:sp>
          <p:nvSpPr>
            <p:cNvPr id="185360" name="Rectangle 16"/>
            <p:cNvSpPr>
              <a:spLocks noChangeArrowheads="1"/>
            </p:cNvSpPr>
            <p:nvPr/>
          </p:nvSpPr>
          <p:spPr bwMode="auto">
            <a:xfrm>
              <a:off x="288" y="960"/>
              <a:ext cx="384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ver-</a:t>
              </a:r>
            </a:p>
            <a:p>
              <a:pPr algn="ctr" eaLnBrk="0" hangingPunct="0"/>
              <a:r>
                <a:rPr lang="en-US" sz="700">
                  <a:latin typeface="Helvetica" pitchFamily="34" charset="0"/>
                </a:rPr>
                <a:t>sion</a:t>
              </a:r>
            </a:p>
          </p:txBody>
        </p:sp>
        <p:sp>
          <p:nvSpPr>
            <p:cNvPr id="185361" name="Rectangle 17"/>
            <p:cNvSpPr>
              <a:spLocks noChangeArrowheads="1"/>
            </p:cNvSpPr>
            <p:nvPr/>
          </p:nvSpPr>
          <p:spPr bwMode="auto">
            <a:xfrm>
              <a:off x="672" y="960"/>
              <a:ext cx="384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HLen</a:t>
              </a:r>
            </a:p>
          </p:txBody>
        </p:sp>
        <p:sp>
          <p:nvSpPr>
            <p:cNvPr id="185362" name="Rectangle 18"/>
            <p:cNvSpPr>
              <a:spLocks noChangeArrowheads="1"/>
            </p:cNvSpPr>
            <p:nvPr/>
          </p:nvSpPr>
          <p:spPr bwMode="auto">
            <a:xfrm>
              <a:off x="1056" y="960"/>
              <a:ext cx="768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TOS</a:t>
              </a:r>
            </a:p>
          </p:txBody>
        </p:sp>
        <p:sp>
          <p:nvSpPr>
            <p:cNvPr id="185363" name="Rectangle 19"/>
            <p:cNvSpPr>
              <a:spLocks noChangeArrowheads="1"/>
            </p:cNvSpPr>
            <p:nvPr/>
          </p:nvSpPr>
          <p:spPr bwMode="auto">
            <a:xfrm>
              <a:off x="1824" y="960"/>
              <a:ext cx="1536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Length</a:t>
              </a:r>
            </a:p>
          </p:txBody>
        </p:sp>
        <p:sp>
          <p:nvSpPr>
            <p:cNvPr id="185364" name="Rectangle 20"/>
            <p:cNvSpPr>
              <a:spLocks noChangeArrowheads="1"/>
            </p:cNvSpPr>
            <p:nvPr/>
          </p:nvSpPr>
          <p:spPr bwMode="auto">
            <a:xfrm>
              <a:off x="288" y="120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Identifier</a:t>
              </a:r>
            </a:p>
          </p:txBody>
        </p:sp>
        <p:sp>
          <p:nvSpPr>
            <p:cNvPr id="185365" name="Rectangle 21"/>
            <p:cNvSpPr>
              <a:spLocks noChangeArrowheads="1"/>
            </p:cNvSpPr>
            <p:nvPr/>
          </p:nvSpPr>
          <p:spPr bwMode="auto">
            <a:xfrm>
              <a:off x="1824" y="1200"/>
              <a:ext cx="28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500">
                  <a:latin typeface="Helvetica" pitchFamily="34" charset="0"/>
                </a:rPr>
                <a:t>Flags</a:t>
              </a:r>
            </a:p>
          </p:txBody>
        </p:sp>
        <p:sp>
          <p:nvSpPr>
            <p:cNvPr id="185366" name="Rectangle 22"/>
            <p:cNvSpPr>
              <a:spLocks noChangeArrowheads="1"/>
            </p:cNvSpPr>
            <p:nvPr/>
          </p:nvSpPr>
          <p:spPr bwMode="auto">
            <a:xfrm>
              <a:off x="2112" y="1200"/>
              <a:ext cx="124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Offset</a:t>
              </a:r>
            </a:p>
          </p:txBody>
        </p:sp>
        <p:sp>
          <p:nvSpPr>
            <p:cNvPr id="185367" name="Rectangle 23"/>
            <p:cNvSpPr>
              <a:spLocks noChangeArrowheads="1"/>
            </p:cNvSpPr>
            <p:nvPr/>
          </p:nvSpPr>
          <p:spPr bwMode="auto">
            <a:xfrm>
              <a:off x="288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TTL</a:t>
              </a:r>
            </a:p>
          </p:txBody>
        </p:sp>
        <p:sp>
          <p:nvSpPr>
            <p:cNvPr id="185368" name="Rectangle 24"/>
            <p:cNvSpPr>
              <a:spLocks noChangeArrowheads="1"/>
            </p:cNvSpPr>
            <p:nvPr/>
          </p:nvSpPr>
          <p:spPr bwMode="auto">
            <a:xfrm>
              <a:off x="1056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Protocol</a:t>
              </a:r>
            </a:p>
          </p:txBody>
        </p:sp>
        <p:sp>
          <p:nvSpPr>
            <p:cNvPr id="185369" name="Rectangle 25"/>
            <p:cNvSpPr>
              <a:spLocks noChangeArrowheads="1"/>
            </p:cNvSpPr>
            <p:nvPr/>
          </p:nvSpPr>
          <p:spPr bwMode="auto">
            <a:xfrm>
              <a:off x="1824" y="144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Checksum</a:t>
              </a:r>
            </a:p>
          </p:txBody>
        </p:sp>
        <p:sp>
          <p:nvSpPr>
            <p:cNvPr id="185370" name="Rectangle 26"/>
            <p:cNvSpPr>
              <a:spLocks noChangeArrowheads="1"/>
            </p:cNvSpPr>
            <p:nvPr/>
          </p:nvSpPr>
          <p:spPr bwMode="auto">
            <a:xfrm>
              <a:off x="288" y="1680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Source Address</a:t>
              </a:r>
            </a:p>
          </p:txBody>
        </p:sp>
        <p:sp>
          <p:nvSpPr>
            <p:cNvPr id="185371" name="Rectangle 27"/>
            <p:cNvSpPr>
              <a:spLocks noChangeArrowheads="1"/>
            </p:cNvSpPr>
            <p:nvPr/>
          </p:nvSpPr>
          <p:spPr bwMode="auto">
            <a:xfrm>
              <a:off x="288" y="1920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Destination Address</a:t>
              </a:r>
            </a:p>
          </p:txBody>
        </p:sp>
        <p:sp>
          <p:nvSpPr>
            <p:cNvPr id="185372" name="Rectangle 28"/>
            <p:cNvSpPr>
              <a:spLocks noChangeArrowheads="1"/>
            </p:cNvSpPr>
            <p:nvPr/>
          </p:nvSpPr>
          <p:spPr bwMode="auto">
            <a:xfrm>
              <a:off x="288" y="2160"/>
              <a:ext cx="3072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Options (if any)</a:t>
              </a:r>
            </a:p>
          </p:txBody>
        </p:sp>
        <p:sp>
          <p:nvSpPr>
            <p:cNvPr id="185373" name="Rectangle 29"/>
            <p:cNvSpPr>
              <a:spLocks noChangeArrowheads="1"/>
            </p:cNvSpPr>
            <p:nvPr/>
          </p:nvSpPr>
          <p:spPr bwMode="auto">
            <a:xfrm>
              <a:off x="288" y="2400"/>
              <a:ext cx="30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solidFill>
                    <a:srgbClr val="CCFFCC"/>
                  </a:solidFill>
                  <a:latin typeface="Helvetica" pitchFamily="34" charset="0"/>
                </a:rPr>
                <a:t>Data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Service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563" y="2727325"/>
            <a:ext cx="77422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</a:rPr>
              <a:t>Types of service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800225"/>
            <a:ext cx="5348288" cy="358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Some basics</a:t>
            </a:r>
          </a:p>
        </p:txBody>
      </p:sp>
      <p:sp>
        <p:nvSpPr>
          <p:cNvPr id="409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tr-TR" sz="2400" dirty="0" smtClean="0"/>
              <a:t>The term internet is short for “internetworking”</a:t>
            </a:r>
          </a:p>
          <a:p>
            <a:pPr lvl="1"/>
            <a:r>
              <a:rPr lang="en-AU" altLang="tr-TR" sz="2000" dirty="0" smtClean="0"/>
              <a:t>interconnection of networks with different network access mechanisms, addressing, different routing techniques, etc.</a:t>
            </a:r>
          </a:p>
          <a:p>
            <a:r>
              <a:rPr lang="en-AU" altLang="tr-TR" sz="2400" dirty="0" smtClean="0"/>
              <a:t>An internet</a:t>
            </a:r>
          </a:p>
          <a:p>
            <a:pPr lvl="1"/>
            <a:r>
              <a:rPr lang="en-AU" altLang="tr-TR" sz="2000" dirty="0" smtClean="0"/>
              <a:t>Collection of communications networks interconnected by </a:t>
            </a:r>
            <a:r>
              <a:rPr lang="tr-TR" altLang="tr-TR" sz="2000" dirty="0" smtClean="0"/>
              <a:t>layer 3  switches </a:t>
            </a:r>
            <a:r>
              <a:rPr lang="en-AU" altLang="tr-TR" sz="2000" dirty="0" smtClean="0"/>
              <a:t>and/or routers</a:t>
            </a:r>
          </a:p>
          <a:p>
            <a:r>
              <a:rPr lang="en-AU" altLang="tr-TR" sz="2400" dirty="0" smtClean="0"/>
              <a:t>The Internet </a:t>
            </a:r>
            <a:endParaRPr lang="en-AU" altLang="tr-TR" sz="2400" dirty="0"/>
          </a:p>
          <a:p>
            <a:pPr lvl="1"/>
            <a:r>
              <a:rPr lang="en-AU" altLang="tr-TR" sz="1600" dirty="0" smtClean="0"/>
              <a:t>The global collection of individual machines and networks</a:t>
            </a:r>
          </a:p>
          <a:p>
            <a:r>
              <a:rPr lang="en-US" altLang="tr-TR" sz="2400" dirty="0" smtClean="0"/>
              <a:t>IP (Internet Protocol) </a:t>
            </a:r>
          </a:p>
          <a:p>
            <a:pPr lvl="1"/>
            <a:r>
              <a:rPr lang="en-US" altLang="tr-TR" sz="2000" dirty="0" smtClean="0"/>
              <a:t>most widely used internetworking protocol</a:t>
            </a:r>
          </a:p>
          <a:p>
            <a:pPr lvl="1"/>
            <a:r>
              <a:rPr lang="en-US" altLang="tr-TR" sz="2000" dirty="0" smtClean="0"/>
              <a:t>foundation of all internet-based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Default types of service</a:t>
            </a:r>
            <a:r>
              <a:rPr lang="en-US" i="1" dirty="0" smtClean="0">
                <a:latin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248400" cy="556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48196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Codepoints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724400"/>
            <a:ext cx="50101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Header Fields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Identifier, flags, fragment offset </a:t>
            </a:r>
            <a:r>
              <a:rPr lang="en-US" sz="2000" dirty="0">
                <a:sym typeface="Wingdings" pitchFamily="2" charset="2"/>
              </a:rPr>
              <a:t> used primarily for fragmentation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Time to live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Must be decremented at each router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Packets with TTL=0 are thrown away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Ensure packets exit the network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Protocol</a:t>
            </a:r>
          </a:p>
          <a:p>
            <a:pPr lvl="1">
              <a:lnSpc>
                <a:spcPct val="80000"/>
              </a:lnSpc>
            </a:pPr>
            <a:r>
              <a:rPr lang="en-US" sz="1800" dirty="0" err="1"/>
              <a:t>Demultiplexing</a:t>
            </a:r>
            <a:r>
              <a:rPr lang="en-US" sz="1800" dirty="0"/>
              <a:t> to higher layer protocols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TCP = 6, ICMP = 1, UDP = 17…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Header checksum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Ensures some degree of header integrity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Relatively weak – 16 bit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Options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E.g. Source routing, record route, etc.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Performance issues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Poorly supported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638800" y="2081213"/>
            <a:ext cx="2743200" cy="1524000"/>
            <a:chOff x="288" y="720"/>
            <a:chExt cx="3072" cy="20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720"/>
              <a:ext cx="3072" cy="240"/>
              <a:chOff x="1200" y="2064"/>
              <a:chExt cx="3072" cy="240"/>
            </a:xfrm>
          </p:grpSpPr>
          <p:sp>
            <p:nvSpPr>
              <p:cNvPr id="178182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78183" name="Rectangle 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178184" name="Rectangle 8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178185" name="Rectangle 9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178186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178187" name="Rectangle 11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19</a:t>
                </a:r>
              </a:p>
            </p:txBody>
          </p:sp>
          <p:sp>
            <p:nvSpPr>
              <p:cNvPr id="178188" name="Rectangle 12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178189" name="Rectangle 13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700">
                    <a:latin typeface="Helvetica" pitchFamily="34" charset="0"/>
                  </a:rPr>
                  <a:t>28</a:t>
                </a:r>
              </a:p>
            </p:txBody>
          </p:sp>
          <p:sp>
            <p:nvSpPr>
              <p:cNvPr id="178190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 anchor="ctr"/>
              <a:lstStyle/>
              <a:p>
                <a:pPr algn="r" eaLnBrk="0" hangingPunct="0"/>
                <a:r>
                  <a:rPr lang="en-US" sz="700">
                    <a:latin typeface="Helvetica" pitchFamily="34" charset="0"/>
                  </a:rPr>
                  <a:t>31</a:t>
                </a:r>
              </a:p>
            </p:txBody>
          </p:sp>
        </p:grpSp>
        <p:sp>
          <p:nvSpPr>
            <p:cNvPr id="178191" name="Rectangle 15"/>
            <p:cNvSpPr>
              <a:spLocks noChangeArrowheads="1"/>
            </p:cNvSpPr>
            <p:nvPr/>
          </p:nvSpPr>
          <p:spPr bwMode="auto">
            <a:xfrm>
              <a:off x="288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ver-</a:t>
              </a:r>
            </a:p>
            <a:p>
              <a:pPr algn="ctr" eaLnBrk="0" hangingPunct="0"/>
              <a:r>
                <a:rPr lang="en-US" sz="700">
                  <a:latin typeface="Helvetica" pitchFamily="34" charset="0"/>
                </a:rPr>
                <a:t>sion</a:t>
              </a:r>
            </a:p>
          </p:txBody>
        </p:sp>
        <p:sp>
          <p:nvSpPr>
            <p:cNvPr id="178192" name="Rectangle 16"/>
            <p:cNvSpPr>
              <a:spLocks noChangeArrowheads="1"/>
            </p:cNvSpPr>
            <p:nvPr/>
          </p:nvSpPr>
          <p:spPr bwMode="auto">
            <a:xfrm>
              <a:off x="672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HLen</a:t>
              </a: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1056" y="96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TOS</a:t>
              </a:r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1824" y="96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Length</a:t>
              </a:r>
            </a:p>
          </p:txBody>
        </p:sp>
        <p:sp>
          <p:nvSpPr>
            <p:cNvPr id="178195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536" cy="24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Identifier</a:t>
              </a:r>
            </a:p>
          </p:txBody>
        </p:sp>
        <p:sp>
          <p:nvSpPr>
            <p:cNvPr id="178196" name="Rectangle 20"/>
            <p:cNvSpPr>
              <a:spLocks noChangeArrowheads="1"/>
            </p:cNvSpPr>
            <p:nvPr/>
          </p:nvSpPr>
          <p:spPr bwMode="auto">
            <a:xfrm>
              <a:off x="1824" y="1200"/>
              <a:ext cx="288" cy="24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500">
                  <a:latin typeface="Helvetica" pitchFamily="34" charset="0"/>
                </a:rPr>
                <a:t>Flags</a:t>
              </a:r>
            </a:p>
          </p:txBody>
        </p:sp>
        <p:sp>
          <p:nvSpPr>
            <p:cNvPr id="178197" name="Rectangle 21"/>
            <p:cNvSpPr>
              <a:spLocks noChangeArrowheads="1"/>
            </p:cNvSpPr>
            <p:nvPr/>
          </p:nvSpPr>
          <p:spPr bwMode="auto">
            <a:xfrm>
              <a:off x="2112" y="1200"/>
              <a:ext cx="1248" cy="24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Offset</a:t>
              </a:r>
            </a:p>
          </p:txBody>
        </p:sp>
        <p:sp>
          <p:nvSpPr>
            <p:cNvPr id="178198" name="Rectangle 22"/>
            <p:cNvSpPr>
              <a:spLocks noChangeArrowheads="1"/>
            </p:cNvSpPr>
            <p:nvPr/>
          </p:nvSpPr>
          <p:spPr bwMode="auto">
            <a:xfrm>
              <a:off x="288" y="1440"/>
              <a:ext cx="768" cy="24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TTL</a:t>
              </a:r>
            </a:p>
          </p:txBody>
        </p:sp>
        <p:sp>
          <p:nvSpPr>
            <p:cNvPr id="178199" name="Rectangle 23"/>
            <p:cNvSpPr>
              <a:spLocks noChangeArrowheads="1"/>
            </p:cNvSpPr>
            <p:nvPr/>
          </p:nvSpPr>
          <p:spPr bwMode="auto">
            <a:xfrm>
              <a:off x="1056" y="1440"/>
              <a:ext cx="768" cy="24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Protocol</a:t>
              </a:r>
            </a:p>
          </p:txBody>
        </p:sp>
        <p:sp>
          <p:nvSpPr>
            <p:cNvPr id="178200" name="Rectangle 24"/>
            <p:cNvSpPr>
              <a:spLocks noChangeArrowheads="1"/>
            </p:cNvSpPr>
            <p:nvPr/>
          </p:nvSpPr>
          <p:spPr bwMode="auto">
            <a:xfrm>
              <a:off x="1824" y="1440"/>
              <a:ext cx="1536" cy="240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Checksum</a:t>
              </a:r>
            </a:p>
          </p:txBody>
        </p:sp>
        <p:sp>
          <p:nvSpPr>
            <p:cNvPr id="178201" name="Rectangle 25"/>
            <p:cNvSpPr>
              <a:spLocks noChangeArrowheads="1"/>
            </p:cNvSpPr>
            <p:nvPr/>
          </p:nvSpPr>
          <p:spPr bwMode="auto">
            <a:xfrm>
              <a:off x="288" y="1680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Source Address</a:t>
              </a:r>
            </a:p>
          </p:txBody>
        </p:sp>
        <p:sp>
          <p:nvSpPr>
            <p:cNvPr id="178202" name="Rectangle 26"/>
            <p:cNvSpPr>
              <a:spLocks noChangeArrowheads="1"/>
            </p:cNvSpPr>
            <p:nvPr/>
          </p:nvSpPr>
          <p:spPr bwMode="auto">
            <a:xfrm>
              <a:off x="288" y="1920"/>
              <a:ext cx="30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Destination Address</a:t>
              </a:r>
            </a:p>
          </p:txBody>
        </p:sp>
        <p:sp>
          <p:nvSpPr>
            <p:cNvPr id="178203" name="Rectangle 27"/>
            <p:cNvSpPr>
              <a:spLocks noChangeArrowheads="1"/>
            </p:cNvSpPr>
            <p:nvPr/>
          </p:nvSpPr>
          <p:spPr bwMode="auto">
            <a:xfrm>
              <a:off x="288" y="2160"/>
              <a:ext cx="3072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latin typeface="Helvetica" pitchFamily="34" charset="0"/>
                </a:rPr>
                <a:t>Options (if any)</a:t>
              </a:r>
            </a:p>
          </p:txBody>
        </p:sp>
        <p:sp>
          <p:nvSpPr>
            <p:cNvPr id="178204" name="Rectangle 28"/>
            <p:cNvSpPr>
              <a:spLocks noChangeArrowheads="1"/>
            </p:cNvSpPr>
            <p:nvPr/>
          </p:nvSpPr>
          <p:spPr bwMode="auto">
            <a:xfrm>
              <a:off x="288" y="2400"/>
              <a:ext cx="30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700">
                  <a:solidFill>
                    <a:srgbClr val="CCFFCC"/>
                  </a:solidFill>
                  <a:latin typeface="Helvetica" pitchFamily="34" charset="0"/>
                </a:rPr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Protocol field and encapsulated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715250" cy="21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930921"/>
            <a:ext cx="3603625" cy="2774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Header Fields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0" y="1622425"/>
            <a:ext cx="5181600" cy="173037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Source Address</a:t>
            </a:r>
          </a:p>
          <a:p>
            <a:pPr lvl="1"/>
            <a:r>
              <a:rPr lang="en-US"/>
              <a:t>32-bit IP address of sender</a:t>
            </a:r>
          </a:p>
          <a:p>
            <a:r>
              <a:rPr lang="en-US"/>
              <a:t>Destination Address</a:t>
            </a:r>
          </a:p>
          <a:p>
            <a:pPr lvl="1"/>
            <a:r>
              <a:rPr lang="en-US"/>
              <a:t>32-bit IP address of destination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7863" y="3886200"/>
            <a:ext cx="7856537" cy="2100263"/>
          </a:xfrm>
        </p:spPr>
        <p:txBody>
          <a:bodyPr/>
          <a:lstStyle/>
          <a:p>
            <a:r>
              <a:rPr lang="en-US"/>
              <a:t>Like the addresses on an envelope</a:t>
            </a:r>
          </a:p>
          <a:p>
            <a:r>
              <a:rPr lang="en-US"/>
              <a:t>Globally unique identification of sender &amp; receiver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7863" y="1622425"/>
            <a:ext cx="2903537" cy="1470025"/>
            <a:chOff x="288" y="720"/>
            <a:chExt cx="3072" cy="206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" y="720"/>
              <a:ext cx="3072" cy="240"/>
              <a:chOff x="1200" y="2064"/>
              <a:chExt cx="3072" cy="240"/>
            </a:xfrm>
          </p:grpSpPr>
          <p:sp>
            <p:nvSpPr>
              <p:cNvPr id="186374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186375" name="Rectangle 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186376" name="Rectangle 8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186377" name="Rectangle 9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186378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186379" name="Rectangle 11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19</a:t>
                </a:r>
              </a:p>
            </p:txBody>
          </p:sp>
          <p:sp>
            <p:nvSpPr>
              <p:cNvPr id="186380" name="Rectangle 12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186381" name="Rectangle 13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600">
                    <a:latin typeface="Helvetica" pitchFamily="34" charset="0"/>
                  </a:rPr>
                  <a:t>28</a:t>
                </a:r>
              </a:p>
            </p:txBody>
          </p:sp>
          <p:sp>
            <p:nvSpPr>
              <p:cNvPr id="186382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 anchor="ctr"/>
              <a:lstStyle/>
              <a:p>
                <a:pPr algn="r" eaLnBrk="0" hangingPunct="0"/>
                <a:r>
                  <a:rPr lang="en-US" sz="600">
                    <a:latin typeface="Helvetica" pitchFamily="34" charset="0"/>
                  </a:rPr>
                  <a:t>31</a:t>
                </a:r>
              </a:p>
            </p:txBody>
          </p:sp>
        </p:grpSp>
        <p:sp>
          <p:nvSpPr>
            <p:cNvPr id="186383" name="Rectangle 15"/>
            <p:cNvSpPr>
              <a:spLocks noChangeArrowheads="1"/>
            </p:cNvSpPr>
            <p:nvPr/>
          </p:nvSpPr>
          <p:spPr bwMode="auto">
            <a:xfrm>
              <a:off x="288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ver-</a:t>
              </a:r>
            </a:p>
            <a:p>
              <a:pPr algn="ctr" eaLnBrk="0" hangingPunct="0"/>
              <a:r>
                <a:rPr lang="en-US" sz="600">
                  <a:latin typeface="Helvetica" pitchFamily="34" charset="0"/>
                </a:rPr>
                <a:t>sion</a:t>
              </a:r>
            </a:p>
          </p:txBody>
        </p:sp>
        <p:sp>
          <p:nvSpPr>
            <p:cNvPr id="186384" name="Rectangle 16"/>
            <p:cNvSpPr>
              <a:spLocks noChangeArrowheads="1"/>
            </p:cNvSpPr>
            <p:nvPr/>
          </p:nvSpPr>
          <p:spPr bwMode="auto">
            <a:xfrm>
              <a:off x="672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500" b="1">
                  <a:latin typeface="Helvetica" pitchFamily="34" charset="0"/>
                </a:rPr>
                <a:t>HLen</a:t>
              </a:r>
            </a:p>
          </p:txBody>
        </p:sp>
        <p:sp>
          <p:nvSpPr>
            <p:cNvPr id="186385" name="Rectangle 17"/>
            <p:cNvSpPr>
              <a:spLocks noChangeArrowheads="1"/>
            </p:cNvSpPr>
            <p:nvPr/>
          </p:nvSpPr>
          <p:spPr bwMode="auto">
            <a:xfrm>
              <a:off x="1056" y="96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TOS</a:t>
              </a:r>
            </a:p>
          </p:txBody>
        </p:sp>
        <p:sp>
          <p:nvSpPr>
            <p:cNvPr id="186386" name="Rectangle 18"/>
            <p:cNvSpPr>
              <a:spLocks noChangeArrowheads="1"/>
            </p:cNvSpPr>
            <p:nvPr/>
          </p:nvSpPr>
          <p:spPr bwMode="auto">
            <a:xfrm>
              <a:off x="1824" y="96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Length</a:t>
              </a:r>
            </a:p>
          </p:txBody>
        </p:sp>
        <p:sp>
          <p:nvSpPr>
            <p:cNvPr id="186387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Identifier</a:t>
              </a:r>
            </a:p>
          </p:txBody>
        </p:sp>
        <p:sp>
          <p:nvSpPr>
            <p:cNvPr id="186388" name="Rectangle 20"/>
            <p:cNvSpPr>
              <a:spLocks noChangeArrowheads="1"/>
            </p:cNvSpPr>
            <p:nvPr/>
          </p:nvSpPr>
          <p:spPr bwMode="auto">
            <a:xfrm>
              <a:off x="1824" y="1200"/>
              <a:ext cx="28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400" b="1">
                  <a:latin typeface="Helvetica" pitchFamily="34" charset="0"/>
                </a:rPr>
                <a:t>Flags</a:t>
              </a:r>
            </a:p>
          </p:txBody>
        </p:sp>
        <p:sp>
          <p:nvSpPr>
            <p:cNvPr id="186389" name="Rectangle 21"/>
            <p:cNvSpPr>
              <a:spLocks noChangeArrowheads="1"/>
            </p:cNvSpPr>
            <p:nvPr/>
          </p:nvSpPr>
          <p:spPr bwMode="auto">
            <a:xfrm>
              <a:off x="2112" y="1200"/>
              <a:ext cx="124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Offset</a:t>
              </a:r>
            </a:p>
          </p:txBody>
        </p:sp>
        <p:sp>
          <p:nvSpPr>
            <p:cNvPr id="186390" name="Rectangle 22"/>
            <p:cNvSpPr>
              <a:spLocks noChangeArrowheads="1"/>
            </p:cNvSpPr>
            <p:nvPr/>
          </p:nvSpPr>
          <p:spPr bwMode="auto">
            <a:xfrm>
              <a:off x="288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TTL</a:t>
              </a:r>
            </a:p>
          </p:txBody>
        </p:sp>
        <p:sp>
          <p:nvSpPr>
            <p:cNvPr id="186391" name="Rectangle 23"/>
            <p:cNvSpPr>
              <a:spLocks noChangeArrowheads="1"/>
            </p:cNvSpPr>
            <p:nvPr/>
          </p:nvSpPr>
          <p:spPr bwMode="auto">
            <a:xfrm>
              <a:off x="1056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Protocol</a:t>
              </a:r>
            </a:p>
          </p:txBody>
        </p:sp>
        <p:sp>
          <p:nvSpPr>
            <p:cNvPr id="186392" name="Rectangle 24"/>
            <p:cNvSpPr>
              <a:spLocks noChangeArrowheads="1"/>
            </p:cNvSpPr>
            <p:nvPr/>
          </p:nvSpPr>
          <p:spPr bwMode="auto">
            <a:xfrm>
              <a:off x="1824" y="144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Checksum</a:t>
              </a:r>
            </a:p>
          </p:txBody>
        </p:sp>
        <p:sp>
          <p:nvSpPr>
            <p:cNvPr id="186393" name="Rectangle 25"/>
            <p:cNvSpPr>
              <a:spLocks noChangeArrowheads="1"/>
            </p:cNvSpPr>
            <p:nvPr/>
          </p:nvSpPr>
          <p:spPr bwMode="auto">
            <a:xfrm>
              <a:off x="288" y="168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Source Address</a:t>
              </a:r>
            </a:p>
          </p:txBody>
        </p:sp>
        <p:sp>
          <p:nvSpPr>
            <p:cNvPr id="186394" name="Rectangle 26"/>
            <p:cNvSpPr>
              <a:spLocks noChangeArrowheads="1"/>
            </p:cNvSpPr>
            <p:nvPr/>
          </p:nvSpPr>
          <p:spPr bwMode="auto">
            <a:xfrm>
              <a:off x="288" y="192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Destination Address</a:t>
              </a:r>
            </a:p>
          </p:txBody>
        </p:sp>
        <p:sp>
          <p:nvSpPr>
            <p:cNvPr id="186395" name="Rectangle 27"/>
            <p:cNvSpPr>
              <a:spLocks noChangeArrowheads="1"/>
            </p:cNvSpPr>
            <p:nvPr/>
          </p:nvSpPr>
          <p:spPr bwMode="auto">
            <a:xfrm>
              <a:off x="288" y="2160"/>
              <a:ext cx="3072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latin typeface="Helvetica" pitchFamily="34" charset="0"/>
                </a:rPr>
                <a:t>Options (if any)</a:t>
              </a:r>
            </a:p>
          </p:txBody>
        </p:sp>
        <p:sp>
          <p:nvSpPr>
            <p:cNvPr id="186396" name="Rectangle 28"/>
            <p:cNvSpPr>
              <a:spLocks noChangeArrowheads="1"/>
            </p:cNvSpPr>
            <p:nvPr/>
          </p:nvSpPr>
          <p:spPr bwMode="auto">
            <a:xfrm>
              <a:off x="288" y="2400"/>
              <a:ext cx="30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600">
                  <a:solidFill>
                    <a:srgbClr val="CCFFCC"/>
                  </a:solidFill>
                  <a:latin typeface="Helvetica" pitchFamily="34" charset="0"/>
                </a:rPr>
                <a:t>Data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Encapsulation of a small datagram in an Ethernet frame</a:t>
            </a:r>
            <a:r>
              <a:rPr lang="en-US" i="1" dirty="0" smtClean="0">
                <a:latin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250" y="2590800"/>
            <a:ext cx="8693150" cy="122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000" dirty="0" smtClean="0">
                <a:latin typeface="Arial Unicode MS" pitchFamily="34" charset="-128"/>
                <a:ea typeface="新細明體" charset="-120"/>
              </a:rPr>
              <a:t>A datagram can travel through different networks. </a:t>
            </a:r>
          </a:p>
          <a:p>
            <a:pPr algn="just"/>
            <a:r>
              <a:rPr lang="en-US" altLang="zh-TW" sz="2000" dirty="0" smtClean="0">
                <a:latin typeface="Arial Unicode MS" pitchFamily="34" charset="-128"/>
                <a:ea typeface="新細明體" charset="-120"/>
              </a:rPr>
              <a:t>Each router </a:t>
            </a:r>
            <a:r>
              <a:rPr lang="en-US" altLang="zh-TW" sz="2000" dirty="0" err="1" smtClean="0">
                <a:latin typeface="Arial Unicode MS" pitchFamily="34" charset="-128"/>
                <a:ea typeface="新細明體" charset="-120"/>
              </a:rPr>
              <a:t>decapsulates</a:t>
            </a:r>
            <a:r>
              <a:rPr lang="en-US" altLang="zh-TW" sz="2000" dirty="0" smtClean="0">
                <a:latin typeface="Arial Unicode MS" pitchFamily="34" charset="-128"/>
                <a:ea typeface="新細明體" charset="-120"/>
              </a:rPr>
              <a:t> the IP datagram from the frame it receives, processes it, and then encapsulates it in another frame. </a:t>
            </a:r>
          </a:p>
          <a:p>
            <a:pPr algn="just"/>
            <a:r>
              <a:rPr lang="en-US" altLang="zh-TW" sz="2000" dirty="0" smtClean="0">
                <a:latin typeface="Arial Unicode MS" pitchFamily="34" charset="-128"/>
                <a:ea typeface="新細明體" charset="-120"/>
              </a:rPr>
              <a:t>The format and size of the received frame depend on the protocol used by the physical network through which the frame has just traveled. </a:t>
            </a:r>
          </a:p>
          <a:p>
            <a:pPr algn="just"/>
            <a:r>
              <a:rPr lang="en-US" altLang="zh-TW" sz="2000" dirty="0" smtClean="0">
                <a:latin typeface="Arial Unicode MS" pitchFamily="34" charset="-128"/>
                <a:ea typeface="新細明體" charset="-120"/>
              </a:rPr>
              <a:t>The format and size of the sent frame depend on the protocol used by the physical network through which the frame is going to travel.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571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Maximum transfer unit (MTU)</a:t>
            </a:r>
            <a:r>
              <a:rPr lang="en-US" i="1" dirty="0" smtClean="0">
                <a:latin typeface="Times New Roman" pitchFamily="18" charset="0"/>
              </a:rPr>
              <a:t/>
            </a:r>
            <a:br>
              <a:rPr 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altLang="zh-TW" sz="2000" i="1" dirty="0" smtClean="0">
              <a:ea typeface="新細明體" charset="-120"/>
            </a:endParaRPr>
          </a:p>
          <a:p>
            <a:r>
              <a:rPr lang="en-US" altLang="zh-TW" sz="2000" i="1" dirty="0" smtClean="0">
                <a:ea typeface="新細明體" charset="-120"/>
              </a:rPr>
              <a:t>Only data in a datagram is fragmented.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7056437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0563" y="3582073"/>
            <a:ext cx="4313237" cy="3199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04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related to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Identifier, flags, fragment offset </a:t>
            </a:r>
            <a:r>
              <a:rPr lang="en-US" dirty="0">
                <a:sym typeface="Wingdings" pitchFamily="2" charset="2"/>
              </a:rPr>
              <a:t> used primarily for fragmentation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066800" y="3124200"/>
            <a:ext cx="6305550" cy="2667000"/>
            <a:chOff x="288" y="720"/>
            <a:chExt cx="3072" cy="20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88" y="720"/>
              <a:ext cx="3072" cy="240"/>
              <a:chOff x="1200" y="2064"/>
              <a:chExt cx="3072" cy="24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19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28</a:t>
                </a: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 anchor="ctr"/>
              <a:lstStyle/>
              <a:p>
                <a:pPr algn="r" eaLnBrk="0" hangingPunct="0"/>
                <a:r>
                  <a:rPr lang="en-US" sz="1200">
                    <a:latin typeface="Helvetica" pitchFamily="34" charset="0"/>
                  </a:rPr>
                  <a:t>31</a:t>
                </a:r>
              </a:p>
            </p:txBody>
          </p:sp>
        </p:grp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88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ver-</a:t>
              </a:r>
            </a:p>
            <a:p>
              <a:pPr algn="ctr" eaLnBrk="0" hangingPunct="0"/>
              <a:r>
                <a:rPr lang="en-US" sz="1200">
                  <a:latin typeface="Helvetica" pitchFamily="34" charset="0"/>
                </a:rPr>
                <a:t>sion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672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dirty="0" err="1">
                  <a:latin typeface="Helvetica" pitchFamily="34" charset="0"/>
                </a:rPr>
                <a:t>HLen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056" y="96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TOS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1824" y="96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Length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 dirty="0">
                  <a:latin typeface="Helvetica" pitchFamily="34" charset="0"/>
                </a:rPr>
                <a:t>Identifier</a:t>
              </a: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1824" y="1200"/>
              <a:ext cx="28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>
                  <a:latin typeface="Helvetica" pitchFamily="34" charset="0"/>
                </a:rPr>
                <a:t>Flags</a:t>
              </a: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112" y="1200"/>
              <a:ext cx="124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>
                  <a:latin typeface="Helvetica" pitchFamily="34" charset="0"/>
                </a:rPr>
                <a:t>Offset</a:t>
              </a: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88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TTL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056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Protocol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824" y="144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Checksum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288" y="168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Source Address</a:t>
              </a: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288" y="192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Destination Address</a:t>
              </a: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288" y="2160"/>
              <a:ext cx="3072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Options (if any)</a:t>
              </a: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88" y="2400"/>
              <a:ext cx="30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solidFill>
                    <a:srgbClr val="CCFFCC"/>
                  </a:solidFill>
                  <a:latin typeface="Helvetica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36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Flags used in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3060700"/>
            <a:ext cx="552450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5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Internetworking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Internetworking: connecting networks together to make an internetwork or an internet.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  <a:latin typeface="Times New Roman" pitchFamily="18" charset="0"/>
              </a:rPr>
              <a:t>Need for Network Layer </a:t>
            </a:r>
          </a:p>
          <a:p>
            <a:pPr lvl="1"/>
            <a:r>
              <a:rPr lang="fr-FR" dirty="0" smtClean="0">
                <a:solidFill>
                  <a:srgbClr val="0033CC"/>
                </a:solidFill>
                <a:latin typeface="Times New Roman" pitchFamily="18" charset="0"/>
              </a:rPr>
              <a:t>Internet as a </a:t>
            </a:r>
            <a:r>
              <a:rPr lang="fr-FR" dirty="0" err="1" smtClean="0">
                <a:solidFill>
                  <a:srgbClr val="0033CC"/>
                </a:solidFill>
                <a:latin typeface="Times New Roman" pitchFamily="18" charset="0"/>
              </a:rPr>
              <a:t>Datagram</a:t>
            </a:r>
            <a:r>
              <a:rPr lang="fr-FR" dirty="0" smtClean="0">
                <a:solidFill>
                  <a:srgbClr val="0033CC"/>
                </a:solidFill>
                <a:latin typeface="Times New Roman" pitchFamily="18" charset="0"/>
              </a:rPr>
              <a:t> Network</a:t>
            </a:r>
          </a:p>
          <a:p>
            <a:pPr lvl="1"/>
            <a:r>
              <a:rPr lang="en-US" dirty="0" smtClean="0">
                <a:solidFill>
                  <a:srgbClr val="0033CC"/>
                </a:solidFill>
                <a:latin typeface="Times New Roman" pitchFamily="18" charset="0"/>
              </a:rPr>
              <a:t>Internet as a Connectionless Network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Offset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13-bit field shows the relative position of this fragment with respect to the whole</a:t>
            </a:r>
            <a:endParaRPr lang="en-US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066800" y="3124200"/>
            <a:ext cx="6305550" cy="2667000"/>
            <a:chOff x="288" y="720"/>
            <a:chExt cx="3072" cy="20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88" y="720"/>
              <a:ext cx="3072" cy="240"/>
              <a:chOff x="1200" y="2064"/>
              <a:chExt cx="3072" cy="24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19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28</a:t>
                </a: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 anchor="ctr"/>
              <a:lstStyle/>
              <a:p>
                <a:pPr algn="r" eaLnBrk="0" hangingPunct="0"/>
                <a:r>
                  <a:rPr lang="en-US" sz="1200">
                    <a:latin typeface="Helvetica" pitchFamily="34" charset="0"/>
                  </a:rPr>
                  <a:t>31</a:t>
                </a:r>
              </a:p>
            </p:txBody>
          </p:sp>
        </p:grp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88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ver-</a:t>
              </a:r>
            </a:p>
            <a:p>
              <a:pPr algn="ctr" eaLnBrk="0" hangingPunct="0"/>
              <a:r>
                <a:rPr lang="en-US" sz="1200">
                  <a:latin typeface="Helvetica" pitchFamily="34" charset="0"/>
                </a:rPr>
                <a:t>sion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672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dirty="0" err="1">
                  <a:latin typeface="Helvetica" pitchFamily="34" charset="0"/>
                </a:rPr>
                <a:t>HLen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056" y="96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TOS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1824" y="96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Length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 dirty="0">
                  <a:latin typeface="Helvetica" pitchFamily="34" charset="0"/>
                </a:rPr>
                <a:t>Identifier</a:t>
              </a: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1824" y="1200"/>
              <a:ext cx="28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>
                  <a:latin typeface="Helvetica" pitchFamily="34" charset="0"/>
                </a:rPr>
                <a:t>Flags</a:t>
              </a: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112" y="1200"/>
              <a:ext cx="124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>
                  <a:latin typeface="Helvetica" pitchFamily="34" charset="0"/>
                </a:rPr>
                <a:t>Offset</a:t>
              </a: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88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TTL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056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Protocol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824" y="144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Checksum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288" y="168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Source Address</a:t>
              </a: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288" y="192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Destination Address</a:t>
              </a: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288" y="2160"/>
              <a:ext cx="3072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Options (if any)</a:t>
              </a: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88" y="2400"/>
              <a:ext cx="30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solidFill>
                    <a:srgbClr val="CCFFCC"/>
                  </a:solidFill>
                  <a:latin typeface="Helvetica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64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smtClean="0"/>
              <a:t>Fragmentation and </a:t>
            </a:r>
            <a:br>
              <a:rPr lang="en-US" altLang="tr-TR" smtClean="0"/>
            </a:br>
            <a:r>
              <a:rPr lang="en-US" altLang="tr-TR" smtClean="0"/>
              <a:t>Re-assembly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6863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AU" altLang="tr-TR" smtClean="0"/>
              <a:t>Different maximum packet sizes for different networks</a:t>
            </a:r>
          </a:p>
          <a:p>
            <a:pPr lvl="1">
              <a:lnSpc>
                <a:spcPct val="90000"/>
              </a:lnSpc>
            </a:pPr>
            <a:r>
              <a:rPr lang="en-AU" altLang="tr-TR" smtClean="0"/>
              <a:t>routers may need to split the datagrams into smaller fragments</a:t>
            </a:r>
          </a:p>
          <a:p>
            <a:pPr>
              <a:lnSpc>
                <a:spcPct val="90000"/>
              </a:lnSpc>
            </a:pPr>
            <a:r>
              <a:rPr lang="en-AU" altLang="tr-TR" smtClean="0"/>
              <a:t>When to re-assemble</a:t>
            </a:r>
          </a:p>
          <a:p>
            <a:pPr lvl="1">
              <a:lnSpc>
                <a:spcPct val="90000"/>
              </a:lnSpc>
            </a:pPr>
            <a:r>
              <a:rPr lang="en-AU" altLang="tr-TR" smtClean="0"/>
              <a:t>At destination</a:t>
            </a:r>
          </a:p>
          <a:p>
            <a:pPr lvl="2">
              <a:lnSpc>
                <a:spcPct val="90000"/>
              </a:lnSpc>
            </a:pPr>
            <a:r>
              <a:rPr lang="en-AU" altLang="tr-TR" smtClean="0"/>
              <a:t>Packets get smaller as data travel</a:t>
            </a:r>
          </a:p>
          <a:p>
            <a:pPr lvl="3">
              <a:lnSpc>
                <a:spcPct val="90000"/>
              </a:lnSpc>
            </a:pPr>
            <a:r>
              <a:rPr lang="en-AU" altLang="tr-TR" sz="1800" smtClean="0"/>
              <a:t>inefficiency due to headers</a:t>
            </a:r>
          </a:p>
          <a:p>
            <a:pPr lvl="1">
              <a:lnSpc>
                <a:spcPct val="90000"/>
              </a:lnSpc>
            </a:pPr>
            <a:r>
              <a:rPr lang="en-AU" altLang="tr-TR" smtClean="0"/>
              <a:t>Intermediate reassembly</a:t>
            </a:r>
          </a:p>
          <a:p>
            <a:pPr lvl="2">
              <a:lnSpc>
                <a:spcPct val="90000"/>
              </a:lnSpc>
            </a:pPr>
            <a:r>
              <a:rPr lang="en-AU" altLang="tr-TR" smtClean="0"/>
              <a:t>Need large buffers at routers</a:t>
            </a:r>
          </a:p>
          <a:p>
            <a:pPr lvl="2">
              <a:lnSpc>
                <a:spcPct val="90000"/>
              </a:lnSpc>
            </a:pPr>
            <a:r>
              <a:rPr lang="en-AU" altLang="tr-TR" smtClean="0"/>
              <a:t>All fragments must go through same router</a:t>
            </a:r>
          </a:p>
          <a:p>
            <a:pPr lvl="3">
              <a:lnSpc>
                <a:spcPct val="90000"/>
              </a:lnSpc>
            </a:pPr>
            <a:r>
              <a:rPr lang="en-AU" altLang="tr-TR" sz="1800" smtClean="0"/>
              <a:t>Inhibits dynamic routing</a:t>
            </a:r>
            <a:endParaRPr lang="en-US" altLang="tr-TR" sz="1800" smtClean="0"/>
          </a:p>
        </p:txBody>
      </p:sp>
    </p:spTree>
    <p:extLst>
      <p:ext uri="{BB962C8B-B14F-4D97-AF65-F5344CB8AC3E}">
        <p14:creationId xmlns:p14="http://schemas.microsoft.com/office/powerpoint/2010/main" val="21187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IP Fragmentation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507413" cy="54006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2400" dirty="0" smtClean="0"/>
              <a:t>In IP</a:t>
            </a:r>
            <a:r>
              <a:rPr lang="tr-TR" sz="2400" dirty="0" smtClean="0"/>
              <a:t>,</a:t>
            </a:r>
            <a:r>
              <a:rPr lang="en-AU" sz="2400" dirty="0" smtClean="0"/>
              <a:t> reassembly is </a:t>
            </a:r>
            <a:r>
              <a:rPr lang="en-AU" sz="2400" b="1" dirty="0" smtClean="0"/>
              <a:t>at destination</a:t>
            </a:r>
            <a:r>
              <a:rPr lang="en-AU" sz="2400" dirty="0" smtClean="0"/>
              <a:t> only</a:t>
            </a:r>
          </a:p>
          <a:p>
            <a:pPr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2400" dirty="0" smtClean="0"/>
              <a:t>Uses fields in header</a:t>
            </a:r>
          </a:p>
          <a:p>
            <a:pPr lvl="1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2000" dirty="0" smtClean="0"/>
              <a:t>Data Unit Identifier</a:t>
            </a:r>
            <a:r>
              <a:rPr lang="tr-TR" sz="2000" dirty="0" smtClean="0"/>
              <a:t> –</a:t>
            </a:r>
            <a:r>
              <a:rPr lang="en-AU" sz="2000" dirty="0" smtClean="0"/>
              <a:t> </a:t>
            </a:r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order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uniquely</a:t>
            </a:r>
            <a:r>
              <a:rPr lang="tr-TR" sz="2000" dirty="0" smtClean="0"/>
              <a:t> i</a:t>
            </a:r>
            <a:r>
              <a:rPr lang="en-AU" sz="2000" dirty="0" err="1" smtClean="0"/>
              <a:t>dentif</a:t>
            </a:r>
            <a:r>
              <a:rPr lang="tr-TR" sz="2000" dirty="0" smtClean="0"/>
              <a:t>y</a:t>
            </a:r>
            <a:r>
              <a:rPr lang="en-AU" sz="2000" dirty="0" smtClean="0"/>
              <a:t> datagram</a:t>
            </a:r>
            <a:r>
              <a:rPr lang="tr-TR" sz="2000" dirty="0" smtClean="0"/>
              <a:t> – </a:t>
            </a:r>
            <a:r>
              <a:rPr lang="tr-TR" sz="2000" dirty="0" err="1" smtClean="0"/>
              <a:t>all</a:t>
            </a:r>
            <a:r>
              <a:rPr lang="tr-TR" sz="2000" dirty="0" smtClean="0"/>
              <a:t> </a:t>
            </a:r>
            <a:r>
              <a:rPr lang="tr-TR" sz="2000" dirty="0" err="1" smtClean="0"/>
              <a:t>fragments</a:t>
            </a:r>
            <a:r>
              <a:rPr lang="tr-TR" sz="2000" dirty="0" smtClean="0"/>
              <a:t> </a:t>
            </a:r>
            <a:r>
              <a:rPr lang="tr-TR" sz="2000" dirty="0" err="1" smtClean="0"/>
              <a:t>that</a:t>
            </a:r>
            <a:r>
              <a:rPr lang="tr-TR" sz="2000" dirty="0" smtClean="0"/>
              <a:t> </a:t>
            </a:r>
            <a:r>
              <a:rPr lang="tr-TR" sz="2000" dirty="0" err="1" smtClean="0"/>
              <a:t>belong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a </a:t>
            </a:r>
            <a:r>
              <a:rPr lang="tr-TR" sz="2000" dirty="0" err="1" smtClean="0"/>
              <a:t>datagram</a:t>
            </a:r>
            <a:r>
              <a:rPr lang="tr-TR" sz="2000" dirty="0" smtClean="0"/>
              <a:t> </a:t>
            </a:r>
            <a:r>
              <a:rPr lang="tr-TR" sz="2000" dirty="0" err="1" smtClean="0"/>
              <a:t>share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same</a:t>
            </a:r>
            <a:r>
              <a:rPr lang="tr-TR" sz="2000" dirty="0" smtClean="0"/>
              <a:t> </a:t>
            </a:r>
            <a:r>
              <a:rPr lang="tr-TR" sz="2000" dirty="0" err="1" smtClean="0"/>
              <a:t>identifier</a:t>
            </a:r>
            <a:endParaRPr lang="en-AU" sz="2000" dirty="0" smtClean="0"/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  <a:tabLst>
                <a:tab pos="6811963" algn="l"/>
              </a:tabLst>
              <a:defRPr/>
            </a:pPr>
            <a:r>
              <a:rPr lang="en-AU" sz="1800" dirty="0" smtClean="0"/>
              <a:t>Source and destination addresses</a:t>
            </a:r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  <a:tabLst>
                <a:tab pos="6811963" algn="l"/>
              </a:tabLst>
              <a:defRPr/>
            </a:pPr>
            <a:r>
              <a:rPr lang="tr-TR" sz="1800" dirty="0" err="1" smtClean="0"/>
              <a:t>Upper</a:t>
            </a:r>
            <a:r>
              <a:rPr lang="tr-TR" sz="1800" dirty="0" smtClean="0"/>
              <a:t> p</a:t>
            </a:r>
            <a:r>
              <a:rPr lang="en-AU" sz="1800" dirty="0" err="1" smtClean="0"/>
              <a:t>rotocol</a:t>
            </a:r>
            <a:r>
              <a:rPr lang="en-AU" sz="1800" dirty="0" smtClean="0"/>
              <a:t> layer (e.g. TCP)</a:t>
            </a:r>
          </a:p>
          <a:p>
            <a:pPr marL="1257300" lvl="2" indent="-342900">
              <a:lnSpc>
                <a:spcPct val="90000"/>
              </a:lnSpc>
              <a:buFont typeface="+mj-lt"/>
              <a:buAutoNum type="arabicPeriod"/>
              <a:tabLst>
                <a:tab pos="6811963" algn="l"/>
              </a:tabLst>
              <a:defRPr/>
            </a:pPr>
            <a:r>
              <a:rPr lang="en-AU" sz="1800" dirty="0" smtClean="0"/>
              <a:t>Identification supplied by that layer</a:t>
            </a:r>
          </a:p>
          <a:p>
            <a:pPr lvl="1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2000" dirty="0" smtClean="0"/>
              <a:t>Data length</a:t>
            </a:r>
          </a:p>
          <a:p>
            <a:pPr lvl="2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1800" dirty="0" smtClean="0"/>
              <a:t>Length of user data in octets</a:t>
            </a:r>
            <a:r>
              <a:rPr lang="tr-TR" sz="1800" dirty="0" smtClean="0"/>
              <a:t> (</a:t>
            </a:r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fragment</a:t>
            </a:r>
            <a:r>
              <a:rPr lang="tr-TR" sz="1800" dirty="0" smtClean="0"/>
              <a:t>, </a:t>
            </a:r>
            <a:r>
              <a:rPr lang="tr-TR" sz="1800" dirty="0" err="1" smtClean="0"/>
              <a:t>length</a:t>
            </a:r>
            <a:r>
              <a:rPr lang="tr-TR" sz="1800" dirty="0" smtClean="0"/>
              <a:t> of </a:t>
            </a:r>
            <a:r>
              <a:rPr lang="tr-TR" sz="1800" dirty="0" err="1" smtClean="0"/>
              <a:t>fragment</a:t>
            </a:r>
            <a:r>
              <a:rPr lang="tr-TR" sz="1800" dirty="0" smtClean="0"/>
              <a:t> data)</a:t>
            </a:r>
          </a:p>
          <a:p>
            <a:pPr lvl="2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tr-TR" sz="1800" dirty="0" err="1" smtClean="0"/>
              <a:t>Actually</a:t>
            </a:r>
            <a:r>
              <a:rPr lang="tr-TR" sz="1800" dirty="0" smtClean="0"/>
              <a:t> </a:t>
            </a:r>
            <a:r>
              <a:rPr lang="tr-TR" sz="1800" dirty="0" err="1" smtClean="0"/>
              <a:t>header</a:t>
            </a:r>
            <a:r>
              <a:rPr lang="tr-TR" sz="1800" dirty="0" smtClean="0"/>
              <a:t> </a:t>
            </a:r>
            <a:r>
              <a:rPr lang="tr-TR" sz="1800" dirty="0" err="1" smtClean="0"/>
              <a:t>contains</a:t>
            </a:r>
            <a:r>
              <a:rPr lang="tr-TR" sz="1800" dirty="0" smtClean="0"/>
              <a:t> total </a:t>
            </a:r>
            <a:r>
              <a:rPr lang="tr-TR" sz="1800" dirty="0" err="1" smtClean="0"/>
              <a:t>length</a:t>
            </a:r>
            <a:r>
              <a:rPr lang="tr-TR" sz="1800" dirty="0" smtClean="0"/>
              <a:t> </a:t>
            </a:r>
            <a:r>
              <a:rPr lang="tr-TR" sz="1800" dirty="0" err="1" smtClean="0"/>
              <a:t>incl</a:t>
            </a:r>
            <a:r>
              <a:rPr lang="tr-TR" sz="1800" dirty="0" smtClean="0"/>
              <a:t>. </a:t>
            </a:r>
            <a:r>
              <a:rPr lang="tr-TR" sz="1800" dirty="0" err="1" smtClean="0"/>
              <a:t>header</a:t>
            </a:r>
            <a:r>
              <a:rPr lang="tr-TR" sz="1800" dirty="0" smtClean="0"/>
              <a:t> but data </a:t>
            </a:r>
            <a:r>
              <a:rPr lang="tr-TR" sz="1800" dirty="0" err="1" smtClean="0"/>
              <a:t>length</a:t>
            </a:r>
            <a:r>
              <a:rPr lang="tr-TR" sz="1800" dirty="0" smtClean="0"/>
              <a:t> can be </a:t>
            </a:r>
            <a:r>
              <a:rPr lang="tr-TR" sz="1800" dirty="0" err="1" smtClean="0"/>
              <a:t>calculated</a:t>
            </a:r>
            <a:endParaRPr lang="en-AU" sz="1800" dirty="0" smtClean="0"/>
          </a:p>
          <a:p>
            <a:pPr lvl="1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2000" dirty="0" smtClean="0"/>
              <a:t>Offset</a:t>
            </a:r>
          </a:p>
          <a:p>
            <a:pPr lvl="2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1800" dirty="0" smtClean="0"/>
              <a:t>Position of fragment of user data in original datagram</a:t>
            </a:r>
            <a:r>
              <a:rPr lang="tr-TR" sz="1800" dirty="0" smtClean="0"/>
              <a:t> (</a:t>
            </a:r>
            <a:r>
              <a:rPr lang="tr-TR" sz="1800" dirty="0" err="1" smtClean="0"/>
              <a:t>position</a:t>
            </a:r>
            <a:r>
              <a:rPr lang="tr-TR" sz="1800" dirty="0" smtClean="0"/>
              <a:t> of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first</a:t>
            </a:r>
            <a:r>
              <a:rPr lang="tr-TR" sz="1800" dirty="0" smtClean="0"/>
              <a:t> </a:t>
            </a:r>
            <a:r>
              <a:rPr lang="tr-TR" sz="1800" dirty="0" err="1" smtClean="0"/>
              <a:t>byte</a:t>
            </a:r>
            <a:r>
              <a:rPr lang="tr-TR" sz="1800" dirty="0" smtClean="0"/>
              <a:t> of </a:t>
            </a:r>
            <a:r>
              <a:rPr lang="tr-TR" sz="1800" dirty="0" err="1" smtClean="0"/>
              <a:t>the</a:t>
            </a:r>
            <a:r>
              <a:rPr lang="tr-TR" sz="1800" dirty="0" smtClean="0"/>
              <a:t> </a:t>
            </a:r>
            <a:r>
              <a:rPr lang="tr-TR" sz="1800" dirty="0" err="1" smtClean="0"/>
              <a:t>fragment</a:t>
            </a:r>
            <a:r>
              <a:rPr lang="tr-TR" sz="1800" dirty="0" smtClean="0"/>
              <a:t>)</a:t>
            </a:r>
            <a:endParaRPr lang="en-AU" sz="1800" dirty="0" smtClean="0"/>
          </a:p>
          <a:p>
            <a:pPr lvl="2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1800" dirty="0" smtClean="0"/>
              <a:t>In multiples of 64 bits (8 octets)</a:t>
            </a:r>
          </a:p>
          <a:p>
            <a:pPr lvl="1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2000" i="1" dirty="0" smtClean="0"/>
              <a:t>More</a:t>
            </a:r>
            <a:r>
              <a:rPr lang="en-AU" sz="2000" dirty="0" smtClean="0"/>
              <a:t> flag</a:t>
            </a:r>
          </a:p>
          <a:p>
            <a:pPr lvl="2">
              <a:lnSpc>
                <a:spcPct val="90000"/>
              </a:lnSpc>
              <a:tabLst>
                <a:tab pos="6811963" algn="l"/>
              </a:tabLst>
              <a:defRPr/>
            </a:pPr>
            <a:r>
              <a:rPr lang="en-AU" sz="1800" dirty="0" smtClean="0"/>
              <a:t>Indicates that this is not the last fragment</a:t>
            </a:r>
            <a:r>
              <a:rPr lang="tr-TR" sz="1800" dirty="0" smtClean="0"/>
              <a:t> (</a:t>
            </a:r>
            <a:r>
              <a:rPr lang="tr-TR" sz="1800" dirty="0" err="1" smtClean="0"/>
              <a:t>if</a:t>
            </a:r>
            <a:r>
              <a:rPr lang="tr-TR" sz="1800" dirty="0" smtClean="0"/>
              <a:t> </a:t>
            </a:r>
            <a:r>
              <a:rPr lang="tr-TR" sz="1800" dirty="0" err="1" smtClean="0"/>
              <a:t>this</a:t>
            </a:r>
            <a:r>
              <a:rPr lang="tr-TR" sz="1800" dirty="0" smtClean="0"/>
              <a:t> </a:t>
            </a:r>
            <a:r>
              <a:rPr lang="tr-TR" sz="1800" dirty="0" err="1" smtClean="0"/>
              <a:t>flag</a:t>
            </a:r>
            <a:r>
              <a:rPr lang="tr-TR" sz="1800" dirty="0" smtClean="0"/>
              <a:t> is 1)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3849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smtClean="0"/>
              <a:t>Fragmentation Example</a:t>
            </a:r>
          </a:p>
        </p:txBody>
      </p:sp>
      <p:pic>
        <p:nvPicPr>
          <p:cNvPr id="14339" name="Picture 1030" descr="Fragmentation"/>
          <p:cNvPicPr>
            <a:picLocks noChangeAspect="1" noChangeArrowheads="1"/>
          </p:cNvPicPr>
          <p:nvPr/>
        </p:nvPicPr>
        <p:blipFill>
          <a:blip r:embed="rId2" cstate="print"/>
          <a:srcRect b="5257"/>
          <a:stretch>
            <a:fillRect/>
          </a:stretch>
        </p:blipFill>
        <p:spPr bwMode="auto">
          <a:xfrm>
            <a:off x="1447800" y="1350963"/>
            <a:ext cx="5867400" cy="550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5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6404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Fragmentation </a:t>
            </a:r>
            <a:r>
              <a:rPr lang="en-US" sz="2000" i="1" dirty="0">
                <a:latin typeface="Times New Roman" pitchFamily="18" charset="0"/>
              </a:rPr>
              <a:t>example</a:t>
            </a:r>
          </a:p>
        </p:txBody>
      </p:sp>
      <p:sp>
        <p:nvSpPr>
          <p:cNvPr id="87142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14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838" y="2170113"/>
            <a:ext cx="7751762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11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1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2452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34996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Detailed </a:t>
            </a:r>
            <a:r>
              <a:rPr lang="en-US" sz="2000" i="1" dirty="0">
                <a:latin typeface="Times New Roman" pitchFamily="18" charset="0"/>
              </a:rPr>
              <a:t>fragmentation example</a:t>
            </a:r>
          </a:p>
        </p:txBody>
      </p:sp>
      <p:sp>
        <p:nvSpPr>
          <p:cNvPr id="872453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24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775" y="1198563"/>
            <a:ext cx="6956425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27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5282564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Fragmentation Example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Fragmentation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6920024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6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Fragmentation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305171" cy="427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42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Reassembly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413" y="1776413"/>
            <a:ext cx="6791585" cy="40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45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Protocols of TCP/IP Protocol Suite</a:t>
            </a:r>
          </a:p>
        </p:txBody>
      </p:sp>
      <p:pic>
        <p:nvPicPr>
          <p:cNvPr id="5123" name="Picture 205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1524000"/>
            <a:ext cx="8686800" cy="49768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419225" y="2286000"/>
            <a:ext cx="6305550" cy="2667000"/>
            <a:chOff x="288" y="720"/>
            <a:chExt cx="3072" cy="20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88" y="720"/>
              <a:ext cx="3072" cy="240"/>
              <a:chOff x="1200" y="2064"/>
              <a:chExt cx="3072" cy="24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1200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4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196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8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2352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12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16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19</a:t>
                </a: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3504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24</a:t>
                </a: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384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0" anchor="ctr"/>
              <a:lstStyle/>
              <a:p>
                <a:pPr eaLnBrk="0" hangingPunct="0"/>
                <a:r>
                  <a:rPr lang="en-US" sz="1200">
                    <a:latin typeface="Helvetica" pitchFamily="34" charset="0"/>
                  </a:rPr>
                  <a:t>28</a:t>
                </a: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4080" y="2064"/>
                <a:ext cx="192" cy="2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rIns="0" anchor="ctr"/>
              <a:lstStyle/>
              <a:p>
                <a:pPr algn="r" eaLnBrk="0" hangingPunct="0"/>
                <a:r>
                  <a:rPr lang="en-US" sz="1200">
                    <a:latin typeface="Helvetica" pitchFamily="34" charset="0"/>
                  </a:rPr>
                  <a:t>31</a:t>
                </a:r>
              </a:p>
            </p:txBody>
          </p:sp>
        </p:grp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88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ver-</a:t>
              </a:r>
            </a:p>
            <a:p>
              <a:pPr algn="ctr" eaLnBrk="0" hangingPunct="0"/>
              <a:r>
                <a:rPr lang="en-US" sz="1200">
                  <a:latin typeface="Helvetica" pitchFamily="34" charset="0"/>
                </a:rPr>
                <a:t>sion</a:t>
              </a: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672" y="960"/>
              <a:ext cx="384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dirty="0" err="1">
                  <a:latin typeface="Helvetica" pitchFamily="34" charset="0"/>
                </a:rPr>
                <a:t>HLen</a:t>
              </a:r>
              <a:endParaRPr lang="en-US" sz="1200" dirty="0">
                <a:latin typeface="Helvetica" pitchFamily="34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056" y="96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TOS</a:t>
              </a: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1824" y="96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Length</a:t>
              </a: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88" y="120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dirty="0">
                  <a:latin typeface="Helvetica" pitchFamily="34" charset="0"/>
                </a:rPr>
                <a:t>Identifier</a:t>
              </a: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1824" y="1200"/>
              <a:ext cx="28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dirty="0">
                  <a:latin typeface="Helvetica" pitchFamily="34" charset="0"/>
                </a:rPr>
                <a:t>Flags</a:t>
              </a: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2112" y="1200"/>
              <a:ext cx="124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Offset</a:t>
              </a: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288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TTL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056" y="1440"/>
              <a:ext cx="768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Protocol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1824" y="1440"/>
              <a:ext cx="1536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 b="1" dirty="0">
                  <a:latin typeface="Helvetica" pitchFamily="34" charset="0"/>
                </a:rPr>
                <a:t>Checksum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288" y="168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Source Address</a:t>
              </a: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288" y="1920"/>
              <a:ext cx="3072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Destination Address</a:t>
              </a:r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288" y="2160"/>
              <a:ext cx="3072" cy="24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latin typeface="Helvetica" pitchFamily="34" charset="0"/>
                </a:rPr>
                <a:t>Options (if any)</a:t>
              </a:r>
            </a:p>
          </p:txBody>
        </p: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288" y="2400"/>
              <a:ext cx="3072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0" hangingPunct="0"/>
              <a:r>
                <a:rPr lang="en-US" sz="1200">
                  <a:solidFill>
                    <a:srgbClr val="CCFFCC"/>
                  </a:solidFill>
                  <a:latin typeface="Helvetica" pitchFamily="34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8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The error detection method used by most TCP/IP protocols is called the checksum. </a:t>
            </a:r>
          </a:p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The checksum protects against the corruption that may occur during the transmission of a packet. It is redundant information added to the packet. </a:t>
            </a:r>
          </a:p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The checksum is calculated at the sender and the value obtained is sent with the packet. </a:t>
            </a:r>
          </a:p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The receiver repeats the same calculation on the whole packet including the checksum. </a:t>
            </a:r>
          </a:p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If the result is satisfactory, the packet is accepted; otherwise, it is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Checksum </a:t>
            </a:r>
            <a:r>
              <a:rPr lang="en-US" altLang="en-US" dirty="0" smtClean="0">
                <a:latin typeface="Times New Roman" pitchFamily="18" charset="0"/>
              </a:rPr>
              <a:t>in one’s complement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024265"/>
            <a:ext cx="6657975" cy="250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029200"/>
            <a:ext cx="5524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Times New Roman" pitchFamily="18" charset="0"/>
              </a:rPr>
              <a:t>Checksum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altLang="zh-TW" sz="2000" dirty="0" smtClean="0">
                <a:latin typeface="Arial" charset="0"/>
                <a:ea typeface="新細明體" charset="-120"/>
              </a:rPr>
              <a:t>Checksum in IP covers only the header, not the data.</a:t>
            </a:r>
          </a:p>
          <a:p>
            <a:pPr algn="just"/>
            <a:r>
              <a:rPr lang="en-US" altLang="zh-TW" sz="2000" dirty="0" smtClean="0">
                <a:latin typeface="Arial Unicode MS" pitchFamily="34" charset="-128"/>
                <a:ea typeface="新細明體" charset="-120"/>
              </a:rPr>
              <a:t>The header is divided into 16-bit sections. All the sections are added and the sum is complemented. The result is inserted in the checksum field.</a:t>
            </a:r>
            <a:endParaRPr lang="en-US" altLang="zh-TW" sz="2000" dirty="0" smtClean="0">
              <a:latin typeface="Arial" charset="0"/>
              <a:ea typeface="新細明體" charset="-120"/>
            </a:endParaRPr>
          </a:p>
          <a:p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658374"/>
            <a:ext cx="3990975" cy="419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435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The header of the IP datagram is made of two parts: a fixed part and a variable part. The fixed part is 20 bytes </a:t>
            </a:r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long. </a:t>
            </a:r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The variable part comprises the options, which can be a maximum of 40 bytes. </a:t>
            </a:r>
          </a:p>
          <a:p>
            <a:pPr algn="just"/>
            <a:r>
              <a:rPr lang="en-US" altLang="zh-TW" dirty="0" smtClean="0">
                <a:latin typeface="Arial Unicode MS" pitchFamily="34" charset="-128"/>
                <a:ea typeface="新細明體" charset="-120"/>
              </a:rPr>
              <a:t>Options, as the name implies, are not required for a datagram. They can be used for network testing and debugging. Although options are not a required part of the IP header, option processing is required of the IP software.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2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152650"/>
            <a:ext cx="60483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1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850" y="2209800"/>
            <a:ext cx="7092950" cy="29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20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No operation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2181225"/>
            <a:ext cx="59817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327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End-of-option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3" y="2547938"/>
            <a:ext cx="54387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22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Record-route option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2289175"/>
            <a:ext cx="8510587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3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Hop-to-hop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physical and data link layer of a network operate locally. These two layers  are jointly responsible for data delivery on the network from one node to the next.</a:t>
            </a:r>
            <a:endParaRPr 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06688"/>
            <a:ext cx="6873875" cy="407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Record-route concept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3" y="2228850"/>
            <a:ext cx="58578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smtClean="0">
                <a:latin typeface="Times New Roman" pitchFamily="18" charset="0"/>
              </a:rPr>
              <a:t>Strict-source-route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2203450"/>
            <a:ext cx="8510587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249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Strict-source-route option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2095500"/>
            <a:ext cx="58769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57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Loose-source-route option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413" y="1958975"/>
            <a:ext cx="8510587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054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Time-stamp option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8950"/>
            <a:ext cx="7761288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6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Use of flags in timestamp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3" y="2566988"/>
            <a:ext cx="56673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80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 smtClean="0">
                <a:latin typeface="Times New Roman" pitchFamily="18" charset="0"/>
              </a:rPr>
              <a:t>Timestamp concept</a:t>
            </a:r>
            <a:br>
              <a:rPr lang="en-US" altLang="en-US" i="1" dirty="0" smtClean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213" y="2157413"/>
            <a:ext cx="57435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040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and </a:t>
            </a:r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ea typeface="新細明體" charset="-120"/>
              </a:rPr>
              <a:t>One of the utilities available in UNIX to check the traveling of the IP packets is ping.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We can also use the ping utility with the -R option to implement the record route option.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The </a:t>
            </a:r>
            <a:r>
              <a:rPr lang="en-US" altLang="zh-TW" sz="2400" dirty="0" err="1" smtClean="0">
                <a:ea typeface="新細明體" charset="-120"/>
              </a:rPr>
              <a:t>traceroute</a:t>
            </a:r>
            <a:r>
              <a:rPr lang="en-US" altLang="zh-TW" sz="2400" dirty="0" smtClean="0">
                <a:ea typeface="新細明體" charset="-120"/>
              </a:rPr>
              <a:t> utility can also be used to keep track of the route of a packet.</a:t>
            </a:r>
          </a:p>
          <a:p>
            <a:pPr algn="just"/>
            <a:r>
              <a:rPr lang="en-US" altLang="zh-TW" sz="2400" dirty="0" smtClean="0">
                <a:ea typeface="新細明體" charset="-120"/>
              </a:rPr>
              <a:t>The </a:t>
            </a:r>
            <a:r>
              <a:rPr lang="en-US" altLang="zh-TW" sz="2400" dirty="0" err="1" smtClean="0">
                <a:ea typeface="新細明體" charset="-120"/>
              </a:rPr>
              <a:t>traceroute</a:t>
            </a:r>
            <a:r>
              <a:rPr lang="en-US" altLang="zh-TW" sz="2400" dirty="0" smtClean="0">
                <a:ea typeface="新細明體" charset="-120"/>
              </a:rPr>
              <a:t> program can be used to implement loose source routing. The -g option allows us to define the routers to be visited, from the source to destination.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38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to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</a:rPr>
              <a:t>The network layer protocol in the TCP/IP protocol suite is currently IPv4.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Although IPv4 is well designed, data communication has evolved since the inception of IPv4 in the 1970s.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IPv4 has some deficiencies that make it unsuitable for the fast-growing Internet.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552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844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IPv6 </a:t>
            </a:r>
            <a:r>
              <a:rPr lang="en-US" sz="2000" i="1" dirty="0">
                <a:latin typeface="Times New Roman" pitchFamily="18" charset="0"/>
              </a:rPr>
              <a:t>datagram header and payload</a:t>
            </a:r>
          </a:p>
        </p:txBody>
      </p:sp>
      <p:sp>
        <p:nvSpPr>
          <p:cNvPr id="87552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5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86000"/>
            <a:ext cx="744061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95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Host-to host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network layer is responsible for host-to-host delivery and for routing the packets through the routers or switches.</a:t>
            </a:r>
            <a:endParaRPr 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975" y="2216150"/>
            <a:ext cx="8099425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Line 2"/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304800" y="304800"/>
            <a:ext cx="31470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Format </a:t>
            </a:r>
            <a:r>
              <a:rPr lang="en-US" sz="2000" i="1" dirty="0">
                <a:latin typeface="Times New Roman" pitchFamily="18" charset="0"/>
              </a:rPr>
              <a:t>of an IPv6 datagram</a:t>
            </a: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238" y="1292225"/>
            <a:ext cx="6380162" cy="480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0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Text Box 2"/>
          <p:cNvSpPr txBox="1">
            <a:spLocks noChangeArrowheads="1"/>
          </p:cNvSpPr>
          <p:nvPr/>
        </p:nvSpPr>
        <p:spPr bwMode="auto">
          <a:xfrm>
            <a:off x="1760538" y="304800"/>
            <a:ext cx="29883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Next </a:t>
            </a:r>
            <a:r>
              <a:rPr lang="en-US" sz="2000" i="1" dirty="0">
                <a:latin typeface="Times New Roman" pitchFamily="18" charset="0"/>
              </a:rPr>
              <a:t>header codes for IPv6</a:t>
            </a:r>
          </a:p>
        </p:txBody>
      </p:sp>
      <p:pic>
        <p:nvPicPr>
          <p:cNvPr id="8919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5800"/>
            <a:ext cx="5932488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84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860425" y="457200"/>
            <a:ext cx="45145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Priorities </a:t>
            </a:r>
            <a:r>
              <a:rPr lang="en-US" sz="2000" i="1" dirty="0">
                <a:latin typeface="Times New Roman" pitchFamily="18" charset="0"/>
              </a:rPr>
              <a:t>for congestion-controlled traffic</a:t>
            </a:r>
          </a:p>
        </p:txBody>
      </p:sp>
      <p:pic>
        <p:nvPicPr>
          <p:cNvPr id="892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88" y="914400"/>
            <a:ext cx="8189912" cy="535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20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48992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Priorities </a:t>
            </a:r>
            <a:r>
              <a:rPr lang="en-US" sz="2000" i="1" dirty="0">
                <a:latin typeface="Times New Roman" pitchFamily="18" charset="0"/>
              </a:rPr>
              <a:t>for </a:t>
            </a:r>
            <a:r>
              <a:rPr lang="en-US" sz="2000" i="1" dirty="0" err="1">
                <a:latin typeface="Times New Roman" pitchFamily="18" charset="0"/>
              </a:rPr>
              <a:t>noncongestion</a:t>
            </a:r>
            <a:r>
              <a:rPr lang="en-US" sz="2000" i="1" dirty="0">
                <a:latin typeface="Times New Roman" pitchFamily="18" charset="0"/>
              </a:rPr>
              <a:t>-controlled traffic</a:t>
            </a:r>
          </a:p>
        </p:txBody>
      </p:sp>
      <p:pic>
        <p:nvPicPr>
          <p:cNvPr id="89395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1201738"/>
            <a:ext cx="862965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97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5509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Comparison </a:t>
            </a:r>
            <a:r>
              <a:rPr lang="en-US" sz="2000" i="1" dirty="0">
                <a:latin typeface="Times New Roman" pitchFamily="18" charset="0"/>
              </a:rPr>
              <a:t>between IPv4 and IPv6 packet headers</a:t>
            </a:r>
          </a:p>
        </p:txBody>
      </p:sp>
      <p:pic>
        <p:nvPicPr>
          <p:cNvPr id="894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8739188" cy="47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61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1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5603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Extension </a:t>
            </a:r>
            <a:r>
              <a:rPr lang="en-US" sz="2000" i="1" dirty="0">
                <a:latin typeface="Times New Roman" pitchFamily="18" charset="0"/>
              </a:rPr>
              <a:t>header types</a:t>
            </a:r>
          </a:p>
        </p:txBody>
      </p:sp>
      <p:sp>
        <p:nvSpPr>
          <p:cNvPr id="877573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725" y="1828800"/>
            <a:ext cx="6746875" cy="34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78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6625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Comparison </a:t>
            </a:r>
            <a:r>
              <a:rPr lang="en-US" sz="2000" i="1" dirty="0">
                <a:latin typeface="Times New Roman" pitchFamily="18" charset="0"/>
              </a:rPr>
              <a:t>between IPv4 options and IPv6 extension headers</a:t>
            </a:r>
          </a:p>
        </p:txBody>
      </p:sp>
      <p:pic>
        <p:nvPicPr>
          <p:cNvPr id="896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88" y="1009650"/>
            <a:ext cx="8875712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055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from IPv4 to 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</a:rPr>
              <a:t>Because of the huge number of systems on the Internet, the transition from IPv4 to IPv6 cannot happen suddenly.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It takes a considerable amount of time before every system in the Internet can move from IPv4 to IPv6. </a:t>
            </a:r>
          </a:p>
          <a:p>
            <a:pPr algn="just"/>
            <a:r>
              <a:rPr lang="en-US" dirty="0" smtClean="0">
                <a:latin typeface="Times New Roman" pitchFamily="18" charset="0"/>
              </a:rPr>
              <a:t>The transition must be smooth to prevent any problems between IPv4 and IPv6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5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8596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8890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Three </a:t>
            </a:r>
            <a:r>
              <a:rPr lang="en-US" sz="2000" i="1" dirty="0">
                <a:latin typeface="Times New Roman" pitchFamily="18" charset="0"/>
              </a:rPr>
              <a:t>transition strategies</a:t>
            </a:r>
          </a:p>
        </p:txBody>
      </p:sp>
      <p:sp>
        <p:nvSpPr>
          <p:cNvPr id="87859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859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16163"/>
            <a:ext cx="6929438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12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19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9620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1287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Dual </a:t>
            </a:r>
            <a:r>
              <a:rPr lang="en-US" sz="2000" i="1" dirty="0">
                <a:latin typeface="Times New Roman" pitchFamily="18" charset="0"/>
              </a:rPr>
              <a:t>stack</a:t>
            </a:r>
          </a:p>
        </p:txBody>
      </p:sp>
      <p:sp>
        <p:nvSpPr>
          <p:cNvPr id="87962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96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39913"/>
            <a:ext cx="8034338" cy="387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25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Layer at source  and destination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90800"/>
            <a:ext cx="769620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3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0644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20973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Tunneling </a:t>
            </a:r>
            <a:r>
              <a:rPr lang="en-US" sz="2000" i="1" dirty="0">
                <a:latin typeface="Times New Roman" pitchFamily="18" charset="0"/>
              </a:rPr>
              <a:t>strategy</a:t>
            </a:r>
          </a:p>
        </p:txBody>
      </p:sp>
      <p:sp>
        <p:nvSpPr>
          <p:cNvPr id="88064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0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88" y="2133600"/>
            <a:ext cx="8355012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52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1668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30283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Header </a:t>
            </a:r>
            <a:r>
              <a:rPr lang="en-US" sz="2000" i="1" dirty="0">
                <a:latin typeface="Times New Roman" pitchFamily="18" charset="0"/>
              </a:rPr>
              <a:t>translation strategy</a:t>
            </a:r>
          </a:p>
        </p:txBody>
      </p:sp>
      <p:sp>
        <p:nvSpPr>
          <p:cNvPr id="881669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816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788" y="2611438"/>
            <a:ext cx="8355012" cy="196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297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Text Box 2"/>
          <p:cNvSpPr txBox="1">
            <a:spLocks noChangeArrowheads="1"/>
          </p:cNvSpPr>
          <p:nvPr/>
        </p:nvSpPr>
        <p:spPr bwMode="auto">
          <a:xfrm>
            <a:off x="304800" y="533400"/>
            <a:ext cx="2140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</a:rPr>
              <a:t>Header </a:t>
            </a:r>
            <a:r>
              <a:rPr lang="en-US" sz="2000" i="1" dirty="0">
                <a:latin typeface="Times New Roman" pitchFamily="18" charset="0"/>
              </a:rPr>
              <a:t>translation</a:t>
            </a:r>
          </a:p>
        </p:txBody>
      </p:sp>
      <p:pic>
        <p:nvPicPr>
          <p:cNvPr id="897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8839200" cy="386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07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 at 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920875"/>
            <a:ext cx="3811588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>
                <a:latin typeface="Times New Roman" pitchFamily="18" charset="0"/>
              </a:rPr>
              <a:t>In data communications, we need to send messages from one end system to another. If the message is going to pass through a packet-switched network, it needs to be divided into packets of fixed or variable size. The size of the packet is determined by the network and the governing protocol.</a:t>
            </a:r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3280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11784</TotalTime>
  <Words>1733</Words>
  <Application>Microsoft Macintosh PowerPoint</Application>
  <PresentationFormat>On-screen Show (4:3)</PresentationFormat>
  <Paragraphs>399</Paragraphs>
  <Slides>72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 Unicode MS</vt:lpstr>
      <vt:lpstr>Calibri</vt:lpstr>
      <vt:lpstr>Helvetica</vt:lpstr>
      <vt:lpstr>Mangal</vt:lpstr>
      <vt:lpstr>Times New Roman</vt:lpstr>
      <vt:lpstr>Wingdings</vt:lpstr>
      <vt:lpstr>新細明體</vt:lpstr>
      <vt:lpstr>Arial</vt:lpstr>
      <vt:lpstr>Office Theme</vt:lpstr>
      <vt:lpstr>CSE/PC/B/T/316  Computer Networks Topic 12- Network Layer Internet Protocol</vt:lpstr>
      <vt:lpstr>Some basics</vt:lpstr>
      <vt:lpstr>Internetworking</vt:lpstr>
      <vt:lpstr>Protocols of TCP/IP Protocol Suite</vt:lpstr>
      <vt:lpstr>Hop-to-hop Delivery</vt:lpstr>
      <vt:lpstr>Host-to host delivery</vt:lpstr>
      <vt:lpstr>Network Layer at source  and destination</vt:lpstr>
      <vt:lpstr>Network Layer at Router</vt:lpstr>
      <vt:lpstr>Switched Network</vt:lpstr>
      <vt:lpstr>Internet Protocol (IP)</vt:lpstr>
      <vt:lpstr>Connectionless Internetworking (General)</vt:lpstr>
      <vt:lpstr> Example Internet Protocol Operation</vt:lpstr>
      <vt:lpstr>Position of IPv4 in TCP/IP protocol suite</vt:lpstr>
      <vt:lpstr>IPv4 Datagram format</vt:lpstr>
      <vt:lpstr>PowerPoint Presentation</vt:lpstr>
      <vt:lpstr>IP Service Model</vt:lpstr>
      <vt:lpstr>IPv4 Header Fields</vt:lpstr>
      <vt:lpstr>Type of Service</vt:lpstr>
      <vt:lpstr>Types of service</vt:lpstr>
      <vt:lpstr>Default types of service </vt:lpstr>
      <vt:lpstr>Codepoints</vt:lpstr>
      <vt:lpstr>IPv4 Header Fields</vt:lpstr>
      <vt:lpstr>Protocol field and encapsulated data</vt:lpstr>
      <vt:lpstr>IPv4 Header Fields</vt:lpstr>
      <vt:lpstr>Encapsulation of a small datagram in an Ethernet frame </vt:lpstr>
      <vt:lpstr>Fragmentation</vt:lpstr>
      <vt:lpstr>Maximum transfer unit (MTU) </vt:lpstr>
      <vt:lpstr>Fields related to fragmentation</vt:lpstr>
      <vt:lpstr>Flags used in fragmentation</vt:lpstr>
      <vt:lpstr>Fragmentation Offset</vt:lpstr>
      <vt:lpstr>Fragmentation and  Re-assembly</vt:lpstr>
      <vt:lpstr>IP Fragmentation</vt:lpstr>
      <vt:lpstr>Fragmentation Example</vt:lpstr>
      <vt:lpstr>PowerPoint Presentation</vt:lpstr>
      <vt:lpstr>PowerPoint Presentation</vt:lpstr>
      <vt:lpstr>IP Fragmentation Example #1</vt:lpstr>
      <vt:lpstr>IP Fragmentation Example #2</vt:lpstr>
      <vt:lpstr>IP Fragmentation Example #3</vt:lpstr>
      <vt:lpstr>IP Reassembly</vt:lpstr>
      <vt:lpstr>Checksum</vt:lpstr>
      <vt:lpstr>Checksum</vt:lpstr>
      <vt:lpstr>Checksum in one’s complement arithmetic</vt:lpstr>
      <vt:lpstr>Checksum</vt:lpstr>
      <vt:lpstr>Options</vt:lpstr>
      <vt:lpstr>Option format</vt:lpstr>
      <vt:lpstr>Categories of options</vt:lpstr>
      <vt:lpstr>No operation option</vt:lpstr>
      <vt:lpstr>End-of-option option</vt:lpstr>
      <vt:lpstr>Record-route option </vt:lpstr>
      <vt:lpstr>Record-route concept </vt:lpstr>
      <vt:lpstr>Strict-source-route option</vt:lpstr>
      <vt:lpstr>Strict-source-route option </vt:lpstr>
      <vt:lpstr>Loose-source-route option </vt:lpstr>
      <vt:lpstr>Time-stamp option </vt:lpstr>
      <vt:lpstr>Use of flags in timestamp </vt:lpstr>
      <vt:lpstr>Timestamp concept </vt:lpstr>
      <vt:lpstr>ping and traceroute</vt:lpstr>
      <vt:lpstr>IPv4 to IPv6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 from IPv4 to IPv6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309</cp:revision>
  <dcterms:created xsi:type="dcterms:W3CDTF">2006-08-16T00:00:00Z</dcterms:created>
  <dcterms:modified xsi:type="dcterms:W3CDTF">2021-09-16T14:21:03Z</dcterms:modified>
</cp:coreProperties>
</file>