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58" autoAdjust="0"/>
    <p:restoredTop sz="93167" autoAdjust="0"/>
  </p:normalViewPr>
  <p:slideViewPr>
    <p:cSldViewPr>
      <p:cViewPr varScale="1">
        <p:scale>
          <a:sx n="97" d="100"/>
          <a:sy n="97" d="100"/>
        </p:scale>
        <p:origin x="792"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notesMaster" Target="notesMasters/notesMaster1.xml"/><Relationship Id="rId84" Type="http://schemas.openxmlformats.org/officeDocument/2006/relationships/presProps" Target="presProps.xml"/><Relationship Id="rId85" Type="http://schemas.openxmlformats.org/officeDocument/2006/relationships/viewProps" Target="viewProps.xml"/><Relationship Id="rId86" Type="http://schemas.openxmlformats.org/officeDocument/2006/relationships/theme" Target="theme/theme1.xml"/><Relationship Id="rId8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D07592-00F8-45F1-8923-FEA1B3B1F480}" type="datetimeFigureOut">
              <a:rPr lang="en-US" smtClean="0"/>
              <a:pPr/>
              <a:t>9/27/21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F07A35-6987-400F-A1C3-5F3C0E2E70C9}" type="slidenum">
              <a:rPr lang="en-US" smtClean="0"/>
              <a:pPr/>
              <a:t>‹#›</a:t>
            </a:fld>
            <a:endParaRPr lang="en-US"/>
          </a:p>
        </p:txBody>
      </p:sp>
    </p:spTree>
    <p:extLst>
      <p:ext uri="{BB962C8B-B14F-4D97-AF65-F5344CB8AC3E}">
        <p14:creationId xmlns:p14="http://schemas.microsoft.com/office/powerpoint/2010/main" val="480802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BAB809-92D2-416C-B446-4F83D1DDAFCF}" type="slidenum">
              <a:rPr lang="en-US"/>
              <a:pPr/>
              <a:t>2</a:t>
            </a:fld>
            <a:endParaRPr lang="en-US"/>
          </a:p>
        </p:txBody>
      </p:sp>
      <p:sp>
        <p:nvSpPr>
          <p:cNvPr id="964610" name="Rectangle 2"/>
          <p:cNvSpPr>
            <a:spLocks noGrp="1" noRot="1" noChangeAspect="1" noChangeArrowheads="1" noTextEdit="1"/>
          </p:cNvSpPr>
          <p:nvPr>
            <p:ph type="sldImg"/>
          </p:nvPr>
        </p:nvSpPr>
        <p:spPr>
          <a:ln/>
        </p:spPr>
      </p:sp>
      <p:sp>
        <p:nvSpPr>
          <p:cNvPr id="964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09364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C3A551-666A-4B7C-A269-4B1116B56ED7}" type="slidenum">
              <a:rPr lang="en-US"/>
              <a:pPr/>
              <a:t>11</a:t>
            </a:fld>
            <a:endParaRPr lang="en-US"/>
          </a:p>
        </p:txBody>
      </p:sp>
      <p:sp>
        <p:nvSpPr>
          <p:cNvPr id="1218562" name="Rectangle 2"/>
          <p:cNvSpPr>
            <a:spLocks noGrp="1" noRot="1" noChangeAspect="1" noChangeArrowheads="1" noTextEdit="1"/>
          </p:cNvSpPr>
          <p:nvPr>
            <p:ph type="sldImg"/>
          </p:nvPr>
        </p:nvSpPr>
        <p:spPr>
          <a:ln/>
        </p:spPr>
      </p:sp>
      <p:sp>
        <p:nvSpPr>
          <p:cNvPr id="1218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89329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91ED6E-1AE2-4E28-B82A-E53DD32FED53}" type="slidenum">
              <a:rPr lang="en-US"/>
              <a:pPr/>
              <a:t>12</a:t>
            </a:fld>
            <a:endParaRPr lang="en-US"/>
          </a:p>
        </p:txBody>
      </p:sp>
      <p:sp>
        <p:nvSpPr>
          <p:cNvPr id="1220610" name="Rectangle 2"/>
          <p:cNvSpPr>
            <a:spLocks noGrp="1" noRot="1" noChangeAspect="1" noChangeArrowheads="1" noTextEdit="1"/>
          </p:cNvSpPr>
          <p:nvPr>
            <p:ph type="sldImg"/>
          </p:nvPr>
        </p:nvSpPr>
        <p:spPr>
          <a:ln/>
        </p:spPr>
      </p:sp>
      <p:sp>
        <p:nvSpPr>
          <p:cNvPr id="1220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56084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92F789-B908-4A01-A814-413CE3FA5177}" type="slidenum">
              <a:rPr lang="en-US"/>
              <a:pPr/>
              <a:t>13</a:t>
            </a:fld>
            <a:endParaRPr lang="en-US"/>
          </a:p>
        </p:txBody>
      </p:sp>
      <p:sp>
        <p:nvSpPr>
          <p:cNvPr id="1234946" name="Rectangle 2"/>
          <p:cNvSpPr>
            <a:spLocks noGrp="1" noRot="1" noChangeAspect="1" noChangeArrowheads="1" noTextEdit="1"/>
          </p:cNvSpPr>
          <p:nvPr>
            <p:ph type="sldImg"/>
          </p:nvPr>
        </p:nvSpPr>
        <p:spPr>
          <a:ln/>
        </p:spPr>
      </p:sp>
      <p:sp>
        <p:nvSpPr>
          <p:cNvPr id="1234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2121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A0FA1A-799A-4CDA-8435-5B41985B6AE1}" type="slidenum">
              <a:rPr lang="en-US"/>
              <a:pPr/>
              <a:t>14</a:t>
            </a:fld>
            <a:endParaRPr lang="en-US"/>
          </a:p>
        </p:txBody>
      </p:sp>
      <p:sp>
        <p:nvSpPr>
          <p:cNvPr id="1222658" name="Rectangle 2"/>
          <p:cNvSpPr>
            <a:spLocks noGrp="1" noRot="1" noChangeAspect="1" noChangeArrowheads="1" noTextEdit="1"/>
          </p:cNvSpPr>
          <p:nvPr>
            <p:ph type="sldImg"/>
          </p:nvPr>
        </p:nvSpPr>
        <p:spPr>
          <a:ln/>
        </p:spPr>
      </p:sp>
      <p:sp>
        <p:nvSpPr>
          <p:cNvPr id="1222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24935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DAFF15-0FCA-43A8-9E5C-328675ADC05E}" type="slidenum">
              <a:rPr lang="en-US"/>
              <a:pPr/>
              <a:t>15</a:t>
            </a:fld>
            <a:endParaRPr lang="en-US"/>
          </a:p>
        </p:txBody>
      </p:sp>
      <p:sp>
        <p:nvSpPr>
          <p:cNvPr id="1095682" name="Rectangle 2"/>
          <p:cNvSpPr>
            <a:spLocks noGrp="1" noRot="1" noChangeAspect="1" noChangeArrowheads="1" noTextEdit="1"/>
          </p:cNvSpPr>
          <p:nvPr>
            <p:ph type="sldImg"/>
          </p:nvPr>
        </p:nvSpPr>
        <p:spPr>
          <a:ln/>
        </p:spPr>
      </p:sp>
      <p:sp>
        <p:nvSpPr>
          <p:cNvPr id="10956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42537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5BE890-072B-47C2-8C19-EDD9E56B0AE9}" type="slidenum">
              <a:rPr lang="en-US"/>
              <a:pPr/>
              <a:t>16</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78525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8AA490-65C1-4A57-B938-B0ECDF11F91E}" type="slidenum">
              <a:rPr lang="en-US"/>
              <a:pPr/>
              <a:t>17</a:t>
            </a:fld>
            <a:endParaRPr lang="en-US"/>
          </a:p>
        </p:txBody>
      </p:sp>
      <p:sp>
        <p:nvSpPr>
          <p:cNvPr id="1224706" name="Rectangle 2"/>
          <p:cNvSpPr>
            <a:spLocks noGrp="1" noRot="1" noChangeAspect="1" noChangeArrowheads="1" noTextEdit="1"/>
          </p:cNvSpPr>
          <p:nvPr>
            <p:ph type="sldImg"/>
          </p:nvPr>
        </p:nvSpPr>
        <p:spPr>
          <a:ln/>
        </p:spPr>
      </p:sp>
      <p:sp>
        <p:nvSpPr>
          <p:cNvPr id="1224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35019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9E42B2-C5E6-4B11-93B2-D89F03601AD7}" type="slidenum">
              <a:rPr lang="en-US"/>
              <a:pPr/>
              <a:t>18</a:t>
            </a:fld>
            <a:endParaRPr lang="en-US"/>
          </a:p>
        </p:txBody>
      </p:sp>
      <p:sp>
        <p:nvSpPr>
          <p:cNvPr id="1236994" name="Rectangle 2"/>
          <p:cNvSpPr>
            <a:spLocks noGrp="1" noRot="1" noChangeAspect="1" noChangeArrowheads="1" noTextEdit="1"/>
          </p:cNvSpPr>
          <p:nvPr>
            <p:ph type="sldImg"/>
          </p:nvPr>
        </p:nvSpPr>
        <p:spPr>
          <a:ln/>
        </p:spPr>
      </p:sp>
      <p:sp>
        <p:nvSpPr>
          <p:cNvPr id="1236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28708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1717BD-7CDD-4B3C-80C4-8763651A1827}" type="slidenum">
              <a:rPr lang="en-US"/>
              <a:pPr/>
              <a:t>19</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4133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877376-799D-4CBC-ADD0-B513046EB6BD}" type="slidenum">
              <a:rPr lang="en-US"/>
              <a:pPr/>
              <a:t>20</a:t>
            </a:fld>
            <a:endParaRPr lang="en-US"/>
          </a:p>
        </p:txBody>
      </p:sp>
      <p:sp>
        <p:nvSpPr>
          <p:cNvPr id="1101826" name="Rectangle 2"/>
          <p:cNvSpPr>
            <a:spLocks noGrp="1" noRot="1" noChangeAspect="1" noChangeArrowheads="1" noTextEdit="1"/>
          </p:cNvSpPr>
          <p:nvPr>
            <p:ph type="sldImg"/>
          </p:nvPr>
        </p:nvSpPr>
        <p:spPr>
          <a:ln/>
        </p:spPr>
      </p:sp>
      <p:sp>
        <p:nvSpPr>
          <p:cNvPr id="1101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00390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B12554-7560-46B5-8E0F-ABF0DF38DF37}" type="slidenum">
              <a:rPr lang="en-US"/>
              <a:pPr/>
              <a:t>3</a:t>
            </a:fld>
            <a:endParaRPr lang="en-US"/>
          </a:p>
        </p:txBody>
      </p:sp>
      <p:sp>
        <p:nvSpPr>
          <p:cNvPr id="1083394" name="Rectangle 2"/>
          <p:cNvSpPr>
            <a:spLocks noGrp="1" noRot="1" noChangeAspect="1" noChangeArrowheads="1" noTextEdit="1"/>
          </p:cNvSpPr>
          <p:nvPr>
            <p:ph type="sldImg"/>
          </p:nvPr>
        </p:nvSpPr>
        <p:spPr>
          <a:ln/>
        </p:spPr>
      </p:sp>
      <p:sp>
        <p:nvSpPr>
          <p:cNvPr id="1083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146094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6E0D55-E908-4876-9C34-DB794FED7AFC}" type="slidenum">
              <a:rPr lang="en-US"/>
              <a:pPr/>
              <a:t>21</a:t>
            </a:fld>
            <a:endParaRPr lang="en-US"/>
          </a:p>
        </p:txBody>
      </p:sp>
      <p:sp>
        <p:nvSpPr>
          <p:cNvPr id="1226754" name="Rectangle 2"/>
          <p:cNvSpPr>
            <a:spLocks noGrp="1" noRot="1" noChangeAspect="1" noChangeArrowheads="1" noTextEdit="1"/>
          </p:cNvSpPr>
          <p:nvPr>
            <p:ph type="sldImg"/>
          </p:nvPr>
        </p:nvSpPr>
        <p:spPr>
          <a:ln/>
        </p:spPr>
      </p:sp>
      <p:sp>
        <p:nvSpPr>
          <p:cNvPr id="1226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3898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86BD27-2D95-4801-AE14-8ED791258BBA}" type="slidenum">
              <a:rPr lang="en-US"/>
              <a:pPr/>
              <a:t>22</a:t>
            </a:fld>
            <a:endParaRPr lang="en-US"/>
          </a:p>
        </p:txBody>
      </p:sp>
      <p:sp>
        <p:nvSpPr>
          <p:cNvPr id="1239042" name="Rectangle 2"/>
          <p:cNvSpPr>
            <a:spLocks noGrp="1" noRot="1" noChangeAspect="1" noChangeArrowheads="1" noTextEdit="1"/>
          </p:cNvSpPr>
          <p:nvPr>
            <p:ph type="sldImg"/>
          </p:nvPr>
        </p:nvSpPr>
        <p:spPr>
          <a:ln/>
        </p:spPr>
      </p:sp>
      <p:sp>
        <p:nvSpPr>
          <p:cNvPr id="1239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134841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6F7C6B-6C89-4D80-A5EE-FC2B3CCC631B}" type="slidenum">
              <a:rPr lang="en-US"/>
              <a:pPr/>
              <a:t>23</a:t>
            </a:fld>
            <a:endParaRPr lang="en-US"/>
          </a:p>
        </p:txBody>
      </p:sp>
      <p:sp>
        <p:nvSpPr>
          <p:cNvPr id="1241090" name="Rectangle 2"/>
          <p:cNvSpPr>
            <a:spLocks noGrp="1" noRot="1" noChangeAspect="1" noChangeArrowheads="1" noTextEdit="1"/>
          </p:cNvSpPr>
          <p:nvPr>
            <p:ph type="sldImg"/>
          </p:nvPr>
        </p:nvSpPr>
        <p:spPr>
          <a:ln/>
        </p:spPr>
      </p:sp>
      <p:sp>
        <p:nvSpPr>
          <p:cNvPr id="12410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80749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6DEC9B-B945-4745-8CE1-0C9E17180626}" type="slidenum">
              <a:rPr lang="en-US"/>
              <a:pPr/>
              <a:t>24</a:t>
            </a:fld>
            <a:endParaRPr lang="en-US"/>
          </a:p>
        </p:txBody>
      </p:sp>
      <p:sp>
        <p:nvSpPr>
          <p:cNvPr id="1103874" name="Rectangle 2"/>
          <p:cNvSpPr>
            <a:spLocks noGrp="1" noRot="1" noChangeAspect="1" noChangeArrowheads="1" noTextEdit="1"/>
          </p:cNvSpPr>
          <p:nvPr>
            <p:ph type="sldImg"/>
          </p:nvPr>
        </p:nvSpPr>
        <p:spPr>
          <a:ln/>
        </p:spPr>
      </p:sp>
      <p:sp>
        <p:nvSpPr>
          <p:cNvPr id="1103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86792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BAB299-E140-4B44-968E-A03FBCB0E8BC}" type="slidenum">
              <a:rPr lang="en-US"/>
              <a:pPr/>
              <a:t>25</a:t>
            </a:fld>
            <a:endParaRPr lang="en-US"/>
          </a:p>
        </p:txBody>
      </p:sp>
      <p:sp>
        <p:nvSpPr>
          <p:cNvPr id="1079298" name="Rectangle 2"/>
          <p:cNvSpPr>
            <a:spLocks noGrp="1" noRot="1" noChangeAspect="1" noChangeArrowheads="1" noTextEdit="1"/>
          </p:cNvSpPr>
          <p:nvPr>
            <p:ph type="sldImg"/>
          </p:nvPr>
        </p:nvSpPr>
        <p:spPr>
          <a:ln/>
        </p:spPr>
      </p:sp>
      <p:sp>
        <p:nvSpPr>
          <p:cNvPr id="1079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497506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24469B-5C92-461E-9328-2B838F164D40}" type="slidenum">
              <a:rPr lang="en-US"/>
              <a:pPr/>
              <a:t>26</a:t>
            </a:fld>
            <a:endParaRPr lang="en-US"/>
          </a:p>
        </p:txBody>
      </p:sp>
      <p:sp>
        <p:nvSpPr>
          <p:cNvPr id="1105922" name="Rectangle 2"/>
          <p:cNvSpPr>
            <a:spLocks noGrp="1" noRot="1" noChangeAspect="1" noChangeArrowheads="1" noTextEdit="1"/>
          </p:cNvSpPr>
          <p:nvPr>
            <p:ph type="sldImg"/>
          </p:nvPr>
        </p:nvSpPr>
        <p:spPr>
          <a:ln/>
        </p:spPr>
      </p:sp>
      <p:sp>
        <p:nvSpPr>
          <p:cNvPr id="11059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901171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2D12CB-9D4D-49EA-A405-2E2949EFB34D}" type="slidenum">
              <a:rPr lang="en-US"/>
              <a:pPr/>
              <a:t>27</a:t>
            </a:fld>
            <a:endParaRPr 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24898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211C8E-E2BE-4DCC-8237-4734FEE59C6D}" type="slidenum">
              <a:rPr lang="en-US"/>
              <a:pPr/>
              <a:t>28</a:t>
            </a:fld>
            <a:endParaRPr lang="en-US"/>
          </a:p>
        </p:txBody>
      </p:sp>
      <p:sp>
        <p:nvSpPr>
          <p:cNvPr id="1110018" name="Rectangle 2"/>
          <p:cNvSpPr>
            <a:spLocks noGrp="1" noRot="1" noChangeAspect="1" noChangeArrowheads="1" noTextEdit="1"/>
          </p:cNvSpPr>
          <p:nvPr>
            <p:ph type="sldImg"/>
          </p:nvPr>
        </p:nvSpPr>
        <p:spPr>
          <a:ln/>
        </p:spPr>
      </p:sp>
      <p:sp>
        <p:nvSpPr>
          <p:cNvPr id="11100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987150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7D5F99-9708-41E1-8064-0376512917CD}" type="slidenum">
              <a:rPr lang="en-US"/>
              <a:pPr/>
              <a:t>29</a:t>
            </a:fld>
            <a:endParaRPr lang="en-US"/>
          </a:p>
        </p:txBody>
      </p:sp>
      <p:sp>
        <p:nvSpPr>
          <p:cNvPr id="1112066" name="Rectangle 2"/>
          <p:cNvSpPr>
            <a:spLocks noGrp="1" noRot="1" noChangeAspect="1" noChangeArrowheads="1" noTextEdit="1"/>
          </p:cNvSpPr>
          <p:nvPr>
            <p:ph type="sldImg"/>
          </p:nvPr>
        </p:nvSpPr>
        <p:spPr>
          <a:ln/>
        </p:spPr>
      </p:sp>
      <p:sp>
        <p:nvSpPr>
          <p:cNvPr id="11120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391795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2FF73C-B183-49EF-8473-63A45993B3E4}" type="slidenum">
              <a:rPr lang="en-US"/>
              <a:pPr/>
              <a:t>30</a:t>
            </a:fld>
            <a:endParaRPr lang="en-US"/>
          </a:p>
        </p:txBody>
      </p:sp>
      <p:sp>
        <p:nvSpPr>
          <p:cNvPr id="1228802" name="Rectangle 2"/>
          <p:cNvSpPr>
            <a:spLocks noGrp="1" noRot="1" noChangeAspect="1" noChangeArrowheads="1" noTextEdit="1"/>
          </p:cNvSpPr>
          <p:nvPr>
            <p:ph type="sldImg"/>
          </p:nvPr>
        </p:nvSpPr>
        <p:spPr>
          <a:ln/>
        </p:spPr>
      </p:sp>
      <p:sp>
        <p:nvSpPr>
          <p:cNvPr id="1228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98871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1FB5F9-E9BE-43C4-89AD-BF56FA4392A1}" type="slidenum">
              <a:rPr lang="en-US"/>
              <a:pPr/>
              <a:t>4</a:t>
            </a:fld>
            <a:endParaRPr lang="en-US"/>
          </a:p>
        </p:txBody>
      </p:sp>
      <p:sp>
        <p:nvSpPr>
          <p:cNvPr id="1077250" name="Rectangle 2"/>
          <p:cNvSpPr>
            <a:spLocks noGrp="1" noRot="1" noChangeAspect="1" noChangeArrowheads="1" noTextEdit="1"/>
          </p:cNvSpPr>
          <p:nvPr>
            <p:ph type="sldImg"/>
          </p:nvPr>
        </p:nvSpPr>
        <p:spPr>
          <a:ln/>
        </p:spPr>
      </p:sp>
      <p:sp>
        <p:nvSpPr>
          <p:cNvPr id="10772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125897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03CE24-9597-4A09-82D1-A77764F42E09}" type="slidenum">
              <a:rPr lang="en-US"/>
              <a:pPr/>
              <a:t>31</a:t>
            </a:fld>
            <a:endParaRPr lang="en-US"/>
          </a:p>
        </p:txBody>
      </p:sp>
      <p:sp>
        <p:nvSpPr>
          <p:cNvPr id="1114114" name="Rectangle 2"/>
          <p:cNvSpPr>
            <a:spLocks noGrp="1" noRot="1" noChangeAspect="1" noChangeArrowheads="1" noTextEdit="1"/>
          </p:cNvSpPr>
          <p:nvPr>
            <p:ph type="sldImg"/>
          </p:nvPr>
        </p:nvSpPr>
        <p:spPr>
          <a:ln/>
        </p:spPr>
      </p:sp>
      <p:sp>
        <p:nvSpPr>
          <p:cNvPr id="1114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714387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B49B21-7197-4F79-A4C0-2726186B79ED}" type="slidenum">
              <a:rPr lang="en-US"/>
              <a:pPr/>
              <a:t>32</a:t>
            </a:fld>
            <a:endParaRPr lang="en-US"/>
          </a:p>
        </p:txBody>
      </p:sp>
      <p:sp>
        <p:nvSpPr>
          <p:cNvPr id="1116162" name="Rectangle 2"/>
          <p:cNvSpPr>
            <a:spLocks noGrp="1" noRot="1" noChangeAspect="1" noChangeArrowheads="1" noTextEdit="1"/>
          </p:cNvSpPr>
          <p:nvPr>
            <p:ph type="sldImg"/>
          </p:nvPr>
        </p:nvSpPr>
        <p:spPr>
          <a:ln/>
        </p:spPr>
      </p:sp>
      <p:sp>
        <p:nvSpPr>
          <p:cNvPr id="1116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235800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0D2EC7-9E45-485F-8187-776BED3818BF}" type="slidenum">
              <a:rPr lang="en-US"/>
              <a:pPr/>
              <a:t>33</a:t>
            </a:fld>
            <a:endParaRPr lang="en-US"/>
          </a:p>
        </p:txBody>
      </p:sp>
      <p:sp>
        <p:nvSpPr>
          <p:cNvPr id="1118210" name="Rectangle 2"/>
          <p:cNvSpPr>
            <a:spLocks noGrp="1" noRot="1" noChangeAspect="1" noChangeArrowheads="1" noTextEdit="1"/>
          </p:cNvSpPr>
          <p:nvPr>
            <p:ph type="sldImg"/>
          </p:nvPr>
        </p:nvSpPr>
        <p:spPr>
          <a:ln/>
        </p:spPr>
      </p:sp>
      <p:sp>
        <p:nvSpPr>
          <p:cNvPr id="1118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889802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A7D493-5CF8-40E9-A02D-F87B3881EF69}" type="slidenum">
              <a:rPr lang="en-US"/>
              <a:pPr/>
              <a:t>34</a:t>
            </a:fld>
            <a:endParaRPr lang="en-US"/>
          </a:p>
        </p:txBody>
      </p:sp>
      <p:sp>
        <p:nvSpPr>
          <p:cNvPr id="1120258" name="Rectangle 2"/>
          <p:cNvSpPr>
            <a:spLocks noGrp="1" noRot="1" noChangeAspect="1" noChangeArrowheads="1" noTextEdit="1"/>
          </p:cNvSpPr>
          <p:nvPr>
            <p:ph type="sldImg"/>
          </p:nvPr>
        </p:nvSpPr>
        <p:spPr>
          <a:ln/>
        </p:spPr>
      </p:sp>
      <p:sp>
        <p:nvSpPr>
          <p:cNvPr id="1120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276806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6E8AC5-AE6C-4CC1-8743-A0869A401B32}" type="slidenum">
              <a:rPr lang="en-US"/>
              <a:pPr/>
              <a:t>35</a:t>
            </a:fld>
            <a:endParaRPr lang="en-US"/>
          </a:p>
        </p:txBody>
      </p:sp>
      <p:sp>
        <p:nvSpPr>
          <p:cNvPr id="1122306" name="Rectangle 2"/>
          <p:cNvSpPr>
            <a:spLocks noGrp="1" noRot="1" noChangeAspect="1" noChangeArrowheads="1" noTextEdit="1"/>
          </p:cNvSpPr>
          <p:nvPr>
            <p:ph type="sldImg"/>
          </p:nvPr>
        </p:nvSpPr>
        <p:spPr>
          <a:ln/>
        </p:spPr>
      </p:sp>
      <p:sp>
        <p:nvSpPr>
          <p:cNvPr id="1122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25138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2EA3C8-933F-4DF0-A9D0-4F671B1ACBB9}" type="slidenum">
              <a:rPr lang="en-US"/>
              <a:pPr/>
              <a:t>36</a:t>
            </a:fld>
            <a:endParaRPr lang="en-US"/>
          </a:p>
        </p:txBody>
      </p:sp>
      <p:sp>
        <p:nvSpPr>
          <p:cNvPr id="1124354" name="Rectangle 2"/>
          <p:cNvSpPr>
            <a:spLocks noGrp="1" noRot="1" noChangeAspect="1" noChangeArrowheads="1" noTextEdit="1"/>
          </p:cNvSpPr>
          <p:nvPr>
            <p:ph type="sldImg"/>
          </p:nvPr>
        </p:nvSpPr>
        <p:spPr>
          <a:ln/>
        </p:spPr>
      </p:sp>
      <p:sp>
        <p:nvSpPr>
          <p:cNvPr id="1124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208609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9F78A9-739E-4F24-944F-4FA5BBBC362D}" type="slidenum">
              <a:rPr lang="en-US"/>
              <a:pPr/>
              <a:t>37</a:t>
            </a:fld>
            <a:endParaRPr lang="en-US"/>
          </a:p>
        </p:txBody>
      </p:sp>
      <p:sp>
        <p:nvSpPr>
          <p:cNvPr id="1126402" name="Rectangle 2"/>
          <p:cNvSpPr>
            <a:spLocks noGrp="1" noRot="1" noChangeAspect="1" noChangeArrowheads="1" noTextEdit="1"/>
          </p:cNvSpPr>
          <p:nvPr>
            <p:ph type="sldImg"/>
          </p:nvPr>
        </p:nvSpPr>
        <p:spPr>
          <a:ln/>
        </p:spPr>
      </p:sp>
      <p:sp>
        <p:nvSpPr>
          <p:cNvPr id="1126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633324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8C91B1-4ADC-4CEB-B424-3FA70D81E29E}" type="slidenum">
              <a:rPr lang="en-US"/>
              <a:pPr/>
              <a:t>38</a:t>
            </a:fld>
            <a:endParaRPr lang="en-US"/>
          </a:p>
        </p:txBody>
      </p:sp>
      <p:sp>
        <p:nvSpPr>
          <p:cNvPr id="1128450" name="Rectangle 2"/>
          <p:cNvSpPr>
            <a:spLocks noGrp="1" noRot="1" noChangeAspect="1" noChangeArrowheads="1" noTextEdit="1"/>
          </p:cNvSpPr>
          <p:nvPr>
            <p:ph type="sldImg"/>
          </p:nvPr>
        </p:nvSpPr>
        <p:spPr>
          <a:ln/>
        </p:spPr>
      </p:sp>
      <p:sp>
        <p:nvSpPr>
          <p:cNvPr id="1128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254741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12C612-FC58-4985-94FB-0EC04BD8F2F0}" type="slidenum">
              <a:rPr lang="en-US"/>
              <a:pPr/>
              <a:t>39</a:t>
            </a:fld>
            <a:endParaRPr lang="en-US"/>
          </a:p>
        </p:txBody>
      </p:sp>
      <p:sp>
        <p:nvSpPr>
          <p:cNvPr id="1214466" name="Rectangle 2"/>
          <p:cNvSpPr>
            <a:spLocks noGrp="1" noRot="1" noChangeAspect="1" noChangeArrowheads="1" noTextEdit="1"/>
          </p:cNvSpPr>
          <p:nvPr>
            <p:ph type="sldImg"/>
          </p:nvPr>
        </p:nvSpPr>
        <p:spPr>
          <a:ln/>
        </p:spPr>
      </p:sp>
      <p:sp>
        <p:nvSpPr>
          <p:cNvPr id="1214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26617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3F8548-DB75-4A78-B457-1A3DB44179FD}" type="slidenum">
              <a:rPr lang="en-US"/>
              <a:pPr/>
              <a:t>40</a:t>
            </a:fld>
            <a:endParaRPr lang="en-US"/>
          </a:p>
        </p:txBody>
      </p:sp>
      <p:sp>
        <p:nvSpPr>
          <p:cNvPr id="1130498" name="Rectangle 2"/>
          <p:cNvSpPr>
            <a:spLocks noGrp="1" noRot="1" noChangeAspect="1" noChangeArrowheads="1" noTextEdit="1"/>
          </p:cNvSpPr>
          <p:nvPr>
            <p:ph type="sldImg"/>
          </p:nvPr>
        </p:nvSpPr>
        <p:spPr>
          <a:ln/>
        </p:spPr>
      </p:sp>
      <p:sp>
        <p:nvSpPr>
          <p:cNvPr id="11304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25861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7ED8E2-A4D0-490D-995F-36E171373D7A}" type="slidenum">
              <a:rPr lang="en-US"/>
              <a:pPr/>
              <a:t>5</a:t>
            </a:fld>
            <a:endParaRPr lang="en-US"/>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73027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D489AC-5E83-414C-864B-F37C8136F3CD}" type="slidenum">
              <a:rPr lang="en-US"/>
              <a:pPr/>
              <a:t>41</a:t>
            </a:fld>
            <a:endParaRPr lang="en-US"/>
          </a:p>
        </p:txBody>
      </p:sp>
      <p:sp>
        <p:nvSpPr>
          <p:cNvPr id="1132546" name="Rectangle 2"/>
          <p:cNvSpPr>
            <a:spLocks noGrp="1" noRot="1" noChangeAspect="1" noChangeArrowheads="1" noTextEdit="1"/>
          </p:cNvSpPr>
          <p:nvPr>
            <p:ph type="sldImg"/>
          </p:nvPr>
        </p:nvSpPr>
        <p:spPr>
          <a:ln/>
        </p:spPr>
      </p:sp>
      <p:sp>
        <p:nvSpPr>
          <p:cNvPr id="1132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880643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3F13FF-1990-4CB5-8584-6570F10E8419}" type="slidenum">
              <a:rPr lang="en-US"/>
              <a:pPr/>
              <a:t>42</a:t>
            </a:fld>
            <a:endParaRPr lang="en-US"/>
          </a:p>
        </p:txBody>
      </p:sp>
      <p:sp>
        <p:nvSpPr>
          <p:cNvPr id="1134594" name="Rectangle 2"/>
          <p:cNvSpPr>
            <a:spLocks noGrp="1" noRot="1" noChangeAspect="1" noChangeArrowheads="1" noTextEdit="1"/>
          </p:cNvSpPr>
          <p:nvPr>
            <p:ph type="sldImg"/>
          </p:nvPr>
        </p:nvSpPr>
        <p:spPr>
          <a:ln/>
        </p:spPr>
      </p:sp>
      <p:sp>
        <p:nvSpPr>
          <p:cNvPr id="11345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219868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38C6E0-2107-4F84-A565-19D4A304D345}" type="slidenum">
              <a:rPr lang="en-US"/>
              <a:pPr/>
              <a:t>43</a:t>
            </a:fld>
            <a:endParaRPr lang="en-US"/>
          </a:p>
        </p:txBody>
      </p:sp>
      <p:sp>
        <p:nvSpPr>
          <p:cNvPr id="1136642" name="Rectangle 2"/>
          <p:cNvSpPr>
            <a:spLocks noGrp="1" noRot="1" noChangeAspect="1" noChangeArrowheads="1" noTextEdit="1"/>
          </p:cNvSpPr>
          <p:nvPr>
            <p:ph type="sldImg"/>
          </p:nvPr>
        </p:nvSpPr>
        <p:spPr>
          <a:ln/>
        </p:spPr>
      </p:sp>
      <p:sp>
        <p:nvSpPr>
          <p:cNvPr id="1136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751863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6A3F85-2F00-4BCE-A41E-BA3BEC1A3E18}" type="slidenum">
              <a:rPr lang="en-US"/>
              <a:pPr/>
              <a:t>44</a:t>
            </a:fld>
            <a:endParaRPr lang="en-US"/>
          </a:p>
        </p:txBody>
      </p:sp>
      <p:sp>
        <p:nvSpPr>
          <p:cNvPr id="1138690" name="Rectangle 2"/>
          <p:cNvSpPr>
            <a:spLocks noGrp="1" noRot="1" noChangeAspect="1" noChangeArrowheads="1" noTextEdit="1"/>
          </p:cNvSpPr>
          <p:nvPr>
            <p:ph type="sldImg"/>
          </p:nvPr>
        </p:nvSpPr>
        <p:spPr>
          <a:ln/>
        </p:spPr>
      </p:sp>
      <p:sp>
        <p:nvSpPr>
          <p:cNvPr id="11386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334422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66A2CC-1172-49B2-B0AD-AE199C526C8C}" type="slidenum">
              <a:rPr lang="en-US"/>
              <a:pPr/>
              <a:t>45</a:t>
            </a:fld>
            <a:endParaRPr lang="en-US"/>
          </a:p>
        </p:txBody>
      </p:sp>
      <p:sp>
        <p:nvSpPr>
          <p:cNvPr id="1140738" name="Rectangle 2"/>
          <p:cNvSpPr>
            <a:spLocks noGrp="1" noRot="1" noChangeAspect="1" noChangeArrowheads="1" noTextEdit="1"/>
          </p:cNvSpPr>
          <p:nvPr>
            <p:ph type="sldImg"/>
          </p:nvPr>
        </p:nvSpPr>
        <p:spPr>
          <a:ln/>
        </p:spPr>
      </p:sp>
      <p:sp>
        <p:nvSpPr>
          <p:cNvPr id="11407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5556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9FE7AB-B007-4D55-94D3-D459C5358AB2}" type="slidenum">
              <a:rPr lang="en-US"/>
              <a:pPr/>
              <a:t>46</a:t>
            </a:fld>
            <a:endParaRPr lang="en-US"/>
          </a:p>
        </p:txBody>
      </p:sp>
      <p:sp>
        <p:nvSpPr>
          <p:cNvPr id="1142786" name="Rectangle 2"/>
          <p:cNvSpPr>
            <a:spLocks noGrp="1" noRot="1" noChangeAspect="1" noChangeArrowheads="1" noTextEdit="1"/>
          </p:cNvSpPr>
          <p:nvPr>
            <p:ph type="sldImg"/>
          </p:nvPr>
        </p:nvSpPr>
        <p:spPr>
          <a:ln/>
        </p:spPr>
      </p:sp>
      <p:sp>
        <p:nvSpPr>
          <p:cNvPr id="1142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00837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5F8D44-DA05-478B-AA06-68DA3E8E491B}" type="slidenum">
              <a:rPr lang="en-US"/>
              <a:pPr/>
              <a:t>47</a:t>
            </a:fld>
            <a:endParaRPr lang="en-US"/>
          </a:p>
        </p:txBody>
      </p:sp>
      <p:sp>
        <p:nvSpPr>
          <p:cNvPr id="1144834" name="Rectangle 2"/>
          <p:cNvSpPr>
            <a:spLocks noGrp="1" noRot="1" noChangeAspect="1" noChangeArrowheads="1" noTextEdit="1"/>
          </p:cNvSpPr>
          <p:nvPr>
            <p:ph type="sldImg"/>
          </p:nvPr>
        </p:nvSpPr>
        <p:spPr>
          <a:ln/>
        </p:spPr>
      </p:sp>
      <p:sp>
        <p:nvSpPr>
          <p:cNvPr id="11448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180334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2BFE64-5F4B-40D4-8CA7-553D0942E4F5}" type="slidenum">
              <a:rPr lang="en-US"/>
              <a:pPr/>
              <a:t>48</a:t>
            </a:fld>
            <a:endParaRPr lang="en-US"/>
          </a:p>
        </p:txBody>
      </p:sp>
      <p:sp>
        <p:nvSpPr>
          <p:cNvPr id="1146882" name="Rectangle 2"/>
          <p:cNvSpPr>
            <a:spLocks noGrp="1" noRot="1" noChangeAspect="1" noChangeArrowheads="1" noTextEdit="1"/>
          </p:cNvSpPr>
          <p:nvPr>
            <p:ph type="sldImg"/>
          </p:nvPr>
        </p:nvSpPr>
        <p:spPr>
          <a:ln/>
        </p:spPr>
      </p:sp>
      <p:sp>
        <p:nvSpPr>
          <p:cNvPr id="11468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786209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AE5E61-6BD2-4FAD-A399-C120FED5FEA8}" type="slidenum">
              <a:rPr lang="en-US"/>
              <a:pPr/>
              <a:t>49</a:t>
            </a:fld>
            <a:endParaRPr lang="en-US"/>
          </a:p>
        </p:txBody>
      </p:sp>
      <p:sp>
        <p:nvSpPr>
          <p:cNvPr id="1081346" name="Rectangle 2"/>
          <p:cNvSpPr>
            <a:spLocks noGrp="1" noRot="1" noChangeAspect="1" noChangeArrowheads="1" noTextEdit="1"/>
          </p:cNvSpPr>
          <p:nvPr>
            <p:ph type="sldImg"/>
          </p:nvPr>
        </p:nvSpPr>
        <p:spPr>
          <a:ln/>
        </p:spPr>
      </p:sp>
      <p:sp>
        <p:nvSpPr>
          <p:cNvPr id="1081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775435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510970-BBCD-4ACE-8501-F1B0424EF95D}" type="slidenum">
              <a:rPr lang="en-US"/>
              <a:pPr/>
              <a:t>50</a:t>
            </a:fld>
            <a:endParaRPr lang="en-US"/>
          </a:p>
        </p:txBody>
      </p:sp>
      <p:sp>
        <p:nvSpPr>
          <p:cNvPr id="1148930" name="Rectangle 2"/>
          <p:cNvSpPr>
            <a:spLocks noGrp="1" noRot="1" noChangeAspect="1" noChangeArrowheads="1" noTextEdit="1"/>
          </p:cNvSpPr>
          <p:nvPr>
            <p:ph type="sldImg"/>
          </p:nvPr>
        </p:nvSpPr>
        <p:spPr>
          <a:ln/>
        </p:spPr>
      </p:sp>
      <p:sp>
        <p:nvSpPr>
          <p:cNvPr id="11489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2130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9C1764-39AA-4025-9B92-AE8CB605E69E}" type="slidenum">
              <a:rPr lang="en-US"/>
              <a:pPr/>
              <a:t>6</a:t>
            </a:fld>
            <a:endParaRPr lang="en-US"/>
          </a:p>
        </p:txBody>
      </p:sp>
      <p:sp>
        <p:nvSpPr>
          <p:cNvPr id="1087490" name="Rectangle 2"/>
          <p:cNvSpPr>
            <a:spLocks noGrp="1" noRot="1" noChangeAspect="1" noChangeArrowheads="1" noTextEdit="1"/>
          </p:cNvSpPr>
          <p:nvPr>
            <p:ph type="sldImg"/>
          </p:nvPr>
        </p:nvSpPr>
        <p:spPr>
          <a:ln/>
        </p:spPr>
      </p:sp>
      <p:sp>
        <p:nvSpPr>
          <p:cNvPr id="1087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063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8EE7F2-021F-49F7-B3AD-F6DB5C0621D0}" type="slidenum">
              <a:rPr lang="en-US"/>
              <a:pPr/>
              <a:t>51</a:t>
            </a:fld>
            <a:endParaRPr lang="en-US"/>
          </a:p>
        </p:txBody>
      </p:sp>
      <p:sp>
        <p:nvSpPr>
          <p:cNvPr id="1181698" name="Rectangle 2"/>
          <p:cNvSpPr>
            <a:spLocks noGrp="1" noRot="1" noChangeAspect="1" noChangeArrowheads="1" noTextEdit="1"/>
          </p:cNvSpPr>
          <p:nvPr>
            <p:ph type="sldImg"/>
          </p:nvPr>
        </p:nvSpPr>
        <p:spPr>
          <a:ln/>
        </p:spPr>
      </p:sp>
      <p:sp>
        <p:nvSpPr>
          <p:cNvPr id="1181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229231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E0A5A7-BC81-4B3B-AA06-E8C4968358DC}" type="slidenum">
              <a:rPr lang="en-US"/>
              <a:pPr/>
              <a:t>52</a:t>
            </a:fld>
            <a:endParaRPr lang="en-US"/>
          </a:p>
        </p:txBody>
      </p:sp>
      <p:sp>
        <p:nvSpPr>
          <p:cNvPr id="1150978" name="Rectangle 2"/>
          <p:cNvSpPr>
            <a:spLocks noGrp="1" noRot="1" noChangeAspect="1" noChangeArrowheads="1" noTextEdit="1"/>
          </p:cNvSpPr>
          <p:nvPr>
            <p:ph type="sldImg"/>
          </p:nvPr>
        </p:nvSpPr>
        <p:spPr>
          <a:ln/>
        </p:spPr>
      </p:sp>
      <p:sp>
        <p:nvSpPr>
          <p:cNvPr id="11509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877094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F438ED-DEA7-4192-9589-C784C1A872A1}" type="slidenum">
              <a:rPr lang="en-US"/>
              <a:pPr/>
              <a:t>53</a:t>
            </a:fld>
            <a:endParaRPr lang="en-US"/>
          </a:p>
        </p:txBody>
      </p:sp>
      <p:sp>
        <p:nvSpPr>
          <p:cNvPr id="1183746" name="Rectangle 2"/>
          <p:cNvSpPr>
            <a:spLocks noGrp="1" noRot="1" noChangeAspect="1" noChangeArrowheads="1" noTextEdit="1"/>
          </p:cNvSpPr>
          <p:nvPr>
            <p:ph type="sldImg"/>
          </p:nvPr>
        </p:nvSpPr>
        <p:spPr>
          <a:ln/>
        </p:spPr>
      </p:sp>
      <p:sp>
        <p:nvSpPr>
          <p:cNvPr id="11837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516707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48B6A0-97D0-4A47-A25E-5E1C784D4350}" type="slidenum">
              <a:rPr lang="en-US"/>
              <a:pPr/>
              <a:t>54</a:t>
            </a:fld>
            <a:endParaRPr lang="en-US"/>
          </a:p>
        </p:txBody>
      </p:sp>
      <p:sp>
        <p:nvSpPr>
          <p:cNvPr id="1153026" name="Rectangle 2"/>
          <p:cNvSpPr>
            <a:spLocks noGrp="1" noRot="1" noChangeAspect="1" noChangeArrowheads="1" noTextEdit="1"/>
          </p:cNvSpPr>
          <p:nvPr>
            <p:ph type="sldImg"/>
          </p:nvPr>
        </p:nvSpPr>
        <p:spPr>
          <a:ln/>
        </p:spPr>
      </p:sp>
      <p:sp>
        <p:nvSpPr>
          <p:cNvPr id="11530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774995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07692C-3E1B-4D99-8B31-EE56ADA8CE43}" type="slidenum">
              <a:rPr lang="en-US"/>
              <a:pPr/>
              <a:t>55</a:t>
            </a:fld>
            <a:endParaRPr lang="en-US"/>
          </a:p>
        </p:txBody>
      </p:sp>
      <p:sp>
        <p:nvSpPr>
          <p:cNvPr id="1185794" name="Rectangle 2"/>
          <p:cNvSpPr>
            <a:spLocks noGrp="1" noRot="1" noChangeAspect="1" noChangeArrowheads="1" noTextEdit="1"/>
          </p:cNvSpPr>
          <p:nvPr>
            <p:ph type="sldImg"/>
          </p:nvPr>
        </p:nvSpPr>
        <p:spPr>
          <a:ln/>
        </p:spPr>
      </p:sp>
      <p:sp>
        <p:nvSpPr>
          <p:cNvPr id="1185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84471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D49303-AB7D-496F-89E5-15C0B1C89274}" type="slidenum">
              <a:rPr lang="en-US"/>
              <a:pPr/>
              <a:t>56</a:t>
            </a:fld>
            <a:endParaRPr lang="en-US"/>
          </a:p>
        </p:txBody>
      </p:sp>
      <p:sp>
        <p:nvSpPr>
          <p:cNvPr id="1187842" name="Rectangle 2"/>
          <p:cNvSpPr>
            <a:spLocks noGrp="1" noRot="1" noChangeAspect="1" noChangeArrowheads="1" noTextEdit="1"/>
          </p:cNvSpPr>
          <p:nvPr>
            <p:ph type="sldImg"/>
          </p:nvPr>
        </p:nvSpPr>
        <p:spPr>
          <a:ln/>
        </p:spPr>
      </p:sp>
      <p:sp>
        <p:nvSpPr>
          <p:cNvPr id="1187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406737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7CF9A0-410D-4880-959F-1BA5290FC882}" type="slidenum">
              <a:rPr lang="en-US"/>
              <a:pPr/>
              <a:t>57</a:t>
            </a:fld>
            <a:endParaRPr lang="en-US"/>
          </a:p>
        </p:txBody>
      </p:sp>
      <p:sp>
        <p:nvSpPr>
          <p:cNvPr id="1155074" name="Rectangle 2"/>
          <p:cNvSpPr>
            <a:spLocks noGrp="1" noRot="1" noChangeAspect="1" noChangeArrowheads="1" noTextEdit="1"/>
          </p:cNvSpPr>
          <p:nvPr>
            <p:ph type="sldImg"/>
          </p:nvPr>
        </p:nvSpPr>
        <p:spPr>
          <a:ln/>
        </p:spPr>
      </p:sp>
      <p:sp>
        <p:nvSpPr>
          <p:cNvPr id="11550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010249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A24332-EC9F-48FE-963E-6B145F5C1121}" type="slidenum">
              <a:rPr lang="en-US"/>
              <a:pPr/>
              <a:t>58</a:t>
            </a:fld>
            <a:endParaRPr lang="en-US"/>
          </a:p>
        </p:txBody>
      </p:sp>
      <p:sp>
        <p:nvSpPr>
          <p:cNvPr id="1230850" name="Rectangle 2"/>
          <p:cNvSpPr>
            <a:spLocks noGrp="1" noRot="1" noChangeAspect="1" noChangeArrowheads="1" noTextEdit="1"/>
          </p:cNvSpPr>
          <p:nvPr>
            <p:ph type="sldImg"/>
          </p:nvPr>
        </p:nvSpPr>
        <p:spPr>
          <a:ln/>
        </p:spPr>
      </p:sp>
      <p:sp>
        <p:nvSpPr>
          <p:cNvPr id="1230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2318543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666FEC-CCC7-4FD5-8D56-9DABBAA19451}" type="slidenum">
              <a:rPr lang="en-US"/>
              <a:pPr/>
              <a:t>59</a:t>
            </a:fld>
            <a:endParaRPr lang="en-US"/>
          </a:p>
        </p:txBody>
      </p:sp>
      <p:sp>
        <p:nvSpPr>
          <p:cNvPr id="1157122" name="Rectangle 2"/>
          <p:cNvSpPr>
            <a:spLocks noGrp="1" noRot="1" noChangeAspect="1" noChangeArrowheads="1" noTextEdit="1"/>
          </p:cNvSpPr>
          <p:nvPr>
            <p:ph type="sldImg"/>
          </p:nvPr>
        </p:nvSpPr>
        <p:spPr>
          <a:ln/>
        </p:spPr>
      </p:sp>
      <p:sp>
        <p:nvSpPr>
          <p:cNvPr id="11571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809474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5B7657-692A-407E-B26B-90882A5D39D6}" type="slidenum">
              <a:rPr lang="en-US"/>
              <a:pPr/>
              <a:t>60</a:t>
            </a:fld>
            <a:endParaRPr lang="en-US"/>
          </a:p>
        </p:txBody>
      </p:sp>
      <p:sp>
        <p:nvSpPr>
          <p:cNvPr id="1189890" name="Rectangle 2"/>
          <p:cNvSpPr>
            <a:spLocks noGrp="1" noRot="1" noChangeAspect="1" noChangeArrowheads="1" noTextEdit="1"/>
          </p:cNvSpPr>
          <p:nvPr>
            <p:ph type="sldImg"/>
          </p:nvPr>
        </p:nvSpPr>
        <p:spPr>
          <a:ln/>
        </p:spPr>
      </p:sp>
      <p:sp>
        <p:nvSpPr>
          <p:cNvPr id="1189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44913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9D86F5-1371-49C2-8380-A9B1307790AB}" type="slidenum">
              <a:rPr lang="en-US"/>
              <a:pPr/>
              <a:t>7</a:t>
            </a:fld>
            <a:endParaRPr 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6077921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A2F45C-8A72-436F-ABA7-4E1960175ACB}" type="slidenum">
              <a:rPr lang="en-US"/>
              <a:pPr/>
              <a:t>61</a:t>
            </a:fld>
            <a:endParaRPr lang="en-US"/>
          </a:p>
        </p:txBody>
      </p:sp>
      <p:sp>
        <p:nvSpPr>
          <p:cNvPr id="1159170" name="Rectangle 2"/>
          <p:cNvSpPr>
            <a:spLocks noGrp="1" noRot="1" noChangeAspect="1" noChangeArrowheads="1" noTextEdit="1"/>
          </p:cNvSpPr>
          <p:nvPr>
            <p:ph type="sldImg"/>
          </p:nvPr>
        </p:nvSpPr>
        <p:spPr>
          <a:ln/>
        </p:spPr>
      </p:sp>
      <p:sp>
        <p:nvSpPr>
          <p:cNvPr id="11591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9666698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EEE925-A996-4B4B-9400-9E44F56258CC}" type="slidenum">
              <a:rPr lang="en-US"/>
              <a:pPr/>
              <a:t>62</a:t>
            </a:fld>
            <a:endParaRPr lang="en-US"/>
          </a:p>
        </p:txBody>
      </p:sp>
      <p:sp>
        <p:nvSpPr>
          <p:cNvPr id="1191938" name="Rectangle 2"/>
          <p:cNvSpPr>
            <a:spLocks noGrp="1" noRot="1" noChangeAspect="1" noChangeArrowheads="1" noTextEdit="1"/>
          </p:cNvSpPr>
          <p:nvPr>
            <p:ph type="sldImg"/>
          </p:nvPr>
        </p:nvSpPr>
        <p:spPr>
          <a:ln/>
        </p:spPr>
      </p:sp>
      <p:sp>
        <p:nvSpPr>
          <p:cNvPr id="1191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941016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AA4759-BDD3-4614-8AF0-B327A04545A9}" type="slidenum">
              <a:rPr lang="en-US"/>
              <a:pPr/>
              <a:t>63</a:t>
            </a:fld>
            <a:endParaRPr lang="en-US"/>
          </a:p>
        </p:txBody>
      </p:sp>
      <p:sp>
        <p:nvSpPr>
          <p:cNvPr id="1161218" name="Rectangle 2"/>
          <p:cNvSpPr>
            <a:spLocks noGrp="1" noRot="1" noChangeAspect="1" noChangeArrowheads="1" noTextEdit="1"/>
          </p:cNvSpPr>
          <p:nvPr>
            <p:ph type="sldImg"/>
          </p:nvPr>
        </p:nvSpPr>
        <p:spPr>
          <a:ln/>
        </p:spPr>
      </p:sp>
      <p:sp>
        <p:nvSpPr>
          <p:cNvPr id="116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97456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7461D1-54A1-462F-BF21-BC31CB1A71D2}" type="slidenum">
              <a:rPr lang="en-US"/>
              <a:pPr/>
              <a:t>64</a:t>
            </a:fld>
            <a:endParaRPr lang="en-US"/>
          </a:p>
        </p:txBody>
      </p:sp>
      <p:sp>
        <p:nvSpPr>
          <p:cNvPr id="1193986" name="Rectangle 2"/>
          <p:cNvSpPr>
            <a:spLocks noGrp="1" noRot="1" noChangeAspect="1" noChangeArrowheads="1" noTextEdit="1"/>
          </p:cNvSpPr>
          <p:nvPr>
            <p:ph type="sldImg"/>
          </p:nvPr>
        </p:nvSpPr>
        <p:spPr>
          <a:ln/>
        </p:spPr>
      </p:sp>
      <p:sp>
        <p:nvSpPr>
          <p:cNvPr id="1193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7084783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96BDAD-ACFD-453A-8281-ACC647251E39}" type="slidenum">
              <a:rPr lang="en-US"/>
              <a:pPr/>
              <a:t>65</a:t>
            </a:fld>
            <a:endParaRPr lang="en-US"/>
          </a:p>
        </p:txBody>
      </p:sp>
      <p:sp>
        <p:nvSpPr>
          <p:cNvPr id="1196034" name="Rectangle 2"/>
          <p:cNvSpPr>
            <a:spLocks noGrp="1" noRot="1" noChangeAspect="1" noChangeArrowheads="1" noTextEdit="1"/>
          </p:cNvSpPr>
          <p:nvPr>
            <p:ph type="sldImg"/>
          </p:nvPr>
        </p:nvSpPr>
        <p:spPr>
          <a:ln/>
        </p:spPr>
      </p:sp>
      <p:sp>
        <p:nvSpPr>
          <p:cNvPr id="1196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727701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2AD650-BDC0-4CE6-8174-8821E08C4A15}" type="slidenum">
              <a:rPr lang="en-US"/>
              <a:pPr/>
              <a:t>66</a:t>
            </a:fld>
            <a:endParaRPr lang="en-US"/>
          </a:p>
        </p:txBody>
      </p:sp>
      <p:sp>
        <p:nvSpPr>
          <p:cNvPr id="1198082" name="Rectangle 2"/>
          <p:cNvSpPr>
            <a:spLocks noGrp="1" noRot="1" noChangeAspect="1" noChangeArrowheads="1" noTextEdit="1"/>
          </p:cNvSpPr>
          <p:nvPr>
            <p:ph type="sldImg"/>
          </p:nvPr>
        </p:nvSpPr>
        <p:spPr>
          <a:ln/>
        </p:spPr>
      </p:sp>
      <p:sp>
        <p:nvSpPr>
          <p:cNvPr id="1198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3641800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F09E48-7420-448A-B899-87DAC739C168}" type="slidenum">
              <a:rPr lang="en-US"/>
              <a:pPr/>
              <a:t>67</a:t>
            </a:fld>
            <a:endParaRPr lang="en-US"/>
          </a:p>
        </p:txBody>
      </p:sp>
      <p:sp>
        <p:nvSpPr>
          <p:cNvPr id="1163266" name="Rectangle 2"/>
          <p:cNvSpPr>
            <a:spLocks noGrp="1" noRot="1" noChangeAspect="1" noChangeArrowheads="1" noTextEdit="1"/>
          </p:cNvSpPr>
          <p:nvPr>
            <p:ph type="sldImg"/>
          </p:nvPr>
        </p:nvSpPr>
        <p:spPr>
          <a:ln/>
        </p:spPr>
      </p:sp>
      <p:sp>
        <p:nvSpPr>
          <p:cNvPr id="1163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2204691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95CC09-F694-4E0F-A9C9-0B7B0CE25692}" type="slidenum">
              <a:rPr lang="en-US"/>
              <a:pPr/>
              <a:t>68</a:t>
            </a:fld>
            <a:endParaRPr lang="en-US"/>
          </a:p>
        </p:txBody>
      </p:sp>
      <p:sp>
        <p:nvSpPr>
          <p:cNvPr id="1165314" name="Rectangle 2"/>
          <p:cNvSpPr>
            <a:spLocks noGrp="1" noRot="1" noChangeAspect="1" noChangeArrowheads="1" noTextEdit="1"/>
          </p:cNvSpPr>
          <p:nvPr>
            <p:ph type="sldImg"/>
          </p:nvPr>
        </p:nvSpPr>
        <p:spPr>
          <a:ln/>
        </p:spPr>
      </p:sp>
      <p:sp>
        <p:nvSpPr>
          <p:cNvPr id="11653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72779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C821C0-D91F-42A6-87B3-02AC1A115222}" type="slidenum">
              <a:rPr lang="en-US"/>
              <a:pPr/>
              <a:t>69</a:t>
            </a:fld>
            <a:endParaRPr lang="en-US"/>
          </a:p>
        </p:txBody>
      </p:sp>
      <p:sp>
        <p:nvSpPr>
          <p:cNvPr id="1167362" name="Rectangle 2"/>
          <p:cNvSpPr>
            <a:spLocks noGrp="1" noRot="1" noChangeAspect="1" noChangeArrowheads="1" noTextEdit="1"/>
          </p:cNvSpPr>
          <p:nvPr>
            <p:ph type="sldImg"/>
          </p:nvPr>
        </p:nvSpPr>
        <p:spPr>
          <a:ln/>
        </p:spPr>
      </p:sp>
      <p:sp>
        <p:nvSpPr>
          <p:cNvPr id="11673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6290474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B122A6-F5E5-45CA-92C0-96EE8E47A020}" type="slidenum">
              <a:rPr lang="en-US"/>
              <a:pPr/>
              <a:t>70</a:t>
            </a:fld>
            <a:endParaRPr lang="en-US"/>
          </a:p>
        </p:txBody>
      </p:sp>
      <p:sp>
        <p:nvSpPr>
          <p:cNvPr id="1200130" name="Rectangle 2"/>
          <p:cNvSpPr>
            <a:spLocks noGrp="1" noRot="1" noChangeAspect="1" noChangeArrowheads="1" noTextEdit="1"/>
          </p:cNvSpPr>
          <p:nvPr>
            <p:ph type="sldImg"/>
          </p:nvPr>
        </p:nvSpPr>
        <p:spPr>
          <a:ln/>
        </p:spPr>
      </p:sp>
      <p:sp>
        <p:nvSpPr>
          <p:cNvPr id="1200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62693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373062-0E68-45E1-900F-5F94701BF008}" type="slidenum">
              <a:rPr lang="en-US"/>
              <a:pPr/>
              <a:t>8</a:t>
            </a:fld>
            <a:endParaRPr lang="en-US"/>
          </a:p>
        </p:txBody>
      </p:sp>
      <p:sp>
        <p:nvSpPr>
          <p:cNvPr id="1091586" name="Rectangle 2"/>
          <p:cNvSpPr>
            <a:spLocks noGrp="1" noRot="1" noChangeAspect="1" noChangeArrowheads="1" noTextEdit="1"/>
          </p:cNvSpPr>
          <p:nvPr>
            <p:ph type="sldImg"/>
          </p:nvPr>
        </p:nvSpPr>
        <p:spPr>
          <a:ln/>
        </p:spPr>
      </p:sp>
      <p:sp>
        <p:nvSpPr>
          <p:cNvPr id="10915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3964496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6DD6FB-1DB8-40A8-9C94-2CF43AD98483}" type="slidenum">
              <a:rPr lang="en-US"/>
              <a:pPr/>
              <a:t>71</a:t>
            </a:fld>
            <a:endParaRPr lang="en-US"/>
          </a:p>
        </p:txBody>
      </p:sp>
      <p:sp>
        <p:nvSpPr>
          <p:cNvPr id="1169410" name="Rectangle 2"/>
          <p:cNvSpPr>
            <a:spLocks noGrp="1" noRot="1" noChangeAspect="1" noChangeArrowheads="1" noTextEdit="1"/>
          </p:cNvSpPr>
          <p:nvPr>
            <p:ph type="sldImg"/>
          </p:nvPr>
        </p:nvSpPr>
        <p:spPr>
          <a:ln/>
        </p:spPr>
      </p:sp>
      <p:sp>
        <p:nvSpPr>
          <p:cNvPr id="11694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312968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D0369C-60F2-4535-8D00-E6183D04BB53}" type="slidenum">
              <a:rPr lang="en-US"/>
              <a:pPr/>
              <a:t>72</a:t>
            </a:fld>
            <a:endParaRPr lang="en-US"/>
          </a:p>
        </p:txBody>
      </p:sp>
      <p:sp>
        <p:nvSpPr>
          <p:cNvPr id="1202178" name="Rectangle 2"/>
          <p:cNvSpPr>
            <a:spLocks noGrp="1" noRot="1" noChangeAspect="1" noChangeArrowheads="1" noTextEdit="1"/>
          </p:cNvSpPr>
          <p:nvPr>
            <p:ph type="sldImg"/>
          </p:nvPr>
        </p:nvSpPr>
        <p:spPr>
          <a:ln/>
        </p:spPr>
      </p:sp>
      <p:sp>
        <p:nvSpPr>
          <p:cNvPr id="1202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7069721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AD0B40-D696-4A53-B170-9F6607A56CB1}" type="slidenum">
              <a:rPr lang="en-US"/>
              <a:pPr/>
              <a:t>73</a:t>
            </a:fld>
            <a:endParaRPr lang="en-US"/>
          </a:p>
        </p:txBody>
      </p:sp>
      <p:sp>
        <p:nvSpPr>
          <p:cNvPr id="1171458" name="Rectangle 2"/>
          <p:cNvSpPr>
            <a:spLocks noGrp="1" noRot="1" noChangeAspect="1" noChangeArrowheads="1" noTextEdit="1"/>
          </p:cNvSpPr>
          <p:nvPr>
            <p:ph type="sldImg"/>
          </p:nvPr>
        </p:nvSpPr>
        <p:spPr>
          <a:ln/>
        </p:spPr>
      </p:sp>
      <p:sp>
        <p:nvSpPr>
          <p:cNvPr id="11714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5453865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6C03C2-3308-4F63-80E0-CD0E9088E2CF}" type="slidenum">
              <a:rPr lang="en-US"/>
              <a:pPr/>
              <a:t>74</a:t>
            </a:fld>
            <a:endParaRPr lang="en-US"/>
          </a:p>
        </p:txBody>
      </p:sp>
      <p:sp>
        <p:nvSpPr>
          <p:cNvPr id="1173506" name="Rectangle 2"/>
          <p:cNvSpPr>
            <a:spLocks noGrp="1" noRot="1" noChangeAspect="1" noChangeArrowheads="1" noTextEdit="1"/>
          </p:cNvSpPr>
          <p:nvPr>
            <p:ph type="sldImg"/>
          </p:nvPr>
        </p:nvSpPr>
        <p:spPr>
          <a:ln/>
        </p:spPr>
      </p:sp>
      <p:sp>
        <p:nvSpPr>
          <p:cNvPr id="1173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0801028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D0740-BA80-4568-85F6-D70D1B91482B}" type="slidenum">
              <a:rPr lang="en-US"/>
              <a:pPr/>
              <a:t>75</a:t>
            </a:fld>
            <a:endParaRPr lang="en-US"/>
          </a:p>
        </p:txBody>
      </p:sp>
      <p:sp>
        <p:nvSpPr>
          <p:cNvPr id="1204226" name="Rectangle 2"/>
          <p:cNvSpPr>
            <a:spLocks noGrp="1" noRot="1" noChangeAspect="1" noChangeArrowheads="1" noTextEdit="1"/>
          </p:cNvSpPr>
          <p:nvPr>
            <p:ph type="sldImg"/>
          </p:nvPr>
        </p:nvSpPr>
        <p:spPr>
          <a:ln/>
        </p:spPr>
      </p:sp>
      <p:sp>
        <p:nvSpPr>
          <p:cNvPr id="1204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2341461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61CA1A-F274-434E-9965-264CF0F03870}" type="slidenum">
              <a:rPr lang="en-US"/>
              <a:pPr/>
              <a:t>76</a:t>
            </a:fld>
            <a:endParaRPr lang="en-US"/>
          </a:p>
        </p:txBody>
      </p:sp>
      <p:sp>
        <p:nvSpPr>
          <p:cNvPr id="1206274" name="Rectangle 2"/>
          <p:cNvSpPr>
            <a:spLocks noGrp="1" noRot="1" noChangeAspect="1" noChangeArrowheads="1" noTextEdit="1"/>
          </p:cNvSpPr>
          <p:nvPr>
            <p:ph type="sldImg"/>
          </p:nvPr>
        </p:nvSpPr>
        <p:spPr>
          <a:ln/>
        </p:spPr>
      </p:sp>
      <p:sp>
        <p:nvSpPr>
          <p:cNvPr id="1206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1265150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E8F0F9-9134-4C2F-86A2-1102B69DAD0E}" type="slidenum">
              <a:rPr lang="en-US"/>
              <a:pPr/>
              <a:t>77</a:t>
            </a:fld>
            <a:endParaRPr lang="en-US"/>
          </a:p>
        </p:txBody>
      </p:sp>
      <p:sp>
        <p:nvSpPr>
          <p:cNvPr id="1208322" name="Rectangle 2"/>
          <p:cNvSpPr>
            <a:spLocks noGrp="1" noRot="1" noChangeAspect="1" noChangeArrowheads="1" noTextEdit="1"/>
          </p:cNvSpPr>
          <p:nvPr>
            <p:ph type="sldImg"/>
          </p:nvPr>
        </p:nvSpPr>
        <p:spPr>
          <a:ln/>
        </p:spPr>
      </p:sp>
      <p:sp>
        <p:nvSpPr>
          <p:cNvPr id="1208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3920823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86652D-72BD-49B2-AC5A-5A15426F082B}" type="slidenum">
              <a:rPr lang="en-US"/>
              <a:pPr/>
              <a:t>78</a:t>
            </a:fld>
            <a:endParaRPr lang="en-US"/>
          </a:p>
        </p:txBody>
      </p:sp>
      <p:sp>
        <p:nvSpPr>
          <p:cNvPr id="1210370" name="Rectangle 2"/>
          <p:cNvSpPr>
            <a:spLocks noGrp="1" noRot="1" noChangeAspect="1" noChangeArrowheads="1" noTextEdit="1"/>
          </p:cNvSpPr>
          <p:nvPr>
            <p:ph type="sldImg"/>
          </p:nvPr>
        </p:nvSpPr>
        <p:spPr>
          <a:ln/>
        </p:spPr>
      </p:sp>
      <p:sp>
        <p:nvSpPr>
          <p:cNvPr id="12103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0717033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0F253C-2F9B-4BD7-8FE4-472F4F1975BA}" type="slidenum">
              <a:rPr lang="en-US"/>
              <a:pPr/>
              <a:t>79</a:t>
            </a:fld>
            <a:endParaRPr lang="en-US"/>
          </a:p>
        </p:txBody>
      </p:sp>
      <p:sp>
        <p:nvSpPr>
          <p:cNvPr id="1232898" name="Rectangle 2"/>
          <p:cNvSpPr>
            <a:spLocks noGrp="1" noRot="1" noChangeAspect="1" noChangeArrowheads="1" noTextEdit="1"/>
          </p:cNvSpPr>
          <p:nvPr>
            <p:ph type="sldImg"/>
          </p:nvPr>
        </p:nvSpPr>
        <p:spPr>
          <a:ln/>
        </p:spPr>
      </p:sp>
      <p:sp>
        <p:nvSpPr>
          <p:cNvPr id="1232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4917498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8321D8-DADF-40F6-81AB-0D4A8AC9738A}" type="slidenum">
              <a:rPr lang="en-US"/>
              <a:pPr/>
              <a:t>80</a:t>
            </a:fld>
            <a:endParaRPr lang="en-US"/>
          </a:p>
        </p:txBody>
      </p:sp>
      <p:sp>
        <p:nvSpPr>
          <p:cNvPr id="1175554" name="Rectangle 2"/>
          <p:cNvSpPr>
            <a:spLocks noGrp="1" noRot="1" noChangeAspect="1" noChangeArrowheads="1" noTextEdit="1"/>
          </p:cNvSpPr>
          <p:nvPr>
            <p:ph type="sldImg"/>
          </p:nvPr>
        </p:nvSpPr>
        <p:spPr>
          <a:ln/>
        </p:spPr>
      </p:sp>
      <p:sp>
        <p:nvSpPr>
          <p:cNvPr id="1175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66978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0BD5FF-B700-448B-BE98-2BAF5D785B17}" type="slidenum">
              <a:rPr lang="en-US"/>
              <a:pPr/>
              <a:t>9</a:t>
            </a:fld>
            <a:endParaRPr lang="en-US"/>
          </a:p>
        </p:txBody>
      </p:sp>
      <p:sp>
        <p:nvSpPr>
          <p:cNvPr id="1179650" name="Rectangle 2"/>
          <p:cNvSpPr>
            <a:spLocks noGrp="1" noRot="1" noChangeAspect="1" noChangeArrowheads="1" noTextEdit="1"/>
          </p:cNvSpPr>
          <p:nvPr>
            <p:ph type="sldImg"/>
          </p:nvPr>
        </p:nvSpPr>
        <p:spPr>
          <a:ln/>
        </p:spPr>
      </p:sp>
      <p:sp>
        <p:nvSpPr>
          <p:cNvPr id="1179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8248085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0A16A3-A7CE-4312-9B6A-BB3F1B8F7A3F}" type="slidenum">
              <a:rPr lang="en-US"/>
              <a:pPr/>
              <a:t>81</a:t>
            </a:fld>
            <a:endParaRPr lang="en-US"/>
          </a:p>
        </p:txBody>
      </p:sp>
      <p:sp>
        <p:nvSpPr>
          <p:cNvPr id="1177602" name="Rectangle 2"/>
          <p:cNvSpPr>
            <a:spLocks noGrp="1" noRot="1" noChangeAspect="1" noChangeArrowheads="1" noTextEdit="1"/>
          </p:cNvSpPr>
          <p:nvPr>
            <p:ph type="sldImg"/>
          </p:nvPr>
        </p:nvSpPr>
        <p:spPr>
          <a:ln/>
        </p:spPr>
      </p:sp>
      <p:sp>
        <p:nvSpPr>
          <p:cNvPr id="1177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91155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E4C0B7-AE61-46AB-9E90-62F7E43F10A6}" type="slidenum">
              <a:rPr lang="en-US"/>
              <a:pPr/>
              <a:t>10</a:t>
            </a:fld>
            <a:endParaRPr lang="en-US"/>
          </a:p>
        </p:txBody>
      </p:sp>
      <p:sp>
        <p:nvSpPr>
          <p:cNvPr id="1216514" name="Rectangle 2"/>
          <p:cNvSpPr>
            <a:spLocks noGrp="1" noRot="1" noChangeAspect="1" noChangeArrowheads="1" noTextEdit="1"/>
          </p:cNvSpPr>
          <p:nvPr>
            <p:ph type="sldImg"/>
          </p:nvPr>
        </p:nvSpPr>
        <p:spPr>
          <a:ln/>
        </p:spPr>
      </p:sp>
      <p:sp>
        <p:nvSpPr>
          <p:cNvPr id="1216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58921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303C04-022C-4A87-B16C-53079A55203D}" type="datetime1">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020EB7-5EF2-4F8A-8A97-A35A098713CD}" type="datetime1">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C4F743-006E-4F7F-9EE5-810692A510AE}" type="datetime1">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5A114B-3EAB-43F5-BE49-4566FB9A45C1}" type="datetime1">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537C3A-3E4D-4EB4-943B-3915996006AA}" type="datetime1">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DEEB45-17CD-4C1C-9B1F-77936B3DB64C}" type="datetime1">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A12A80-DE0C-4334-8387-8E4E0E9681C0}" type="datetime1">
              <a:rPr lang="en-US" smtClean="0"/>
              <a:t>9/27/21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B05CA1-A961-483E-99B5-5182FEEF061C}" type="datetime1">
              <a:rPr lang="en-US" smtClean="0"/>
              <a:t>9/27/21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2E115D-74B0-4141-B1BF-0DB0825769B1}" type="datetime1">
              <a:rPr lang="en-US" smtClean="0"/>
              <a:t>9/27/21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7719AE-A88D-4160-A698-B18512A64FE1}" type="datetime1">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6D9B13-123D-4596-9C2C-DC5E679ED4B2}" type="datetime1">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CF7488-8E7D-4138-AE5C-5ABEA835E7EA}" type="datetime1">
              <a:rPr lang="en-US" smtClean="0"/>
              <a:t>9/27/21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sarbani.roy@jadavpuruniversity.i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3.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2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 Id="rId3" Type="http://schemas.openxmlformats.org/officeDocument/2006/relationships/image" Target="../media/image3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image" Target="../media/image3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 Id="rId3" Type="http://schemas.openxmlformats.org/officeDocument/2006/relationships/image" Target="../media/image3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 Id="rId3" Type="http://schemas.openxmlformats.org/officeDocument/2006/relationships/image" Target="../media/image3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 Id="rId3" Type="http://schemas.openxmlformats.org/officeDocument/2006/relationships/image" Target="../media/image3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 Id="rId3" Type="http://schemas.openxmlformats.org/officeDocument/2006/relationships/image" Target="../media/image3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 Id="rId3" Type="http://schemas.openxmlformats.org/officeDocument/2006/relationships/image" Target="../media/image3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 Id="rId3" Type="http://schemas.openxmlformats.org/officeDocument/2006/relationships/image" Target="../media/image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 Id="rId3" Type="http://schemas.openxmlformats.org/officeDocument/2006/relationships/image" Target="../media/image3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 Id="rId3" Type="http://schemas.openxmlformats.org/officeDocument/2006/relationships/image" Target="../media/image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 Id="rId3" Type="http://schemas.openxmlformats.org/officeDocument/2006/relationships/image" Target="../media/image4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 Id="rId3" Type="http://schemas.openxmlformats.org/officeDocument/2006/relationships/image" Target="../media/image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 Id="rId3" Type="http://schemas.openxmlformats.org/officeDocument/2006/relationships/image" Target="../media/image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 Id="rId3" Type="http://schemas.openxmlformats.org/officeDocument/2006/relationships/image" Target="../media/image4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 Id="rId3" Type="http://schemas.openxmlformats.org/officeDocument/2006/relationships/image" Target="../media/image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 Id="rId3" Type="http://schemas.openxmlformats.org/officeDocument/2006/relationships/image" Target="../media/image4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 Id="rId3" Type="http://schemas.openxmlformats.org/officeDocument/2006/relationships/image" Target="../media/image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 Id="rId3" Type="http://schemas.openxmlformats.org/officeDocument/2006/relationships/image" Target="../media/image4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 Id="rId3" Type="http://schemas.openxmlformats.org/officeDocument/2006/relationships/image" Target="../media/image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 Id="rId3" Type="http://schemas.openxmlformats.org/officeDocument/2006/relationships/image" Target="../media/image4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 Id="rId3" Type="http://schemas.openxmlformats.org/officeDocument/2006/relationships/image" Target="../media/image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 Id="rId3" Type="http://schemas.openxmlformats.org/officeDocument/2006/relationships/image" Target="../media/image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 Id="rId3" Type="http://schemas.openxmlformats.org/officeDocument/2006/relationships/image" Target="../media/image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 Id="rId3" Type="http://schemas.openxmlformats.org/officeDocument/2006/relationships/image" Target="../media/image4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 Id="rId3" Type="http://schemas.openxmlformats.org/officeDocument/2006/relationships/image" Target="../media/image4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8.xml"/><Relationship Id="rId3" Type="http://schemas.openxmlformats.org/officeDocument/2006/relationships/image" Target="../media/image4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9.xml"/><Relationship Id="rId3" Type="http://schemas.openxmlformats.org/officeDocument/2006/relationships/image" Target="../media/image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0.xml"/><Relationship Id="rId3" Type="http://schemas.openxmlformats.org/officeDocument/2006/relationships/image" Target="../media/image4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1.xml"/><Relationship Id="rId3" Type="http://schemas.openxmlformats.org/officeDocument/2006/relationships/image" Target="../media/image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2.xml"/><Relationship Id="rId3" Type="http://schemas.openxmlformats.org/officeDocument/2006/relationships/image" Target="../media/image4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3.xml"/><Relationship Id="rId3" Type="http://schemas.openxmlformats.org/officeDocument/2006/relationships/image" Target="../media/image5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4.xml"/><Relationship Id="rId3" Type="http://schemas.openxmlformats.org/officeDocument/2006/relationships/image" Target="../media/image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5.xml"/><Relationship Id="rId3" Type="http://schemas.openxmlformats.org/officeDocument/2006/relationships/image" Target="../media/image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6.xml"/><Relationship Id="rId3" Type="http://schemas.openxmlformats.org/officeDocument/2006/relationships/image" Target="../media/image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7.xml"/><Relationship Id="rId3" Type="http://schemas.openxmlformats.org/officeDocument/2006/relationships/image" Target="../media/image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8.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9.xml"/><Relationship Id="rId3" Type="http://schemas.openxmlformats.org/officeDocument/2006/relationships/image" Target="../media/image5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0.xml"/><Relationship Id="rId3" Type="http://schemas.openxmlformats.org/officeDocument/2006/relationships/image" Target="../media/image5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mr-IN" dirty="0"/>
              <a:t>CSE/PC/</a:t>
            </a:r>
            <a:r>
              <a:rPr lang="mr-IN" dirty="0" err="1"/>
              <a:t>B</a:t>
            </a:r>
            <a:r>
              <a:rPr lang="mr-IN" dirty="0"/>
              <a:t>/</a:t>
            </a:r>
            <a:r>
              <a:rPr lang="mr-IN" dirty="0" err="1"/>
              <a:t>T</a:t>
            </a:r>
            <a:r>
              <a:rPr lang="mr-IN" dirty="0"/>
              <a:t>/316 </a:t>
            </a:r>
            <a:r>
              <a:rPr lang="en-US" dirty="0" smtClean="0"/>
              <a:t/>
            </a:r>
            <a:br>
              <a:rPr lang="en-US" dirty="0" smtClean="0"/>
            </a:br>
            <a:r>
              <a:rPr lang="en-US" dirty="0" smtClean="0"/>
              <a:t>Computer Networks</a:t>
            </a:r>
            <a:br>
              <a:rPr lang="en-US" dirty="0" smtClean="0"/>
            </a:br>
            <a:r>
              <a:rPr lang="en-US" dirty="0" smtClean="0"/>
              <a:t>Topic </a:t>
            </a:r>
            <a:r>
              <a:rPr lang="en-US" dirty="0" smtClean="0"/>
              <a:t>15- </a:t>
            </a:r>
            <a:r>
              <a:rPr lang="en-US" dirty="0" smtClean="0"/>
              <a:t>Network Layer</a:t>
            </a:r>
            <a:br>
              <a:rPr lang="en-US" dirty="0" smtClean="0"/>
            </a:br>
            <a:r>
              <a:rPr lang="en-US" dirty="0" smtClean="0"/>
              <a:t>Delivery, Forwarding and Routing</a:t>
            </a:r>
            <a:br>
              <a:rPr lang="en-US" dirty="0" smtClean="0"/>
            </a:br>
            <a:endParaRPr lang="en-US" dirty="0"/>
          </a:p>
        </p:txBody>
      </p:sp>
      <p:sp>
        <p:nvSpPr>
          <p:cNvPr id="3" name="Subtitle 2"/>
          <p:cNvSpPr>
            <a:spLocks noGrp="1"/>
          </p:cNvSpPr>
          <p:nvPr>
            <p:ph type="subTitle" idx="1"/>
          </p:nvPr>
        </p:nvSpPr>
        <p:spPr>
          <a:xfrm>
            <a:off x="381000" y="4876800"/>
            <a:ext cx="6400800" cy="1219200"/>
          </a:xfrm>
        </p:spPr>
        <p:txBody>
          <a:bodyPr>
            <a:normAutofit fontScale="85000" lnSpcReduction="20000"/>
          </a:bodyPr>
          <a:lstStyle/>
          <a:p>
            <a:pPr algn="l"/>
            <a:r>
              <a:rPr lang="en-US" dirty="0" smtClean="0">
                <a:solidFill>
                  <a:schemeClr val="tx2"/>
                </a:solidFill>
              </a:rPr>
              <a:t>Sarbani Roy</a:t>
            </a:r>
          </a:p>
          <a:p>
            <a:pPr algn="l"/>
            <a:r>
              <a:rPr lang="en-US" sz="2000" dirty="0" smtClean="0">
                <a:solidFill>
                  <a:schemeClr val="tx2"/>
                </a:solidFill>
                <a:hlinkClick r:id="rId2"/>
              </a:rPr>
              <a:t>sarbani.roy@jadavpuruniversity.in</a:t>
            </a:r>
            <a:endParaRPr lang="en-US" sz="2000" dirty="0" smtClean="0">
              <a:solidFill>
                <a:schemeClr val="tx2"/>
              </a:solidFill>
            </a:endParaRPr>
          </a:p>
          <a:p>
            <a:pPr algn="l"/>
            <a:r>
              <a:rPr lang="en-US" sz="2000" dirty="0" smtClean="0">
                <a:solidFill>
                  <a:schemeClr val="tx2"/>
                </a:solidFill>
              </a:rPr>
              <a:t>Office: CC-5-7</a:t>
            </a:r>
          </a:p>
          <a:p>
            <a:pPr algn="l"/>
            <a:r>
              <a:rPr lang="en-US" sz="2000" dirty="0" smtClean="0">
                <a:solidFill>
                  <a:schemeClr val="tx2"/>
                </a:solidFill>
              </a:rPr>
              <a:t>Cell: 9051639328</a:t>
            </a:r>
            <a:endParaRPr lang="en-US" sz="2000"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49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549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549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549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549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549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549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5497" name="Rectangle 9"/>
          <p:cNvSpPr>
            <a:spLocks noChangeArrowheads="1"/>
          </p:cNvSpPr>
          <p:nvPr/>
        </p:nvSpPr>
        <p:spPr bwMode="auto">
          <a:xfrm>
            <a:off x="228600" y="914400"/>
            <a:ext cx="8686800" cy="946150"/>
          </a:xfrm>
          <a:prstGeom prst="rect">
            <a:avLst/>
          </a:prstGeom>
          <a:solidFill>
            <a:schemeClr val="bg1"/>
          </a:solidFill>
          <a:ln w="9525">
            <a:noFill/>
            <a:miter lim="800000"/>
            <a:headEnd/>
            <a:tailEnd/>
          </a:ln>
          <a:effectLst/>
        </p:spPr>
        <p:txBody>
          <a:bodyPr>
            <a:spAutoFit/>
          </a:bodyPr>
          <a:lstStyle/>
          <a:p>
            <a:pPr algn="just"/>
            <a:r>
              <a:rPr lang="en-US" sz="2800" i="1" baseline="0" dirty="0">
                <a:latin typeface="Times New Roman" pitchFamily="18" charset="0"/>
              </a:rPr>
              <a:t>Make a routing table for router R1, using the configuration in Figure </a:t>
            </a:r>
            <a:r>
              <a:rPr lang="en-US" sz="2800" i="1" baseline="0" dirty="0" smtClean="0">
                <a:latin typeface="Times New Roman" pitchFamily="18" charset="0"/>
              </a:rPr>
              <a:t>below.</a:t>
            </a:r>
            <a:endParaRPr lang="en-US" sz="2800" i="1" baseline="0" dirty="0">
              <a:latin typeface="Times New Roman" pitchFamily="18" charset="0"/>
            </a:endParaRPr>
          </a:p>
        </p:txBody>
      </p:sp>
      <p:sp>
        <p:nvSpPr>
          <p:cNvPr id="1215498" name="Text Box 10"/>
          <p:cNvSpPr txBox="1">
            <a:spLocks noChangeArrowheads="1"/>
          </p:cNvSpPr>
          <p:nvPr/>
        </p:nvSpPr>
        <p:spPr bwMode="auto">
          <a:xfrm>
            <a:off x="1143000" y="0"/>
            <a:ext cx="992579" cy="369332"/>
          </a:xfrm>
          <a:prstGeom prst="rect">
            <a:avLst/>
          </a:prstGeom>
          <a:noFill/>
          <a:ln w="9525">
            <a:noFill/>
            <a:miter lim="800000"/>
            <a:headEnd/>
            <a:tailEnd/>
          </a:ln>
          <a:effectLst/>
        </p:spPr>
        <p:txBody>
          <a:bodyPr wrap="none">
            <a:spAutoFit/>
          </a:bodyPr>
          <a:lstStyle/>
          <a:p>
            <a:r>
              <a:rPr lang="en-US" i="1" baseline="0" dirty="0" smtClean="0">
                <a:solidFill>
                  <a:schemeClr val="hlink"/>
                </a:solidFill>
                <a:latin typeface="Times New Roman" pitchFamily="18" charset="0"/>
              </a:rPr>
              <a:t>Example</a:t>
            </a:r>
            <a:endParaRPr lang="en-US" i="1" baseline="0" dirty="0">
              <a:solidFill>
                <a:schemeClr val="hlink"/>
              </a:solidFill>
              <a:latin typeface="Times New Roman" pitchFamily="18" charset="0"/>
            </a:endParaRPr>
          </a:p>
        </p:txBody>
      </p:sp>
      <p:pic>
        <p:nvPicPr>
          <p:cNvPr id="13" name="Picture 6"/>
          <p:cNvPicPr>
            <a:picLocks noChangeAspect="1" noChangeArrowheads="1"/>
          </p:cNvPicPr>
          <p:nvPr/>
        </p:nvPicPr>
        <p:blipFill>
          <a:blip r:embed="rId3" cstate="print"/>
          <a:srcRect/>
          <a:stretch>
            <a:fillRect/>
          </a:stretch>
        </p:blipFill>
        <p:spPr bwMode="auto">
          <a:xfrm>
            <a:off x="228600" y="2133600"/>
            <a:ext cx="4208068" cy="2381250"/>
          </a:xfrm>
          <a:prstGeom prst="rect">
            <a:avLst/>
          </a:prstGeom>
          <a:noFill/>
          <a:ln w="9525">
            <a:noFill/>
            <a:miter lim="800000"/>
            <a:headEnd/>
            <a:tailEnd/>
          </a:ln>
          <a:effectLst/>
        </p:spPr>
      </p:pic>
      <p:pic>
        <p:nvPicPr>
          <p:cNvPr id="14" name="Picture 4"/>
          <p:cNvPicPr>
            <a:picLocks noChangeAspect="1" noChangeArrowheads="1"/>
          </p:cNvPicPr>
          <p:nvPr/>
        </p:nvPicPr>
        <p:blipFill>
          <a:blip r:embed="rId4" cstate="print"/>
          <a:srcRect/>
          <a:stretch>
            <a:fillRect/>
          </a:stretch>
        </p:blipFill>
        <p:spPr bwMode="auto">
          <a:xfrm>
            <a:off x="4114800" y="4724400"/>
            <a:ext cx="4755597" cy="1704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753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753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754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754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754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754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754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7545" name="Rectangle 9"/>
          <p:cNvSpPr>
            <a:spLocks noChangeArrowheads="1"/>
          </p:cNvSpPr>
          <p:nvPr/>
        </p:nvSpPr>
        <p:spPr bwMode="auto">
          <a:xfrm>
            <a:off x="228600" y="1143000"/>
            <a:ext cx="8686800" cy="946150"/>
          </a:xfrm>
          <a:prstGeom prst="rect">
            <a:avLst/>
          </a:prstGeom>
          <a:solidFill>
            <a:schemeClr val="bg1"/>
          </a:solidFill>
          <a:ln w="9525">
            <a:noFill/>
            <a:miter lim="800000"/>
            <a:headEnd/>
            <a:tailEnd/>
          </a:ln>
          <a:effectLst/>
        </p:spPr>
        <p:txBody>
          <a:bodyPr>
            <a:spAutoFit/>
          </a:bodyPr>
          <a:lstStyle/>
          <a:p>
            <a:pPr algn="just"/>
            <a:r>
              <a:rPr lang="en-US" sz="2800" i="1" baseline="0" dirty="0">
                <a:latin typeface="Times New Roman" pitchFamily="18" charset="0"/>
              </a:rPr>
              <a:t>Show the forwarding process if a packet arrives at R1 </a:t>
            </a:r>
            <a:r>
              <a:rPr lang="en-US" sz="2800" i="1" baseline="0" dirty="0" smtClean="0">
                <a:latin typeface="Times New Roman" pitchFamily="18" charset="0"/>
              </a:rPr>
              <a:t>with </a:t>
            </a:r>
            <a:r>
              <a:rPr lang="en-US" sz="2800" i="1" baseline="0" dirty="0">
                <a:latin typeface="Times New Roman" pitchFamily="18" charset="0"/>
              </a:rPr>
              <a:t>the destination address 180.70.65.140.</a:t>
            </a:r>
          </a:p>
        </p:txBody>
      </p:sp>
      <p:sp>
        <p:nvSpPr>
          <p:cNvPr id="1217546" name="Text Box 10"/>
          <p:cNvSpPr txBox="1">
            <a:spLocks noChangeArrowheads="1"/>
          </p:cNvSpPr>
          <p:nvPr/>
        </p:nvSpPr>
        <p:spPr bwMode="auto">
          <a:xfrm>
            <a:off x="1143000" y="0"/>
            <a:ext cx="992579" cy="369332"/>
          </a:xfrm>
          <a:prstGeom prst="rect">
            <a:avLst/>
          </a:prstGeom>
          <a:noFill/>
          <a:ln w="9525">
            <a:noFill/>
            <a:miter lim="800000"/>
            <a:headEnd/>
            <a:tailEnd/>
          </a:ln>
          <a:effectLst/>
        </p:spPr>
        <p:txBody>
          <a:bodyPr wrap="none">
            <a:spAutoFit/>
          </a:bodyPr>
          <a:lstStyle/>
          <a:p>
            <a:r>
              <a:rPr lang="en-US" i="1" baseline="0" dirty="0" smtClean="0">
                <a:solidFill>
                  <a:schemeClr val="hlink"/>
                </a:solidFill>
                <a:latin typeface="Times New Roman" pitchFamily="18" charset="0"/>
              </a:rPr>
              <a:t>Example</a:t>
            </a:r>
            <a:endParaRPr lang="en-US" i="1" baseline="0" dirty="0">
              <a:solidFill>
                <a:schemeClr val="hlink"/>
              </a:solidFill>
              <a:latin typeface="Times New Roman" pitchFamily="18" charset="0"/>
            </a:endParaRPr>
          </a:p>
        </p:txBody>
      </p:sp>
      <p:sp>
        <p:nvSpPr>
          <p:cNvPr id="1217547" name="Rectangle 11"/>
          <p:cNvSpPr>
            <a:spLocks noChangeArrowheads="1"/>
          </p:cNvSpPr>
          <p:nvPr/>
        </p:nvSpPr>
        <p:spPr bwMode="auto">
          <a:xfrm>
            <a:off x="152400" y="2057400"/>
            <a:ext cx="8839200" cy="4362450"/>
          </a:xfrm>
          <a:prstGeom prst="rect">
            <a:avLst/>
          </a:prstGeom>
          <a:solidFill>
            <a:schemeClr val="bg1"/>
          </a:solidFill>
          <a:ln w="9525">
            <a:noFill/>
            <a:miter lim="800000"/>
            <a:headEnd/>
            <a:tailEnd/>
          </a:ln>
          <a:effectLst/>
        </p:spPr>
        <p:txBody>
          <a:bodyPr>
            <a:spAutoFit/>
          </a:bodyPr>
          <a:lstStyle/>
          <a:p>
            <a:pPr algn="just"/>
            <a:r>
              <a:rPr lang="en-US" sz="2800" i="1" baseline="0" dirty="0">
                <a:solidFill>
                  <a:schemeClr val="hlink"/>
                </a:solidFill>
                <a:latin typeface="Times New Roman" pitchFamily="18" charset="0"/>
              </a:rPr>
              <a:t>Solution</a:t>
            </a:r>
          </a:p>
          <a:p>
            <a:pPr algn="just"/>
            <a:r>
              <a:rPr lang="en-US" sz="2800" i="1" baseline="0" dirty="0">
                <a:latin typeface="Times New Roman" pitchFamily="18" charset="0"/>
              </a:rPr>
              <a:t>The router performs the following steps:</a:t>
            </a:r>
          </a:p>
          <a:p>
            <a:r>
              <a:rPr lang="en-US" sz="2800" i="1" baseline="0" dirty="0">
                <a:solidFill>
                  <a:schemeClr val="hlink"/>
                </a:solidFill>
                <a:latin typeface="Times New Roman" pitchFamily="18" charset="0"/>
              </a:rPr>
              <a:t>1</a:t>
            </a:r>
            <a:r>
              <a:rPr lang="en-US" sz="2800" i="1" baseline="0" dirty="0">
                <a:latin typeface="Times New Roman" pitchFamily="18" charset="0"/>
              </a:rPr>
              <a:t>. The first mask (/26) is applied to the destination address.</a:t>
            </a:r>
            <a:br>
              <a:rPr lang="en-US" sz="2800" i="1" baseline="0" dirty="0">
                <a:latin typeface="Times New Roman" pitchFamily="18" charset="0"/>
              </a:rPr>
            </a:br>
            <a:r>
              <a:rPr lang="en-US" sz="2800" i="1" baseline="0" dirty="0">
                <a:latin typeface="Times New Roman" pitchFamily="18" charset="0"/>
              </a:rPr>
              <a:t>    The result is 180.70.65.128, which does not match the</a:t>
            </a:r>
            <a:br>
              <a:rPr lang="en-US" sz="2800" i="1" baseline="0" dirty="0">
                <a:latin typeface="Times New Roman" pitchFamily="18" charset="0"/>
              </a:rPr>
            </a:br>
            <a:r>
              <a:rPr lang="en-US" sz="2800" i="1" baseline="0" dirty="0">
                <a:latin typeface="Times New Roman" pitchFamily="18" charset="0"/>
              </a:rPr>
              <a:t>     corresponding network address.</a:t>
            </a:r>
          </a:p>
          <a:p>
            <a:r>
              <a:rPr lang="en-US" sz="2800" i="1" baseline="0" dirty="0">
                <a:solidFill>
                  <a:schemeClr val="hlink"/>
                </a:solidFill>
                <a:latin typeface="Times New Roman" pitchFamily="18" charset="0"/>
              </a:rPr>
              <a:t>2.</a:t>
            </a:r>
            <a:r>
              <a:rPr lang="en-US" sz="2800" i="1" baseline="0" dirty="0">
                <a:latin typeface="Times New Roman" pitchFamily="18" charset="0"/>
              </a:rPr>
              <a:t> The second mask (/25) is applied to the destination</a:t>
            </a:r>
            <a:br>
              <a:rPr lang="en-US" sz="2800" i="1" baseline="0" dirty="0">
                <a:latin typeface="Times New Roman" pitchFamily="18" charset="0"/>
              </a:rPr>
            </a:br>
            <a:r>
              <a:rPr lang="en-US" sz="2800" i="1" baseline="0" dirty="0">
                <a:latin typeface="Times New Roman" pitchFamily="18" charset="0"/>
              </a:rPr>
              <a:t>    address. The result is 180.70.65.128, which matches the</a:t>
            </a:r>
            <a:br>
              <a:rPr lang="en-US" sz="2800" i="1" baseline="0" dirty="0">
                <a:latin typeface="Times New Roman" pitchFamily="18" charset="0"/>
              </a:rPr>
            </a:br>
            <a:r>
              <a:rPr lang="en-US" sz="2800" i="1" baseline="0" dirty="0">
                <a:latin typeface="Times New Roman" pitchFamily="18" charset="0"/>
              </a:rPr>
              <a:t>    corresponding network address. The next-hop address</a:t>
            </a:r>
            <a:br>
              <a:rPr lang="en-US" sz="2800" i="1" baseline="0" dirty="0">
                <a:latin typeface="Times New Roman" pitchFamily="18" charset="0"/>
              </a:rPr>
            </a:br>
            <a:r>
              <a:rPr lang="en-US" sz="2800" i="1" baseline="0" dirty="0">
                <a:latin typeface="Times New Roman" pitchFamily="18" charset="0"/>
              </a:rPr>
              <a:t>    and the interface number m0 are passed to ARP for</a:t>
            </a:r>
            <a:br>
              <a:rPr lang="en-US" sz="2800" i="1" baseline="0" dirty="0">
                <a:latin typeface="Times New Roman" pitchFamily="18" charset="0"/>
              </a:rPr>
            </a:br>
            <a:r>
              <a:rPr lang="en-US" sz="2800" i="1" baseline="0" dirty="0">
                <a:latin typeface="Times New Roman" pitchFamily="18" charset="0"/>
              </a:rPr>
              <a:t>    further processing.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958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958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958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958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959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959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959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9593" name="Rectangle 9"/>
          <p:cNvSpPr>
            <a:spLocks noChangeArrowheads="1"/>
          </p:cNvSpPr>
          <p:nvPr/>
        </p:nvSpPr>
        <p:spPr bwMode="auto">
          <a:xfrm>
            <a:off x="228600" y="1143000"/>
            <a:ext cx="8686800" cy="946150"/>
          </a:xfrm>
          <a:prstGeom prst="rect">
            <a:avLst/>
          </a:prstGeom>
          <a:solidFill>
            <a:schemeClr val="bg1"/>
          </a:solidFill>
          <a:ln w="9525">
            <a:noFill/>
            <a:miter lim="800000"/>
            <a:headEnd/>
            <a:tailEnd/>
          </a:ln>
          <a:effectLst/>
        </p:spPr>
        <p:txBody>
          <a:bodyPr>
            <a:spAutoFit/>
          </a:bodyPr>
          <a:lstStyle/>
          <a:p>
            <a:pPr algn="just"/>
            <a:r>
              <a:rPr lang="en-US" sz="2800" i="1" baseline="0" dirty="0">
                <a:latin typeface="Times New Roman" pitchFamily="18" charset="0"/>
              </a:rPr>
              <a:t>Show the forwarding process if a packet arrives at R1 </a:t>
            </a:r>
            <a:r>
              <a:rPr lang="en-US" sz="2800" i="1" baseline="0" dirty="0" smtClean="0">
                <a:latin typeface="Times New Roman" pitchFamily="18" charset="0"/>
              </a:rPr>
              <a:t>with </a:t>
            </a:r>
            <a:r>
              <a:rPr lang="en-US" sz="2800" i="1" baseline="0" dirty="0">
                <a:latin typeface="Times New Roman" pitchFamily="18" charset="0"/>
              </a:rPr>
              <a:t>the destination address 201.4.22.35.</a:t>
            </a:r>
          </a:p>
        </p:txBody>
      </p:sp>
      <p:sp>
        <p:nvSpPr>
          <p:cNvPr id="1219594" name="Text Box 10"/>
          <p:cNvSpPr txBox="1">
            <a:spLocks noChangeArrowheads="1"/>
          </p:cNvSpPr>
          <p:nvPr/>
        </p:nvSpPr>
        <p:spPr bwMode="auto">
          <a:xfrm>
            <a:off x="1143000" y="0"/>
            <a:ext cx="992579" cy="369332"/>
          </a:xfrm>
          <a:prstGeom prst="rect">
            <a:avLst/>
          </a:prstGeom>
          <a:noFill/>
          <a:ln w="9525">
            <a:noFill/>
            <a:miter lim="800000"/>
            <a:headEnd/>
            <a:tailEnd/>
          </a:ln>
          <a:effectLst/>
        </p:spPr>
        <p:txBody>
          <a:bodyPr wrap="none">
            <a:spAutoFit/>
          </a:bodyPr>
          <a:lstStyle/>
          <a:p>
            <a:r>
              <a:rPr lang="en-US" i="1" baseline="0" dirty="0" smtClean="0">
                <a:solidFill>
                  <a:schemeClr val="hlink"/>
                </a:solidFill>
                <a:latin typeface="Times New Roman" pitchFamily="18" charset="0"/>
              </a:rPr>
              <a:t>Example</a:t>
            </a:r>
            <a:endParaRPr lang="en-US" i="1" baseline="0" dirty="0">
              <a:solidFill>
                <a:schemeClr val="hlink"/>
              </a:solidFill>
              <a:latin typeface="Times New Roman" pitchFamily="18" charset="0"/>
            </a:endParaRPr>
          </a:p>
        </p:txBody>
      </p:sp>
      <p:sp>
        <p:nvSpPr>
          <p:cNvPr id="1219596" name="Rectangle 12"/>
          <p:cNvSpPr>
            <a:spLocks noChangeArrowheads="1"/>
          </p:cNvSpPr>
          <p:nvPr/>
        </p:nvSpPr>
        <p:spPr bwMode="auto">
          <a:xfrm>
            <a:off x="228600" y="2725738"/>
            <a:ext cx="8686800" cy="3508375"/>
          </a:xfrm>
          <a:prstGeom prst="rect">
            <a:avLst/>
          </a:prstGeom>
          <a:solidFill>
            <a:schemeClr val="bg1"/>
          </a:solidFill>
          <a:ln w="9525">
            <a:noFill/>
            <a:miter lim="800000"/>
            <a:headEnd/>
            <a:tailEnd/>
          </a:ln>
          <a:effectLst/>
        </p:spPr>
        <p:txBody>
          <a:bodyPr>
            <a:spAutoFit/>
          </a:bodyPr>
          <a:lstStyle/>
          <a:p>
            <a:pPr marL="457200" indent="-457200" algn="just"/>
            <a:r>
              <a:rPr lang="en-US" sz="2800" i="1" baseline="0">
                <a:solidFill>
                  <a:schemeClr val="hlink"/>
                </a:solidFill>
                <a:latin typeface="Times New Roman" pitchFamily="18" charset="0"/>
              </a:rPr>
              <a:t>Solution</a:t>
            </a:r>
          </a:p>
          <a:p>
            <a:pPr marL="457200" indent="-457200" algn="just"/>
            <a:r>
              <a:rPr lang="en-US" sz="2800" i="1" baseline="0">
                <a:latin typeface="Times New Roman" pitchFamily="18" charset="0"/>
              </a:rPr>
              <a:t>The router performs the following steps:</a:t>
            </a:r>
          </a:p>
          <a:p>
            <a:pPr marL="457200" indent="-457200"/>
            <a:r>
              <a:rPr lang="en-US" sz="2800" i="1" baseline="0">
                <a:solidFill>
                  <a:schemeClr val="hlink"/>
                </a:solidFill>
                <a:latin typeface="Times New Roman" pitchFamily="18" charset="0"/>
              </a:rPr>
              <a:t>1.</a:t>
            </a:r>
            <a:r>
              <a:rPr lang="en-US" sz="2800" i="1" baseline="0">
                <a:latin typeface="Times New Roman" pitchFamily="18" charset="0"/>
              </a:rPr>
              <a:t> The first mask (/26) is applied to the destination</a:t>
            </a:r>
            <a:br>
              <a:rPr lang="en-US" sz="2800" i="1" baseline="0">
                <a:latin typeface="Times New Roman" pitchFamily="18" charset="0"/>
              </a:rPr>
            </a:br>
            <a:r>
              <a:rPr lang="en-US" sz="2800" i="1" baseline="0">
                <a:latin typeface="Times New Roman" pitchFamily="18" charset="0"/>
              </a:rPr>
              <a:t>address. The result is 201.4.22.0, which does not</a:t>
            </a:r>
            <a:br>
              <a:rPr lang="en-US" sz="2800" i="1" baseline="0">
                <a:latin typeface="Times New Roman" pitchFamily="18" charset="0"/>
              </a:rPr>
            </a:br>
            <a:r>
              <a:rPr lang="en-US" sz="2800" i="1" baseline="0">
                <a:latin typeface="Times New Roman" pitchFamily="18" charset="0"/>
              </a:rPr>
              <a:t>match the corresponding network address.</a:t>
            </a:r>
          </a:p>
          <a:p>
            <a:pPr marL="457200" indent="-457200"/>
            <a:r>
              <a:rPr lang="en-US" sz="2800" i="1" baseline="0">
                <a:solidFill>
                  <a:schemeClr val="hlink"/>
                </a:solidFill>
                <a:latin typeface="Times New Roman" pitchFamily="18" charset="0"/>
              </a:rPr>
              <a:t>2.</a:t>
            </a:r>
            <a:r>
              <a:rPr lang="en-US" sz="2800" i="1" baseline="0">
                <a:latin typeface="Times New Roman" pitchFamily="18" charset="0"/>
              </a:rPr>
              <a:t> The second mask (/25) is applied to the destination address. The result is 201.4.22.0, which does not match the corresponding network address (row 2).</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392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392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392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392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392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392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3930" name="Text Box 10"/>
          <p:cNvSpPr txBox="1">
            <a:spLocks noChangeArrowheads="1"/>
          </p:cNvSpPr>
          <p:nvPr/>
        </p:nvSpPr>
        <p:spPr bwMode="auto">
          <a:xfrm>
            <a:off x="1143000" y="0"/>
            <a:ext cx="2114681" cy="369332"/>
          </a:xfrm>
          <a:prstGeom prst="rect">
            <a:avLst/>
          </a:prstGeom>
          <a:noFill/>
          <a:ln w="9525">
            <a:noFill/>
            <a:miter lim="800000"/>
            <a:headEnd/>
            <a:tailEnd/>
          </a:ln>
          <a:effectLst/>
        </p:spPr>
        <p:txBody>
          <a:bodyPr wrap="none">
            <a:spAutoFit/>
          </a:bodyPr>
          <a:lstStyle/>
          <a:p>
            <a:r>
              <a:rPr lang="en-US" i="1" baseline="0" dirty="0">
                <a:solidFill>
                  <a:schemeClr val="hlink"/>
                </a:solidFill>
                <a:latin typeface="Times New Roman" pitchFamily="18" charset="0"/>
              </a:rPr>
              <a:t>Example </a:t>
            </a:r>
            <a:r>
              <a:rPr lang="en-US" i="1" baseline="0" dirty="0" smtClean="0">
                <a:solidFill>
                  <a:schemeClr val="hlink"/>
                </a:solidFill>
                <a:latin typeface="Times New Roman" pitchFamily="18" charset="0"/>
              </a:rPr>
              <a:t>(</a:t>
            </a:r>
            <a:r>
              <a:rPr lang="en-US" i="1" baseline="0" dirty="0">
                <a:solidFill>
                  <a:schemeClr val="hlink"/>
                </a:solidFill>
                <a:latin typeface="Times New Roman" pitchFamily="18" charset="0"/>
              </a:rPr>
              <a:t>continued)</a:t>
            </a:r>
          </a:p>
        </p:txBody>
      </p:sp>
      <p:sp>
        <p:nvSpPr>
          <p:cNvPr id="1233931" name="Rectangle 11"/>
          <p:cNvSpPr>
            <a:spLocks noChangeArrowheads="1"/>
          </p:cNvSpPr>
          <p:nvPr/>
        </p:nvSpPr>
        <p:spPr bwMode="auto">
          <a:xfrm>
            <a:off x="228600" y="1600200"/>
            <a:ext cx="8686800" cy="2227263"/>
          </a:xfrm>
          <a:prstGeom prst="rect">
            <a:avLst/>
          </a:prstGeom>
          <a:solidFill>
            <a:schemeClr val="bg1"/>
          </a:solidFill>
          <a:ln w="9525">
            <a:noFill/>
            <a:miter lim="800000"/>
            <a:headEnd/>
            <a:tailEnd/>
          </a:ln>
          <a:effectLst/>
        </p:spPr>
        <p:txBody>
          <a:bodyPr>
            <a:spAutoFit/>
          </a:bodyPr>
          <a:lstStyle/>
          <a:p>
            <a:r>
              <a:rPr lang="en-US" sz="2800" i="1" baseline="0">
                <a:solidFill>
                  <a:schemeClr val="hlink"/>
                </a:solidFill>
                <a:latin typeface="Times New Roman" pitchFamily="18" charset="0"/>
              </a:rPr>
              <a:t>3.</a:t>
            </a:r>
            <a:r>
              <a:rPr lang="en-US" sz="2800" i="1" baseline="0">
                <a:latin typeface="Times New Roman" pitchFamily="18" charset="0"/>
              </a:rPr>
              <a:t> The third mask (/24) is applied to the destination</a:t>
            </a:r>
            <a:br>
              <a:rPr lang="en-US" sz="2800" i="1" baseline="0">
                <a:latin typeface="Times New Roman" pitchFamily="18" charset="0"/>
              </a:rPr>
            </a:br>
            <a:r>
              <a:rPr lang="en-US" sz="2800" i="1" baseline="0">
                <a:latin typeface="Times New Roman" pitchFamily="18" charset="0"/>
              </a:rPr>
              <a:t>     address. The result is 201.4.22.0, which matches the</a:t>
            </a:r>
            <a:br>
              <a:rPr lang="en-US" sz="2800" i="1" baseline="0">
                <a:latin typeface="Times New Roman" pitchFamily="18" charset="0"/>
              </a:rPr>
            </a:br>
            <a:r>
              <a:rPr lang="en-US" sz="2800" i="1" baseline="0">
                <a:latin typeface="Times New Roman" pitchFamily="18" charset="0"/>
              </a:rPr>
              <a:t>     corresponding network address. The destination</a:t>
            </a:r>
            <a:br>
              <a:rPr lang="en-US" sz="2800" i="1" baseline="0">
                <a:latin typeface="Times New Roman" pitchFamily="18" charset="0"/>
              </a:rPr>
            </a:br>
            <a:r>
              <a:rPr lang="en-US" sz="2800" i="1" baseline="0">
                <a:latin typeface="Times New Roman" pitchFamily="18" charset="0"/>
              </a:rPr>
              <a:t>     address of the packet and the interface number m3 are</a:t>
            </a:r>
            <a:br>
              <a:rPr lang="en-US" sz="2800" i="1" baseline="0">
                <a:latin typeface="Times New Roman" pitchFamily="18" charset="0"/>
              </a:rPr>
            </a:br>
            <a:r>
              <a:rPr lang="en-US" sz="2800" i="1" baseline="0">
                <a:latin typeface="Times New Roman" pitchFamily="18" charset="0"/>
              </a:rPr>
              <a:t>     passed to ARP.</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3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163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163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163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163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163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164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1641" name="Rectangle 9"/>
          <p:cNvSpPr>
            <a:spLocks noChangeArrowheads="1"/>
          </p:cNvSpPr>
          <p:nvPr/>
        </p:nvSpPr>
        <p:spPr bwMode="auto">
          <a:xfrm>
            <a:off x="228600" y="1143000"/>
            <a:ext cx="8686800" cy="946150"/>
          </a:xfrm>
          <a:prstGeom prst="rect">
            <a:avLst/>
          </a:prstGeom>
          <a:solidFill>
            <a:schemeClr val="bg1"/>
          </a:solidFill>
          <a:ln w="9525">
            <a:noFill/>
            <a:miter lim="800000"/>
            <a:headEnd/>
            <a:tailEnd/>
          </a:ln>
          <a:effectLst/>
        </p:spPr>
        <p:txBody>
          <a:bodyPr>
            <a:spAutoFit/>
          </a:bodyPr>
          <a:lstStyle/>
          <a:p>
            <a:pPr algn="just"/>
            <a:r>
              <a:rPr lang="en-US" sz="2800" i="1" baseline="0" dirty="0">
                <a:latin typeface="Times New Roman" pitchFamily="18" charset="0"/>
              </a:rPr>
              <a:t>Show the forwarding process if a packet arrives at R1 </a:t>
            </a:r>
            <a:r>
              <a:rPr lang="en-US" sz="2800" i="1" baseline="0" dirty="0" smtClean="0">
                <a:latin typeface="Times New Roman" pitchFamily="18" charset="0"/>
              </a:rPr>
              <a:t>with </a:t>
            </a:r>
            <a:r>
              <a:rPr lang="en-US" sz="2800" i="1" baseline="0" dirty="0">
                <a:latin typeface="Times New Roman" pitchFamily="18" charset="0"/>
              </a:rPr>
              <a:t>the destination address 18.24.32.78.</a:t>
            </a:r>
          </a:p>
        </p:txBody>
      </p:sp>
      <p:sp>
        <p:nvSpPr>
          <p:cNvPr id="1221642" name="Text Box 10"/>
          <p:cNvSpPr txBox="1">
            <a:spLocks noChangeArrowheads="1"/>
          </p:cNvSpPr>
          <p:nvPr/>
        </p:nvSpPr>
        <p:spPr bwMode="auto">
          <a:xfrm>
            <a:off x="1143000" y="0"/>
            <a:ext cx="992579" cy="369332"/>
          </a:xfrm>
          <a:prstGeom prst="rect">
            <a:avLst/>
          </a:prstGeom>
          <a:noFill/>
          <a:ln w="9525">
            <a:noFill/>
            <a:miter lim="800000"/>
            <a:headEnd/>
            <a:tailEnd/>
          </a:ln>
          <a:effectLst/>
        </p:spPr>
        <p:txBody>
          <a:bodyPr wrap="none">
            <a:spAutoFit/>
          </a:bodyPr>
          <a:lstStyle/>
          <a:p>
            <a:r>
              <a:rPr lang="en-US" i="1" baseline="0" dirty="0" smtClean="0">
                <a:solidFill>
                  <a:schemeClr val="hlink"/>
                </a:solidFill>
                <a:latin typeface="Times New Roman" pitchFamily="18" charset="0"/>
              </a:rPr>
              <a:t>Example</a:t>
            </a:r>
            <a:endParaRPr lang="en-US" i="1" baseline="0" dirty="0">
              <a:solidFill>
                <a:schemeClr val="hlink"/>
              </a:solidFill>
              <a:latin typeface="Times New Roman" pitchFamily="18" charset="0"/>
            </a:endParaRPr>
          </a:p>
        </p:txBody>
      </p:sp>
      <p:sp>
        <p:nvSpPr>
          <p:cNvPr id="1221643" name="Rectangle 11"/>
          <p:cNvSpPr>
            <a:spLocks noChangeArrowheads="1"/>
          </p:cNvSpPr>
          <p:nvPr/>
        </p:nvSpPr>
        <p:spPr bwMode="auto">
          <a:xfrm>
            <a:off x="228600" y="2438400"/>
            <a:ext cx="8686800" cy="3508375"/>
          </a:xfrm>
          <a:prstGeom prst="rect">
            <a:avLst/>
          </a:prstGeom>
          <a:solidFill>
            <a:schemeClr val="bg1"/>
          </a:solidFill>
          <a:ln w="9525">
            <a:noFill/>
            <a:miter lim="800000"/>
            <a:headEnd/>
            <a:tailEnd/>
          </a:ln>
          <a:effectLst/>
        </p:spPr>
        <p:txBody>
          <a:bodyPr>
            <a:spAutoFit/>
          </a:bodyPr>
          <a:lstStyle/>
          <a:p>
            <a:pPr algn="just"/>
            <a:r>
              <a:rPr lang="en-US" sz="2800" i="1" baseline="0">
                <a:solidFill>
                  <a:schemeClr val="hlink"/>
                </a:solidFill>
                <a:latin typeface="Times New Roman" pitchFamily="18" charset="0"/>
              </a:rPr>
              <a:t>Solution</a:t>
            </a:r>
          </a:p>
          <a:p>
            <a:pPr algn="just"/>
            <a:r>
              <a:rPr lang="en-US" sz="2800" i="1" baseline="0">
                <a:latin typeface="Times New Roman" pitchFamily="18" charset="0"/>
              </a:rPr>
              <a:t>This time all masks are applied, one by one, to the destination address, but no matching network address is found. When it reaches the end of the table, the module gives the next-hop address 180.70.65.200 and interface number m2 to ARP. This is probably an outgoing package that needs to be sent, via the default router, to someplace else in the Internet.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465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09465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094660" name="Text Box 4"/>
          <p:cNvSpPr txBox="1">
            <a:spLocks noChangeArrowheads="1"/>
          </p:cNvSpPr>
          <p:nvPr/>
        </p:nvSpPr>
        <p:spPr bwMode="auto">
          <a:xfrm>
            <a:off x="304800" y="381000"/>
            <a:ext cx="2307298"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Address </a:t>
            </a:r>
            <a:r>
              <a:rPr lang="en-US" sz="2000" i="1" baseline="0" dirty="0">
                <a:latin typeface="Times New Roman" pitchFamily="18" charset="0"/>
              </a:rPr>
              <a:t>aggregation</a:t>
            </a:r>
          </a:p>
        </p:txBody>
      </p:sp>
      <p:sp>
        <p:nvSpPr>
          <p:cNvPr id="109466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094662" name="Picture 6"/>
          <p:cNvPicPr>
            <a:picLocks noChangeAspect="1" noChangeArrowheads="1"/>
          </p:cNvPicPr>
          <p:nvPr/>
        </p:nvPicPr>
        <p:blipFill>
          <a:blip r:embed="rId3" cstate="print"/>
          <a:srcRect/>
          <a:stretch>
            <a:fillRect/>
          </a:stretch>
        </p:blipFill>
        <p:spPr bwMode="auto">
          <a:xfrm>
            <a:off x="490538" y="1255713"/>
            <a:ext cx="7815262" cy="46878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6706" name="Line 2"/>
          <p:cNvSpPr>
            <a:spLocks noChangeShapeType="1"/>
          </p:cNvSpPr>
          <p:nvPr/>
        </p:nvSpPr>
        <p:spPr bwMode="auto">
          <a:xfrm>
            <a:off x="152400" y="76200"/>
            <a:ext cx="8763000" cy="0"/>
          </a:xfrm>
          <a:prstGeom prst="line">
            <a:avLst/>
          </a:prstGeom>
          <a:noFill/>
          <a:ln w="76200">
            <a:solidFill>
              <a:schemeClr val="hlink"/>
            </a:solidFill>
            <a:round/>
            <a:headEnd/>
            <a:tailEnd/>
          </a:ln>
          <a:effectLst/>
        </p:spPr>
        <p:txBody>
          <a:bodyPr/>
          <a:lstStyle/>
          <a:p>
            <a:endParaRPr lang="en-US"/>
          </a:p>
        </p:txBody>
      </p:sp>
      <p:sp>
        <p:nvSpPr>
          <p:cNvPr id="1096707" name="Line 3"/>
          <p:cNvSpPr>
            <a:spLocks noChangeShapeType="1"/>
          </p:cNvSpPr>
          <p:nvPr/>
        </p:nvSpPr>
        <p:spPr bwMode="auto">
          <a:xfrm>
            <a:off x="152400" y="609600"/>
            <a:ext cx="8763000" cy="0"/>
          </a:xfrm>
          <a:prstGeom prst="line">
            <a:avLst/>
          </a:prstGeom>
          <a:noFill/>
          <a:ln w="19050">
            <a:solidFill>
              <a:schemeClr val="hlink"/>
            </a:solidFill>
            <a:round/>
            <a:headEnd/>
            <a:tailEnd/>
          </a:ln>
          <a:effectLst/>
        </p:spPr>
        <p:txBody>
          <a:bodyPr/>
          <a:lstStyle/>
          <a:p>
            <a:endParaRPr lang="en-US"/>
          </a:p>
        </p:txBody>
      </p:sp>
      <p:sp>
        <p:nvSpPr>
          <p:cNvPr id="1096708" name="Text Box 4"/>
          <p:cNvSpPr txBox="1">
            <a:spLocks noChangeArrowheads="1"/>
          </p:cNvSpPr>
          <p:nvPr/>
        </p:nvSpPr>
        <p:spPr bwMode="auto">
          <a:xfrm>
            <a:off x="304800" y="152400"/>
            <a:ext cx="2605200"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Longest </a:t>
            </a:r>
            <a:r>
              <a:rPr lang="en-US" sz="2000" i="1" baseline="0" dirty="0">
                <a:latin typeface="Times New Roman" pitchFamily="18" charset="0"/>
              </a:rPr>
              <a:t>mask matching</a:t>
            </a:r>
          </a:p>
        </p:txBody>
      </p:sp>
      <p:sp>
        <p:nvSpPr>
          <p:cNvPr id="1096709" name="Line 5"/>
          <p:cNvSpPr>
            <a:spLocks noChangeShapeType="1"/>
          </p:cNvSpPr>
          <p:nvPr/>
        </p:nvSpPr>
        <p:spPr bwMode="auto">
          <a:xfrm>
            <a:off x="152400" y="6400800"/>
            <a:ext cx="8763000" cy="0"/>
          </a:xfrm>
          <a:prstGeom prst="line">
            <a:avLst/>
          </a:prstGeom>
          <a:noFill/>
          <a:ln w="76200">
            <a:solidFill>
              <a:schemeClr val="hlink"/>
            </a:solidFill>
            <a:round/>
            <a:headEnd/>
            <a:tailEnd/>
          </a:ln>
          <a:effectLst/>
        </p:spPr>
        <p:txBody>
          <a:bodyPr/>
          <a:lstStyle/>
          <a:p>
            <a:endParaRPr lang="en-US"/>
          </a:p>
        </p:txBody>
      </p:sp>
      <p:pic>
        <p:nvPicPr>
          <p:cNvPr id="1096710" name="Picture 6"/>
          <p:cNvPicPr>
            <a:picLocks noChangeAspect="1" noChangeArrowheads="1"/>
          </p:cNvPicPr>
          <p:nvPr/>
        </p:nvPicPr>
        <p:blipFill>
          <a:blip r:embed="rId3" cstate="print"/>
          <a:srcRect/>
          <a:stretch>
            <a:fillRect/>
          </a:stretch>
        </p:blipFill>
        <p:spPr bwMode="auto">
          <a:xfrm>
            <a:off x="1071563" y="838200"/>
            <a:ext cx="6472237" cy="51863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368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368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368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368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368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368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368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3689" name="Rectangle 9"/>
          <p:cNvSpPr>
            <a:spLocks noChangeArrowheads="1"/>
          </p:cNvSpPr>
          <p:nvPr/>
        </p:nvSpPr>
        <p:spPr bwMode="auto">
          <a:xfrm>
            <a:off x="228600" y="914400"/>
            <a:ext cx="8686800" cy="3508375"/>
          </a:xfrm>
          <a:prstGeom prst="rect">
            <a:avLst/>
          </a:prstGeom>
          <a:solidFill>
            <a:schemeClr val="bg1"/>
          </a:solidFill>
          <a:ln w="9525">
            <a:noFill/>
            <a:miter lim="800000"/>
            <a:headEnd/>
            <a:tailEnd/>
          </a:ln>
          <a:effectLst/>
        </p:spPr>
        <p:txBody>
          <a:bodyPr>
            <a:spAutoFit/>
          </a:bodyPr>
          <a:lstStyle/>
          <a:p>
            <a:pPr algn="just"/>
            <a:r>
              <a:rPr lang="en-US" sz="2800" i="1" baseline="0" dirty="0">
                <a:latin typeface="Times New Roman" pitchFamily="18" charset="0"/>
              </a:rPr>
              <a:t>As an example of hierarchical routing, let us consider Figure </a:t>
            </a:r>
            <a:r>
              <a:rPr lang="en-US" sz="2800" i="1" baseline="0" dirty="0" smtClean="0">
                <a:latin typeface="Times New Roman" pitchFamily="18" charset="0"/>
              </a:rPr>
              <a:t>next. </a:t>
            </a:r>
            <a:r>
              <a:rPr lang="en-US" sz="2800" i="1" baseline="0" dirty="0">
                <a:latin typeface="Times New Roman" pitchFamily="18" charset="0"/>
              </a:rPr>
              <a:t>A regional ISP is granted 16,384 addresses starting from 120.14.64.0. The regional ISP has decided to divide this block into four </a:t>
            </a:r>
            <a:r>
              <a:rPr lang="en-US" sz="2800" i="1" baseline="0" dirty="0" err="1">
                <a:latin typeface="Times New Roman" pitchFamily="18" charset="0"/>
              </a:rPr>
              <a:t>subblocks</a:t>
            </a:r>
            <a:r>
              <a:rPr lang="en-US" sz="2800" i="1" baseline="0" dirty="0">
                <a:latin typeface="Times New Roman" pitchFamily="18" charset="0"/>
              </a:rPr>
              <a:t>, each with 4096 addresses. Three of these </a:t>
            </a:r>
            <a:r>
              <a:rPr lang="en-US" sz="2800" i="1" baseline="0" dirty="0" err="1">
                <a:latin typeface="Times New Roman" pitchFamily="18" charset="0"/>
              </a:rPr>
              <a:t>subblocks</a:t>
            </a:r>
            <a:r>
              <a:rPr lang="en-US" sz="2800" i="1" baseline="0" dirty="0">
                <a:latin typeface="Times New Roman" pitchFamily="18" charset="0"/>
              </a:rPr>
              <a:t> are assigned to three</a:t>
            </a:r>
          </a:p>
          <a:p>
            <a:pPr algn="just"/>
            <a:r>
              <a:rPr lang="en-US" sz="2800" i="1" baseline="0" dirty="0">
                <a:latin typeface="Times New Roman" pitchFamily="18" charset="0"/>
              </a:rPr>
              <a:t>local ISPs; the second </a:t>
            </a:r>
            <a:r>
              <a:rPr lang="en-US" sz="2800" i="1" baseline="0" dirty="0" err="1">
                <a:latin typeface="Times New Roman" pitchFamily="18" charset="0"/>
              </a:rPr>
              <a:t>subblock</a:t>
            </a:r>
            <a:r>
              <a:rPr lang="en-US" sz="2800" i="1" baseline="0" dirty="0">
                <a:latin typeface="Times New Roman" pitchFamily="18" charset="0"/>
              </a:rPr>
              <a:t> is reserved for future use. Note that the mask for each block is /20 because the original block with mask /18 is divided into 4 blocks.</a:t>
            </a:r>
          </a:p>
        </p:txBody>
      </p:sp>
      <p:sp>
        <p:nvSpPr>
          <p:cNvPr id="1223690" name="Text Box 10"/>
          <p:cNvSpPr txBox="1">
            <a:spLocks noChangeArrowheads="1"/>
          </p:cNvSpPr>
          <p:nvPr/>
        </p:nvSpPr>
        <p:spPr bwMode="auto">
          <a:xfrm>
            <a:off x="1143000" y="0"/>
            <a:ext cx="992579" cy="369332"/>
          </a:xfrm>
          <a:prstGeom prst="rect">
            <a:avLst/>
          </a:prstGeom>
          <a:noFill/>
          <a:ln w="9525">
            <a:noFill/>
            <a:miter lim="800000"/>
            <a:headEnd/>
            <a:tailEnd/>
          </a:ln>
          <a:effectLst/>
        </p:spPr>
        <p:txBody>
          <a:bodyPr wrap="none">
            <a:spAutoFit/>
          </a:bodyPr>
          <a:lstStyle/>
          <a:p>
            <a:r>
              <a:rPr lang="en-US" i="1" baseline="0" dirty="0" smtClean="0">
                <a:solidFill>
                  <a:schemeClr val="hlink"/>
                </a:solidFill>
                <a:latin typeface="Times New Roman" pitchFamily="18" charset="0"/>
              </a:rPr>
              <a:t>Example</a:t>
            </a:r>
            <a:endParaRPr lang="en-US" i="1" baseline="0" dirty="0">
              <a:solidFill>
                <a:schemeClr val="hlink"/>
              </a:solidFill>
              <a:latin typeface="Times New Roman" pitchFamily="18" charset="0"/>
            </a:endParaRPr>
          </a:p>
        </p:txBody>
      </p:sp>
      <p:sp>
        <p:nvSpPr>
          <p:cNvPr id="1223691" name="Rectangle 11"/>
          <p:cNvSpPr>
            <a:spLocks noChangeArrowheads="1"/>
          </p:cNvSpPr>
          <p:nvPr/>
        </p:nvSpPr>
        <p:spPr bwMode="auto">
          <a:xfrm>
            <a:off x="152400" y="4572000"/>
            <a:ext cx="8686800" cy="1800225"/>
          </a:xfrm>
          <a:prstGeom prst="rect">
            <a:avLst/>
          </a:prstGeom>
          <a:solidFill>
            <a:schemeClr val="bg1"/>
          </a:solidFill>
          <a:ln w="9525">
            <a:noFill/>
            <a:miter lim="800000"/>
            <a:headEnd/>
            <a:tailEnd/>
          </a:ln>
          <a:effectLst/>
        </p:spPr>
        <p:txBody>
          <a:bodyPr>
            <a:spAutoFit/>
          </a:bodyPr>
          <a:lstStyle/>
          <a:p>
            <a:pPr algn="just"/>
            <a:r>
              <a:rPr lang="en-US" sz="2800" i="1" baseline="0">
                <a:latin typeface="Times New Roman" pitchFamily="18" charset="0"/>
              </a:rPr>
              <a:t>The first local ISP has divided its assigned subblock into 8 smaller blocks and assigned each to a small ISP. Each small ISP provides services to 128 households, each using four addresses.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7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597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597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597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597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597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597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5977" name="Rectangle 9"/>
          <p:cNvSpPr>
            <a:spLocks noChangeArrowheads="1"/>
          </p:cNvSpPr>
          <p:nvPr/>
        </p:nvSpPr>
        <p:spPr bwMode="auto">
          <a:xfrm>
            <a:off x="228600" y="914400"/>
            <a:ext cx="8686800" cy="1373188"/>
          </a:xfrm>
          <a:prstGeom prst="rect">
            <a:avLst/>
          </a:prstGeom>
          <a:solidFill>
            <a:schemeClr val="bg1"/>
          </a:solidFill>
          <a:ln w="9525">
            <a:noFill/>
            <a:miter lim="800000"/>
            <a:headEnd/>
            <a:tailEnd/>
          </a:ln>
          <a:effectLst/>
        </p:spPr>
        <p:txBody>
          <a:bodyPr>
            <a:spAutoFit/>
          </a:bodyPr>
          <a:lstStyle/>
          <a:p>
            <a:pPr algn="just"/>
            <a:r>
              <a:rPr lang="en-US" sz="2800" i="1" baseline="0">
                <a:latin typeface="Times New Roman" pitchFamily="18" charset="0"/>
              </a:rPr>
              <a:t>The second local ISP has divided its block into 4 blocks and has assigned the addresses to four large organizations.</a:t>
            </a:r>
          </a:p>
        </p:txBody>
      </p:sp>
      <p:sp>
        <p:nvSpPr>
          <p:cNvPr id="1235978" name="Text Box 10"/>
          <p:cNvSpPr txBox="1">
            <a:spLocks noChangeArrowheads="1"/>
          </p:cNvSpPr>
          <p:nvPr/>
        </p:nvSpPr>
        <p:spPr bwMode="auto">
          <a:xfrm>
            <a:off x="1143000" y="0"/>
            <a:ext cx="2114681" cy="369332"/>
          </a:xfrm>
          <a:prstGeom prst="rect">
            <a:avLst/>
          </a:prstGeom>
          <a:noFill/>
          <a:ln w="9525">
            <a:noFill/>
            <a:miter lim="800000"/>
            <a:headEnd/>
            <a:tailEnd/>
          </a:ln>
          <a:effectLst/>
        </p:spPr>
        <p:txBody>
          <a:bodyPr wrap="none">
            <a:spAutoFit/>
          </a:bodyPr>
          <a:lstStyle/>
          <a:p>
            <a:r>
              <a:rPr lang="en-US" i="1" baseline="0" dirty="0">
                <a:solidFill>
                  <a:schemeClr val="hlink"/>
                </a:solidFill>
                <a:latin typeface="Times New Roman" pitchFamily="18" charset="0"/>
              </a:rPr>
              <a:t>Example </a:t>
            </a:r>
            <a:r>
              <a:rPr lang="en-US" i="1" baseline="0" dirty="0" smtClean="0">
                <a:solidFill>
                  <a:schemeClr val="hlink"/>
                </a:solidFill>
                <a:latin typeface="Times New Roman" pitchFamily="18" charset="0"/>
              </a:rPr>
              <a:t>(</a:t>
            </a:r>
            <a:r>
              <a:rPr lang="en-US" i="1" baseline="0" dirty="0">
                <a:solidFill>
                  <a:schemeClr val="hlink"/>
                </a:solidFill>
                <a:latin typeface="Times New Roman" pitchFamily="18" charset="0"/>
              </a:rPr>
              <a:t>continued)</a:t>
            </a:r>
          </a:p>
        </p:txBody>
      </p:sp>
      <p:sp>
        <p:nvSpPr>
          <p:cNvPr id="1235979" name="Rectangle 11"/>
          <p:cNvSpPr>
            <a:spLocks noChangeArrowheads="1"/>
          </p:cNvSpPr>
          <p:nvPr/>
        </p:nvSpPr>
        <p:spPr bwMode="auto">
          <a:xfrm>
            <a:off x="152400" y="4343400"/>
            <a:ext cx="8686800" cy="1800225"/>
          </a:xfrm>
          <a:prstGeom prst="rect">
            <a:avLst/>
          </a:prstGeom>
          <a:solidFill>
            <a:schemeClr val="bg1"/>
          </a:solidFill>
          <a:ln w="9525">
            <a:noFill/>
            <a:miter lim="800000"/>
            <a:headEnd/>
            <a:tailEnd/>
          </a:ln>
          <a:effectLst/>
        </p:spPr>
        <p:txBody>
          <a:bodyPr>
            <a:spAutoFit/>
          </a:bodyPr>
          <a:lstStyle/>
          <a:p>
            <a:pPr algn="just"/>
            <a:r>
              <a:rPr lang="en-US" sz="2800" i="1" baseline="0">
                <a:solidFill>
                  <a:schemeClr val="folHlink"/>
                </a:solidFill>
                <a:latin typeface="Times New Roman" pitchFamily="18" charset="0"/>
              </a:rPr>
              <a:t>There is a sense of hierarchy in this configuration. All routers in the Internet send a packet with destination address 120.14.64.0 to 120.14.127.255 to the regional ISP.</a:t>
            </a:r>
          </a:p>
        </p:txBody>
      </p:sp>
      <p:sp>
        <p:nvSpPr>
          <p:cNvPr id="1235980" name="Rectangle 12"/>
          <p:cNvSpPr>
            <a:spLocks noChangeArrowheads="1"/>
          </p:cNvSpPr>
          <p:nvPr/>
        </p:nvSpPr>
        <p:spPr bwMode="auto">
          <a:xfrm>
            <a:off x="152400" y="2438400"/>
            <a:ext cx="8686800" cy="1800225"/>
          </a:xfrm>
          <a:prstGeom prst="rect">
            <a:avLst/>
          </a:prstGeom>
          <a:solidFill>
            <a:schemeClr val="bg1"/>
          </a:solidFill>
          <a:ln w="9525">
            <a:noFill/>
            <a:miter lim="800000"/>
            <a:headEnd/>
            <a:tailEnd/>
          </a:ln>
          <a:effectLst/>
        </p:spPr>
        <p:txBody>
          <a:bodyPr>
            <a:spAutoFit/>
          </a:bodyPr>
          <a:lstStyle/>
          <a:p>
            <a:pPr algn="just"/>
            <a:r>
              <a:rPr lang="en-US" sz="2800" i="1" baseline="0">
                <a:latin typeface="Times New Roman" pitchFamily="18" charset="0"/>
              </a:rPr>
              <a:t>The third local ISP has divided its block into 16 blocks and assigned each block to a small organization. Each small organization has 256 addresses, and the mask is /24.</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098755" name="Line 3"/>
          <p:cNvSpPr>
            <a:spLocks noChangeShapeType="1"/>
          </p:cNvSpPr>
          <p:nvPr/>
        </p:nvSpPr>
        <p:spPr bwMode="auto">
          <a:xfrm>
            <a:off x="152400" y="762000"/>
            <a:ext cx="8763000" cy="0"/>
          </a:xfrm>
          <a:prstGeom prst="line">
            <a:avLst/>
          </a:prstGeom>
          <a:noFill/>
          <a:ln w="19050">
            <a:solidFill>
              <a:schemeClr val="hlink"/>
            </a:solidFill>
            <a:round/>
            <a:headEnd/>
            <a:tailEnd/>
          </a:ln>
          <a:effectLst/>
        </p:spPr>
        <p:txBody>
          <a:bodyPr/>
          <a:lstStyle/>
          <a:p>
            <a:endParaRPr lang="en-US"/>
          </a:p>
        </p:txBody>
      </p:sp>
      <p:sp>
        <p:nvSpPr>
          <p:cNvPr id="1098756" name="Text Box 4"/>
          <p:cNvSpPr txBox="1">
            <a:spLocks noChangeArrowheads="1"/>
          </p:cNvSpPr>
          <p:nvPr/>
        </p:nvSpPr>
        <p:spPr bwMode="auto">
          <a:xfrm>
            <a:off x="304800" y="228600"/>
            <a:ext cx="3344442"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Hierarchical </a:t>
            </a:r>
            <a:r>
              <a:rPr lang="en-US" sz="2000" i="1" baseline="0" dirty="0">
                <a:latin typeface="Times New Roman" pitchFamily="18" charset="0"/>
              </a:rPr>
              <a:t>routing with ISPs</a:t>
            </a:r>
          </a:p>
        </p:txBody>
      </p:sp>
      <p:sp>
        <p:nvSpPr>
          <p:cNvPr id="109875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098758" name="Picture 6"/>
          <p:cNvPicPr>
            <a:picLocks noChangeAspect="1" noChangeArrowheads="1"/>
          </p:cNvPicPr>
          <p:nvPr/>
        </p:nvPicPr>
        <p:blipFill>
          <a:blip r:embed="rId3" cstate="print"/>
          <a:srcRect/>
          <a:stretch>
            <a:fillRect/>
          </a:stretch>
        </p:blipFill>
        <p:spPr bwMode="auto">
          <a:xfrm>
            <a:off x="152400" y="1295400"/>
            <a:ext cx="8894763" cy="4152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baseline="0">
              <a:effectLst>
                <a:outerShdw blurRad="38100" dist="38100" dir="2700000" algn="tl">
                  <a:srgbClr val="FFFFFF"/>
                </a:outerShdw>
              </a:effectLst>
              <a:latin typeface="Times New Roman" pitchFamily="18" charset="0"/>
            </a:endParaRPr>
          </a:p>
        </p:txBody>
      </p:sp>
      <p:sp>
        <p:nvSpPr>
          <p:cNvPr id="565251" name="Text Box 3"/>
          <p:cNvSpPr txBox="1">
            <a:spLocks noChangeArrowheads="1"/>
          </p:cNvSpPr>
          <p:nvPr/>
        </p:nvSpPr>
        <p:spPr bwMode="auto">
          <a:xfrm>
            <a:off x="228600" y="406400"/>
            <a:ext cx="1383777" cy="369332"/>
          </a:xfrm>
          <a:prstGeom prst="rect">
            <a:avLst/>
          </a:prstGeom>
          <a:noFill/>
          <a:ln w="9525">
            <a:noFill/>
            <a:miter lim="800000"/>
            <a:headEnd/>
            <a:tailEnd/>
          </a:ln>
          <a:effectLst/>
        </p:spPr>
        <p:txBody>
          <a:bodyPr wrap="none">
            <a:spAutoFit/>
          </a:bodyPr>
          <a:lstStyle/>
          <a:p>
            <a:r>
              <a:rPr lang="en-US" baseline="0" dirty="0" smtClean="0">
                <a:effectLst>
                  <a:outerShdw blurRad="38100" dist="38100" dir="2700000" algn="tl">
                    <a:srgbClr val="C0C0C0"/>
                  </a:outerShdw>
                </a:effectLst>
                <a:latin typeface="Times" pitchFamily="18" charset="0"/>
              </a:rPr>
              <a:t> </a:t>
            </a:r>
            <a:r>
              <a:rPr lang="en-US" baseline="0" dirty="0">
                <a:effectLst>
                  <a:outerShdw blurRad="38100" dist="38100" dir="2700000" algn="tl">
                    <a:srgbClr val="C0C0C0"/>
                  </a:outerShdw>
                </a:effectLst>
                <a:latin typeface="Times" pitchFamily="18" charset="0"/>
              </a:rPr>
              <a:t>DELIVERY</a:t>
            </a:r>
          </a:p>
        </p:txBody>
      </p:sp>
      <p:sp>
        <p:nvSpPr>
          <p:cNvPr id="5652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baseline="0">
              <a:latin typeface="Times New Roman" pitchFamily="18" charset="0"/>
            </a:endParaRPr>
          </a:p>
        </p:txBody>
      </p:sp>
      <p:sp>
        <p:nvSpPr>
          <p:cNvPr id="565253" name="Rectangle 5"/>
          <p:cNvSpPr>
            <a:spLocks noChangeArrowheads="1"/>
          </p:cNvSpPr>
          <p:nvPr/>
        </p:nvSpPr>
        <p:spPr bwMode="auto">
          <a:xfrm>
            <a:off x="152400" y="1524000"/>
            <a:ext cx="8229600" cy="1373188"/>
          </a:xfrm>
          <a:prstGeom prst="rect">
            <a:avLst/>
          </a:prstGeom>
          <a:noFill/>
          <a:ln w="9525">
            <a:noFill/>
            <a:miter lim="800000"/>
            <a:headEnd/>
            <a:tailEnd/>
          </a:ln>
          <a:effectLst/>
        </p:spPr>
        <p:txBody>
          <a:bodyPr anchor="ctr">
            <a:spAutoFit/>
          </a:bodyPr>
          <a:lstStyle/>
          <a:p>
            <a:pPr algn="just" eaLnBrk="1" hangingPunct="1"/>
            <a:r>
              <a:rPr lang="en-US" sz="2800" i="1" baseline="0">
                <a:effectLst>
                  <a:outerShdw blurRad="38100" dist="38100" dir="2700000" algn="tl">
                    <a:srgbClr val="C0C0C0"/>
                  </a:outerShdw>
                </a:effectLst>
                <a:latin typeface="Times New Roman" pitchFamily="18" charset="0"/>
              </a:rPr>
              <a:t>The network layer supervises the handling of the packets by the underlying physical networks. We define this handling as the delivery of a packet.</a:t>
            </a:r>
          </a:p>
        </p:txBody>
      </p:sp>
      <p:sp>
        <p:nvSpPr>
          <p:cNvPr id="565277" name="Rectangle 29"/>
          <p:cNvSpPr>
            <a:spLocks noChangeArrowheads="1"/>
          </p:cNvSpPr>
          <p:nvPr/>
        </p:nvSpPr>
        <p:spPr bwMode="auto">
          <a:xfrm>
            <a:off x="304800" y="5048250"/>
            <a:ext cx="6705600" cy="457200"/>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baseline="0">
                <a:solidFill>
                  <a:srgbClr val="0033CC"/>
                </a:solidFill>
                <a:latin typeface="Times New Roman" pitchFamily="18" charset="0"/>
              </a:rPr>
              <a:t>Direct Versus Indirect Delivery</a:t>
            </a:r>
          </a:p>
        </p:txBody>
      </p:sp>
      <p:sp>
        <p:nvSpPr>
          <p:cNvPr id="565278" name="Text Box 30"/>
          <p:cNvSpPr txBox="1">
            <a:spLocks noChangeArrowheads="1"/>
          </p:cNvSpPr>
          <p:nvPr/>
        </p:nvSpPr>
        <p:spPr bwMode="auto">
          <a:xfrm>
            <a:off x="317500" y="4572000"/>
            <a:ext cx="4862513" cy="519113"/>
          </a:xfrm>
          <a:prstGeom prst="rect">
            <a:avLst/>
          </a:prstGeom>
          <a:noFill/>
          <a:ln w="76200" algn="ctr">
            <a:noFill/>
            <a:miter lim="800000"/>
            <a:headEnd/>
            <a:tailEnd/>
          </a:ln>
          <a:effectLst/>
        </p:spPr>
        <p:txBody>
          <a:bodyPr wrap="none">
            <a:spAutoFit/>
          </a:bodyPr>
          <a:lstStyle/>
          <a:p>
            <a:pPr algn="ctr"/>
            <a:r>
              <a:rPr lang="en-US" sz="2800" i="1" u="sng" baseline="0">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80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0080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00804" name="Text Box 4"/>
          <p:cNvSpPr txBox="1">
            <a:spLocks noChangeArrowheads="1"/>
          </p:cNvSpPr>
          <p:nvPr/>
        </p:nvSpPr>
        <p:spPr bwMode="auto">
          <a:xfrm>
            <a:off x="304800" y="381000"/>
            <a:ext cx="3568734"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Common </a:t>
            </a:r>
            <a:r>
              <a:rPr lang="en-US" sz="2000" i="1" baseline="0" dirty="0">
                <a:latin typeface="Times New Roman" pitchFamily="18" charset="0"/>
              </a:rPr>
              <a:t>fields in a routing table</a:t>
            </a:r>
          </a:p>
        </p:txBody>
      </p:sp>
      <p:sp>
        <p:nvSpPr>
          <p:cNvPr id="110080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00806" name="Picture 6"/>
          <p:cNvPicPr>
            <a:picLocks noChangeAspect="1" noChangeArrowheads="1"/>
          </p:cNvPicPr>
          <p:nvPr/>
        </p:nvPicPr>
        <p:blipFill>
          <a:blip r:embed="rId3" cstate="print"/>
          <a:srcRect/>
          <a:stretch>
            <a:fillRect/>
          </a:stretch>
        </p:blipFill>
        <p:spPr bwMode="auto">
          <a:xfrm>
            <a:off x="398463" y="2622550"/>
            <a:ext cx="8135937" cy="11287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573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573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573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573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573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573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573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5737" name="Rectangle 9"/>
          <p:cNvSpPr>
            <a:spLocks noChangeArrowheads="1"/>
          </p:cNvSpPr>
          <p:nvPr/>
        </p:nvSpPr>
        <p:spPr bwMode="auto">
          <a:xfrm>
            <a:off x="76200" y="1143000"/>
            <a:ext cx="8915400" cy="4362450"/>
          </a:xfrm>
          <a:prstGeom prst="rect">
            <a:avLst/>
          </a:prstGeom>
          <a:solidFill>
            <a:schemeClr val="bg1"/>
          </a:solidFill>
          <a:ln w="9525">
            <a:noFill/>
            <a:miter lim="800000"/>
            <a:headEnd/>
            <a:tailEnd/>
          </a:ln>
          <a:effectLst/>
        </p:spPr>
        <p:txBody>
          <a:bodyPr>
            <a:spAutoFit/>
          </a:bodyPr>
          <a:lstStyle/>
          <a:p>
            <a:pPr algn="just"/>
            <a:r>
              <a:rPr lang="en-US" sz="2800" i="1" baseline="0">
                <a:latin typeface="Times New Roman" pitchFamily="18" charset="0"/>
              </a:rPr>
              <a:t>One utility that can be used to find the contents of a routing table for a host or router is </a:t>
            </a:r>
            <a:r>
              <a:rPr lang="en-US" sz="2800" i="1" baseline="0">
                <a:solidFill>
                  <a:schemeClr val="hlink"/>
                </a:solidFill>
                <a:latin typeface="Times New Roman" pitchFamily="18" charset="0"/>
              </a:rPr>
              <a:t>netstat</a:t>
            </a:r>
            <a:r>
              <a:rPr lang="en-US" sz="2800" i="1" baseline="0">
                <a:latin typeface="Times New Roman" pitchFamily="18" charset="0"/>
              </a:rPr>
              <a:t> in UNIX or LINUX. The next slide shows the list of the contents of a default server. We have used two options, r and n. The option r indicates that we are interested in the routing table, and the option </a:t>
            </a:r>
            <a:r>
              <a:rPr lang="en-US" sz="2800" i="1" baseline="0">
                <a:solidFill>
                  <a:schemeClr val="hlink"/>
                </a:solidFill>
                <a:latin typeface="Times New Roman" pitchFamily="18" charset="0"/>
              </a:rPr>
              <a:t>n</a:t>
            </a:r>
            <a:r>
              <a:rPr lang="en-US" sz="2800" i="1" baseline="0">
                <a:latin typeface="Times New Roman" pitchFamily="18" charset="0"/>
              </a:rPr>
              <a:t> indicates that we are looking for numeric addresses. Note that this is a routing table for a host, not a router. Although we discussed the routing table for a router throughout the chapter, a host also needs a routing table.</a:t>
            </a:r>
          </a:p>
        </p:txBody>
      </p:sp>
      <p:sp>
        <p:nvSpPr>
          <p:cNvPr id="1225738" name="Text Box 10"/>
          <p:cNvSpPr txBox="1">
            <a:spLocks noChangeArrowheads="1"/>
          </p:cNvSpPr>
          <p:nvPr/>
        </p:nvSpPr>
        <p:spPr bwMode="auto">
          <a:xfrm>
            <a:off x="1143000" y="0"/>
            <a:ext cx="992579" cy="369332"/>
          </a:xfrm>
          <a:prstGeom prst="rect">
            <a:avLst/>
          </a:prstGeom>
          <a:noFill/>
          <a:ln w="9525">
            <a:noFill/>
            <a:miter lim="800000"/>
            <a:headEnd/>
            <a:tailEnd/>
          </a:ln>
          <a:effectLst/>
        </p:spPr>
        <p:txBody>
          <a:bodyPr wrap="none">
            <a:spAutoFit/>
          </a:bodyPr>
          <a:lstStyle/>
          <a:p>
            <a:r>
              <a:rPr lang="en-US" i="1" baseline="0" dirty="0" smtClean="0">
                <a:solidFill>
                  <a:schemeClr val="hlink"/>
                </a:solidFill>
                <a:latin typeface="Times New Roman" pitchFamily="18" charset="0"/>
              </a:rPr>
              <a:t>Example</a:t>
            </a:r>
            <a:endParaRPr lang="en-US" i="1" baseline="0" dirty="0">
              <a:solidFill>
                <a:schemeClr val="hlink"/>
              </a:solidFill>
              <a:latin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01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801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802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802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802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802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802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8026" name="Text Box 10"/>
          <p:cNvSpPr txBox="1">
            <a:spLocks noChangeArrowheads="1"/>
          </p:cNvSpPr>
          <p:nvPr/>
        </p:nvSpPr>
        <p:spPr bwMode="auto">
          <a:xfrm>
            <a:off x="1143000" y="0"/>
            <a:ext cx="2114681" cy="369332"/>
          </a:xfrm>
          <a:prstGeom prst="rect">
            <a:avLst/>
          </a:prstGeom>
          <a:noFill/>
          <a:ln w="9525">
            <a:noFill/>
            <a:miter lim="800000"/>
            <a:headEnd/>
            <a:tailEnd/>
          </a:ln>
          <a:effectLst/>
        </p:spPr>
        <p:txBody>
          <a:bodyPr wrap="none">
            <a:spAutoFit/>
          </a:bodyPr>
          <a:lstStyle/>
          <a:p>
            <a:r>
              <a:rPr lang="en-US" i="1" baseline="0" dirty="0">
                <a:solidFill>
                  <a:schemeClr val="hlink"/>
                </a:solidFill>
                <a:latin typeface="Times New Roman" pitchFamily="18" charset="0"/>
              </a:rPr>
              <a:t>Example </a:t>
            </a:r>
            <a:r>
              <a:rPr lang="en-US" i="1" baseline="0" dirty="0" smtClean="0">
                <a:solidFill>
                  <a:schemeClr val="hlink"/>
                </a:solidFill>
                <a:latin typeface="Times New Roman" pitchFamily="18" charset="0"/>
              </a:rPr>
              <a:t>(</a:t>
            </a:r>
            <a:r>
              <a:rPr lang="en-US" i="1" baseline="0" dirty="0">
                <a:solidFill>
                  <a:schemeClr val="hlink"/>
                </a:solidFill>
                <a:latin typeface="Times New Roman" pitchFamily="18" charset="0"/>
              </a:rPr>
              <a:t>continued)</a:t>
            </a:r>
          </a:p>
        </p:txBody>
      </p:sp>
      <p:sp>
        <p:nvSpPr>
          <p:cNvPr id="1238028" name="Rectangle 12"/>
          <p:cNvSpPr>
            <a:spLocks noChangeArrowheads="1"/>
          </p:cNvSpPr>
          <p:nvPr/>
        </p:nvSpPr>
        <p:spPr bwMode="auto">
          <a:xfrm>
            <a:off x="76200" y="3352800"/>
            <a:ext cx="8915400" cy="3081338"/>
          </a:xfrm>
          <a:prstGeom prst="rect">
            <a:avLst/>
          </a:prstGeom>
          <a:solidFill>
            <a:schemeClr val="bg1"/>
          </a:solidFill>
          <a:ln w="9525">
            <a:noFill/>
            <a:miter lim="800000"/>
            <a:headEnd/>
            <a:tailEnd/>
          </a:ln>
          <a:effectLst/>
        </p:spPr>
        <p:txBody>
          <a:bodyPr>
            <a:spAutoFit/>
          </a:bodyPr>
          <a:lstStyle/>
          <a:p>
            <a:pPr algn="just"/>
            <a:r>
              <a:rPr lang="en-US" sz="2800" i="1" baseline="0">
                <a:latin typeface="Times New Roman" pitchFamily="18" charset="0"/>
              </a:rPr>
              <a:t>The destination column here defines the network address. The term gateway used by UNIX is synonymous with router. This column actually defines the address of the next hop. The value 0.0.0.0 shows that the delivery is direct. The last entry has a flag of G, which means that the destination can be reached through a router (default router). The Iface defines the interface.</a:t>
            </a:r>
          </a:p>
        </p:txBody>
      </p:sp>
      <p:pic>
        <p:nvPicPr>
          <p:cNvPr id="1238029" name="Picture 13"/>
          <p:cNvPicPr>
            <a:picLocks noChangeAspect="1" noChangeArrowheads="1"/>
          </p:cNvPicPr>
          <p:nvPr/>
        </p:nvPicPr>
        <p:blipFill>
          <a:blip r:embed="rId3" cstate="print"/>
          <a:srcRect/>
          <a:stretch>
            <a:fillRect/>
          </a:stretch>
        </p:blipFill>
        <p:spPr bwMode="auto">
          <a:xfrm>
            <a:off x="177800" y="1219200"/>
            <a:ext cx="8585200" cy="1989138"/>
          </a:xfrm>
          <a:prstGeom prst="rect">
            <a:avLst/>
          </a:prstGeom>
          <a:noFill/>
          <a:ln w="57150" cmpd="thickThin">
            <a:solidFill>
              <a:schemeClr val="folHlink"/>
            </a:solid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06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006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006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006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007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007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007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0073" name="Text Box 9"/>
          <p:cNvSpPr txBox="1">
            <a:spLocks noChangeArrowheads="1"/>
          </p:cNvSpPr>
          <p:nvPr/>
        </p:nvSpPr>
        <p:spPr bwMode="auto">
          <a:xfrm>
            <a:off x="1143000" y="0"/>
            <a:ext cx="2114681" cy="369332"/>
          </a:xfrm>
          <a:prstGeom prst="rect">
            <a:avLst/>
          </a:prstGeom>
          <a:noFill/>
          <a:ln w="9525">
            <a:noFill/>
            <a:miter lim="800000"/>
            <a:headEnd/>
            <a:tailEnd/>
          </a:ln>
          <a:effectLst/>
        </p:spPr>
        <p:txBody>
          <a:bodyPr wrap="none">
            <a:spAutoFit/>
          </a:bodyPr>
          <a:lstStyle/>
          <a:p>
            <a:r>
              <a:rPr lang="en-US" i="1" baseline="0" dirty="0">
                <a:solidFill>
                  <a:schemeClr val="hlink"/>
                </a:solidFill>
                <a:latin typeface="Times New Roman" pitchFamily="18" charset="0"/>
              </a:rPr>
              <a:t>Example </a:t>
            </a:r>
            <a:r>
              <a:rPr lang="en-US" i="1" baseline="0" dirty="0" smtClean="0">
                <a:solidFill>
                  <a:schemeClr val="hlink"/>
                </a:solidFill>
                <a:latin typeface="Times New Roman" pitchFamily="18" charset="0"/>
              </a:rPr>
              <a:t>(</a:t>
            </a:r>
            <a:r>
              <a:rPr lang="en-US" i="1" baseline="0" dirty="0">
                <a:solidFill>
                  <a:schemeClr val="hlink"/>
                </a:solidFill>
                <a:latin typeface="Times New Roman" pitchFamily="18" charset="0"/>
              </a:rPr>
              <a:t>continued)</a:t>
            </a:r>
          </a:p>
        </p:txBody>
      </p:sp>
      <p:sp>
        <p:nvSpPr>
          <p:cNvPr id="1240074" name="Rectangle 10"/>
          <p:cNvSpPr>
            <a:spLocks noChangeArrowheads="1"/>
          </p:cNvSpPr>
          <p:nvPr/>
        </p:nvSpPr>
        <p:spPr bwMode="auto">
          <a:xfrm>
            <a:off x="76200" y="1295400"/>
            <a:ext cx="8915400" cy="1373188"/>
          </a:xfrm>
          <a:prstGeom prst="rect">
            <a:avLst/>
          </a:prstGeom>
          <a:solidFill>
            <a:schemeClr val="bg1"/>
          </a:solidFill>
          <a:ln w="9525">
            <a:noFill/>
            <a:miter lim="800000"/>
            <a:headEnd/>
            <a:tailEnd/>
          </a:ln>
          <a:effectLst/>
        </p:spPr>
        <p:txBody>
          <a:bodyPr>
            <a:spAutoFit/>
          </a:bodyPr>
          <a:lstStyle/>
          <a:p>
            <a:pPr algn="just"/>
            <a:r>
              <a:rPr lang="en-US" sz="2800" i="1" baseline="0">
                <a:latin typeface="Times New Roman" pitchFamily="18" charset="0"/>
              </a:rPr>
              <a:t>More information about the IP address and physical address of the server can be found by using the </a:t>
            </a:r>
            <a:r>
              <a:rPr lang="en-US" sz="2800" i="1" baseline="0">
                <a:solidFill>
                  <a:schemeClr val="hlink"/>
                </a:solidFill>
                <a:latin typeface="Times New Roman" pitchFamily="18" charset="0"/>
              </a:rPr>
              <a:t>ifconfig </a:t>
            </a:r>
            <a:r>
              <a:rPr lang="en-US" sz="2800" i="1" baseline="0">
                <a:latin typeface="Times New Roman" pitchFamily="18" charset="0"/>
              </a:rPr>
              <a:t>command on the given interface (eth0).</a:t>
            </a:r>
          </a:p>
        </p:txBody>
      </p:sp>
      <p:pic>
        <p:nvPicPr>
          <p:cNvPr id="1240076" name="Picture 12"/>
          <p:cNvPicPr>
            <a:picLocks noChangeAspect="1" noChangeArrowheads="1"/>
          </p:cNvPicPr>
          <p:nvPr/>
        </p:nvPicPr>
        <p:blipFill>
          <a:blip r:embed="rId3" cstate="print"/>
          <a:srcRect/>
          <a:stretch>
            <a:fillRect/>
          </a:stretch>
        </p:blipFill>
        <p:spPr bwMode="auto">
          <a:xfrm>
            <a:off x="255588" y="3114675"/>
            <a:ext cx="8631237" cy="1304925"/>
          </a:xfrm>
          <a:prstGeom prst="rect">
            <a:avLst/>
          </a:prstGeom>
          <a:noFill/>
          <a:ln w="57150" cmpd="thickThin">
            <a:solidFill>
              <a:schemeClr val="folHlink"/>
            </a:solid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285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0285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02852" name="Text Box 4"/>
          <p:cNvSpPr txBox="1">
            <a:spLocks noChangeArrowheads="1"/>
          </p:cNvSpPr>
          <p:nvPr/>
        </p:nvSpPr>
        <p:spPr bwMode="auto">
          <a:xfrm>
            <a:off x="304800" y="381000"/>
            <a:ext cx="3993401"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Configuration </a:t>
            </a:r>
            <a:r>
              <a:rPr lang="en-US" sz="2000" i="1" baseline="0" dirty="0">
                <a:latin typeface="Times New Roman" pitchFamily="18" charset="0"/>
              </a:rPr>
              <a:t>of the server </a:t>
            </a:r>
          </a:p>
        </p:txBody>
      </p:sp>
      <p:sp>
        <p:nvSpPr>
          <p:cNvPr id="110285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02854" name="Picture 6"/>
          <p:cNvPicPr>
            <a:picLocks noChangeAspect="1" noChangeArrowheads="1"/>
          </p:cNvPicPr>
          <p:nvPr/>
        </p:nvPicPr>
        <p:blipFill>
          <a:blip r:embed="rId3" cstate="print"/>
          <a:srcRect/>
          <a:stretch>
            <a:fillRect/>
          </a:stretch>
        </p:blipFill>
        <p:spPr bwMode="auto">
          <a:xfrm>
            <a:off x="484188" y="2103438"/>
            <a:ext cx="7897812" cy="26209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8274" name="Rectangle 2"/>
          <p:cNvSpPr>
            <a:spLocks noChangeArrowheads="1"/>
          </p:cNvSpPr>
          <p:nvPr/>
        </p:nvSpPr>
        <p:spPr bwMode="auto">
          <a:xfrm>
            <a:off x="0" y="0"/>
            <a:ext cx="9144000" cy="990600"/>
          </a:xfrm>
          <a:prstGeom prst="rect">
            <a:avLst/>
          </a:prstGeom>
          <a:solidFill>
            <a:srgbClr val="33CCFF"/>
          </a:solidFill>
          <a:ln w="9525">
            <a:solidFill>
              <a:schemeClr val="tx1"/>
            </a:solidFill>
            <a:miter lim="800000"/>
            <a:headEnd/>
            <a:tailEnd/>
          </a:ln>
          <a:effectLst/>
        </p:spPr>
        <p:txBody>
          <a:bodyPr wrap="none" anchor="ctr"/>
          <a:lstStyle/>
          <a:p>
            <a:pPr algn="ctr"/>
            <a:endParaRPr lang="en-US" baseline="0">
              <a:effectLst>
                <a:outerShdw blurRad="38100" dist="38100" dir="2700000" algn="tl">
                  <a:srgbClr val="FFFFFF"/>
                </a:outerShdw>
              </a:effectLst>
              <a:latin typeface="Times New Roman" pitchFamily="18" charset="0"/>
            </a:endParaRPr>
          </a:p>
        </p:txBody>
      </p:sp>
      <p:sp>
        <p:nvSpPr>
          <p:cNvPr id="1078275" name="Text Box 3"/>
          <p:cNvSpPr txBox="1">
            <a:spLocks noChangeArrowheads="1"/>
          </p:cNvSpPr>
          <p:nvPr/>
        </p:nvSpPr>
        <p:spPr bwMode="auto">
          <a:xfrm>
            <a:off x="228600" y="228600"/>
            <a:ext cx="3677289" cy="369332"/>
          </a:xfrm>
          <a:prstGeom prst="rect">
            <a:avLst/>
          </a:prstGeom>
          <a:noFill/>
          <a:ln w="9525">
            <a:noFill/>
            <a:miter lim="800000"/>
            <a:headEnd/>
            <a:tailEnd/>
          </a:ln>
          <a:effectLst/>
        </p:spPr>
        <p:txBody>
          <a:bodyPr wrap="none">
            <a:spAutoFit/>
          </a:bodyPr>
          <a:lstStyle/>
          <a:p>
            <a:r>
              <a:rPr lang="en-US" baseline="0" dirty="0" smtClean="0">
                <a:effectLst>
                  <a:outerShdw blurRad="38100" dist="38100" dir="2700000" algn="tl">
                    <a:srgbClr val="C0C0C0"/>
                  </a:outerShdw>
                </a:effectLst>
                <a:latin typeface="Times" pitchFamily="18" charset="0"/>
              </a:rPr>
              <a:t>UNICAST </a:t>
            </a:r>
            <a:r>
              <a:rPr lang="en-US" baseline="0" dirty="0">
                <a:effectLst>
                  <a:outerShdw blurRad="38100" dist="38100" dir="2700000" algn="tl">
                    <a:srgbClr val="C0C0C0"/>
                  </a:outerShdw>
                </a:effectLst>
                <a:latin typeface="Times" pitchFamily="18" charset="0"/>
              </a:rPr>
              <a:t>ROUTING PROTOCOLS</a:t>
            </a:r>
          </a:p>
        </p:txBody>
      </p:sp>
      <p:sp>
        <p:nvSpPr>
          <p:cNvPr id="1078276"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baseline="0">
              <a:latin typeface="Times New Roman" pitchFamily="18" charset="0"/>
            </a:endParaRPr>
          </a:p>
        </p:txBody>
      </p:sp>
      <p:sp>
        <p:nvSpPr>
          <p:cNvPr id="1078277" name="Rectangle 5"/>
          <p:cNvSpPr>
            <a:spLocks noChangeArrowheads="1"/>
          </p:cNvSpPr>
          <p:nvPr/>
        </p:nvSpPr>
        <p:spPr bwMode="auto">
          <a:xfrm>
            <a:off x="304800" y="914400"/>
            <a:ext cx="8229600" cy="3081338"/>
          </a:xfrm>
          <a:prstGeom prst="rect">
            <a:avLst/>
          </a:prstGeom>
          <a:noFill/>
          <a:ln w="9525">
            <a:noFill/>
            <a:miter lim="800000"/>
            <a:headEnd/>
            <a:tailEnd/>
          </a:ln>
          <a:effectLst/>
        </p:spPr>
        <p:txBody>
          <a:bodyPr anchor="ctr">
            <a:spAutoFit/>
          </a:bodyPr>
          <a:lstStyle/>
          <a:p>
            <a:pPr algn="just" eaLnBrk="1" hangingPunct="1"/>
            <a:r>
              <a:rPr lang="en-US" sz="2800" i="1" baseline="0">
                <a:effectLst>
                  <a:outerShdw blurRad="38100" dist="38100" dir="2700000" algn="tl">
                    <a:srgbClr val="C0C0C0"/>
                  </a:outerShdw>
                </a:effectLst>
                <a:latin typeface="Times New Roman" pitchFamily="18" charset="0"/>
              </a:rPr>
              <a:t>A routing table can be either static or dynamic. A static table is one with manual entries. A dynamic table is one that is updated automatically when there is a change somewhere in the Internet. A routing protocol is a combination of rules and procedures that lets routers in the Internet inform each other of changes. </a:t>
            </a:r>
          </a:p>
        </p:txBody>
      </p:sp>
      <p:sp>
        <p:nvSpPr>
          <p:cNvPr id="1078278" name="Rectangle 6"/>
          <p:cNvSpPr>
            <a:spLocks noChangeArrowheads="1"/>
          </p:cNvSpPr>
          <p:nvPr/>
        </p:nvSpPr>
        <p:spPr bwMode="auto">
          <a:xfrm>
            <a:off x="304800" y="4438650"/>
            <a:ext cx="6705600" cy="1917700"/>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baseline="0">
                <a:solidFill>
                  <a:srgbClr val="0033CC"/>
                </a:solidFill>
                <a:latin typeface="Times New Roman" pitchFamily="18" charset="0"/>
              </a:rPr>
              <a:t>Optimization</a:t>
            </a:r>
            <a:r>
              <a:rPr lang="fr-FR" sz="2400" baseline="0">
                <a:solidFill>
                  <a:srgbClr val="0033CC"/>
                </a:solidFill>
                <a:latin typeface="Times New Roman" pitchFamily="18" charset="0"/>
              </a:rPr>
              <a:t/>
            </a:r>
            <a:br>
              <a:rPr lang="fr-FR" sz="2400" baseline="0">
                <a:solidFill>
                  <a:srgbClr val="0033CC"/>
                </a:solidFill>
                <a:latin typeface="Times New Roman" pitchFamily="18" charset="0"/>
              </a:rPr>
            </a:br>
            <a:r>
              <a:rPr lang="fr-FR" sz="2400" baseline="0">
                <a:solidFill>
                  <a:srgbClr val="0033CC"/>
                </a:solidFill>
                <a:latin typeface="Times New Roman" pitchFamily="18" charset="0"/>
              </a:rPr>
              <a:t>Intra- and Interdomain Routing</a:t>
            </a:r>
          </a:p>
          <a:p>
            <a:pPr>
              <a:buClr>
                <a:schemeClr val="tx1"/>
              </a:buClr>
              <a:buSzPct val="117000"/>
              <a:buFont typeface="Wingdings" pitchFamily="2" charset="2"/>
              <a:buNone/>
            </a:pPr>
            <a:r>
              <a:rPr lang="en-US" sz="2400" baseline="0">
                <a:solidFill>
                  <a:srgbClr val="0033CC"/>
                </a:solidFill>
                <a:latin typeface="Times New Roman" pitchFamily="18" charset="0"/>
              </a:rPr>
              <a:t>Distance Vector Routing and RIP</a:t>
            </a:r>
          </a:p>
          <a:p>
            <a:pPr>
              <a:buClr>
                <a:schemeClr val="tx1"/>
              </a:buClr>
              <a:buSzPct val="117000"/>
              <a:buFont typeface="Wingdings" pitchFamily="2" charset="2"/>
              <a:buNone/>
            </a:pPr>
            <a:r>
              <a:rPr lang="en-US" sz="2400" baseline="0">
                <a:solidFill>
                  <a:srgbClr val="0033CC"/>
                </a:solidFill>
                <a:latin typeface="Times New Roman" pitchFamily="18" charset="0"/>
              </a:rPr>
              <a:t>Link State Routing and OSPF</a:t>
            </a:r>
          </a:p>
          <a:p>
            <a:pPr>
              <a:buClr>
                <a:schemeClr val="tx1"/>
              </a:buClr>
              <a:buSzPct val="117000"/>
              <a:buFont typeface="Wingdings" pitchFamily="2" charset="2"/>
              <a:buNone/>
            </a:pPr>
            <a:r>
              <a:rPr lang="en-US" sz="2400" baseline="0">
                <a:solidFill>
                  <a:srgbClr val="0033CC"/>
                </a:solidFill>
                <a:latin typeface="Times New Roman" pitchFamily="18" charset="0"/>
              </a:rPr>
              <a:t>Path Vector Routing and BGP</a:t>
            </a:r>
          </a:p>
        </p:txBody>
      </p:sp>
      <p:sp>
        <p:nvSpPr>
          <p:cNvPr id="1078279" name="Text Box 7"/>
          <p:cNvSpPr txBox="1">
            <a:spLocks noChangeArrowheads="1"/>
          </p:cNvSpPr>
          <p:nvPr/>
        </p:nvSpPr>
        <p:spPr bwMode="auto">
          <a:xfrm>
            <a:off x="317500" y="3962400"/>
            <a:ext cx="4862513" cy="519113"/>
          </a:xfrm>
          <a:prstGeom prst="rect">
            <a:avLst/>
          </a:prstGeom>
          <a:noFill/>
          <a:ln w="76200" algn="ctr">
            <a:noFill/>
            <a:miter lim="800000"/>
            <a:headEnd/>
            <a:tailEnd/>
          </a:ln>
          <a:effectLst/>
        </p:spPr>
        <p:txBody>
          <a:bodyPr wrap="none">
            <a:spAutoFit/>
          </a:bodyPr>
          <a:lstStyle/>
          <a:p>
            <a:pPr algn="ctr"/>
            <a:r>
              <a:rPr lang="en-US" sz="2800" i="1" u="sng" baseline="0">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0489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04900" name="Text Box 4"/>
          <p:cNvSpPr txBox="1">
            <a:spLocks noChangeArrowheads="1"/>
          </p:cNvSpPr>
          <p:nvPr/>
        </p:nvSpPr>
        <p:spPr bwMode="auto">
          <a:xfrm>
            <a:off x="304800" y="381000"/>
            <a:ext cx="2313454"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Autonomous </a:t>
            </a:r>
            <a:r>
              <a:rPr lang="en-US" sz="2000" i="1" baseline="0" dirty="0">
                <a:latin typeface="Times New Roman" pitchFamily="18" charset="0"/>
              </a:rPr>
              <a:t>systems</a:t>
            </a:r>
          </a:p>
        </p:txBody>
      </p:sp>
      <p:sp>
        <p:nvSpPr>
          <p:cNvPr id="110490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04902" name="Picture 6"/>
          <p:cNvPicPr>
            <a:picLocks noChangeAspect="1" noChangeArrowheads="1"/>
          </p:cNvPicPr>
          <p:nvPr/>
        </p:nvPicPr>
        <p:blipFill>
          <a:blip r:embed="rId3" cstate="print"/>
          <a:srcRect/>
          <a:stretch>
            <a:fillRect/>
          </a:stretch>
        </p:blipFill>
        <p:spPr bwMode="auto">
          <a:xfrm>
            <a:off x="836613" y="1447800"/>
            <a:ext cx="7011987" cy="43291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94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0694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06948" name="Text Box 4"/>
          <p:cNvSpPr txBox="1">
            <a:spLocks noChangeArrowheads="1"/>
          </p:cNvSpPr>
          <p:nvPr/>
        </p:nvSpPr>
        <p:spPr bwMode="auto">
          <a:xfrm>
            <a:off x="304800" y="381000"/>
            <a:ext cx="2853923"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Popular </a:t>
            </a:r>
            <a:r>
              <a:rPr lang="en-US" sz="2000" i="1" baseline="0" dirty="0">
                <a:latin typeface="Times New Roman" pitchFamily="18" charset="0"/>
              </a:rPr>
              <a:t>routing protocols</a:t>
            </a:r>
          </a:p>
        </p:txBody>
      </p:sp>
      <p:sp>
        <p:nvSpPr>
          <p:cNvPr id="110694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06951" name="Picture 7"/>
          <p:cNvPicPr>
            <a:picLocks noChangeAspect="1" noChangeArrowheads="1"/>
          </p:cNvPicPr>
          <p:nvPr/>
        </p:nvPicPr>
        <p:blipFill>
          <a:blip r:embed="rId3" cstate="print"/>
          <a:srcRect/>
          <a:stretch>
            <a:fillRect/>
          </a:stretch>
        </p:blipFill>
        <p:spPr bwMode="auto">
          <a:xfrm>
            <a:off x="782638" y="2030413"/>
            <a:ext cx="6837362" cy="32273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899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0899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08996" name="Text Box 4"/>
          <p:cNvSpPr txBox="1">
            <a:spLocks noChangeArrowheads="1"/>
          </p:cNvSpPr>
          <p:nvPr/>
        </p:nvSpPr>
        <p:spPr bwMode="auto">
          <a:xfrm>
            <a:off x="304800" y="381000"/>
            <a:ext cx="3281796"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Distance </a:t>
            </a:r>
            <a:r>
              <a:rPr lang="en-US" sz="2000" i="1" baseline="0" dirty="0">
                <a:latin typeface="Times New Roman" pitchFamily="18" charset="0"/>
              </a:rPr>
              <a:t>vector routing tables</a:t>
            </a:r>
          </a:p>
        </p:txBody>
      </p:sp>
      <p:sp>
        <p:nvSpPr>
          <p:cNvPr id="110899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08999" name="Picture 7"/>
          <p:cNvPicPr>
            <a:picLocks noChangeAspect="1" noChangeArrowheads="1"/>
          </p:cNvPicPr>
          <p:nvPr/>
        </p:nvPicPr>
        <p:blipFill>
          <a:blip r:embed="rId3" cstate="print"/>
          <a:srcRect/>
          <a:stretch>
            <a:fillRect/>
          </a:stretch>
        </p:blipFill>
        <p:spPr bwMode="auto">
          <a:xfrm>
            <a:off x="465138" y="1447800"/>
            <a:ext cx="8145462" cy="4403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104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1104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11044" name="Text Box 4"/>
          <p:cNvSpPr txBox="1">
            <a:spLocks noChangeArrowheads="1"/>
          </p:cNvSpPr>
          <p:nvPr/>
        </p:nvSpPr>
        <p:spPr bwMode="auto">
          <a:xfrm>
            <a:off x="304800" y="381000"/>
            <a:ext cx="5133265"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Initialization </a:t>
            </a:r>
            <a:r>
              <a:rPr lang="en-US" sz="2000" i="1" baseline="0" dirty="0">
                <a:latin typeface="Times New Roman" pitchFamily="18" charset="0"/>
              </a:rPr>
              <a:t>of tables in distance vector routing</a:t>
            </a:r>
          </a:p>
        </p:txBody>
      </p:sp>
      <p:sp>
        <p:nvSpPr>
          <p:cNvPr id="111104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11046" name="Picture 6"/>
          <p:cNvPicPr>
            <a:picLocks noChangeAspect="1" noChangeArrowheads="1"/>
          </p:cNvPicPr>
          <p:nvPr/>
        </p:nvPicPr>
        <p:blipFill>
          <a:blip r:embed="rId3" cstate="print"/>
          <a:srcRect/>
          <a:stretch>
            <a:fillRect/>
          </a:stretch>
        </p:blipFill>
        <p:spPr bwMode="auto">
          <a:xfrm>
            <a:off x="465138" y="1463675"/>
            <a:ext cx="8145462" cy="4403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237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08237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082372" name="Text Box 4"/>
          <p:cNvSpPr txBox="1">
            <a:spLocks noChangeArrowheads="1"/>
          </p:cNvSpPr>
          <p:nvPr/>
        </p:nvSpPr>
        <p:spPr bwMode="auto">
          <a:xfrm>
            <a:off x="304800" y="381000"/>
            <a:ext cx="3015826"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Direct </a:t>
            </a:r>
            <a:r>
              <a:rPr lang="en-US" sz="2000" i="1" baseline="0" dirty="0">
                <a:latin typeface="Times New Roman" pitchFamily="18" charset="0"/>
              </a:rPr>
              <a:t>and indirect delivery</a:t>
            </a:r>
          </a:p>
        </p:txBody>
      </p:sp>
      <p:sp>
        <p:nvSpPr>
          <p:cNvPr id="108237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082374" name="Picture 6"/>
          <p:cNvPicPr>
            <a:picLocks noChangeAspect="1" noChangeArrowheads="1"/>
          </p:cNvPicPr>
          <p:nvPr/>
        </p:nvPicPr>
        <p:blipFill>
          <a:blip r:embed="rId3" cstate="print"/>
          <a:srcRect/>
          <a:stretch>
            <a:fillRect/>
          </a:stretch>
        </p:blipFill>
        <p:spPr bwMode="auto">
          <a:xfrm>
            <a:off x="350838" y="1812925"/>
            <a:ext cx="8564562" cy="3673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777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777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778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778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778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778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778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7785"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227786" name="Line 10"/>
          <p:cNvSpPr>
            <a:spLocks noChangeShapeType="1"/>
          </p:cNvSpPr>
          <p:nvPr/>
        </p:nvSpPr>
        <p:spPr bwMode="auto">
          <a:xfrm>
            <a:off x="458788" y="4876800"/>
            <a:ext cx="8153400" cy="0"/>
          </a:xfrm>
          <a:prstGeom prst="line">
            <a:avLst/>
          </a:prstGeom>
          <a:noFill/>
          <a:ln w="76200">
            <a:solidFill>
              <a:srgbClr val="009900"/>
            </a:solidFill>
            <a:round/>
            <a:headEnd/>
            <a:tailEnd/>
          </a:ln>
          <a:effectLst/>
        </p:spPr>
        <p:txBody>
          <a:bodyPr/>
          <a:lstStyle/>
          <a:p>
            <a:endParaRPr lang="en-US"/>
          </a:p>
        </p:txBody>
      </p:sp>
      <p:sp>
        <p:nvSpPr>
          <p:cNvPr id="1227787" name="Rectangle 11"/>
          <p:cNvSpPr>
            <a:spLocks noChangeArrowheads="1"/>
          </p:cNvSpPr>
          <p:nvPr/>
        </p:nvSpPr>
        <p:spPr bwMode="auto">
          <a:xfrm>
            <a:off x="495300" y="2759075"/>
            <a:ext cx="8077200" cy="2041525"/>
          </a:xfrm>
          <a:prstGeom prst="rect">
            <a:avLst/>
          </a:prstGeom>
          <a:solidFill>
            <a:srgbClr val="99FF33"/>
          </a:solidFill>
          <a:ln w="76200" algn="ctr">
            <a:noFill/>
            <a:miter lim="800000"/>
            <a:headEnd/>
            <a:tailEnd/>
          </a:ln>
          <a:effectLst/>
        </p:spPr>
        <p:txBody>
          <a:bodyPr>
            <a:spAutoFit/>
          </a:bodyPr>
          <a:lstStyle/>
          <a:p>
            <a:pPr algn="ctr"/>
            <a:r>
              <a:rPr lang="en-US" baseline="0"/>
              <a:t>In distance vector routing, each node shares its routing table with its</a:t>
            </a:r>
          </a:p>
          <a:p>
            <a:pPr algn="ctr"/>
            <a:r>
              <a:rPr lang="en-US" baseline="0"/>
              <a:t>immediate neighbors periodically and when there is a change.</a:t>
            </a:r>
          </a:p>
        </p:txBody>
      </p:sp>
      <p:grpSp>
        <p:nvGrpSpPr>
          <p:cNvPr id="2" name="Group 12"/>
          <p:cNvGrpSpPr>
            <a:grpSpLocks/>
          </p:cNvGrpSpPr>
          <p:nvPr/>
        </p:nvGrpSpPr>
        <p:grpSpPr bwMode="auto">
          <a:xfrm>
            <a:off x="457200" y="1981200"/>
            <a:ext cx="1143000" cy="566738"/>
            <a:chOff x="1200" y="1248"/>
            <a:chExt cx="720" cy="357"/>
          </a:xfrm>
        </p:grpSpPr>
        <p:pic>
          <p:nvPicPr>
            <p:cNvPr id="1227789"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27790"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09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1309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13092" name="Text Box 4"/>
          <p:cNvSpPr txBox="1">
            <a:spLocks noChangeArrowheads="1"/>
          </p:cNvSpPr>
          <p:nvPr/>
        </p:nvSpPr>
        <p:spPr bwMode="auto">
          <a:xfrm>
            <a:off x="304800" y="381000"/>
            <a:ext cx="3844450"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Updating </a:t>
            </a:r>
            <a:r>
              <a:rPr lang="en-US" sz="2000" i="1" baseline="0" dirty="0">
                <a:latin typeface="Times New Roman" pitchFamily="18" charset="0"/>
              </a:rPr>
              <a:t>in distance vector routing</a:t>
            </a:r>
          </a:p>
        </p:txBody>
      </p:sp>
      <p:sp>
        <p:nvSpPr>
          <p:cNvPr id="111309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13094" name="Picture 6"/>
          <p:cNvPicPr>
            <a:picLocks noChangeAspect="1" noChangeArrowheads="1"/>
          </p:cNvPicPr>
          <p:nvPr/>
        </p:nvPicPr>
        <p:blipFill>
          <a:blip r:embed="rId3" cstate="print"/>
          <a:srcRect/>
          <a:stretch>
            <a:fillRect/>
          </a:stretch>
        </p:blipFill>
        <p:spPr bwMode="auto">
          <a:xfrm>
            <a:off x="990600" y="1928813"/>
            <a:ext cx="6207125" cy="36337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1513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15140" name="Text Box 4"/>
          <p:cNvSpPr txBox="1">
            <a:spLocks noChangeArrowheads="1"/>
          </p:cNvSpPr>
          <p:nvPr/>
        </p:nvSpPr>
        <p:spPr bwMode="auto">
          <a:xfrm>
            <a:off x="304800" y="381000"/>
            <a:ext cx="2276777"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Two-node </a:t>
            </a:r>
            <a:r>
              <a:rPr lang="en-US" sz="2000" i="1" baseline="0" dirty="0">
                <a:latin typeface="Times New Roman" pitchFamily="18" charset="0"/>
              </a:rPr>
              <a:t>instability</a:t>
            </a:r>
          </a:p>
        </p:txBody>
      </p:sp>
      <p:sp>
        <p:nvSpPr>
          <p:cNvPr id="111514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15143" name="Picture 7"/>
          <p:cNvPicPr>
            <a:picLocks noChangeAspect="1" noChangeArrowheads="1"/>
          </p:cNvPicPr>
          <p:nvPr/>
        </p:nvPicPr>
        <p:blipFill>
          <a:blip r:embed="rId3" cstate="print"/>
          <a:srcRect/>
          <a:stretch>
            <a:fillRect/>
          </a:stretch>
        </p:blipFill>
        <p:spPr bwMode="auto">
          <a:xfrm>
            <a:off x="152400" y="1600200"/>
            <a:ext cx="8720138" cy="28336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718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1718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17188" name="Text Box 4"/>
          <p:cNvSpPr txBox="1">
            <a:spLocks noChangeArrowheads="1"/>
          </p:cNvSpPr>
          <p:nvPr/>
        </p:nvSpPr>
        <p:spPr bwMode="auto">
          <a:xfrm>
            <a:off x="304800" y="381000"/>
            <a:ext cx="2441822"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Three-node </a:t>
            </a:r>
            <a:r>
              <a:rPr lang="en-US" sz="2000" i="1" baseline="0" dirty="0">
                <a:latin typeface="Times New Roman" pitchFamily="18" charset="0"/>
              </a:rPr>
              <a:t>instability</a:t>
            </a:r>
          </a:p>
        </p:txBody>
      </p:sp>
      <p:sp>
        <p:nvSpPr>
          <p:cNvPr id="111718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17190" name="Picture 6"/>
          <p:cNvPicPr>
            <a:picLocks noChangeAspect="1" noChangeArrowheads="1"/>
          </p:cNvPicPr>
          <p:nvPr/>
        </p:nvPicPr>
        <p:blipFill>
          <a:blip r:embed="rId3" cstate="print"/>
          <a:srcRect/>
          <a:stretch>
            <a:fillRect/>
          </a:stretch>
        </p:blipFill>
        <p:spPr bwMode="auto">
          <a:xfrm>
            <a:off x="228600" y="2209800"/>
            <a:ext cx="8547100" cy="259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23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1923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19236" name="Text Box 4"/>
          <p:cNvSpPr txBox="1">
            <a:spLocks noChangeArrowheads="1"/>
          </p:cNvSpPr>
          <p:nvPr/>
        </p:nvSpPr>
        <p:spPr bwMode="auto">
          <a:xfrm>
            <a:off x="304800" y="381000"/>
            <a:ext cx="3453189"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Example </a:t>
            </a:r>
            <a:r>
              <a:rPr lang="en-US" sz="2000" i="1" baseline="0" dirty="0">
                <a:latin typeface="Times New Roman" pitchFamily="18" charset="0"/>
              </a:rPr>
              <a:t>of a domain using RIP</a:t>
            </a:r>
          </a:p>
        </p:txBody>
      </p:sp>
      <p:sp>
        <p:nvSpPr>
          <p:cNvPr id="111923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19238" name="Picture 6"/>
          <p:cNvPicPr>
            <a:picLocks noChangeAspect="1" noChangeArrowheads="1"/>
          </p:cNvPicPr>
          <p:nvPr/>
        </p:nvPicPr>
        <p:blipFill>
          <a:blip r:embed="rId3" cstate="print"/>
          <a:srcRect/>
          <a:stretch>
            <a:fillRect/>
          </a:stretch>
        </p:blipFill>
        <p:spPr bwMode="auto">
          <a:xfrm>
            <a:off x="381000" y="1962150"/>
            <a:ext cx="8318500" cy="3448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128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2128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21284" name="Text Box 4"/>
          <p:cNvSpPr txBox="1">
            <a:spLocks noChangeArrowheads="1"/>
          </p:cNvSpPr>
          <p:nvPr/>
        </p:nvSpPr>
        <p:spPr bwMode="auto">
          <a:xfrm>
            <a:off x="304800" y="381000"/>
            <a:ext cx="3103863"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Concept </a:t>
            </a:r>
            <a:r>
              <a:rPr lang="en-US" sz="2000" i="1" baseline="0" dirty="0">
                <a:latin typeface="Times New Roman" pitchFamily="18" charset="0"/>
              </a:rPr>
              <a:t>of link state routing</a:t>
            </a:r>
          </a:p>
        </p:txBody>
      </p:sp>
      <p:sp>
        <p:nvSpPr>
          <p:cNvPr id="112128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21286" name="Picture 6"/>
          <p:cNvPicPr>
            <a:picLocks noChangeAspect="1" noChangeArrowheads="1"/>
          </p:cNvPicPr>
          <p:nvPr/>
        </p:nvPicPr>
        <p:blipFill>
          <a:blip r:embed="rId3" cstate="print"/>
          <a:srcRect/>
          <a:stretch>
            <a:fillRect/>
          </a:stretch>
        </p:blipFill>
        <p:spPr bwMode="auto">
          <a:xfrm>
            <a:off x="265113" y="1524000"/>
            <a:ext cx="8574087"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333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2333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23332" name="Text Box 4"/>
          <p:cNvSpPr txBox="1">
            <a:spLocks noChangeArrowheads="1"/>
          </p:cNvSpPr>
          <p:nvPr/>
        </p:nvSpPr>
        <p:spPr bwMode="auto">
          <a:xfrm>
            <a:off x="304800" y="381000"/>
            <a:ext cx="2347117"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Link </a:t>
            </a:r>
            <a:r>
              <a:rPr lang="en-US" sz="2000" i="1" baseline="0" dirty="0">
                <a:latin typeface="Times New Roman" pitchFamily="18" charset="0"/>
              </a:rPr>
              <a:t>state knowledge</a:t>
            </a:r>
          </a:p>
        </p:txBody>
      </p:sp>
      <p:sp>
        <p:nvSpPr>
          <p:cNvPr id="112333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23334" name="Picture 6"/>
          <p:cNvPicPr>
            <a:picLocks noChangeAspect="1" noChangeArrowheads="1"/>
          </p:cNvPicPr>
          <p:nvPr/>
        </p:nvPicPr>
        <p:blipFill>
          <a:blip r:embed="rId3" cstate="print"/>
          <a:srcRect/>
          <a:stretch>
            <a:fillRect/>
          </a:stretch>
        </p:blipFill>
        <p:spPr bwMode="auto">
          <a:xfrm>
            <a:off x="477838" y="1804988"/>
            <a:ext cx="8208962" cy="3300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25379" name="Line 3"/>
          <p:cNvSpPr>
            <a:spLocks noChangeShapeType="1"/>
          </p:cNvSpPr>
          <p:nvPr/>
        </p:nvSpPr>
        <p:spPr bwMode="auto">
          <a:xfrm>
            <a:off x="152400" y="762000"/>
            <a:ext cx="8763000" cy="0"/>
          </a:xfrm>
          <a:prstGeom prst="line">
            <a:avLst/>
          </a:prstGeom>
          <a:noFill/>
          <a:ln w="19050">
            <a:solidFill>
              <a:schemeClr val="hlink"/>
            </a:solidFill>
            <a:round/>
            <a:headEnd/>
            <a:tailEnd/>
          </a:ln>
          <a:effectLst/>
        </p:spPr>
        <p:txBody>
          <a:bodyPr/>
          <a:lstStyle/>
          <a:p>
            <a:endParaRPr lang="en-US"/>
          </a:p>
        </p:txBody>
      </p:sp>
      <p:sp>
        <p:nvSpPr>
          <p:cNvPr id="1125380" name="Text Box 4"/>
          <p:cNvSpPr txBox="1">
            <a:spLocks noChangeArrowheads="1"/>
          </p:cNvSpPr>
          <p:nvPr/>
        </p:nvSpPr>
        <p:spPr bwMode="auto">
          <a:xfrm>
            <a:off x="304800" y="152400"/>
            <a:ext cx="2097049" cy="400110"/>
          </a:xfrm>
          <a:prstGeom prst="rect">
            <a:avLst/>
          </a:prstGeom>
          <a:noFill/>
          <a:ln w="9525">
            <a:noFill/>
            <a:miter lim="800000"/>
            <a:headEnd/>
            <a:tailEnd/>
          </a:ln>
          <a:effectLst/>
        </p:spPr>
        <p:txBody>
          <a:bodyPr wrap="none">
            <a:spAutoFit/>
          </a:bodyPr>
          <a:lstStyle/>
          <a:p>
            <a:r>
              <a:rPr lang="en-US" sz="2000" i="1" baseline="0" dirty="0" err="1" smtClean="0">
                <a:latin typeface="Times New Roman" pitchFamily="18" charset="0"/>
              </a:rPr>
              <a:t>Dijkstra</a:t>
            </a:r>
            <a:r>
              <a:rPr lang="en-US" sz="2000" i="1" baseline="0" dirty="0" smtClean="0">
                <a:latin typeface="Times New Roman" pitchFamily="18" charset="0"/>
              </a:rPr>
              <a:t> </a:t>
            </a:r>
            <a:r>
              <a:rPr lang="en-US" sz="2000" i="1" baseline="0" dirty="0">
                <a:latin typeface="Times New Roman" pitchFamily="18" charset="0"/>
              </a:rPr>
              <a:t>algorithm</a:t>
            </a:r>
          </a:p>
        </p:txBody>
      </p:sp>
      <p:sp>
        <p:nvSpPr>
          <p:cNvPr id="112538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25384" name="Picture 8"/>
          <p:cNvPicPr>
            <a:picLocks noChangeAspect="1" noChangeArrowheads="1"/>
          </p:cNvPicPr>
          <p:nvPr/>
        </p:nvPicPr>
        <p:blipFill>
          <a:blip r:embed="rId3" cstate="print"/>
          <a:srcRect/>
          <a:stretch>
            <a:fillRect/>
          </a:stretch>
        </p:blipFill>
        <p:spPr bwMode="auto">
          <a:xfrm>
            <a:off x="2071688" y="914400"/>
            <a:ext cx="5319712" cy="51800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2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2742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27428" name="Text Box 4"/>
          <p:cNvSpPr txBox="1">
            <a:spLocks noChangeArrowheads="1"/>
          </p:cNvSpPr>
          <p:nvPr/>
        </p:nvSpPr>
        <p:spPr bwMode="auto">
          <a:xfrm>
            <a:off x="304800" y="381000"/>
            <a:ext cx="4527330"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Example </a:t>
            </a:r>
            <a:r>
              <a:rPr lang="en-US" sz="2000" i="1" baseline="0" dirty="0">
                <a:latin typeface="Times New Roman" pitchFamily="18" charset="0"/>
              </a:rPr>
              <a:t>of formation of shortest path tree</a:t>
            </a:r>
          </a:p>
        </p:txBody>
      </p:sp>
      <p:sp>
        <p:nvSpPr>
          <p:cNvPr id="112742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27430" name="Picture 6"/>
          <p:cNvPicPr>
            <a:picLocks noChangeAspect="1" noChangeArrowheads="1"/>
          </p:cNvPicPr>
          <p:nvPr/>
        </p:nvPicPr>
        <p:blipFill>
          <a:blip r:embed="rId3" cstate="print"/>
          <a:srcRect/>
          <a:stretch>
            <a:fillRect/>
          </a:stretch>
        </p:blipFill>
        <p:spPr bwMode="auto">
          <a:xfrm>
            <a:off x="984250" y="1219200"/>
            <a:ext cx="6791325" cy="48307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3442" name="Text Box 2"/>
          <p:cNvSpPr txBox="1">
            <a:spLocks noChangeArrowheads="1"/>
          </p:cNvSpPr>
          <p:nvPr/>
        </p:nvSpPr>
        <p:spPr bwMode="auto">
          <a:xfrm>
            <a:off x="2420938" y="1143000"/>
            <a:ext cx="2712794"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Routing </a:t>
            </a:r>
            <a:r>
              <a:rPr lang="en-US" sz="2000" i="1" baseline="0" dirty="0">
                <a:latin typeface="Times New Roman" pitchFamily="18" charset="0"/>
              </a:rPr>
              <a:t>table for node A</a:t>
            </a:r>
          </a:p>
        </p:txBody>
      </p:sp>
      <p:pic>
        <p:nvPicPr>
          <p:cNvPr id="1213444" name="Picture 4"/>
          <p:cNvPicPr>
            <a:picLocks noChangeAspect="1" noChangeArrowheads="1"/>
          </p:cNvPicPr>
          <p:nvPr/>
        </p:nvPicPr>
        <p:blipFill>
          <a:blip r:embed="rId3" cstate="print"/>
          <a:srcRect/>
          <a:stretch>
            <a:fillRect/>
          </a:stretch>
        </p:blipFill>
        <p:spPr bwMode="auto">
          <a:xfrm>
            <a:off x="2163763" y="1543050"/>
            <a:ext cx="4814887" cy="2952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6226"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baseline="0">
              <a:effectLst>
                <a:outerShdw blurRad="38100" dist="38100" dir="2700000" algn="tl">
                  <a:srgbClr val="FFFFFF"/>
                </a:outerShdw>
              </a:effectLst>
              <a:latin typeface="Times New Roman" pitchFamily="18" charset="0"/>
            </a:endParaRPr>
          </a:p>
        </p:txBody>
      </p:sp>
      <p:sp>
        <p:nvSpPr>
          <p:cNvPr id="1076227" name="Text Box 3"/>
          <p:cNvSpPr txBox="1">
            <a:spLocks noChangeArrowheads="1"/>
          </p:cNvSpPr>
          <p:nvPr/>
        </p:nvSpPr>
        <p:spPr bwMode="auto">
          <a:xfrm>
            <a:off x="228600" y="406400"/>
            <a:ext cx="1710853" cy="369332"/>
          </a:xfrm>
          <a:prstGeom prst="rect">
            <a:avLst/>
          </a:prstGeom>
          <a:noFill/>
          <a:ln w="9525">
            <a:noFill/>
            <a:miter lim="800000"/>
            <a:headEnd/>
            <a:tailEnd/>
          </a:ln>
          <a:effectLst/>
        </p:spPr>
        <p:txBody>
          <a:bodyPr wrap="none">
            <a:spAutoFit/>
          </a:bodyPr>
          <a:lstStyle/>
          <a:p>
            <a:r>
              <a:rPr lang="en-US" baseline="0" dirty="0" smtClean="0">
                <a:effectLst>
                  <a:outerShdw blurRad="38100" dist="38100" dir="2700000" algn="tl">
                    <a:srgbClr val="C0C0C0"/>
                  </a:outerShdw>
                </a:effectLst>
                <a:latin typeface="Times" pitchFamily="18" charset="0"/>
              </a:rPr>
              <a:t>FORWARDING</a:t>
            </a:r>
            <a:endParaRPr lang="en-US" baseline="0" dirty="0">
              <a:effectLst>
                <a:outerShdw blurRad="38100" dist="38100" dir="2700000" algn="tl">
                  <a:srgbClr val="C0C0C0"/>
                </a:outerShdw>
              </a:effectLst>
              <a:latin typeface="Times" pitchFamily="18" charset="0"/>
            </a:endParaRPr>
          </a:p>
        </p:txBody>
      </p:sp>
      <p:sp>
        <p:nvSpPr>
          <p:cNvPr id="1076228"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baseline="0">
              <a:latin typeface="Times New Roman" pitchFamily="18" charset="0"/>
            </a:endParaRPr>
          </a:p>
        </p:txBody>
      </p:sp>
      <p:sp>
        <p:nvSpPr>
          <p:cNvPr id="1076229" name="Rectangle 5"/>
          <p:cNvSpPr>
            <a:spLocks noChangeArrowheads="1"/>
          </p:cNvSpPr>
          <p:nvPr/>
        </p:nvSpPr>
        <p:spPr bwMode="auto">
          <a:xfrm>
            <a:off x="304800" y="1524000"/>
            <a:ext cx="8229600" cy="2654300"/>
          </a:xfrm>
          <a:prstGeom prst="rect">
            <a:avLst/>
          </a:prstGeom>
          <a:noFill/>
          <a:ln w="9525">
            <a:noFill/>
            <a:miter lim="800000"/>
            <a:headEnd/>
            <a:tailEnd/>
          </a:ln>
          <a:effectLst/>
        </p:spPr>
        <p:txBody>
          <a:bodyPr anchor="ctr">
            <a:spAutoFit/>
          </a:bodyPr>
          <a:lstStyle/>
          <a:p>
            <a:pPr algn="just" eaLnBrk="1" hangingPunct="1"/>
            <a:r>
              <a:rPr lang="en-US" sz="2800" i="1" baseline="0">
                <a:effectLst>
                  <a:outerShdw blurRad="38100" dist="38100" dir="2700000" algn="tl">
                    <a:srgbClr val="C0C0C0"/>
                  </a:outerShdw>
                </a:effectLst>
                <a:latin typeface="Times New Roman" pitchFamily="18" charset="0"/>
              </a:rPr>
              <a:t>Forwarding means to place the packet in its route to its destination. Forwarding requires a host or a router to have a routing table. When a host has a packet to send or when a router has received a packet to be forwarded, it looks at this table to find the route to the final destination. </a:t>
            </a:r>
          </a:p>
        </p:txBody>
      </p:sp>
      <p:sp>
        <p:nvSpPr>
          <p:cNvPr id="1076230" name="Rectangle 6"/>
          <p:cNvSpPr>
            <a:spLocks noChangeArrowheads="1"/>
          </p:cNvSpPr>
          <p:nvPr/>
        </p:nvSpPr>
        <p:spPr bwMode="auto">
          <a:xfrm>
            <a:off x="304800" y="4908550"/>
            <a:ext cx="6705600" cy="1187450"/>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baseline="0">
                <a:solidFill>
                  <a:srgbClr val="0033CC"/>
                </a:solidFill>
                <a:latin typeface="Times New Roman" pitchFamily="18" charset="0"/>
              </a:rPr>
              <a:t>Forwarding Techniques</a:t>
            </a:r>
            <a:r>
              <a:rPr lang="fr-FR" sz="2400" baseline="0">
                <a:solidFill>
                  <a:srgbClr val="0033CC"/>
                </a:solidFill>
                <a:latin typeface="Times New Roman" pitchFamily="18" charset="0"/>
              </a:rPr>
              <a:t/>
            </a:r>
            <a:br>
              <a:rPr lang="fr-FR" sz="2400" baseline="0">
                <a:solidFill>
                  <a:srgbClr val="0033CC"/>
                </a:solidFill>
                <a:latin typeface="Times New Roman" pitchFamily="18" charset="0"/>
              </a:rPr>
            </a:br>
            <a:r>
              <a:rPr lang="fr-FR" sz="2400" baseline="0">
                <a:solidFill>
                  <a:srgbClr val="0033CC"/>
                </a:solidFill>
                <a:latin typeface="Times New Roman" pitchFamily="18" charset="0"/>
              </a:rPr>
              <a:t>Forwarding Process</a:t>
            </a:r>
          </a:p>
          <a:p>
            <a:pPr>
              <a:buClr>
                <a:schemeClr val="tx1"/>
              </a:buClr>
              <a:buSzPct val="117000"/>
              <a:buFont typeface="Wingdings" pitchFamily="2" charset="2"/>
              <a:buNone/>
            </a:pPr>
            <a:r>
              <a:rPr lang="en-US" sz="2400" baseline="0">
                <a:solidFill>
                  <a:srgbClr val="0033CC"/>
                </a:solidFill>
                <a:latin typeface="Times New Roman" pitchFamily="18" charset="0"/>
              </a:rPr>
              <a:t>Routing Table</a:t>
            </a:r>
          </a:p>
        </p:txBody>
      </p:sp>
      <p:sp>
        <p:nvSpPr>
          <p:cNvPr id="1076231" name="Text Box 7"/>
          <p:cNvSpPr txBox="1">
            <a:spLocks noChangeArrowheads="1"/>
          </p:cNvSpPr>
          <p:nvPr/>
        </p:nvSpPr>
        <p:spPr bwMode="auto">
          <a:xfrm>
            <a:off x="317500" y="4419600"/>
            <a:ext cx="4862513" cy="519113"/>
          </a:xfrm>
          <a:prstGeom prst="rect">
            <a:avLst/>
          </a:prstGeom>
          <a:noFill/>
          <a:ln w="76200" algn="ctr">
            <a:noFill/>
            <a:miter lim="800000"/>
            <a:headEnd/>
            <a:tailEnd/>
          </a:ln>
          <a:effectLst/>
        </p:spPr>
        <p:txBody>
          <a:bodyPr wrap="none">
            <a:spAutoFit/>
          </a:bodyPr>
          <a:lstStyle/>
          <a:p>
            <a:pPr algn="ctr"/>
            <a:r>
              <a:rPr lang="en-US" sz="2800" i="1" u="sng" baseline="0">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47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2947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29476" name="Text Box 4"/>
          <p:cNvSpPr txBox="1">
            <a:spLocks noChangeArrowheads="1"/>
          </p:cNvSpPr>
          <p:nvPr/>
        </p:nvSpPr>
        <p:spPr bwMode="auto">
          <a:xfrm>
            <a:off x="304800" y="381000"/>
            <a:ext cx="3421258"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Areas </a:t>
            </a:r>
            <a:r>
              <a:rPr lang="en-US" sz="2000" i="1" baseline="0" dirty="0">
                <a:latin typeface="Times New Roman" pitchFamily="18" charset="0"/>
              </a:rPr>
              <a:t>in an autonomous system</a:t>
            </a:r>
          </a:p>
        </p:txBody>
      </p:sp>
      <p:sp>
        <p:nvSpPr>
          <p:cNvPr id="112947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29478" name="Picture 6"/>
          <p:cNvPicPr>
            <a:picLocks noChangeAspect="1" noChangeArrowheads="1"/>
          </p:cNvPicPr>
          <p:nvPr/>
        </p:nvPicPr>
        <p:blipFill>
          <a:blip r:embed="rId3" cstate="print"/>
          <a:srcRect/>
          <a:stretch>
            <a:fillRect/>
          </a:stretch>
        </p:blipFill>
        <p:spPr bwMode="auto">
          <a:xfrm>
            <a:off x="185738" y="1676400"/>
            <a:ext cx="8729662" cy="34623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52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3152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31524" name="Text Box 4"/>
          <p:cNvSpPr txBox="1">
            <a:spLocks noChangeArrowheads="1"/>
          </p:cNvSpPr>
          <p:nvPr/>
        </p:nvSpPr>
        <p:spPr bwMode="auto">
          <a:xfrm>
            <a:off x="304800" y="381000"/>
            <a:ext cx="1573059"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Types </a:t>
            </a:r>
            <a:r>
              <a:rPr lang="en-US" sz="2000" i="1" baseline="0" dirty="0">
                <a:latin typeface="Times New Roman" pitchFamily="18" charset="0"/>
              </a:rPr>
              <a:t>of links</a:t>
            </a:r>
          </a:p>
        </p:txBody>
      </p:sp>
      <p:sp>
        <p:nvSpPr>
          <p:cNvPr id="113152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31526" name="Picture 6"/>
          <p:cNvPicPr>
            <a:picLocks noChangeAspect="1" noChangeArrowheads="1"/>
          </p:cNvPicPr>
          <p:nvPr/>
        </p:nvPicPr>
        <p:blipFill>
          <a:blip r:embed="rId3" cstate="print"/>
          <a:srcRect/>
          <a:stretch>
            <a:fillRect/>
          </a:stretch>
        </p:blipFill>
        <p:spPr bwMode="auto">
          <a:xfrm>
            <a:off x="825500" y="2430463"/>
            <a:ext cx="7175500" cy="1649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57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3357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33572" name="Text Box 4"/>
          <p:cNvSpPr txBox="1">
            <a:spLocks noChangeArrowheads="1"/>
          </p:cNvSpPr>
          <p:nvPr/>
        </p:nvSpPr>
        <p:spPr bwMode="auto">
          <a:xfrm>
            <a:off x="304800" y="381000"/>
            <a:ext cx="2081019"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Point-to-point </a:t>
            </a:r>
            <a:r>
              <a:rPr lang="en-US" sz="2000" i="1" baseline="0" dirty="0">
                <a:latin typeface="Times New Roman" pitchFamily="18" charset="0"/>
              </a:rPr>
              <a:t>link</a:t>
            </a:r>
          </a:p>
        </p:txBody>
      </p:sp>
      <p:sp>
        <p:nvSpPr>
          <p:cNvPr id="113357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33574" name="Picture 6"/>
          <p:cNvPicPr>
            <a:picLocks noChangeAspect="1" noChangeArrowheads="1"/>
          </p:cNvPicPr>
          <p:nvPr/>
        </p:nvPicPr>
        <p:blipFill>
          <a:blip r:embed="rId3" cstate="print"/>
          <a:srcRect/>
          <a:stretch>
            <a:fillRect/>
          </a:stretch>
        </p:blipFill>
        <p:spPr bwMode="auto">
          <a:xfrm>
            <a:off x="657225" y="2830513"/>
            <a:ext cx="7829550" cy="1196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61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3561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35620" name="Text Box 4"/>
          <p:cNvSpPr txBox="1">
            <a:spLocks noChangeArrowheads="1"/>
          </p:cNvSpPr>
          <p:nvPr/>
        </p:nvSpPr>
        <p:spPr bwMode="auto">
          <a:xfrm>
            <a:off x="304800" y="381000"/>
            <a:ext cx="1598771"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Transient </a:t>
            </a:r>
            <a:r>
              <a:rPr lang="en-US" sz="2000" i="1" baseline="0" dirty="0">
                <a:latin typeface="Times New Roman" pitchFamily="18" charset="0"/>
              </a:rPr>
              <a:t>link</a:t>
            </a:r>
          </a:p>
        </p:txBody>
      </p:sp>
      <p:sp>
        <p:nvSpPr>
          <p:cNvPr id="113562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35622" name="Picture 6"/>
          <p:cNvPicPr>
            <a:picLocks noChangeAspect="1" noChangeArrowheads="1"/>
          </p:cNvPicPr>
          <p:nvPr/>
        </p:nvPicPr>
        <p:blipFill>
          <a:blip r:embed="rId3" cstate="print"/>
          <a:srcRect/>
          <a:stretch>
            <a:fillRect/>
          </a:stretch>
        </p:blipFill>
        <p:spPr bwMode="auto">
          <a:xfrm>
            <a:off x="255588" y="2419350"/>
            <a:ext cx="8583612" cy="1847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66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3766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37668" name="Text Box 4"/>
          <p:cNvSpPr txBox="1">
            <a:spLocks noChangeArrowheads="1"/>
          </p:cNvSpPr>
          <p:nvPr/>
        </p:nvSpPr>
        <p:spPr bwMode="auto">
          <a:xfrm>
            <a:off x="304800" y="381000"/>
            <a:ext cx="1087157"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Stub </a:t>
            </a:r>
            <a:r>
              <a:rPr lang="en-US" sz="2000" i="1" baseline="0" dirty="0">
                <a:latin typeface="Times New Roman" pitchFamily="18" charset="0"/>
              </a:rPr>
              <a:t>link</a:t>
            </a:r>
          </a:p>
        </p:txBody>
      </p:sp>
      <p:sp>
        <p:nvSpPr>
          <p:cNvPr id="113766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37670" name="Picture 6"/>
          <p:cNvPicPr>
            <a:picLocks noChangeAspect="1" noChangeArrowheads="1"/>
          </p:cNvPicPr>
          <p:nvPr/>
        </p:nvPicPr>
        <p:blipFill>
          <a:blip r:embed="rId3" cstate="print"/>
          <a:srcRect/>
          <a:stretch>
            <a:fillRect/>
          </a:stretch>
        </p:blipFill>
        <p:spPr bwMode="auto">
          <a:xfrm>
            <a:off x="544513" y="2303463"/>
            <a:ext cx="8054975" cy="22494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971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3971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39716" name="Text Box 4"/>
          <p:cNvSpPr txBox="1">
            <a:spLocks noChangeArrowheads="1"/>
          </p:cNvSpPr>
          <p:nvPr/>
        </p:nvSpPr>
        <p:spPr bwMode="auto">
          <a:xfrm>
            <a:off x="304800" y="381000"/>
            <a:ext cx="6316601"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Example </a:t>
            </a:r>
            <a:r>
              <a:rPr lang="en-US" sz="2000" i="1" baseline="0" dirty="0">
                <a:latin typeface="Times New Roman" pitchFamily="18" charset="0"/>
              </a:rPr>
              <a:t>of an AS and its graphical representation in OSPF</a:t>
            </a:r>
          </a:p>
        </p:txBody>
      </p:sp>
      <p:sp>
        <p:nvSpPr>
          <p:cNvPr id="113971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39718" name="Picture 6"/>
          <p:cNvPicPr>
            <a:picLocks noChangeAspect="1" noChangeArrowheads="1"/>
          </p:cNvPicPr>
          <p:nvPr/>
        </p:nvPicPr>
        <p:blipFill>
          <a:blip r:embed="rId3" cstate="print"/>
          <a:srcRect/>
          <a:stretch>
            <a:fillRect/>
          </a:stretch>
        </p:blipFill>
        <p:spPr bwMode="auto">
          <a:xfrm>
            <a:off x="788988" y="1173163"/>
            <a:ext cx="6983412" cy="4864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176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4176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41764" name="Text Box 4"/>
          <p:cNvSpPr txBox="1">
            <a:spLocks noChangeArrowheads="1"/>
          </p:cNvSpPr>
          <p:nvPr/>
        </p:nvSpPr>
        <p:spPr bwMode="auto">
          <a:xfrm>
            <a:off x="304800" y="381000"/>
            <a:ext cx="4585166"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Initial </a:t>
            </a:r>
            <a:r>
              <a:rPr lang="en-US" sz="2000" i="1" baseline="0" dirty="0">
                <a:latin typeface="Times New Roman" pitchFamily="18" charset="0"/>
              </a:rPr>
              <a:t>routing tables in path vector routing</a:t>
            </a:r>
          </a:p>
        </p:txBody>
      </p:sp>
      <p:sp>
        <p:nvSpPr>
          <p:cNvPr id="114176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41766" name="Picture 6"/>
          <p:cNvPicPr>
            <a:picLocks noChangeAspect="1" noChangeArrowheads="1"/>
          </p:cNvPicPr>
          <p:nvPr/>
        </p:nvPicPr>
        <p:blipFill>
          <a:blip r:embed="rId3" cstate="print"/>
          <a:srcRect/>
          <a:stretch>
            <a:fillRect/>
          </a:stretch>
        </p:blipFill>
        <p:spPr bwMode="auto">
          <a:xfrm>
            <a:off x="1409700" y="1204913"/>
            <a:ext cx="5905500" cy="46624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81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4381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43812" name="Text Box 4"/>
          <p:cNvSpPr txBox="1">
            <a:spLocks noChangeArrowheads="1"/>
          </p:cNvSpPr>
          <p:nvPr/>
        </p:nvSpPr>
        <p:spPr bwMode="auto">
          <a:xfrm>
            <a:off x="304800" y="381000"/>
            <a:ext cx="4974567"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Stabilized </a:t>
            </a:r>
            <a:r>
              <a:rPr lang="en-US" sz="2000" i="1" baseline="0" dirty="0">
                <a:latin typeface="Times New Roman" pitchFamily="18" charset="0"/>
              </a:rPr>
              <a:t>tables for three autonomous systems</a:t>
            </a:r>
          </a:p>
        </p:txBody>
      </p:sp>
      <p:sp>
        <p:nvSpPr>
          <p:cNvPr id="114381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43814" name="Picture 6"/>
          <p:cNvPicPr>
            <a:picLocks noChangeAspect="1" noChangeArrowheads="1"/>
          </p:cNvPicPr>
          <p:nvPr/>
        </p:nvPicPr>
        <p:blipFill>
          <a:blip r:embed="rId3" cstate="print"/>
          <a:srcRect/>
          <a:stretch>
            <a:fillRect/>
          </a:stretch>
        </p:blipFill>
        <p:spPr bwMode="auto">
          <a:xfrm>
            <a:off x="228600" y="1992313"/>
            <a:ext cx="8547100" cy="28844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585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4585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45860" name="Text Box 4"/>
          <p:cNvSpPr txBox="1">
            <a:spLocks noChangeArrowheads="1"/>
          </p:cNvSpPr>
          <p:nvPr/>
        </p:nvSpPr>
        <p:spPr bwMode="auto">
          <a:xfrm>
            <a:off x="304800" y="381000"/>
            <a:ext cx="3822072"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Internal </a:t>
            </a:r>
            <a:r>
              <a:rPr lang="en-US" sz="2000" i="1" baseline="0" dirty="0">
                <a:latin typeface="Times New Roman" pitchFamily="18" charset="0"/>
              </a:rPr>
              <a:t>and external BGP sessions</a:t>
            </a:r>
          </a:p>
        </p:txBody>
      </p:sp>
      <p:sp>
        <p:nvSpPr>
          <p:cNvPr id="114586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45862" name="Picture 6"/>
          <p:cNvPicPr>
            <a:picLocks noChangeAspect="1" noChangeArrowheads="1"/>
          </p:cNvPicPr>
          <p:nvPr/>
        </p:nvPicPr>
        <p:blipFill>
          <a:blip r:embed="rId3" cstate="print"/>
          <a:srcRect/>
          <a:stretch>
            <a:fillRect/>
          </a:stretch>
        </p:blipFill>
        <p:spPr bwMode="auto">
          <a:xfrm>
            <a:off x="928688" y="2103438"/>
            <a:ext cx="6919912" cy="31543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032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baseline="0">
              <a:effectLst>
                <a:outerShdw blurRad="38100" dist="38100" dir="2700000" algn="tl">
                  <a:srgbClr val="FFFFFF"/>
                </a:outerShdw>
              </a:effectLst>
              <a:latin typeface="Times New Roman" pitchFamily="18" charset="0"/>
            </a:endParaRPr>
          </a:p>
        </p:txBody>
      </p:sp>
      <p:sp>
        <p:nvSpPr>
          <p:cNvPr id="1080323" name="Text Box 3"/>
          <p:cNvSpPr txBox="1">
            <a:spLocks noChangeArrowheads="1"/>
          </p:cNvSpPr>
          <p:nvPr/>
        </p:nvSpPr>
        <p:spPr bwMode="auto">
          <a:xfrm>
            <a:off x="228600" y="406400"/>
            <a:ext cx="4207562" cy="369332"/>
          </a:xfrm>
          <a:prstGeom prst="rect">
            <a:avLst/>
          </a:prstGeom>
          <a:noFill/>
          <a:ln w="9525">
            <a:noFill/>
            <a:miter lim="800000"/>
            <a:headEnd/>
            <a:tailEnd/>
          </a:ln>
          <a:effectLst/>
        </p:spPr>
        <p:txBody>
          <a:bodyPr wrap="none">
            <a:spAutoFit/>
          </a:bodyPr>
          <a:lstStyle/>
          <a:p>
            <a:r>
              <a:rPr lang="en-US" baseline="0" dirty="0" smtClean="0">
                <a:effectLst>
                  <a:outerShdw blurRad="38100" dist="38100" dir="2700000" algn="tl">
                    <a:srgbClr val="C0C0C0"/>
                  </a:outerShdw>
                </a:effectLst>
                <a:latin typeface="Times" pitchFamily="18" charset="0"/>
              </a:rPr>
              <a:t>  </a:t>
            </a:r>
            <a:r>
              <a:rPr lang="en-US" baseline="0" dirty="0">
                <a:effectLst>
                  <a:outerShdw blurRad="38100" dist="38100" dir="2700000" algn="tl">
                    <a:srgbClr val="C0C0C0"/>
                  </a:outerShdw>
                </a:effectLst>
                <a:latin typeface="Times" pitchFamily="18" charset="0"/>
              </a:rPr>
              <a:t>MULTICAST ROUTING PROTOCOLS</a:t>
            </a:r>
          </a:p>
        </p:txBody>
      </p:sp>
      <p:sp>
        <p:nvSpPr>
          <p:cNvPr id="1080324"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baseline="0">
              <a:latin typeface="Times New Roman" pitchFamily="18" charset="0"/>
            </a:endParaRPr>
          </a:p>
        </p:txBody>
      </p:sp>
      <p:sp>
        <p:nvSpPr>
          <p:cNvPr id="1080325" name="Rectangle 5"/>
          <p:cNvSpPr>
            <a:spLocks noChangeArrowheads="1"/>
          </p:cNvSpPr>
          <p:nvPr/>
        </p:nvSpPr>
        <p:spPr bwMode="auto">
          <a:xfrm>
            <a:off x="304800" y="1568450"/>
            <a:ext cx="8229600" cy="946150"/>
          </a:xfrm>
          <a:prstGeom prst="rect">
            <a:avLst/>
          </a:prstGeom>
          <a:noFill/>
          <a:ln w="9525">
            <a:noFill/>
            <a:miter lim="800000"/>
            <a:headEnd/>
            <a:tailEnd/>
          </a:ln>
          <a:effectLst/>
        </p:spPr>
        <p:txBody>
          <a:bodyPr anchor="ctr">
            <a:spAutoFit/>
          </a:bodyPr>
          <a:lstStyle/>
          <a:p>
            <a:pPr algn="just" eaLnBrk="1" hangingPunct="1"/>
            <a:r>
              <a:rPr lang="en-US" sz="2800" i="1" baseline="0">
                <a:effectLst>
                  <a:outerShdw blurRad="38100" dist="38100" dir="2700000" algn="tl">
                    <a:srgbClr val="C0C0C0"/>
                  </a:outerShdw>
                </a:effectLst>
                <a:latin typeface="Times New Roman" pitchFamily="18" charset="0"/>
              </a:rPr>
              <a:t>In this section, we discuss multicasting and multicast routing protocols. </a:t>
            </a:r>
          </a:p>
        </p:txBody>
      </p:sp>
      <p:sp>
        <p:nvSpPr>
          <p:cNvPr id="1080326" name="Rectangle 6"/>
          <p:cNvSpPr>
            <a:spLocks noChangeArrowheads="1"/>
          </p:cNvSpPr>
          <p:nvPr/>
        </p:nvSpPr>
        <p:spPr bwMode="auto">
          <a:xfrm>
            <a:off x="228600" y="4667250"/>
            <a:ext cx="6705600" cy="1552575"/>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baseline="0">
                <a:solidFill>
                  <a:srgbClr val="0033CC"/>
                </a:solidFill>
                <a:latin typeface="Times New Roman" pitchFamily="18" charset="0"/>
              </a:rPr>
              <a:t>Unicast, Multicast, and Broadcast</a:t>
            </a:r>
            <a:r>
              <a:rPr lang="fr-FR" sz="2400" baseline="0">
                <a:solidFill>
                  <a:srgbClr val="0033CC"/>
                </a:solidFill>
                <a:latin typeface="Times New Roman" pitchFamily="18" charset="0"/>
              </a:rPr>
              <a:t/>
            </a:r>
            <a:br>
              <a:rPr lang="fr-FR" sz="2400" baseline="0">
                <a:solidFill>
                  <a:srgbClr val="0033CC"/>
                </a:solidFill>
                <a:latin typeface="Times New Roman" pitchFamily="18" charset="0"/>
              </a:rPr>
            </a:br>
            <a:r>
              <a:rPr lang="fr-FR" sz="2400" baseline="0">
                <a:solidFill>
                  <a:srgbClr val="0033CC"/>
                </a:solidFill>
                <a:latin typeface="Times New Roman" pitchFamily="18" charset="0"/>
              </a:rPr>
              <a:t>Applications</a:t>
            </a:r>
          </a:p>
          <a:p>
            <a:pPr>
              <a:buClr>
                <a:schemeClr val="tx1"/>
              </a:buClr>
              <a:buSzPct val="117000"/>
              <a:buFont typeface="Wingdings" pitchFamily="2" charset="2"/>
              <a:buNone/>
            </a:pPr>
            <a:r>
              <a:rPr lang="en-US" sz="2400" baseline="0">
                <a:solidFill>
                  <a:srgbClr val="0033CC"/>
                </a:solidFill>
                <a:latin typeface="Times New Roman" pitchFamily="18" charset="0"/>
              </a:rPr>
              <a:t>Multicast Routing</a:t>
            </a:r>
          </a:p>
          <a:p>
            <a:pPr>
              <a:buClr>
                <a:schemeClr val="tx1"/>
              </a:buClr>
              <a:buSzPct val="117000"/>
              <a:buFont typeface="Wingdings" pitchFamily="2" charset="2"/>
              <a:buNone/>
            </a:pPr>
            <a:r>
              <a:rPr lang="en-US" sz="2400" baseline="0">
                <a:solidFill>
                  <a:srgbClr val="0033CC"/>
                </a:solidFill>
                <a:latin typeface="Times New Roman" pitchFamily="18" charset="0"/>
              </a:rPr>
              <a:t>Routing Protocols</a:t>
            </a:r>
          </a:p>
        </p:txBody>
      </p:sp>
      <p:sp>
        <p:nvSpPr>
          <p:cNvPr id="1080327" name="Text Box 7"/>
          <p:cNvSpPr txBox="1">
            <a:spLocks noChangeArrowheads="1"/>
          </p:cNvSpPr>
          <p:nvPr/>
        </p:nvSpPr>
        <p:spPr bwMode="auto">
          <a:xfrm>
            <a:off x="241300" y="4191000"/>
            <a:ext cx="4862513" cy="519113"/>
          </a:xfrm>
          <a:prstGeom prst="rect">
            <a:avLst/>
          </a:prstGeom>
          <a:noFill/>
          <a:ln w="76200" algn="ctr">
            <a:noFill/>
            <a:miter lim="800000"/>
            <a:headEnd/>
            <a:tailEnd/>
          </a:ln>
          <a:effectLst/>
        </p:spPr>
        <p:txBody>
          <a:bodyPr wrap="none">
            <a:spAutoFit/>
          </a:bodyPr>
          <a:lstStyle/>
          <a:p>
            <a:pPr algn="ctr"/>
            <a:r>
              <a:rPr lang="en-US" sz="2800" i="1" u="sng" baseline="0">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41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08441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084420" name="Text Box 4"/>
          <p:cNvSpPr txBox="1">
            <a:spLocks noChangeArrowheads="1"/>
          </p:cNvSpPr>
          <p:nvPr/>
        </p:nvSpPr>
        <p:spPr bwMode="auto">
          <a:xfrm>
            <a:off x="304800" y="381000"/>
            <a:ext cx="4099199"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Route </a:t>
            </a:r>
            <a:r>
              <a:rPr lang="en-US" sz="2000" i="1" baseline="0" dirty="0">
                <a:latin typeface="Times New Roman" pitchFamily="18" charset="0"/>
              </a:rPr>
              <a:t>method versus next-hop method</a:t>
            </a:r>
          </a:p>
        </p:txBody>
      </p:sp>
      <p:sp>
        <p:nvSpPr>
          <p:cNvPr id="108442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084422" name="Picture 6"/>
          <p:cNvPicPr>
            <a:picLocks noChangeAspect="1" noChangeArrowheads="1"/>
          </p:cNvPicPr>
          <p:nvPr/>
        </p:nvPicPr>
        <p:blipFill>
          <a:blip r:embed="rId3" cstate="print"/>
          <a:srcRect/>
          <a:stretch>
            <a:fillRect/>
          </a:stretch>
        </p:blipFill>
        <p:spPr bwMode="auto">
          <a:xfrm>
            <a:off x="646113" y="1524000"/>
            <a:ext cx="7559675" cy="4105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790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4790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47908" name="Text Box 4"/>
          <p:cNvSpPr txBox="1">
            <a:spLocks noChangeArrowheads="1"/>
          </p:cNvSpPr>
          <p:nvPr/>
        </p:nvSpPr>
        <p:spPr bwMode="auto">
          <a:xfrm>
            <a:off x="304800" y="381000"/>
            <a:ext cx="1308371" cy="400110"/>
          </a:xfrm>
          <a:prstGeom prst="rect">
            <a:avLst/>
          </a:prstGeom>
          <a:noFill/>
          <a:ln w="9525">
            <a:noFill/>
            <a:miter lim="800000"/>
            <a:headEnd/>
            <a:tailEnd/>
          </a:ln>
          <a:effectLst/>
        </p:spPr>
        <p:txBody>
          <a:bodyPr wrap="none">
            <a:spAutoFit/>
          </a:bodyPr>
          <a:lstStyle/>
          <a:p>
            <a:r>
              <a:rPr lang="en-US" sz="2000" i="1" baseline="0" dirty="0" err="1" smtClean="0">
                <a:latin typeface="Times New Roman" pitchFamily="18" charset="0"/>
              </a:rPr>
              <a:t>Unicasting</a:t>
            </a:r>
            <a:endParaRPr lang="en-US" sz="2000" i="1" baseline="0" dirty="0">
              <a:latin typeface="Times New Roman" pitchFamily="18" charset="0"/>
            </a:endParaRPr>
          </a:p>
        </p:txBody>
      </p:sp>
      <p:sp>
        <p:nvSpPr>
          <p:cNvPr id="114790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47910" name="Picture 6"/>
          <p:cNvPicPr>
            <a:picLocks noChangeAspect="1" noChangeArrowheads="1"/>
          </p:cNvPicPr>
          <p:nvPr/>
        </p:nvPicPr>
        <p:blipFill>
          <a:blip r:embed="rId3" cstate="print"/>
          <a:srcRect/>
          <a:stretch>
            <a:fillRect/>
          </a:stretch>
        </p:blipFill>
        <p:spPr bwMode="auto">
          <a:xfrm>
            <a:off x="788988" y="2181225"/>
            <a:ext cx="7212012" cy="2390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067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067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067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067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067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067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068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0681"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80682" name="Line 10"/>
          <p:cNvSpPr>
            <a:spLocks noChangeShapeType="1"/>
          </p:cNvSpPr>
          <p:nvPr/>
        </p:nvSpPr>
        <p:spPr bwMode="auto">
          <a:xfrm>
            <a:off x="458788" y="4419600"/>
            <a:ext cx="8153400" cy="0"/>
          </a:xfrm>
          <a:prstGeom prst="line">
            <a:avLst/>
          </a:prstGeom>
          <a:noFill/>
          <a:ln w="76200">
            <a:solidFill>
              <a:srgbClr val="009900"/>
            </a:solidFill>
            <a:round/>
            <a:headEnd/>
            <a:tailEnd/>
          </a:ln>
          <a:effectLst/>
        </p:spPr>
        <p:txBody>
          <a:bodyPr/>
          <a:lstStyle/>
          <a:p>
            <a:endParaRPr lang="en-US"/>
          </a:p>
        </p:txBody>
      </p:sp>
      <p:sp>
        <p:nvSpPr>
          <p:cNvPr id="1180683"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a:effectLst/>
        </p:spPr>
        <p:txBody>
          <a:bodyPr>
            <a:spAutoFit/>
          </a:bodyPr>
          <a:lstStyle/>
          <a:p>
            <a:pPr algn="ctr"/>
            <a:r>
              <a:rPr lang="en-US" baseline="0"/>
              <a:t>In unicasting, the router forwards the received packet through</a:t>
            </a:r>
          </a:p>
          <a:p>
            <a:pPr algn="ctr"/>
            <a:r>
              <a:rPr lang="en-US" baseline="0"/>
              <a:t>only one of its interfaces.</a:t>
            </a:r>
          </a:p>
        </p:txBody>
      </p:sp>
      <p:grpSp>
        <p:nvGrpSpPr>
          <p:cNvPr id="2" name="Group 12"/>
          <p:cNvGrpSpPr>
            <a:grpSpLocks/>
          </p:cNvGrpSpPr>
          <p:nvPr/>
        </p:nvGrpSpPr>
        <p:grpSpPr bwMode="auto">
          <a:xfrm>
            <a:off x="457200" y="1981200"/>
            <a:ext cx="1143000" cy="566738"/>
            <a:chOff x="1200" y="1248"/>
            <a:chExt cx="720" cy="357"/>
          </a:xfrm>
        </p:grpSpPr>
        <p:pic>
          <p:nvPicPr>
            <p:cNvPr id="1180685"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8068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95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4995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49956" name="Text Box 4"/>
          <p:cNvSpPr txBox="1">
            <a:spLocks noChangeArrowheads="1"/>
          </p:cNvSpPr>
          <p:nvPr/>
        </p:nvSpPr>
        <p:spPr bwMode="auto">
          <a:xfrm>
            <a:off x="304800" y="381000"/>
            <a:ext cx="1476686"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Multicasting</a:t>
            </a:r>
            <a:endParaRPr lang="en-US" sz="2000" i="1" baseline="0" dirty="0">
              <a:latin typeface="Times New Roman" pitchFamily="18" charset="0"/>
            </a:endParaRPr>
          </a:p>
        </p:txBody>
      </p:sp>
      <p:sp>
        <p:nvSpPr>
          <p:cNvPr id="114995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49958" name="Picture 6"/>
          <p:cNvPicPr>
            <a:picLocks noChangeAspect="1" noChangeArrowheads="1"/>
          </p:cNvPicPr>
          <p:nvPr/>
        </p:nvPicPr>
        <p:blipFill>
          <a:blip r:embed="rId3" cstate="print"/>
          <a:srcRect/>
          <a:stretch>
            <a:fillRect/>
          </a:stretch>
        </p:blipFill>
        <p:spPr bwMode="auto">
          <a:xfrm>
            <a:off x="1143000" y="1295400"/>
            <a:ext cx="6015038" cy="4845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272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272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272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272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272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272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2729"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82730" name="Line 10"/>
          <p:cNvSpPr>
            <a:spLocks noChangeShapeType="1"/>
          </p:cNvSpPr>
          <p:nvPr/>
        </p:nvSpPr>
        <p:spPr bwMode="auto">
          <a:xfrm>
            <a:off x="458788" y="4419600"/>
            <a:ext cx="8153400" cy="0"/>
          </a:xfrm>
          <a:prstGeom prst="line">
            <a:avLst/>
          </a:prstGeom>
          <a:noFill/>
          <a:ln w="76200">
            <a:solidFill>
              <a:srgbClr val="009900"/>
            </a:solidFill>
            <a:round/>
            <a:headEnd/>
            <a:tailEnd/>
          </a:ln>
          <a:effectLst/>
        </p:spPr>
        <p:txBody>
          <a:bodyPr/>
          <a:lstStyle/>
          <a:p>
            <a:endParaRPr lang="en-US"/>
          </a:p>
        </p:txBody>
      </p:sp>
      <p:sp>
        <p:nvSpPr>
          <p:cNvPr id="1182731"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a:effectLst/>
        </p:spPr>
        <p:txBody>
          <a:bodyPr>
            <a:spAutoFit/>
          </a:bodyPr>
          <a:lstStyle/>
          <a:p>
            <a:pPr algn="ctr"/>
            <a:r>
              <a:rPr lang="en-US" baseline="0"/>
              <a:t>In multicasting, the router may </a:t>
            </a:r>
            <a:br>
              <a:rPr lang="en-US" baseline="0"/>
            </a:br>
            <a:r>
              <a:rPr lang="en-US" baseline="0"/>
              <a:t>forward the received packet</a:t>
            </a:r>
          </a:p>
          <a:p>
            <a:pPr algn="ctr"/>
            <a:r>
              <a:rPr lang="en-US" baseline="0"/>
              <a:t>through several of its interfaces.</a:t>
            </a:r>
          </a:p>
        </p:txBody>
      </p:sp>
      <p:grpSp>
        <p:nvGrpSpPr>
          <p:cNvPr id="2" name="Group 12"/>
          <p:cNvGrpSpPr>
            <a:grpSpLocks/>
          </p:cNvGrpSpPr>
          <p:nvPr/>
        </p:nvGrpSpPr>
        <p:grpSpPr bwMode="auto">
          <a:xfrm>
            <a:off x="457200" y="1981200"/>
            <a:ext cx="1143000" cy="566738"/>
            <a:chOff x="1200" y="1248"/>
            <a:chExt cx="720" cy="357"/>
          </a:xfrm>
        </p:grpSpPr>
        <p:pic>
          <p:nvPicPr>
            <p:cNvPr id="1182733"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82734"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00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52003" name="Line 3"/>
          <p:cNvSpPr>
            <a:spLocks noChangeShapeType="1"/>
          </p:cNvSpPr>
          <p:nvPr/>
        </p:nvSpPr>
        <p:spPr bwMode="auto">
          <a:xfrm>
            <a:off x="152400" y="762000"/>
            <a:ext cx="8763000" cy="0"/>
          </a:xfrm>
          <a:prstGeom prst="line">
            <a:avLst/>
          </a:prstGeom>
          <a:noFill/>
          <a:ln w="19050">
            <a:solidFill>
              <a:schemeClr val="hlink"/>
            </a:solidFill>
            <a:round/>
            <a:headEnd/>
            <a:tailEnd/>
          </a:ln>
          <a:effectLst/>
        </p:spPr>
        <p:txBody>
          <a:bodyPr/>
          <a:lstStyle/>
          <a:p>
            <a:endParaRPr lang="en-US"/>
          </a:p>
        </p:txBody>
      </p:sp>
      <p:sp>
        <p:nvSpPr>
          <p:cNvPr id="1152004" name="Text Box 4"/>
          <p:cNvSpPr txBox="1">
            <a:spLocks noChangeArrowheads="1"/>
          </p:cNvSpPr>
          <p:nvPr/>
        </p:nvSpPr>
        <p:spPr bwMode="auto">
          <a:xfrm>
            <a:off x="304800" y="152400"/>
            <a:ext cx="4227439"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Multicasting </a:t>
            </a:r>
            <a:r>
              <a:rPr lang="en-US" sz="2000" i="1" baseline="0" dirty="0">
                <a:latin typeface="Times New Roman" pitchFamily="18" charset="0"/>
              </a:rPr>
              <a:t>versus multiple </a:t>
            </a:r>
            <a:r>
              <a:rPr lang="en-US" sz="2000" i="1" baseline="0" dirty="0" err="1">
                <a:latin typeface="Times New Roman" pitchFamily="18" charset="0"/>
              </a:rPr>
              <a:t>unicasting</a:t>
            </a:r>
            <a:endParaRPr lang="en-US" sz="2000" i="1" baseline="0" dirty="0">
              <a:latin typeface="Times New Roman" pitchFamily="18" charset="0"/>
            </a:endParaRPr>
          </a:p>
        </p:txBody>
      </p:sp>
      <p:sp>
        <p:nvSpPr>
          <p:cNvPr id="115200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52006" name="Picture 6"/>
          <p:cNvPicPr>
            <a:picLocks noChangeAspect="1" noChangeArrowheads="1"/>
          </p:cNvPicPr>
          <p:nvPr/>
        </p:nvPicPr>
        <p:blipFill>
          <a:blip r:embed="rId3" cstate="print"/>
          <a:srcRect/>
          <a:stretch>
            <a:fillRect/>
          </a:stretch>
        </p:blipFill>
        <p:spPr bwMode="auto">
          <a:xfrm>
            <a:off x="2286000" y="1128713"/>
            <a:ext cx="3757613" cy="48910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477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477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477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477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477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477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4777"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84778" name="Line 10"/>
          <p:cNvSpPr>
            <a:spLocks noChangeShapeType="1"/>
          </p:cNvSpPr>
          <p:nvPr/>
        </p:nvSpPr>
        <p:spPr bwMode="auto">
          <a:xfrm>
            <a:off x="458788" y="4876800"/>
            <a:ext cx="8153400" cy="0"/>
          </a:xfrm>
          <a:prstGeom prst="line">
            <a:avLst/>
          </a:prstGeom>
          <a:noFill/>
          <a:ln w="76200">
            <a:solidFill>
              <a:srgbClr val="009900"/>
            </a:solidFill>
            <a:round/>
            <a:headEnd/>
            <a:tailEnd/>
          </a:ln>
          <a:effectLst/>
        </p:spPr>
        <p:txBody>
          <a:bodyPr/>
          <a:lstStyle/>
          <a:p>
            <a:endParaRPr lang="en-US"/>
          </a:p>
        </p:txBody>
      </p:sp>
      <p:sp>
        <p:nvSpPr>
          <p:cNvPr id="1184779" name="Rectangle 11"/>
          <p:cNvSpPr>
            <a:spLocks noChangeArrowheads="1"/>
          </p:cNvSpPr>
          <p:nvPr/>
        </p:nvSpPr>
        <p:spPr bwMode="auto">
          <a:xfrm>
            <a:off x="495300" y="2759075"/>
            <a:ext cx="8077200" cy="2041525"/>
          </a:xfrm>
          <a:prstGeom prst="rect">
            <a:avLst/>
          </a:prstGeom>
          <a:solidFill>
            <a:srgbClr val="99FF33"/>
          </a:solidFill>
          <a:ln w="76200" algn="ctr">
            <a:noFill/>
            <a:miter lim="800000"/>
            <a:headEnd/>
            <a:tailEnd/>
          </a:ln>
          <a:effectLst/>
        </p:spPr>
        <p:txBody>
          <a:bodyPr>
            <a:spAutoFit/>
          </a:bodyPr>
          <a:lstStyle/>
          <a:p>
            <a:pPr algn="ctr"/>
            <a:r>
              <a:rPr lang="en-US" baseline="0"/>
              <a:t>Emulation of multicasting through multiple unicasting is not efficient</a:t>
            </a:r>
          </a:p>
          <a:p>
            <a:pPr algn="ctr"/>
            <a:r>
              <a:rPr lang="en-US" baseline="0"/>
              <a:t>and may create long delays, </a:t>
            </a:r>
            <a:br>
              <a:rPr lang="en-US" baseline="0"/>
            </a:br>
            <a:r>
              <a:rPr lang="en-US" baseline="0"/>
              <a:t>particularly with a large group.</a:t>
            </a:r>
          </a:p>
        </p:txBody>
      </p:sp>
      <p:grpSp>
        <p:nvGrpSpPr>
          <p:cNvPr id="2" name="Group 12"/>
          <p:cNvGrpSpPr>
            <a:grpSpLocks/>
          </p:cNvGrpSpPr>
          <p:nvPr/>
        </p:nvGrpSpPr>
        <p:grpSpPr bwMode="auto">
          <a:xfrm>
            <a:off x="457200" y="1981200"/>
            <a:ext cx="1143000" cy="566738"/>
            <a:chOff x="1200" y="1248"/>
            <a:chExt cx="720" cy="357"/>
          </a:xfrm>
        </p:grpSpPr>
        <p:pic>
          <p:nvPicPr>
            <p:cNvPr id="1184781"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84782"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681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682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682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682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682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682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6825"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86826" name="Line 10"/>
          <p:cNvSpPr>
            <a:spLocks noChangeShapeType="1"/>
          </p:cNvSpPr>
          <p:nvPr/>
        </p:nvSpPr>
        <p:spPr bwMode="auto">
          <a:xfrm>
            <a:off x="458788" y="4876800"/>
            <a:ext cx="8153400" cy="0"/>
          </a:xfrm>
          <a:prstGeom prst="line">
            <a:avLst/>
          </a:prstGeom>
          <a:noFill/>
          <a:ln w="76200">
            <a:solidFill>
              <a:srgbClr val="009900"/>
            </a:solidFill>
            <a:round/>
            <a:headEnd/>
            <a:tailEnd/>
          </a:ln>
          <a:effectLst/>
        </p:spPr>
        <p:txBody>
          <a:bodyPr/>
          <a:lstStyle/>
          <a:p>
            <a:endParaRPr lang="en-US"/>
          </a:p>
        </p:txBody>
      </p:sp>
      <p:sp>
        <p:nvSpPr>
          <p:cNvPr id="1186827" name="Rectangle 11"/>
          <p:cNvSpPr>
            <a:spLocks noChangeArrowheads="1"/>
          </p:cNvSpPr>
          <p:nvPr/>
        </p:nvSpPr>
        <p:spPr bwMode="auto">
          <a:xfrm>
            <a:off x="495300" y="2759075"/>
            <a:ext cx="8077200" cy="2041525"/>
          </a:xfrm>
          <a:prstGeom prst="rect">
            <a:avLst/>
          </a:prstGeom>
          <a:solidFill>
            <a:srgbClr val="99FF33"/>
          </a:solidFill>
          <a:ln w="76200" algn="ctr">
            <a:noFill/>
            <a:miter lim="800000"/>
            <a:headEnd/>
            <a:tailEnd/>
          </a:ln>
          <a:effectLst/>
        </p:spPr>
        <p:txBody>
          <a:bodyPr>
            <a:spAutoFit/>
          </a:bodyPr>
          <a:lstStyle/>
          <a:p>
            <a:pPr algn="ctr"/>
            <a:r>
              <a:rPr lang="en-US" baseline="0"/>
              <a:t>In unicast routing, each router in the domain has a table that defines</a:t>
            </a:r>
          </a:p>
          <a:p>
            <a:pPr algn="ctr"/>
            <a:r>
              <a:rPr lang="en-US" baseline="0"/>
              <a:t>a shortest path tree to possible destinations.</a:t>
            </a:r>
          </a:p>
        </p:txBody>
      </p:sp>
      <p:grpSp>
        <p:nvGrpSpPr>
          <p:cNvPr id="2" name="Group 12"/>
          <p:cNvGrpSpPr>
            <a:grpSpLocks/>
          </p:cNvGrpSpPr>
          <p:nvPr/>
        </p:nvGrpSpPr>
        <p:grpSpPr bwMode="auto">
          <a:xfrm>
            <a:off x="457200" y="1981200"/>
            <a:ext cx="1143000" cy="566738"/>
            <a:chOff x="1200" y="1248"/>
            <a:chExt cx="720" cy="357"/>
          </a:xfrm>
        </p:grpSpPr>
        <p:pic>
          <p:nvPicPr>
            <p:cNvPr id="1186829"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86830"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405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5405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54052" name="Text Box 4"/>
          <p:cNvSpPr txBox="1">
            <a:spLocks noChangeArrowheads="1"/>
          </p:cNvSpPr>
          <p:nvPr/>
        </p:nvSpPr>
        <p:spPr bwMode="auto">
          <a:xfrm>
            <a:off x="304800" y="381000"/>
            <a:ext cx="3868623"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Shortest </a:t>
            </a:r>
            <a:r>
              <a:rPr lang="en-US" sz="2000" i="1" baseline="0" dirty="0">
                <a:latin typeface="Times New Roman" pitchFamily="18" charset="0"/>
              </a:rPr>
              <a:t>path tree in </a:t>
            </a:r>
            <a:r>
              <a:rPr lang="en-US" sz="2000" i="1" baseline="0" dirty="0" err="1">
                <a:latin typeface="Times New Roman" pitchFamily="18" charset="0"/>
              </a:rPr>
              <a:t>unicast</a:t>
            </a:r>
            <a:r>
              <a:rPr lang="en-US" sz="2000" i="1" baseline="0" dirty="0">
                <a:latin typeface="Times New Roman" pitchFamily="18" charset="0"/>
              </a:rPr>
              <a:t> routing</a:t>
            </a:r>
          </a:p>
        </p:txBody>
      </p:sp>
      <p:sp>
        <p:nvSpPr>
          <p:cNvPr id="115405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54054" name="Picture 6"/>
          <p:cNvPicPr>
            <a:picLocks noChangeAspect="1" noChangeArrowheads="1"/>
          </p:cNvPicPr>
          <p:nvPr/>
        </p:nvPicPr>
        <p:blipFill>
          <a:blip r:embed="rId3" cstate="print"/>
          <a:srcRect/>
          <a:stretch>
            <a:fillRect/>
          </a:stretch>
        </p:blipFill>
        <p:spPr bwMode="auto">
          <a:xfrm>
            <a:off x="457200" y="1447800"/>
            <a:ext cx="7761288" cy="44910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2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982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982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982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983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983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983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9833"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229834" name="Line 10"/>
          <p:cNvSpPr>
            <a:spLocks noChangeShapeType="1"/>
          </p:cNvSpPr>
          <p:nvPr/>
        </p:nvSpPr>
        <p:spPr bwMode="auto">
          <a:xfrm>
            <a:off x="458788" y="4419600"/>
            <a:ext cx="8153400" cy="0"/>
          </a:xfrm>
          <a:prstGeom prst="line">
            <a:avLst/>
          </a:prstGeom>
          <a:noFill/>
          <a:ln w="76200">
            <a:solidFill>
              <a:srgbClr val="009900"/>
            </a:solidFill>
            <a:round/>
            <a:headEnd/>
            <a:tailEnd/>
          </a:ln>
          <a:effectLst/>
        </p:spPr>
        <p:txBody>
          <a:bodyPr/>
          <a:lstStyle/>
          <a:p>
            <a:endParaRPr lang="en-US"/>
          </a:p>
        </p:txBody>
      </p:sp>
      <p:sp>
        <p:nvSpPr>
          <p:cNvPr id="1229835"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a:effectLst/>
        </p:spPr>
        <p:txBody>
          <a:bodyPr>
            <a:spAutoFit/>
          </a:bodyPr>
          <a:lstStyle/>
          <a:p>
            <a:pPr algn="ctr"/>
            <a:r>
              <a:rPr lang="en-US" baseline="0"/>
              <a:t>In multicast routing, each involved router needs to construct</a:t>
            </a:r>
          </a:p>
          <a:p>
            <a:pPr algn="ctr"/>
            <a:r>
              <a:rPr lang="en-US" baseline="0"/>
              <a:t>a shortest path tree for each group.</a:t>
            </a:r>
          </a:p>
        </p:txBody>
      </p:sp>
      <p:grpSp>
        <p:nvGrpSpPr>
          <p:cNvPr id="2" name="Group 12"/>
          <p:cNvGrpSpPr>
            <a:grpSpLocks/>
          </p:cNvGrpSpPr>
          <p:nvPr/>
        </p:nvGrpSpPr>
        <p:grpSpPr bwMode="auto">
          <a:xfrm>
            <a:off x="457200" y="1981200"/>
            <a:ext cx="1143000" cy="566738"/>
            <a:chOff x="1200" y="1248"/>
            <a:chExt cx="720" cy="357"/>
          </a:xfrm>
        </p:grpSpPr>
        <p:pic>
          <p:nvPicPr>
            <p:cNvPr id="1229837"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29838"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609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5609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56100" name="Text Box 4"/>
          <p:cNvSpPr txBox="1">
            <a:spLocks noChangeArrowheads="1"/>
          </p:cNvSpPr>
          <p:nvPr/>
        </p:nvSpPr>
        <p:spPr bwMode="auto">
          <a:xfrm>
            <a:off x="304800" y="381000"/>
            <a:ext cx="3059235"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Source-based </a:t>
            </a:r>
            <a:r>
              <a:rPr lang="en-US" sz="2000" i="1" baseline="0" dirty="0">
                <a:latin typeface="Times New Roman" pitchFamily="18" charset="0"/>
              </a:rPr>
              <a:t>tree approach</a:t>
            </a:r>
          </a:p>
        </p:txBody>
      </p:sp>
      <p:sp>
        <p:nvSpPr>
          <p:cNvPr id="115610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56102" name="Picture 6"/>
          <p:cNvPicPr>
            <a:picLocks noChangeAspect="1" noChangeArrowheads="1"/>
          </p:cNvPicPr>
          <p:nvPr/>
        </p:nvPicPr>
        <p:blipFill>
          <a:blip r:embed="rId3" cstate="print"/>
          <a:srcRect/>
          <a:stretch>
            <a:fillRect/>
          </a:stretch>
        </p:blipFill>
        <p:spPr bwMode="auto">
          <a:xfrm>
            <a:off x="766763" y="1609725"/>
            <a:ext cx="7158037" cy="3800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46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08646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086468" name="Text Box 4"/>
          <p:cNvSpPr txBox="1">
            <a:spLocks noChangeArrowheads="1"/>
          </p:cNvSpPr>
          <p:nvPr/>
        </p:nvSpPr>
        <p:spPr bwMode="auto">
          <a:xfrm>
            <a:off x="304800" y="381000"/>
            <a:ext cx="4826962"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Host-specific </a:t>
            </a:r>
            <a:r>
              <a:rPr lang="en-US" sz="2000" i="1" baseline="0" dirty="0">
                <a:latin typeface="Times New Roman" pitchFamily="18" charset="0"/>
              </a:rPr>
              <a:t>versus network-specific method</a:t>
            </a:r>
          </a:p>
        </p:txBody>
      </p:sp>
      <p:sp>
        <p:nvSpPr>
          <p:cNvPr id="108646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086470" name="Picture 6"/>
          <p:cNvPicPr>
            <a:picLocks noChangeAspect="1" noChangeArrowheads="1"/>
          </p:cNvPicPr>
          <p:nvPr/>
        </p:nvPicPr>
        <p:blipFill>
          <a:blip r:embed="rId3" cstate="print"/>
          <a:srcRect/>
          <a:stretch>
            <a:fillRect/>
          </a:stretch>
        </p:blipFill>
        <p:spPr bwMode="auto">
          <a:xfrm>
            <a:off x="219075" y="1882775"/>
            <a:ext cx="8620125" cy="3222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86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886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886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886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887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887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887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8873"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88874" name="Line 10"/>
          <p:cNvSpPr>
            <a:spLocks noChangeShapeType="1"/>
          </p:cNvSpPr>
          <p:nvPr/>
        </p:nvSpPr>
        <p:spPr bwMode="auto">
          <a:xfrm>
            <a:off x="458788" y="4419600"/>
            <a:ext cx="8153400" cy="0"/>
          </a:xfrm>
          <a:prstGeom prst="line">
            <a:avLst/>
          </a:prstGeom>
          <a:noFill/>
          <a:ln w="76200">
            <a:solidFill>
              <a:srgbClr val="009900"/>
            </a:solidFill>
            <a:round/>
            <a:headEnd/>
            <a:tailEnd/>
          </a:ln>
          <a:effectLst/>
        </p:spPr>
        <p:txBody>
          <a:bodyPr/>
          <a:lstStyle/>
          <a:p>
            <a:endParaRPr lang="en-US"/>
          </a:p>
        </p:txBody>
      </p:sp>
      <p:sp>
        <p:nvSpPr>
          <p:cNvPr id="1188875"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a:effectLst/>
        </p:spPr>
        <p:txBody>
          <a:bodyPr>
            <a:spAutoFit/>
          </a:bodyPr>
          <a:lstStyle/>
          <a:p>
            <a:pPr algn="ctr"/>
            <a:r>
              <a:rPr lang="en-US" baseline="0"/>
              <a:t>In the source-based tree approach, each router needs to have one shortest path tree for each group.</a:t>
            </a:r>
          </a:p>
        </p:txBody>
      </p:sp>
      <p:grpSp>
        <p:nvGrpSpPr>
          <p:cNvPr id="2" name="Group 12"/>
          <p:cNvGrpSpPr>
            <a:grpSpLocks/>
          </p:cNvGrpSpPr>
          <p:nvPr/>
        </p:nvGrpSpPr>
        <p:grpSpPr bwMode="auto">
          <a:xfrm>
            <a:off x="457200" y="1981200"/>
            <a:ext cx="1143000" cy="566738"/>
            <a:chOff x="1200" y="1248"/>
            <a:chExt cx="720" cy="357"/>
          </a:xfrm>
        </p:grpSpPr>
        <p:pic>
          <p:nvPicPr>
            <p:cNvPr id="1188877"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88878"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14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5814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58148" name="Text Box 4"/>
          <p:cNvSpPr txBox="1">
            <a:spLocks noChangeArrowheads="1"/>
          </p:cNvSpPr>
          <p:nvPr/>
        </p:nvSpPr>
        <p:spPr bwMode="auto">
          <a:xfrm>
            <a:off x="304800" y="381000"/>
            <a:ext cx="3107454"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Group-shared </a:t>
            </a:r>
            <a:r>
              <a:rPr lang="en-US" sz="2000" i="1" baseline="0" dirty="0">
                <a:latin typeface="Times New Roman" pitchFamily="18" charset="0"/>
              </a:rPr>
              <a:t>tree approach</a:t>
            </a:r>
          </a:p>
        </p:txBody>
      </p:sp>
      <p:sp>
        <p:nvSpPr>
          <p:cNvPr id="115814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58150" name="Picture 6"/>
          <p:cNvPicPr>
            <a:picLocks noChangeAspect="1" noChangeArrowheads="1"/>
          </p:cNvPicPr>
          <p:nvPr/>
        </p:nvPicPr>
        <p:blipFill>
          <a:blip r:embed="rId3" cstate="print"/>
          <a:srcRect/>
          <a:stretch>
            <a:fillRect/>
          </a:stretch>
        </p:blipFill>
        <p:spPr bwMode="auto">
          <a:xfrm>
            <a:off x="612775" y="1066800"/>
            <a:ext cx="7769225" cy="504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091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091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091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091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091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091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092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0921"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90922" name="Line 10"/>
          <p:cNvSpPr>
            <a:spLocks noChangeShapeType="1"/>
          </p:cNvSpPr>
          <p:nvPr/>
        </p:nvSpPr>
        <p:spPr bwMode="auto">
          <a:xfrm>
            <a:off x="458788" y="4876800"/>
            <a:ext cx="8153400" cy="0"/>
          </a:xfrm>
          <a:prstGeom prst="line">
            <a:avLst/>
          </a:prstGeom>
          <a:noFill/>
          <a:ln w="76200">
            <a:solidFill>
              <a:srgbClr val="009900"/>
            </a:solidFill>
            <a:round/>
            <a:headEnd/>
            <a:tailEnd/>
          </a:ln>
          <a:effectLst/>
        </p:spPr>
        <p:txBody>
          <a:bodyPr/>
          <a:lstStyle/>
          <a:p>
            <a:endParaRPr lang="en-US"/>
          </a:p>
        </p:txBody>
      </p:sp>
      <p:sp>
        <p:nvSpPr>
          <p:cNvPr id="1190923" name="Rectangle 11"/>
          <p:cNvSpPr>
            <a:spLocks noChangeArrowheads="1"/>
          </p:cNvSpPr>
          <p:nvPr/>
        </p:nvSpPr>
        <p:spPr bwMode="auto">
          <a:xfrm>
            <a:off x="495300" y="2759075"/>
            <a:ext cx="8077200" cy="2041525"/>
          </a:xfrm>
          <a:prstGeom prst="rect">
            <a:avLst/>
          </a:prstGeom>
          <a:solidFill>
            <a:srgbClr val="99FF33"/>
          </a:solidFill>
          <a:ln w="76200" algn="ctr">
            <a:noFill/>
            <a:miter lim="800000"/>
            <a:headEnd/>
            <a:tailEnd/>
          </a:ln>
          <a:effectLst/>
        </p:spPr>
        <p:txBody>
          <a:bodyPr>
            <a:spAutoFit/>
          </a:bodyPr>
          <a:lstStyle/>
          <a:p>
            <a:pPr algn="ctr"/>
            <a:r>
              <a:rPr lang="en-US" baseline="0"/>
              <a:t>In the group-shared tree approach, only the core router, which has a shortest path tree for each group, is involved in multicasting.</a:t>
            </a:r>
          </a:p>
        </p:txBody>
      </p:sp>
      <p:grpSp>
        <p:nvGrpSpPr>
          <p:cNvPr id="2" name="Group 12"/>
          <p:cNvGrpSpPr>
            <a:grpSpLocks/>
          </p:cNvGrpSpPr>
          <p:nvPr/>
        </p:nvGrpSpPr>
        <p:grpSpPr bwMode="auto">
          <a:xfrm>
            <a:off x="457200" y="1981200"/>
            <a:ext cx="1143000" cy="566738"/>
            <a:chOff x="1200" y="1248"/>
            <a:chExt cx="720" cy="357"/>
          </a:xfrm>
        </p:grpSpPr>
        <p:pic>
          <p:nvPicPr>
            <p:cNvPr id="1190925"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9092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19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6019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60196" name="Text Box 4"/>
          <p:cNvSpPr txBox="1">
            <a:spLocks noChangeArrowheads="1"/>
          </p:cNvSpPr>
          <p:nvPr/>
        </p:nvSpPr>
        <p:spPr bwMode="auto">
          <a:xfrm>
            <a:off x="304800" y="381000"/>
            <a:ext cx="4450898"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Taxonomy </a:t>
            </a:r>
            <a:r>
              <a:rPr lang="en-US" sz="2000" i="1" baseline="0" dirty="0">
                <a:latin typeface="Times New Roman" pitchFamily="18" charset="0"/>
              </a:rPr>
              <a:t>of common multicast protocols</a:t>
            </a:r>
          </a:p>
        </p:txBody>
      </p:sp>
      <p:sp>
        <p:nvSpPr>
          <p:cNvPr id="116019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60198" name="Picture 6"/>
          <p:cNvPicPr>
            <a:picLocks noChangeAspect="1" noChangeArrowheads="1"/>
          </p:cNvPicPr>
          <p:nvPr/>
        </p:nvPicPr>
        <p:blipFill>
          <a:blip r:embed="rId3" cstate="print"/>
          <a:srcRect/>
          <a:stretch>
            <a:fillRect/>
          </a:stretch>
        </p:blipFill>
        <p:spPr bwMode="auto">
          <a:xfrm>
            <a:off x="311150" y="1981200"/>
            <a:ext cx="8070850" cy="27098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296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296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296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296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296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296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296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2969"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92970" name="Line 10"/>
          <p:cNvSpPr>
            <a:spLocks noChangeShapeType="1"/>
          </p:cNvSpPr>
          <p:nvPr/>
        </p:nvSpPr>
        <p:spPr bwMode="auto">
          <a:xfrm>
            <a:off x="458788" y="3886200"/>
            <a:ext cx="8153400" cy="0"/>
          </a:xfrm>
          <a:prstGeom prst="line">
            <a:avLst/>
          </a:prstGeom>
          <a:noFill/>
          <a:ln w="76200">
            <a:solidFill>
              <a:srgbClr val="009900"/>
            </a:solidFill>
            <a:round/>
            <a:headEnd/>
            <a:tailEnd/>
          </a:ln>
          <a:effectLst/>
        </p:spPr>
        <p:txBody>
          <a:bodyPr/>
          <a:lstStyle/>
          <a:p>
            <a:endParaRPr lang="en-US"/>
          </a:p>
        </p:txBody>
      </p:sp>
      <p:sp>
        <p:nvSpPr>
          <p:cNvPr id="1192971"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baseline="0"/>
              <a:t>Multicast link state routing uses the source-based tree approach.</a:t>
            </a:r>
          </a:p>
        </p:txBody>
      </p:sp>
      <p:grpSp>
        <p:nvGrpSpPr>
          <p:cNvPr id="2" name="Group 12"/>
          <p:cNvGrpSpPr>
            <a:grpSpLocks/>
          </p:cNvGrpSpPr>
          <p:nvPr/>
        </p:nvGrpSpPr>
        <p:grpSpPr bwMode="auto">
          <a:xfrm>
            <a:off x="457200" y="1981200"/>
            <a:ext cx="1143000" cy="566738"/>
            <a:chOff x="1200" y="1248"/>
            <a:chExt cx="720" cy="357"/>
          </a:xfrm>
        </p:grpSpPr>
        <p:pic>
          <p:nvPicPr>
            <p:cNvPr id="1192973"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92974"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501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501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501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501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501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501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5017"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95018" name="Line 10"/>
          <p:cNvSpPr>
            <a:spLocks noChangeShapeType="1"/>
          </p:cNvSpPr>
          <p:nvPr/>
        </p:nvSpPr>
        <p:spPr bwMode="auto">
          <a:xfrm>
            <a:off x="458788" y="3886200"/>
            <a:ext cx="8153400" cy="0"/>
          </a:xfrm>
          <a:prstGeom prst="line">
            <a:avLst/>
          </a:prstGeom>
          <a:noFill/>
          <a:ln w="76200">
            <a:solidFill>
              <a:srgbClr val="009900"/>
            </a:solidFill>
            <a:round/>
            <a:headEnd/>
            <a:tailEnd/>
          </a:ln>
          <a:effectLst/>
        </p:spPr>
        <p:txBody>
          <a:bodyPr/>
          <a:lstStyle/>
          <a:p>
            <a:endParaRPr lang="en-US"/>
          </a:p>
        </p:txBody>
      </p:sp>
      <p:sp>
        <p:nvSpPr>
          <p:cNvPr id="1195019"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baseline="0"/>
              <a:t>Flooding broadcasts packets, but creates loops in the systems.</a:t>
            </a:r>
          </a:p>
        </p:txBody>
      </p:sp>
      <p:grpSp>
        <p:nvGrpSpPr>
          <p:cNvPr id="2" name="Group 12"/>
          <p:cNvGrpSpPr>
            <a:grpSpLocks/>
          </p:cNvGrpSpPr>
          <p:nvPr/>
        </p:nvGrpSpPr>
        <p:grpSpPr bwMode="auto">
          <a:xfrm>
            <a:off x="457200" y="1981200"/>
            <a:ext cx="1143000" cy="566738"/>
            <a:chOff x="1200" y="1248"/>
            <a:chExt cx="720" cy="357"/>
          </a:xfrm>
        </p:grpSpPr>
        <p:pic>
          <p:nvPicPr>
            <p:cNvPr id="1195021"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95022"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05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705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706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706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706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706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706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7065"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97066" name="Line 10"/>
          <p:cNvSpPr>
            <a:spLocks noChangeShapeType="1"/>
          </p:cNvSpPr>
          <p:nvPr/>
        </p:nvSpPr>
        <p:spPr bwMode="auto">
          <a:xfrm>
            <a:off x="458788" y="3962400"/>
            <a:ext cx="8153400" cy="0"/>
          </a:xfrm>
          <a:prstGeom prst="line">
            <a:avLst/>
          </a:prstGeom>
          <a:noFill/>
          <a:ln w="76200">
            <a:solidFill>
              <a:srgbClr val="009900"/>
            </a:solidFill>
            <a:round/>
            <a:headEnd/>
            <a:tailEnd/>
          </a:ln>
          <a:effectLst/>
        </p:spPr>
        <p:txBody>
          <a:bodyPr/>
          <a:lstStyle/>
          <a:p>
            <a:endParaRPr lang="en-US"/>
          </a:p>
        </p:txBody>
      </p:sp>
      <p:sp>
        <p:nvSpPr>
          <p:cNvPr id="1197067"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baseline="0"/>
              <a:t>RPF eliminates the loop in the </a:t>
            </a:r>
            <a:br>
              <a:rPr lang="en-US" baseline="0"/>
            </a:br>
            <a:r>
              <a:rPr lang="en-US" baseline="0"/>
              <a:t>flooding process.</a:t>
            </a:r>
          </a:p>
        </p:txBody>
      </p:sp>
      <p:grpSp>
        <p:nvGrpSpPr>
          <p:cNvPr id="2" name="Group 12"/>
          <p:cNvGrpSpPr>
            <a:grpSpLocks/>
          </p:cNvGrpSpPr>
          <p:nvPr/>
        </p:nvGrpSpPr>
        <p:grpSpPr bwMode="auto">
          <a:xfrm>
            <a:off x="457200" y="1981200"/>
            <a:ext cx="1143000" cy="566738"/>
            <a:chOff x="1200" y="1248"/>
            <a:chExt cx="720" cy="357"/>
          </a:xfrm>
        </p:grpSpPr>
        <p:pic>
          <p:nvPicPr>
            <p:cNvPr id="1197069"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97070"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224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6224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62244" name="Text Box 4"/>
          <p:cNvSpPr txBox="1">
            <a:spLocks noChangeArrowheads="1"/>
          </p:cNvSpPr>
          <p:nvPr/>
        </p:nvSpPr>
        <p:spPr bwMode="auto">
          <a:xfrm>
            <a:off x="304800" y="381000"/>
            <a:ext cx="3427670"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Reverse </a:t>
            </a:r>
            <a:r>
              <a:rPr lang="en-US" sz="2000" i="1" baseline="0" dirty="0">
                <a:latin typeface="Times New Roman" pitchFamily="18" charset="0"/>
              </a:rPr>
              <a:t>path forwarding (RPF)</a:t>
            </a:r>
          </a:p>
        </p:txBody>
      </p:sp>
      <p:sp>
        <p:nvSpPr>
          <p:cNvPr id="116224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62247" name="Picture 7"/>
          <p:cNvPicPr>
            <a:picLocks noChangeAspect="1" noChangeArrowheads="1"/>
          </p:cNvPicPr>
          <p:nvPr/>
        </p:nvPicPr>
        <p:blipFill>
          <a:blip r:embed="rId3" cstate="print"/>
          <a:srcRect/>
          <a:stretch>
            <a:fillRect/>
          </a:stretch>
        </p:blipFill>
        <p:spPr bwMode="auto">
          <a:xfrm>
            <a:off x="1711325" y="1130300"/>
            <a:ext cx="5603875" cy="504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29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6429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64292" name="Text Box 4"/>
          <p:cNvSpPr txBox="1">
            <a:spLocks noChangeArrowheads="1"/>
          </p:cNvSpPr>
          <p:nvPr/>
        </p:nvSpPr>
        <p:spPr bwMode="auto">
          <a:xfrm>
            <a:off x="304800" y="381000"/>
            <a:ext cx="2098780"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Problem </a:t>
            </a:r>
            <a:r>
              <a:rPr lang="en-US" sz="2000" i="1" baseline="0" dirty="0">
                <a:latin typeface="Times New Roman" pitchFamily="18" charset="0"/>
              </a:rPr>
              <a:t>with RPF</a:t>
            </a:r>
          </a:p>
        </p:txBody>
      </p:sp>
      <p:sp>
        <p:nvSpPr>
          <p:cNvPr id="116429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64294" name="Picture 6"/>
          <p:cNvPicPr>
            <a:picLocks noChangeAspect="1" noChangeArrowheads="1"/>
          </p:cNvPicPr>
          <p:nvPr/>
        </p:nvPicPr>
        <p:blipFill>
          <a:blip r:embed="rId3" cstate="print"/>
          <a:srcRect/>
          <a:stretch>
            <a:fillRect/>
          </a:stretch>
        </p:blipFill>
        <p:spPr bwMode="auto">
          <a:xfrm>
            <a:off x="706438" y="1846263"/>
            <a:ext cx="7751762" cy="31829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6633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66340" name="Text Box 4"/>
          <p:cNvSpPr txBox="1">
            <a:spLocks noChangeArrowheads="1"/>
          </p:cNvSpPr>
          <p:nvPr/>
        </p:nvSpPr>
        <p:spPr bwMode="auto">
          <a:xfrm>
            <a:off x="304800" y="381000"/>
            <a:ext cx="1924373"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RPF </a:t>
            </a:r>
            <a:r>
              <a:rPr lang="en-US" sz="2000" i="1" baseline="0" dirty="0">
                <a:latin typeface="Times New Roman" pitchFamily="18" charset="0"/>
              </a:rPr>
              <a:t>Versus RPB</a:t>
            </a:r>
          </a:p>
        </p:txBody>
      </p:sp>
      <p:sp>
        <p:nvSpPr>
          <p:cNvPr id="116634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66342" name="Picture 6"/>
          <p:cNvPicPr>
            <a:picLocks noChangeAspect="1" noChangeArrowheads="1"/>
          </p:cNvPicPr>
          <p:nvPr/>
        </p:nvPicPr>
        <p:blipFill>
          <a:blip r:embed="rId3" cstate="print"/>
          <a:srcRect/>
          <a:stretch>
            <a:fillRect/>
          </a:stretch>
        </p:blipFill>
        <p:spPr bwMode="auto">
          <a:xfrm>
            <a:off x="261938" y="2352675"/>
            <a:ext cx="8501062" cy="2600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851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08851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088516" name="Text Box 4"/>
          <p:cNvSpPr txBox="1">
            <a:spLocks noChangeArrowheads="1"/>
          </p:cNvSpPr>
          <p:nvPr/>
        </p:nvSpPr>
        <p:spPr bwMode="auto">
          <a:xfrm>
            <a:off x="304800" y="381000"/>
            <a:ext cx="1771639"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Default </a:t>
            </a:r>
            <a:r>
              <a:rPr lang="en-US" sz="2000" i="1" baseline="0" dirty="0">
                <a:latin typeface="Times New Roman" pitchFamily="18" charset="0"/>
              </a:rPr>
              <a:t>method</a:t>
            </a:r>
          </a:p>
        </p:txBody>
      </p:sp>
      <p:sp>
        <p:nvSpPr>
          <p:cNvPr id="108851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088518" name="Picture 6"/>
          <p:cNvPicPr>
            <a:picLocks noChangeAspect="1" noChangeArrowheads="1"/>
          </p:cNvPicPr>
          <p:nvPr/>
        </p:nvPicPr>
        <p:blipFill>
          <a:blip r:embed="rId3" cstate="print"/>
          <a:srcRect/>
          <a:stretch>
            <a:fillRect/>
          </a:stretch>
        </p:blipFill>
        <p:spPr bwMode="auto">
          <a:xfrm>
            <a:off x="1690688" y="1295400"/>
            <a:ext cx="6462712" cy="4432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910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910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910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910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911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911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911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9113" name="Line 9"/>
          <p:cNvSpPr>
            <a:spLocks noChangeShapeType="1"/>
          </p:cNvSpPr>
          <p:nvPr/>
        </p:nvSpPr>
        <p:spPr bwMode="auto">
          <a:xfrm>
            <a:off x="457200" y="2133600"/>
            <a:ext cx="8153400" cy="0"/>
          </a:xfrm>
          <a:prstGeom prst="line">
            <a:avLst/>
          </a:prstGeom>
          <a:noFill/>
          <a:ln w="76200">
            <a:solidFill>
              <a:srgbClr val="009900"/>
            </a:solidFill>
            <a:round/>
            <a:headEnd/>
            <a:tailEnd/>
          </a:ln>
          <a:effectLst/>
        </p:spPr>
        <p:txBody>
          <a:bodyPr/>
          <a:lstStyle/>
          <a:p>
            <a:endParaRPr lang="en-US"/>
          </a:p>
        </p:txBody>
      </p:sp>
      <p:sp>
        <p:nvSpPr>
          <p:cNvPr id="1199114" name="Line 10"/>
          <p:cNvSpPr>
            <a:spLocks noChangeShapeType="1"/>
          </p:cNvSpPr>
          <p:nvPr/>
        </p:nvSpPr>
        <p:spPr bwMode="auto">
          <a:xfrm>
            <a:off x="458788" y="4876800"/>
            <a:ext cx="8153400" cy="0"/>
          </a:xfrm>
          <a:prstGeom prst="line">
            <a:avLst/>
          </a:prstGeom>
          <a:noFill/>
          <a:ln w="76200">
            <a:solidFill>
              <a:srgbClr val="009900"/>
            </a:solidFill>
            <a:round/>
            <a:headEnd/>
            <a:tailEnd/>
          </a:ln>
          <a:effectLst/>
        </p:spPr>
        <p:txBody>
          <a:bodyPr/>
          <a:lstStyle/>
          <a:p>
            <a:endParaRPr lang="en-US"/>
          </a:p>
        </p:txBody>
      </p:sp>
      <p:sp>
        <p:nvSpPr>
          <p:cNvPr id="1199115" name="Rectangle 11"/>
          <p:cNvSpPr>
            <a:spLocks noChangeArrowheads="1"/>
          </p:cNvSpPr>
          <p:nvPr/>
        </p:nvSpPr>
        <p:spPr bwMode="auto">
          <a:xfrm>
            <a:off x="495300" y="2225675"/>
            <a:ext cx="8077200" cy="2528888"/>
          </a:xfrm>
          <a:prstGeom prst="rect">
            <a:avLst/>
          </a:prstGeom>
          <a:solidFill>
            <a:srgbClr val="99FF33"/>
          </a:solidFill>
          <a:ln w="76200" algn="ctr">
            <a:noFill/>
            <a:miter lim="800000"/>
            <a:headEnd/>
            <a:tailEnd/>
          </a:ln>
          <a:effectLst/>
        </p:spPr>
        <p:txBody>
          <a:bodyPr>
            <a:spAutoFit/>
          </a:bodyPr>
          <a:lstStyle/>
          <a:p>
            <a:pPr algn="ctr"/>
            <a:r>
              <a:rPr lang="en-US" baseline="0"/>
              <a:t>RPB creates a shortest path broadcast tree from the source to each destination.</a:t>
            </a:r>
          </a:p>
          <a:p>
            <a:pPr algn="ctr"/>
            <a:r>
              <a:rPr lang="en-US" baseline="0"/>
              <a:t>It guarantees that each destination receives one and only one copy </a:t>
            </a:r>
            <a:br>
              <a:rPr lang="en-US" baseline="0"/>
            </a:br>
            <a:r>
              <a:rPr lang="en-US" baseline="0"/>
              <a:t>of the packet.</a:t>
            </a:r>
          </a:p>
        </p:txBody>
      </p:sp>
      <p:grpSp>
        <p:nvGrpSpPr>
          <p:cNvPr id="2" name="Group 12"/>
          <p:cNvGrpSpPr>
            <a:grpSpLocks/>
          </p:cNvGrpSpPr>
          <p:nvPr/>
        </p:nvGrpSpPr>
        <p:grpSpPr bwMode="auto">
          <a:xfrm>
            <a:off x="457200" y="1447800"/>
            <a:ext cx="1143000" cy="566738"/>
            <a:chOff x="1200" y="1248"/>
            <a:chExt cx="720" cy="357"/>
          </a:xfrm>
        </p:grpSpPr>
        <p:pic>
          <p:nvPicPr>
            <p:cNvPr id="1199117"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99118"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6838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68388" name="Text Box 4"/>
          <p:cNvSpPr txBox="1">
            <a:spLocks noChangeArrowheads="1"/>
          </p:cNvSpPr>
          <p:nvPr/>
        </p:nvSpPr>
        <p:spPr bwMode="auto">
          <a:xfrm>
            <a:off x="304800" y="381000"/>
            <a:ext cx="2326855"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RPF</a:t>
            </a:r>
            <a:r>
              <a:rPr lang="en-US" sz="2000" i="1" baseline="0" dirty="0">
                <a:latin typeface="Times New Roman" pitchFamily="18" charset="0"/>
              </a:rPr>
              <a:t>, RPB, and RPM</a:t>
            </a:r>
          </a:p>
        </p:txBody>
      </p:sp>
      <p:sp>
        <p:nvSpPr>
          <p:cNvPr id="116838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68390" name="Picture 6"/>
          <p:cNvPicPr>
            <a:picLocks noChangeAspect="1" noChangeArrowheads="1"/>
          </p:cNvPicPr>
          <p:nvPr/>
        </p:nvPicPr>
        <p:blipFill>
          <a:blip r:embed="rId3" cstate="print"/>
          <a:srcRect/>
          <a:stretch>
            <a:fillRect/>
          </a:stretch>
        </p:blipFill>
        <p:spPr bwMode="auto">
          <a:xfrm>
            <a:off x="690563" y="1295400"/>
            <a:ext cx="7386637" cy="45831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115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115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115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115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115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115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116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1161" name="Line 9"/>
          <p:cNvSpPr>
            <a:spLocks noChangeShapeType="1"/>
          </p:cNvSpPr>
          <p:nvPr/>
        </p:nvSpPr>
        <p:spPr bwMode="auto">
          <a:xfrm>
            <a:off x="457200" y="2133600"/>
            <a:ext cx="8153400" cy="0"/>
          </a:xfrm>
          <a:prstGeom prst="line">
            <a:avLst/>
          </a:prstGeom>
          <a:noFill/>
          <a:ln w="76200">
            <a:solidFill>
              <a:srgbClr val="009900"/>
            </a:solidFill>
            <a:round/>
            <a:headEnd/>
            <a:tailEnd/>
          </a:ln>
          <a:effectLst/>
        </p:spPr>
        <p:txBody>
          <a:bodyPr/>
          <a:lstStyle/>
          <a:p>
            <a:endParaRPr lang="en-US"/>
          </a:p>
        </p:txBody>
      </p:sp>
      <p:sp>
        <p:nvSpPr>
          <p:cNvPr id="1201162" name="Line 10"/>
          <p:cNvSpPr>
            <a:spLocks noChangeShapeType="1"/>
          </p:cNvSpPr>
          <p:nvPr/>
        </p:nvSpPr>
        <p:spPr bwMode="auto">
          <a:xfrm>
            <a:off x="458788" y="4343400"/>
            <a:ext cx="8153400" cy="0"/>
          </a:xfrm>
          <a:prstGeom prst="line">
            <a:avLst/>
          </a:prstGeom>
          <a:noFill/>
          <a:ln w="76200">
            <a:solidFill>
              <a:srgbClr val="009900"/>
            </a:solidFill>
            <a:round/>
            <a:headEnd/>
            <a:tailEnd/>
          </a:ln>
          <a:effectLst/>
        </p:spPr>
        <p:txBody>
          <a:bodyPr/>
          <a:lstStyle/>
          <a:p>
            <a:endParaRPr lang="en-US"/>
          </a:p>
        </p:txBody>
      </p:sp>
      <p:sp>
        <p:nvSpPr>
          <p:cNvPr id="1201163" name="Rectangle 11"/>
          <p:cNvSpPr>
            <a:spLocks noChangeArrowheads="1"/>
          </p:cNvSpPr>
          <p:nvPr/>
        </p:nvSpPr>
        <p:spPr bwMode="auto">
          <a:xfrm>
            <a:off x="495300" y="2225675"/>
            <a:ext cx="8077200" cy="2041525"/>
          </a:xfrm>
          <a:prstGeom prst="rect">
            <a:avLst/>
          </a:prstGeom>
          <a:solidFill>
            <a:srgbClr val="99FF33"/>
          </a:solidFill>
          <a:ln w="76200" algn="ctr">
            <a:noFill/>
            <a:miter lim="800000"/>
            <a:headEnd/>
            <a:tailEnd/>
          </a:ln>
          <a:effectLst/>
        </p:spPr>
        <p:txBody>
          <a:bodyPr>
            <a:spAutoFit/>
          </a:bodyPr>
          <a:lstStyle/>
          <a:p>
            <a:pPr algn="ctr"/>
            <a:r>
              <a:rPr lang="en-US" baseline="0"/>
              <a:t>RPM adds pruning and grafting to RPB to create a multicast shortest</a:t>
            </a:r>
          </a:p>
          <a:p>
            <a:pPr algn="ctr"/>
            <a:r>
              <a:rPr lang="en-US" baseline="0"/>
              <a:t>path tree that supports dynamic membership changes.</a:t>
            </a:r>
          </a:p>
        </p:txBody>
      </p:sp>
      <p:grpSp>
        <p:nvGrpSpPr>
          <p:cNvPr id="2" name="Group 12"/>
          <p:cNvGrpSpPr>
            <a:grpSpLocks/>
          </p:cNvGrpSpPr>
          <p:nvPr/>
        </p:nvGrpSpPr>
        <p:grpSpPr bwMode="auto">
          <a:xfrm>
            <a:off x="457200" y="1447800"/>
            <a:ext cx="1143000" cy="566738"/>
            <a:chOff x="1200" y="1248"/>
            <a:chExt cx="720" cy="357"/>
          </a:xfrm>
        </p:grpSpPr>
        <p:pic>
          <p:nvPicPr>
            <p:cNvPr id="1201165"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0116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7043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70436" name="Text Box 4"/>
          <p:cNvSpPr txBox="1">
            <a:spLocks noChangeArrowheads="1"/>
          </p:cNvSpPr>
          <p:nvPr/>
        </p:nvSpPr>
        <p:spPr bwMode="auto">
          <a:xfrm>
            <a:off x="304800" y="381000"/>
            <a:ext cx="4476546"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Group-shared </a:t>
            </a:r>
            <a:r>
              <a:rPr lang="en-US" sz="2000" i="1" baseline="0" dirty="0">
                <a:latin typeface="Times New Roman" pitchFamily="18" charset="0"/>
              </a:rPr>
              <a:t>tree with rendezvous router</a:t>
            </a:r>
          </a:p>
        </p:txBody>
      </p:sp>
      <p:sp>
        <p:nvSpPr>
          <p:cNvPr id="117043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70439" name="Picture 7"/>
          <p:cNvPicPr>
            <a:picLocks noChangeAspect="1" noChangeArrowheads="1"/>
          </p:cNvPicPr>
          <p:nvPr/>
        </p:nvPicPr>
        <p:blipFill>
          <a:blip r:embed="rId3" cstate="print"/>
          <a:srcRect/>
          <a:stretch>
            <a:fillRect/>
          </a:stretch>
        </p:blipFill>
        <p:spPr bwMode="auto">
          <a:xfrm>
            <a:off x="1020763" y="1228725"/>
            <a:ext cx="7056437" cy="4714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7248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72484" name="Text Box 4"/>
          <p:cNvSpPr txBox="1">
            <a:spLocks noChangeArrowheads="1"/>
          </p:cNvSpPr>
          <p:nvPr/>
        </p:nvSpPr>
        <p:spPr bwMode="auto">
          <a:xfrm>
            <a:off x="304800" y="381000"/>
            <a:ext cx="5478038"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Sending </a:t>
            </a:r>
            <a:r>
              <a:rPr lang="en-US" sz="2000" i="1" baseline="0" dirty="0">
                <a:latin typeface="Times New Roman" pitchFamily="18" charset="0"/>
              </a:rPr>
              <a:t>a multicast packet to the rendezvous router</a:t>
            </a:r>
          </a:p>
        </p:txBody>
      </p:sp>
      <p:sp>
        <p:nvSpPr>
          <p:cNvPr id="117248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72486" name="Picture 6"/>
          <p:cNvPicPr>
            <a:picLocks noChangeAspect="1" noChangeArrowheads="1"/>
          </p:cNvPicPr>
          <p:nvPr/>
        </p:nvPicPr>
        <p:blipFill>
          <a:blip r:embed="rId3" cstate="print"/>
          <a:srcRect/>
          <a:stretch>
            <a:fillRect/>
          </a:stretch>
        </p:blipFill>
        <p:spPr bwMode="auto">
          <a:xfrm>
            <a:off x="1485900" y="1171575"/>
            <a:ext cx="5905500" cy="4772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20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320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320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320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320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320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320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3209" name="Line 9"/>
          <p:cNvSpPr>
            <a:spLocks noChangeShapeType="1"/>
          </p:cNvSpPr>
          <p:nvPr/>
        </p:nvSpPr>
        <p:spPr bwMode="auto">
          <a:xfrm>
            <a:off x="457200" y="2209800"/>
            <a:ext cx="8153400" cy="0"/>
          </a:xfrm>
          <a:prstGeom prst="line">
            <a:avLst/>
          </a:prstGeom>
          <a:noFill/>
          <a:ln w="76200">
            <a:solidFill>
              <a:srgbClr val="009900"/>
            </a:solidFill>
            <a:round/>
            <a:headEnd/>
            <a:tailEnd/>
          </a:ln>
          <a:effectLst/>
        </p:spPr>
        <p:txBody>
          <a:bodyPr/>
          <a:lstStyle/>
          <a:p>
            <a:endParaRPr lang="en-US"/>
          </a:p>
        </p:txBody>
      </p:sp>
      <p:sp>
        <p:nvSpPr>
          <p:cNvPr id="1203210" name="Line 10"/>
          <p:cNvSpPr>
            <a:spLocks noChangeShapeType="1"/>
          </p:cNvSpPr>
          <p:nvPr/>
        </p:nvSpPr>
        <p:spPr bwMode="auto">
          <a:xfrm>
            <a:off x="458788" y="4953000"/>
            <a:ext cx="8153400" cy="0"/>
          </a:xfrm>
          <a:prstGeom prst="line">
            <a:avLst/>
          </a:prstGeom>
          <a:noFill/>
          <a:ln w="76200">
            <a:solidFill>
              <a:srgbClr val="009900"/>
            </a:solidFill>
            <a:round/>
            <a:headEnd/>
            <a:tailEnd/>
          </a:ln>
          <a:effectLst/>
        </p:spPr>
        <p:txBody>
          <a:bodyPr/>
          <a:lstStyle/>
          <a:p>
            <a:endParaRPr lang="en-US"/>
          </a:p>
        </p:txBody>
      </p:sp>
      <p:sp>
        <p:nvSpPr>
          <p:cNvPr id="1203211" name="Rectangle 11"/>
          <p:cNvSpPr>
            <a:spLocks noChangeArrowheads="1"/>
          </p:cNvSpPr>
          <p:nvPr/>
        </p:nvSpPr>
        <p:spPr bwMode="auto">
          <a:xfrm>
            <a:off x="495300" y="2301875"/>
            <a:ext cx="8077200" cy="2528888"/>
          </a:xfrm>
          <a:prstGeom prst="rect">
            <a:avLst/>
          </a:prstGeom>
          <a:solidFill>
            <a:srgbClr val="99FF33"/>
          </a:solidFill>
          <a:ln w="76200" algn="ctr">
            <a:noFill/>
            <a:miter lim="800000"/>
            <a:headEnd/>
            <a:tailEnd/>
          </a:ln>
          <a:effectLst/>
        </p:spPr>
        <p:txBody>
          <a:bodyPr>
            <a:spAutoFit/>
          </a:bodyPr>
          <a:lstStyle/>
          <a:p>
            <a:pPr algn="ctr"/>
            <a:r>
              <a:rPr lang="en-US" baseline="0"/>
              <a:t>In CBT, the source sends the multicast packet (encapsulated in a unicast packet) to the core router. The core router decapsulates the packet and forwards it to all interested interfaces.</a:t>
            </a:r>
          </a:p>
        </p:txBody>
      </p:sp>
      <p:grpSp>
        <p:nvGrpSpPr>
          <p:cNvPr id="2" name="Group 12"/>
          <p:cNvGrpSpPr>
            <a:grpSpLocks/>
          </p:cNvGrpSpPr>
          <p:nvPr/>
        </p:nvGrpSpPr>
        <p:grpSpPr bwMode="auto">
          <a:xfrm>
            <a:off x="457200" y="1524000"/>
            <a:ext cx="1143000" cy="566738"/>
            <a:chOff x="1200" y="1248"/>
            <a:chExt cx="720" cy="357"/>
          </a:xfrm>
        </p:grpSpPr>
        <p:pic>
          <p:nvPicPr>
            <p:cNvPr id="1203213"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03214"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525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525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525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525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525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525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525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5257"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205258" name="Line 10"/>
          <p:cNvSpPr>
            <a:spLocks noChangeShapeType="1"/>
          </p:cNvSpPr>
          <p:nvPr/>
        </p:nvSpPr>
        <p:spPr bwMode="auto">
          <a:xfrm>
            <a:off x="458788" y="3962400"/>
            <a:ext cx="8153400" cy="0"/>
          </a:xfrm>
          <a:prstGeom prst="line">
            <a:avLst/>
          </a:prstGeom>
          <a:noFill/>
          <a:ln w="76200">
            <a:solidFill>
              <a:srgbClr val="009900"/>
            </a:solidFill>
            <a:round/>
            <a:headEnd/>
            <a:tailEnd/>
          </a:ln>
          <a:effectLst/>
        </p:spPr>
        <p:txBody>
          <a:bodyPr/>
          <a:lstStyle/>
          <a:p>
            <a:endParaRPr lang="en-US"/>
          </a:p>
        </p:txBody>
      </p:sp>
      <p:sp>
        <p:nvSpPr>
          <p:cNvPr id="1205259"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baseline="0"/>
              <a:t>PIM-DM is used in a dense multicast environment, such as a LAN.</a:t>
            </a:r>
          </a:p>
        </p:txBody>
      </p:sp>
      <p:grpSp>
        <p:nvGrpSpPr>
          <p:cNvPr id="2" name="Group 12"/>
          <p:cNvGrpSpPr>
            <a:grpSpLocks/>
          </p:cNvGrpSpPr>
          <p:nvPr/>
        </p:nvGrpSpPr>
        <p:grpSpPr bwMode="auto">
          <a:xfrm>
            <a:off x="457200" y="1981200"/>
            <a:ext cx="1143000" cy="566738"/>
            <a:chOff x="1200" y="1248"/>
            <a:chExt cx="720" cy="357"/>
          </a:xfrm>
        </p:grpSpPr>
        <p:pic>
          <p:nvPicPr>
            <p:cNvPr id="1205261"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05262"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729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729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730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730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730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730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730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7305"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207306" name="Line 10"/>
          <p:cNvSpPr>
            <a:spLocks noChangeShapeType="1"/>
          </p:cNvSpPr>
          <p:nvPr/>
        </p:nvSpPr>
        <p:spPr bwMode="auto">
          <a:xfrm>
            <a:off x="458788" y="5334000"/>
            <a:ext cx="8153400" cy="0"/>
          </a:xfrm>
          <a:prstGeom prst="line">
            <a:avLst/>
          </a:prstGeom>
          <a:noFill/>
          <a:ln w="76200">
            <a:solidFill>
              <a:srgbClr val="009900"/>
            </a:solidFill>
            <a:round/>
            <a:headEnd/>
            <a:tailEnd/>
          </a:ln>
          <a:effectLst/>
        </p:spPr>
        <p:txBody>
          <a:bodyPr/>
          <a:lstStyle/>
          <a:p>
            <a:endParaRPr lang="en-US"/>
          </a:p>
        </p:txBody>
      </p:sp>
      <p:sp>
        <p:nvSpPr>
          <p:cNvPr id="1207307" name="Rectangle 11"/>
          <p:cNvSpPr>
            <a:spLocks noChangeArrowheads="1"/>
          </p:cNvSpPr>
          <p:nvPr/>
        </p:nvSpPr>
        <p:spPr bwMode="auto">
          <a:xfrm>
            <a:off x="495300" y="2759075"/>
            <a:ext cx="8077200" cy="2528888"/>
          </a:xfrm>
          <a:prstGeom prst="rect">
            <a:avLst/>
          </a:prstGeom>
          <a:solidFill>
            <a:srgbClr val="99FF33"/>
          </a:solidFill>
          <a:ln w="76200" algn="ctr">
            <a:noFill/>
            <a:miter lim="800000"/>
            <a:headEnd/>
            <a:tailEnd/>
          </a:ln>
          <a:effectLst/>
        </p:spPr>
        <p:txBody>
          <a:bodyPr>
            <a:spAutoFit/>
          </a:bodyPr>
          <a:lstStyle/>
          <a:p>
            <a:pPr algn="ctr"/>
            <a:r>
              <a:rPr lang="en-US" baseline="0"/>
              <a:t>PIM-DM uses RPF and pruning and grafting strategies to handle multicasting.</a:t>
            </a:r>
          </a:p>
          <a:p>
            <a:pPr algn="ctr"/>
            <a:r>
              <a:rPr lang="en-US" baseline="0"/>
              <a:t>However, it is independent of the underlying unicast protocol.</a:t>
            </a:r>
          </a:p>
        </p:txBody>
      </p:sp>
      <p:grpSp>
        <p:nvGrpSpPr>
          <p:cNvPr id="2" name="Group 12"/>
          <p:cNvGrpSpPr>
            <a:grpSpLocks/>
          </p:cNvGrpSpPr>
          <p:nvPr/>
        </p:nvGrpSpPr>
        <p:grpSpPr bwMode="auto">
          <a:xfrm>
            <a:off x="457200" y="1981200"/>
            <a:ext cx="1143000" cy="566738"/>
            <a:chOff x="1200" y="1248"/>
            <a:chExt cx="720" cy="357"/>
          </a:xfrm>
        </p:grpSpPr>
        <p:pic>
          <p:nvPicPr>
            <p:cNvPr id="1207309"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07310"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4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934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934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934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935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935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935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9353"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209354" name="Line 10"/>
          <p:cNvSpPr>
            <a:spLocks noChangeShapeType="1"/>
          </p:cNvSpPr>
          <p:nvPr/>
        </p:nvSpPr>
        <p:spPr bwMode="auto">
          <a:xfrm>
            <a:off x="458788" y="3962400"/>
            <a:ext cx="8153400" cy="0"/>
          </a:xfrm>
          <a:prstGeom prst="line">
            <a:avLst/>
          </a:prstGeom>
          <a:noFill/>
          <a:ln w="76200">
            <a:solidFill>
              <a:srgbClr val="009900"/>
            </a:solidFill>
            <a:round/>
            <a:headEnd/>
            <a:tailEnd/>
          </a:ln>
          <a:effectLst/>
        </p:spPr>
        <p:txBody>
          <a:bodyPr/>
          <a:lstStyle/>
          <a:p>
            <a:endParaRPr lang="en-US"/>
          </a:p>
        </p:txBody>
      </p:sp>
      <p:sp>
        <p:nvSpPr>
          <p:cNvPr id="1209355"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baseline="0"/>
              <a:t>PIM-SM is used in a sparse multicast environment such as a WAN.</a:t>
            </a:r>
          </a:p>
        </p:txBody>
      </p:sp>
      <p:grpSp>
        <p:nvGrpSpPr>
          <p:cNvPr id="2" name="Group 12"/>
          <p:cNvGrpSpPr>
            <a:grpSpLocks/>
          </p:cNvGrpSpPr>
          <p:nvPr/>
        </p:nvGrpSpPr>
        <p:grpSpPr bwMode="auto">
          <a:xfrm>
            <a:off x="457200" y="1981200"/>
            <a:ext cx="1143000" cy="566738"/>
            <a:chOff x="1200" y="1248"/>
            <a:chExt cx="720" cy="357"/>
          </a:xfrm>
        </p:grpSpPr>
        <p:pic>
          <p:nvPicPr>
            <p:cNvPr id="1209357"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09358"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187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187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187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187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187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188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1881"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231882" name="Line 10"/>
          <p:cNvSpPr>
            <a:spLocks noChangeShapeType="1"/>
          </p:cNvSpPr>
          <p:nvPr/>
        </p:nvSpPr>
        <p:spPr bwMode="auto">
          <a:xfrm>
            <a:off x="458788" y="3962400"/>
            <a:ext cx="8153400" cy="0"/>
          </a:xfrm>
          <a:prstGeom prst="line">
            <a:avLst/>
          </a:prstGeom>
          <a:noFill/>
          <a:ln w="76200">
            <a:solidFill>
              <a:srgbClr val="009900"/>
            </a:solidFill>
            <a:round/>
            <a:headEnd/>
            <a:tailEnd/>
          </a:ln>
          <a:effectLst/>
        </p:spPr>
        <p:txBody>
          <a:bodyPr/>
          <a:lstStyle/>
          <a:p>
            <a:endParaRPr lang="en-US"/>
          </a:p>
        </p:txBody>
      </p:sp>
      <p:sp>
        <p:nvSpPr>
          <p:cNvPr id="1231883"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baseline="0"/>
              <a:t>PIM-SM is similar to CBT but uses a simpler procedure.</a:t>
            </a:r>
          </a:p>
        </p:txBody>
      </p:sp>
      <p:grpSp>
        <p:nvGrpSpPr>
          <p:cNvPr id="2" name="Group 12"/>
          <p:cNvGrpSpPr>
            <a:grpSpLocks/>
          </p:cNvGrpSpPr>
          <p:nvPr/>
        </p:nvGrpSpPr>
        <p:grpSpPr bwMode="auto">
          <a:xfrm>
            <a:off x="457200" y="1981200"/>
            <a:ext cx="1143000" cy="566738"/>
            <a:chOff x="1200" y="1248"/>
            <a:chExt cx="720" cy="357"/>
          </a:xfrm>
        </p:grpSpPr>
        <p:pic>
          <p:nvPicPr>
            <p:cNvPr id="1231885"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3188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056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09056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090564" name="Text Box 4"/>
          <p:cNvSpPr txBox="1">
            <a:spLocks noChangeArrowheads="1"/>
          </p:cNvSpPr>
          <p:nvPr/>
        </p:nvSpPr>
        <p:spPr bwMode="auto">
          <a:xfrm>
            <a:off x="304800" y="381000"/>
            <a:ext cx="5320944"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Simplified </a:t>
            </a:r>
            <a:r>
              <a:rPr lang="en-US" sz="2000" i="1" baseline="0" dirty="0">
                <a:latin typeface="Times New Roman" pitchFamily="18" charset="0"/>
              </a:rPr>
              <a:t>forwarding module in classless address</a:t>
            </a:r>
          </a:p>
        </p:txBody>
      </p:sp>
      <p:sp>
        <p:nvSpPr>
          <p:cNvPr id="109056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090566" name="Picture 6"/>
          <p:cNvPicPr>
            <a:picLocks noChangeAspect="1" noChangeArrowheads="1"/>
          </p:cNvPicPr>
          <p:nvPr/>
        </p:nvPicPr>
        <p:blipFill>
          <a:blip r:embed="rId3" cstate="print"/>
          <a:srcRect/>
          <a:stretch>
            <a:fillRect/>
          </a:stretch>
        </p:blipFill>
        <p:spPr bwMode="auto">
          <a:xfrm>
            <a:off x="88900" y="2239963"/>
            <a:ext cx="8902700" cy="27892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7453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74532" name="Text Box 4"/>
          <p:cNvSpPr txBox="1">
            <a:spLocks noChangeArrowheads="1"/>
          </p:cNvSpPr>
          <p:nvPr/>
        </p:nvSpPr>
        <p:spPr bwMode="auto">
          <a:xfrm>
            <a:off x="304800" y="381000"/>
            <a:ext cx="1997663"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Logical </a:t>
            </a:r>
            <a:r>
              <a:rPr lang="en-US" sz="2000" i="1" baseline="0" dirty="0">
                <a:latin typeface="Times New Roman" pitchFamily="18" charset="0"/>
              </a:rPr>
              <a:t>tunneling</a:t>
            </a:r>
          </a:p>
        </p:txBody>
      </p:sp>
      <p:sp>
        <p:nvSpPr>
          <p:cNvPr id="117453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74534" name="Picture 6"/>
          <p:cNvPicPr>
            <a:picLocks noChangeAspect="1" noChangeArrowheads="1"/>
          </p:cNvPicPr>
          <p:nvPr/>
        </p:nvPicPr>
        <p:blipFill>
          <a:blip r:embed="rId3" cstate="print"/>
          <a:srcRect/>
          <a:stretch>
            <a:fillRect/>
          </a:stretch>
        </p:blipFill>
        <p:spPr bwMode="auto">
          <a:xfrm>
            <a:off x="1323975" y="1524000"/>
            <a:ext cx="6143625" cy="38877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57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7657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76580" name="Text Box 4"/>
          <p:cNvSpPr txBox="1">
            <a:spLocks noChangeArrowheads="1"/>
          </p:cNvSpPr>
          <p:nvPr/>
        </p:nvSpPr>
        <p:spPr bwMode="auto">
          <a:xfrm>
            <a:off x="304800" y="381000"/>
            <a:ext cx="1069524" cy="400110"/>
          </a:xfrm>
          <a:prstGeom prst="rect">
            <a:avLst/>
          </a:prstGeom>
          <a:noFill/>
          <a:ln w="9525">
            <a:noFill/>
            <a:miter lim="800000"/>
            <a:headEnd/>
            <a:tailEnd/>
          </a:ln>
          <a:effectLst/>
        </p:spPr>
        <p:txBody>
          <a:bodyPr wrap="none">
            <a:spAutoFit/>
          </a:bodyPr>
          <a:lstStyle/>
          <a:p>
            <a:r>
              <a:rPr lang="en-US" sz="2000" i="1" baseline="0" smtClean="0">
                <a:latin typeface="Times New Roman" pitchFamily="18" charset="0"/>
              </a:rPr>
              <a:t>MBONE</a:t>
            </a:r>
            <a:endParaRPr lang="en-US" sz="2000" i="1" baseline="0" dirty="0">
              <a:latin typeface="Times New Roman" pitchFamily="18" charset="0"/>
            </a:endParaRPr>
          </a:p>
        </p:txBody>
      </p:sp>
      <p:sp>
        <p:nvSpPr>
          <p:cNvPr id="117658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76582" name="Picture 6"/>
          <p:cNvPicPr>
            <a:picLocks noChangeAspect="1" noChangeArrowheads="1"/>
          </p:cNvPicPr>
          <p:nvPr/>
        </p:nvPicPr>
        <p:blipFill>
          <a:blip r:embed="rId3" cstate="print"/>
          <a:srcRect/>
          <a:stretch>
            <a:fillRect/>
          </a:stretch>
        </p:blipFill>
        <p:spPr bwMode="auto">
          <a:xfrm>
            <a:off x="685800" y="1676400"/>
            <a:ext cx="6929438" cy="3616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862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862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862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863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863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863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8633"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78634" name="Line 10"/>
          <p:cNvSpPr>
            <a:spLocks noChangeShapeType="1"/>
          </p:cNvSpPr>
          <p:nvPr/>
        </p:nvSpPr>
        <p:spPr bwMode="auto">
          <a:xfrm>
            <a:off x="458788" y="3886200"/>
            <a:ext cx="8153400" cy="0"/>
          </a:xfrm>
          <a:prstGeom prst="line">
            <a:avLst/>
          </a:prstGeom>
          <a:noFill/>
          <a:ln w="76200">
            <a:solidFill>
              <a:srgbClr val="009900"/>
            </a:solidFill>
            <a:round/>
            <a:headEnd/>
            <a:tailEnd/>
          </a:ln>
          <a:effectLst/>
        </p:spPr>
        <p:txBody>
          <a:bodyPr/>
          <a:lstStyle/>
          <a:p>
            <a:endParaRPr lang="en-US"/>
          </a:p>
        </p:txBody>
      </p:sp>
      <p:sp>
        <p:nvSpPr>
          <p:cNvPr id="1178635"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baseline="0"/>
              <a:t>In classless addressing, we need at least four columns in a routing table.</a:t>
            </a:r>
          </a:p>
        </p:txBody>
      </p:sp>
      <p:grpSp>
        <p:nvGrpSpPr>
          <p:cNvPr id="2" name="Group 12"/>
          <p:cNvGrpSpPr>
            <a:grpSpLocks/>
          </p:cNvGrpSpPr>
          <p:nvPr/>
        </p:nvGrpSpPr>
        <p:grpSpPr bwMode="auto">
          <a:xfrm>
            <a:off x="457200" y="1981200"/>
            <a:ext cx="1143000" cy="566738"/>
            <a:chOff x="1200" y="1248"/>
            <a:chExt cx="720" cy="357"/>
          </a:xfrm>
        </p:grpSpPr>
        <p:pic>
          <p:nvPicPr>
            <p:cNvPr id="1178637"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78638"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5475</TotalTime>
  <Words>1464</Words>
  <Application>Microsoft Macintosh PowerPoint</Application>
  <PresentationFormat>On-screen Show (4:3)</PresentationFormat>
  <Paragraphs>235</Paragraphs>
  <Slides>81</Slides>
  <Notes>80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81</vt:i4>
      </vt:variant>
    </vt:vector>
  </HeadingPairs>
  <TitlesOfParts>
    <vt:vector size="89" baseType="lpstr">
      <vt:lpstr>Calibri</vt:lpstr>
      <vt:lpstr>Mangal</vt:lpstr>
      <vt:lpstr>Tahoma</vt:lpstr>
      <vt:lpstr>Times</vt:lpstr>
      <vt:lpstr>Times New Roman</vt:lpstr>
      <vt:lpstr>Wingdings</vt:lpstr>
      <vt:lpstr>Arial</vt:lpstr>
      <vt:lpstr>Office Theme</vt:lpstr>
      <vt:lpstr>CSE/PC/B/T/316  Computer Networks Topic 15- Network Layer Delivery, Forwarding and Routing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Communication Lecture 1- Introduction</dc:title>
  <dc:creator>sarbani</dc:creator>
  <cp:lastModifiedBy>Microsoft Office User</cp:lastModifiedBy>
  <cp:revision>306</cp:revision>
  <dcterms:created xsi:type="dcterms:W3CDTF">2006-08-16T00:00:00Z</dcterms:created>
  <dcterms:modified xsi:type="dcterms:W3CDTF">2021-09-28T06:11:27Z</dcterms:modified>
</cp:coreProperties>
</file>