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48" r:id="rId23"/>
    <p:sldId id="345" r:id="rId24"/>
    <p:sldId id="346" r:id="rId25"/>
    <p:sldId id="347" r:id="rId26"/>
    <p:sldId id="349" r:id="rId27"/>
    <p:sldId id="350" r:id="rId28"/>
    <p:sldId id="351" r:id="rId29"/>
    <p:sldId id="352" r:id="rId30"/>
    <p:sldId id="353" r:id="rId31"/>
    <p:sldId id="354" r:id="rId32"/>
    <p:sldId id="355" r:id="rId33"/>
    <p:sldId id="35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7" autoAdjust="0"/>
    <p:restoredTop sz="93186" autoAdjust="0"/>
  </p:normalViewPr>
  <p:slideViewPr>
    <p:cSldViewPr>
      <p:cViewPr varScale="1">
        <p:scale>
          <a:sx n="90" d="100"/>
          <a:sy n="90" d="100"/>
        </p:scale>
        <p:origin x="8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10/26/21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11835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F4C2F-40AF-4CE3-A3CA-DFB451535510}" type="slidenum">
              <a:rPr lang="en-US"/>
              <a:pPr/>
              <a:t>2</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0129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0EA06-3653-4F44-A9B8-BA5D571186F9}" type="slidenum">
              <a:rPr lang="en-US"/>
              <a:pPr/>
              <a:t>11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BA5FE-5A36-4D88-832F-60D474E59110}" type="slidenum">
              <a:rPr lang="en-US"/>
              <a:pPr/>
              <a:t>12</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52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5E6CA-BD71-4A25-BBA3-92125947810B}" type="slidenum">
              <a:rPr lang="en-US"/>
              <a:pPr/>
              <a:t>13</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9420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8F1A2E-ABDB-4F17-92C0-3B862ED69C0D}" type="slidenum">
              <a:rPr lang="en-US"/>
              <a:pPr/>
              <a:t>14</a:t>
            </a:fld>
            <a:endParaRPr lang="en-US"/>
          </a:p>
        </p:txBody>
      </p:sp>
      <p:sp>
        <p:nvSpPr>
          <p:cNvPr id="1243138" name="Rectangle 2"/>
          <p:cNvSpPr>
            <a:spLocks noGrp="1" noRot="1" noChangeAspect="1" noChangeArrowheads="1" noTextEdit="1"/>
          </p:cNvSpPr>
          <p:nvPr>
            <p:ph type="sldImg"/>
          </p:nvPr>
        </p:nvSpPr>
        <p:spPr>
          <a:ln/>
        </p:spPr>
      </p:sp>
      <p:sp>
        <p:nvSpPr>
          <p:cNvPr id="1243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434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B71FAB-CD3D-435B-91F1-DDF81C5204A1}" type="slidenum">
              <a:rPr lang="en-US"/>
              <a:pPr/>
              <a:t>15</a:t>
            </a:fld>
            <a:endParaRPr lang="en-US"/>
          </a:p>
        </p:txBody>
      </p:sp>
      <p:sp>
        <p:nvSpPr>
          <p:cNvPr id="1255426" name="Rectangle 2"/>
          <p:cNvSpPr>
            <a:spLocks noGrp="1" noRot="1" noChangeAspect="1" noChangeArrowheads="1" noTextEdit="1"/>
          </p:cNvSpPr>
          <p:nvPr>
            <p:ph type="sldImg"/>
          </p:nvPr>
        </p:nvSpPr>
        <p:spPr>
          <a:ln/>
        </p:spPr>
      </p:sp>
      <p:sp>
        <p:nvSpPr>
          <p:cNvPr id="1255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772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735C2-3D9F-4572-8286-6990D098AAD1}" type="slidenum">
              <a:rPr lang="en-US"/>
              <a:pPr/>
              <a:t>16</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545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E6D7D-C0DC-414A-82B0-44773B804F8A}" type="slidenum">
              <a:rPr lang="en-US"/>
              <a:pPr/>
              <a:t>17</a:t>
            </a:fld>
            <a:endParaRPr lang="en-US"/>
          </a:p>
        </p:txBody>
      </p:sp>
      <p:sp>
        <p:nvSpPr>
          <p:cNvPr id="1169410" name="Rectangle 2"/>
          <p:cNvSpPr>
            <a:spLocks noGrp="1" noRot="1" noChangeAspect="1" noChangeArrowheads="1" noTextEdit="1"/>
          </p:cNvSpPr>
          <p:nvPr>
            <p:ph type="sldImg"/>
          </p:nvPr>
        </p:nvSpPr>
        <p:spPr>
          <a:ln/>
        </p:spPr>
      </p:sp>
      <p:sp>
        <p:nvSpPr>
          <p:cNvPr id="116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3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A7DF4-1CA8-4C86-917B-FD9119BD51FA}" type="slidenum">
              <a:rPr lang="en-US"/>
              <a:pPr/>
              <a:t>18</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72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F0753-9168-447F-8733-F6FA01E8D5DB}" type="slidenum">
              <a:rPr lang="en-US"/>
              <a:pPr/>
              <a:t>19</a:t>
            </a:fld>
            <a:endParaRPr 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9928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DA7C5-8F6B-4EA9-B96F-09FDE4F8E541}" type="slidenum">
              <a:rPr lang="en-US"/>
              <a:pPr/>
              <a:t>20</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27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A54D3-C1E3-4570-A5BA-2A0A3C3F398A}" type="slidenum">
              <a:rPr lang="en-US"/>
              <a:pPr/>
              <a:t>3</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0726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70BA7-4C7B-45F6-A120-D5F0257395AB}" type="slidenum">
              <a:rPr lang="en-US"/>
              <a:pPr/>
              <a:t>21</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0902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B45669-DF1A-433E-9724-E95704CF7174}" type="slidenum">
              <a:rPr lang="en-US"/>
              <a:pPr/>
              <a:t>34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349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D88A8-F762-4835-AD78-88EDFE86147D}" type="slidenum">
              <a:rPr lang="en-US"/>
              <a:pPr/>
              <a:t>35</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416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85614-281E-4CE0-8B51-2156C3990E2B}" type="slidenum">
              <a:rPr lang="en-US"/>
              <a:pPr/>
              <a:t>36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2912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4BD49-6A47-40A4-9CA6-CE3B91232807}" type="slidenum">
              <a:rPr lang="en-US"/>
              <a:pPr/>
              <a:t>37</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1410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26F04-0FAA-49D6-8765-885D07EEE17F}" type="slidenum">
              <a:rPr lang="en-US"/>
              <a:pPr/>
              <a:t>38</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927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A261A-2F7D-4FBB-897A-6D58A9180B1D}" type="slidenum">
              <a:rPr lang="en-US"/>
              <a:pPr/>
              <a:t>39</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5893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57A72-283B-4FE6-9AC0-7D3DF8B007E9}" type="slidenum">
              <a:rPr lang="en-US"/>
              <a:pPr/>
              <a:t>40</a:t>
            </a:fld>
            <a:endParaRPr lang="en-US"/>
          </a:p>
        </p:txBody>
      </p:sp>
      <p:sp>
        <p:nvSpPr>
          <p:cNvPr id="1247234" name="Rectangle 2"/>
          <p:cNvSpPr>
            <a:spLocks noGrp="1" noRot="1" noChangeAspect="1" noChangeArrowheads="1" noTextEdit="1"/>
          </p:cNvSpPr>
          <p:nvPr>
            <p:ph type="sldImg"/>
          </p:nvPr>
        </p:nvSpPr>
        <p:spPr>
          <a:ln/>
        </p:spPr>
      </p:sp>
      <p:sp>
        <p:nvSpPr>
          <p:cNvPr id="1247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043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31724-D700-43AD-AB29-F6907806AA0A}" type="slidenum">
              <a:rPr lang="en-US"/>
              <a:pPr/>
              <a:t>41</a:t>
            </a:fld>
            <a:endParaRPr lang="en-US"/>
          </a:p>
        </p:txBody>
      </p:sp>
      <p:sp>
        <p:nvSpPr>
          <p:cNvPr id="1173506" name="Rectangle 2"/>
          <p:cNvSpPr>
            <a:spLocks noGrp="1" noRot="1" noChangeAspect="1" noChangeArrowheads="1" noTextEdit="1"/>
          </p:cNvSpPr>
          <p:nvPr>
            <p:ph type="sldImg"/>
          </p:nvPr>
        </p:nvSpPr>
        <p:spPr>
          <a:ln/>
        </p:spPr>
      </p:sp>
      <p:sp>
        <p:nvSpPr>
          <p:cNvPr id="117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6128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15D2F-7A0A-4027-B833-3778B22D6C59}" type="slidenum">
              <a:rPr lang="en-US"/>
              <a:pPr/>
              <a:t>42</a:t>
            </a:fld>
            <a:endParaRPr lang="en-US"/>
          </a:p>
        </p:txBody>
      </p:sp>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640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A9EB1-790A-42A9-8875-989A562A0765}" type="slidenum">
              <a:rPr lang="en-US"/>
              <a:pPr/>
              <a:t>4</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8799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6D371B-E5F9-4E8B-BB83-0B09890ABC7A}" type="slidenum">
              <a:rPr lang="en-US"/>
              <a:pPr/>
              <a:t>43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801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F0A0A-8723-4BED-A40D-37E572BDF2FD}" type="slidenum">
              <a:rPr lang="en-US"/>
              <a:pPr/>
              <a:t>44</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2954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E4285-C7C0-4B4D-9C5D-59041518D69B}" type="slidenum">
              <a:rPr lang="en-US"/>
              <a:pPr/>
              <a:t>45</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8050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8C996A-01FE-4EBF-A6AE-B10943E64A45}" type="slidenum">
              <a:rPr lang="en-US"/>
              <a:pPr/>
              <a:t>46</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99784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97E5F-98B9-42F2-81D2-626CF39CF1A3}" type="slidenum">
              <a:rPr lang="en-US"/>
              <a:pPr/>
              <a:t>47</a:t>
            </a:fld>
            <a:endParaRPr lang="en-US"/>
          </a:p>
        </p:txBody>
      </p:sp>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1000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2B077-DAFF-475D-8AF3-0A53D5E0BE2B}" type="slidenum">
              <a:rPr lang="en-US"/>
              <a:pPr/>
              <a:t>48</a:t>
            </a:fld>
            <a:endParaRPr lang="en-US"/>
          </a:p>
        </p:txBody>
      </p:sp>
      <p:sp>
        <p:nvSpPr>
          <p:cNvPr id="1179650" name="Rectangle 2"/>
          <p:cNvSpPr>
            <a:spLocks noGrp="1" noRot="1" noChangeAspect="1" noChangeArrowheads="1" noTextEdit="1"/>
          </p:cNvSpPr>
          <p:nvPr>
            <p:ph type="sldImg"/>
          </p:nvPr>
        </p:nvSpPr>
        <p:spPr>
          <a:ln/>
        </p:spPr>
      </p:sp>
      <p:sp>
        <p:nvSpPr>
          <p:cNvPr id="1179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8805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DA752-5012-4124-B58F-C9ADE0E35392}" type="slidenum">
              <a:rPr lang="en-US"/>
              <a:pPr/>
              <a:t>49</a:t>
            </a:fld>
            <a:endParaRPr lang="en-US"/>
          </a:p>
        </p:txBody>
      </p:sp>
      <p:sp>
        <p:nvSpPr>
          <p:cNvPr id="1181698" name="Rectangle 2"/>
          <p:cNvSpPr>
            <a:spLocks noGrp="1" noRot="1" noChangeAspect="1" noChangeArrowheads="1" noTextEdit="1"/>
          </p:cNvSpPr>
          <p:nvPr>
            <p:ph type="sldImg"/>
          </p:nvPr>
        </p:nvSpPr>
        <p:spPr>
          <a:ln/>
        </p:spPr>
      </p:sp>
      <p:sp>
        <p:nvSpPr>
          <p:cNvPr id="118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0581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2F14E-CC28-4ACB-8FFF-D8B3055EDAC5}" type="slidenum">
              <a:rPr lang="en-US"/>
              <a:pPr/>
              <a:t>50</a:t>
            </a:fld>
            <a:endParaRPr 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0200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5D0DA-5FCA-49E8-82C5-3468FD2116FD}" type="slidenum">
              <a:rPr lang="en-US"/>
              <a:pPr/>
              <a:t>51</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40397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D3660-2228-4F1C-989D-AD034F324334}" type="slidenum">
              <a:rPr lang="en-US"/>
              <a:pPr/>
              <a:t>52</a:t>
            </a:fld>
            <a:endParaRPr lang="en-US"/>
          </a:p>
        </p:txBody>
      </p:sp>
      <p:sp>
        <p:nvSpPr>
          <p:cNvPr id="1183746" name="Rectangle 2"/>
          <p:cNvSpPr>
            <a:spLocks noGrp="1" noRot="1" noChangeAspect="1" noChangeArrowheads="1" noTextEdit="1"/>
          </p:cNvSpPr>
          <p:nvPr>
            <p:ph type="sldImg"/>
          </p:nvPr>
        </p:nvSpPr>
        <p:spPr>
          <a:ln/>
        </p:spPr>
      </p:sp>
      <p:sp>
        <p:nvSpPr>
          <p:cNvPr id="1183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160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CD28B8-BD33-44E7-BD3F-E2B91974816F}" type="slidenum">
              <a:rPr lang="en-US"/>
              <a:pPr/>
              <a:t>5</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2983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9B615-E440-4988-B408-31D6BBB18865}" type="slidenum">
              <a:rPr lang="en-US"/>
              <a:pPr/>
              <a:t>53</a:t>
            </a:fld>
            <a:endParaRPr lang="en-US"/>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7218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1B2793-3C0E-40CD-B79A-3C8BB6796DDA}" type="slidenum">
              <a:rPr lang="en-US"/>
              <a:pPr/>
              <a:t>54</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465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5E1BC-B5C6-4517-922A-7E1AF7740FC3}" type="slidenum">
              <a:rPr lang="en-US"/>
              <a:pPr/>
              <a:t>55</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7824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7A592-41C1-4705-88B1-811396C34DF7}" type="slidenum">
              <a:rPr lang="en-US"/>
              <a:pPr/>
              <a:t>56</a:t>
            </a:fld>
            <a:endParaRPr lang="en-US"/>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6370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301C9-A930-48FF-A87A-1B8560C081C2}" type="slidenum">
              <a:rPr lang="en-US"/>
              <a:pPr/>
              <a:t>57</a:t>
            </a:fld>
            <a:endParaRPr lang="en-US"/>
          </a:p>
        </p:txBody>
      </p:sp>
      <p:sp>
        <p:nvSpPr>
          <p:cNvPr id="1249282" name="Rectangle 2"/>
          <p:cNvSpPr>
            <a:spLocks noGrp="1" noRot="1" noChangeAspect="1" noChangeArrowheads="1" noTextEdit="1"/>
          </p:cNvSpPr>
          <p:nvPr>
            <p:ph type="sldImg"/>
          </p:nvPr>
        </p:nvSpPr>
        <p:spPr>
          <a:ln/>
        </p:spPr>
      </p:sp>
      <p:sp>
        <p:nvSpPr>
          <p:cNvPr id="124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12484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7AAE3-C775-4DC6-9886-85B44E33E3CF}" type="slidenum">
              <a:rPr lang="en-US"/>
              <a:pPr/>
              <a:t>58</a:t>
            </a:fld>
            <a:endParaRPr lang="en-US"/>
          </a:p>
        </p:txBody>
      </p:sp>
      <p:sp>
        <p:nvSpPr>
          <p:cNvPr id="1251330" name="Rectangle 2"/>
          <p:cNvSpPr>
            <a:spLocks noGrp="1" noRot="1" noChangeAspect="1" noChangeArrowheads="1" noTextEdit="1"/>
          </p:cNvSpPr>
          <p:nvPr>
            <p:ph type="sldImg"/>
          </p:nvPr>
        </p:nvSpPr>
        <p:spPr>
          <a:ln/>
        </p:spPr>
      </p:sp>
      <p:sp>
        <p:nvSpPr>
          <p:cNvPr id="1251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81096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67485-6D11-4D10-98B0-89902B837256}" type="slidenum">
              <a:rPr lang="en-US"/>
              <a:pPr/>
              <a:t>59</a:t>
            </a:fld>
            <a:endParaRPr lang="en-US"/>
          </a:p>
        </p:txBody>
      </p:sp>
      <p:sp>
        <p:nvSpPr>
          <p:cNvPr id="1253378" name="Rectangle 2"/>
          <p:cNvSpPr>
            <a:spLocks noGrp="1" noRot="1" noChangeAspect="1" noChangeArrowheads="1" noTextEdit="1"/>
          </p:cNvSpPr>
          <p:nvPr>
            <p:ph type="sldImg"/>
          </p:nvPr>
        </p:nvSpPr>
        <p:spPr>
          <a:ln/>
        </p:spPr>
      </p:sp>
      <p:sp>
        <p:nvSpPr>
          <p:cNvPr id="1253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1697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12225-FE68-46A7-B1DF-5EB822C0B267}" type="slidenum">
              <a:rPr lang="en-US"/>
              <a:pPr/>
              <a:t>60</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8510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C77A2-5051-46EF-9764-5B7A734593C7}" type="slidenum">
              <a:rPr lang="en-US"/>
              <a:pPr/>
              <a:t>61</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31099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FE0B55-EF02-4CFD-AB42-7D7707B38F72}" type="slidenum">
              <a:rPr lang="en-US"/>
              <a:pPr/>
              <a:t>62</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3437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E85B8-9A28-4EDC-AAE5-9BFA35E10200}" type="slidenum">
              <a:rPr lang="en-US"/>
              <a:pPr/>
              <a:t>6</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66153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91CBF-54BF-4435-9D88-646355EDE358}" type="slidenum">
              <a:rPr lang="en-US"/>
              <a:pPr/>
              <a:t>63</a:t>
            </a:fld>
            <a:endParaRPr lang="en-US"/>
          </a:p>
        </p:txBody>
      </p:sp>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02243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1B3C3E-335E-4424-B47C-0AB6D1D839A1}" type="slidenum">
              <a:rPr lang="en-US"/>
              <a:pPr/>
              <a:t>64</a:t>
            </a:fld>
            <a:endParaRPr lang="en-US"/>
          </a:p>
        </p:txBody>
      </p:sp>
      <p:sp>
        <p:nvSpPr>
          <p:cNvPr id="1196034" name="Rectangle 2"/>
          <p:cNvSpPr>
            <a:spLocks noGrp="1" noRot="1" noChangeAspect="1" noChangeArrowheads="1" noTextEdit="1"/>
          </p:cNvSpPr>
          <p:nvPr>
            <p:ph type="sldImg"/>
          </p:nvPr>
        </p:nvSpPr>
        <p:spPr>
          <a:ln/>
        </p:spPr>
      </p:sp>
      <p:sp>
        <p:nvSpPr>
          <p:cNvPr id="1196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7312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D845E-1548-4FFF-B3E5-CFBAFAEA4F46}" type="slidenum">
              <a:rPr lang="en-US"/>
              <a:pPr/>
              <a:t>65</a:t>
            </a:fld>
            <a:endParaRPr lang="en-US"/>
          </a:p>
        </p:txBody>
      </p:sp>
      <p:sp>
        <p:nvSpPr>
          <p:cNvPr id="1198082" name="Rectangle 2"/>
          <p:cNvSpPr>
            <a:spLocks noGrp="1" noRot="1" noChangeAspect="1" noChangeArrowheads="1" noTextEdit="1"/>
          </p:cNvSpPr>
          <p:nvPr>
            <p:ph type="sldImg"/>
          </p:nvPr>
        </p:nvSpPr>
        <p:spPr>
          <a:ln/>
        </p:spPr>
      </p:sp>
      <p:sp>
        <p:nvSpPr>
          <p:cNvPr id="1198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516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30C66-CCFB-4AA4-A00D-7B25D3E0E461}" type="slidenum">
              <a:rPr lang="en-US"/>
              <a:pPr/>
              <a:t>66</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64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339A99-CCAA-4703-A081-61891DC47FE3}" type="slidenum">
              <a:rPr lang="en-US"/>
              <a:pPr/>
              <a:t>67</a:t>
            </a:fld>
            <a:endParaRPr lang="en-US"/>
          </a:p>
        </p:txBody>
      </p:sp>
      <p:sp>
        <p:nvSpPr>
          <p:cNvPr id="1132546" name="Rectangle 2"/>
          <p:cNvSpPr>
            <a:spLocks noGrp="1" noRot="1" noChangeAspect="1" noChangeArrowheads="1" noTextEdit="1"/>
          </p:cNvSpPr>
          <p:nvPr>
            <p:ph type="sldImg"/>
          </p:nvPr>
        </p:nvSpPr>
        <p:spPr>
          <a:ln/>
        </p:spPr>
      </p:sp>
      <p:sp>
        <p:nvSpPr>
          <p:cNvPr id="1132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233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E5EF2-ECB5-41DC-B44C-C3D1A7D549E6}" type="slidenum">
              <a:rPr lang="en-US"/>
              <a:pPr/>
              <a:t>68</a:t>
            </a:fld>
            <a:endParaRPr lang="en-US"/>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7114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E70CC-6207-43D3-ABAA-3333E55FB2A1}" type="slidenum">
              <a:rPr lang="en-US"/>
              <a:pPr/>
              <a:t>69</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55683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A22B9-8617-45E1-8B1E-D03B54CACA5B}" type="slidenum">
              <a:rPr lang="en-US"/>
              <a:pPr/>
              <a:t>70</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32510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6FDA5-1F4C-4BE7-8639-258B2B2FCEEB}" type="slidenum">
              <a:rPr lang="en-US"/>
              <a:pPr/>
              <a:t>71</a:t>
            </a:fld>
            <a:endParaRPr lang="en-US"/>
          </a:p>
        </p:txBody>
      </p:sp>
      <p:sp>
        <p:nvSpPr>
          <p:cNvPr id="1202178" name="Rectangle 2"/>
          <p:cNvSpPr>
            <a:spLocks noGrp="1" noRot="1" noChangeAspect="1" noChangeArrowheads="1" noTextEdit="1"/>
          </p:cNvSpPr>
          <p:nvPr>
            <p:ph type="sldImg"/>
          </p:nvPr>
        </p:nvSpPr>
        <p:spPr>
          <a:ln/>
        </p:spPr>
      </p:sp>
      <p:sp>
        <p:nvSpPr>
          <p:cNvPr id="1202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25070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2D9F4-A9D2-4279-A4E2-6D88F17D5D20}" type="slidenum">
              <a:rPr lang="en-US"/>
              <a:pPr/>
              <a:t>72</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7071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4DED3-39FE-4879-8458-C0A270A48A60}" type="slidenum">
              <a:rPr lang="en-US"/>
              <a:pPr/>
              <a:t>7</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4341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150F8-40B9-4766-82E9-CF57D5AB2E1B}" type="slidenum">
              <a:rPr lang="en-US"/>
              <a:pPr/>
              <a:t>73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2749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746478-714C-4DF5-BC12-654B295E7535}" type="slidenum">
              <a:rPr lang="en-US"/>
              <a:pPr/>
              <a:t>74</a:t>
            </a:fld>
            <a:endParaRPr lang="en-US"/>
          </a:p>
        </p:txBody>
      </p:sp>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63255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4410C2-5C8D-4B93-85EB-5DFE9F0C2B87}" type="slidenum">
              <a:rPr lang="en-US"/>
              <a:pPr/>
              <a:t>75</a:t>
            </a:fld>
            <a:endParaRPr lang="en-US"/>
          </a:p>
        </p:txBody>
      </p:sp>
      <p:sp>
        <p:nvSpPr>
          <p:cNvPr id="1138690" name="Rectangle 2"/>
          <p:cNvSpPr>
            <a:spLocks noGrp="1" noRot="1" noChangeAspect="1" noChangeArrowheads="1" noTextEdit="1"/>
          </p:cNvSpPr>
          <p:nvPr>
            <p:ph type="sldImg"/>
          </p:nvPr>
        </p:nvSpPr>
        <p:spPr>
          <a:ln/>
        </p:spPr>
      </p:sp>
      <p:sp>
        <p:nvSpPr>
          <p:cNvPr id="113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43406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677C93-8417-40B8-8E3E-627E5566BEFE}" type="slidenum">
              <a:rPr lang="en-US"/>
              <a:pPr/>
              <a:t>76</a:t>
            </a:fld>
            <a:endParaRPr lang="en-US"/>
          </a:p>
        </p:txBody>
      </p:sp>
      <p:sp>
        <p:nvSpPr>
          <p:cNvPr id="1206274" name="Rectangle 2"/>
          <p:cNvSpPr>
            <a:spLocks noGrp="1" noRot="1" noChangeAspect="1" noChangeArrowheads="1" noTextEdit="1"/>
          </p:cNvSpPr>
          <p:nvPr>
            <p:ph type="sldImg"/>
          </p:nvPr>
        </p:nvSpPr>
        <p:spPr>
          <a:ln/>
        </p:spPr>
      </p:sp>
      <p:sp>
        <p:nvSpPr>
          <p:cNvPr id="1206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51719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4A8DA-AC19-4AE0-8D2B-255454FB49DF}" type="slidenum">
              <a:rPr lang="en-US"/>
              <a:pPr/>
              <a:t>77</a:t>
            </a:fld>
            <a:endParaRPr lang="en-US"/>
          </a:p>
        </p:txBody>
      </p:sp>
      <p:sp>
        <p:nvSpPr>
          <p:cNvPr id="1208322" name="Rectangle 2"/>
          <p:cNvSpPr>
            <a:spLocks noGrp="1" noRot="1" noChangeAspect="1" noChangeArrowheads="1" noTextEdit="1"/>
          </p:cNvSpPr>
          <p:nvPr>
            <p:ph type="sldImg"/>
          </p:nvPr>
        </p:nvSpPr>
        <p:spPr>
          <a:ln/>
        </p:spPr>
      </p:sp>
      <p:sp>
        <p:nvSpPr>
          <p:cNvPr id="120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60204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7A28B-E65E-4270-AEB0-E11A717A6D8C}" type="slidenum">
              <a:rPr lang="en-US"/>
              <a:pPr/>
              <a:t>78</a:t>
            </a:fld>
            <a:endParaRPr lang="en-US"/>
          </a:p>
        </p:txBody>
      </p:sp>
      <p:sp>
        <p:nvSpPr>
          <p:cNvPr id="1210370" name="Rectangle 2"/>
          <p:cNvSpPr>
            <a:spLocks noGrp="1" noRot="1" noChangeAspect="1" noChangeArrowheads="1" noTextEdit="1"/>
          </p:cNvSpPr>
          <p:nvPr>
            <p:ph type="sldImg"/>
          </p:nvPr>
        </p:nvSpPr>
        <p:spPr>
          <a:ln/>
        </p:spPr>
      </p:sp>
      <p:sp>
        <p:nvSpPr>
          <p:cNvPr id="1210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071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782E9-73A5-46A0-AAA8-C0AA48CDBA42}" type="slidenum">
              <a:rPr lang="en-US"/>
              <a:pPr/>
              <a:t>79</a:t>
            </a:fld>
            <a:endParaRPr lang="en-US"/>
          </a:p>
        </p:txBody>
      </p:sp>
      <p:sp>
        <p:nvSpPr>
          <p:cNvPr id="1212418" name="Rectangle 2"/>
          <p:cNvSpPr>
            <a:spLocks noGrp="1" noRot="1" noChangeAspect="1" noChangeArrowheads="1" noTextEdit="1"/>
          </p:cNvSpPr>
          <p:nvPr>
            <p:ph type="sldImg"/>
          </p:nvPr>
        </p:nvSpPr>
        <p:spPr>
          <a:ln/>
        </p:spPr>
      </p:sp>
      <p:sp>
        <p:nvSpPr>
          <p:cNvPr id="1212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67279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1D3174-B2D6-4AF2-AA60-7DA874880515}" type="slidenum">
              <a:rPr lang="en-US"/>
              <a:pPr/>
              <a:t>80</a:t>
            </a:fld>
            <a:endParaRPr lang="en-US"/>
          </a:p>
        </p:txBody>
      </p:sp>
      <p:sp>
        <p:nvSpPr>
          <p:cNvPr id="1214466" name="Rectangle 2"/>
          <p:cNvSpPr>
            <a:spLocks noGrp="1" noRot="1" noChangeAspect="1" noChangeArrowheads="1" noTextEdit="1"/>
          </p:cNvSpPr>
          <p:nvPr>
            <p:ph type="sldImg"/>
          </p:nvPr>
        </p:nvSpPr>
        <p:spPr>
          <a:ln/>
        </p:spPr>
      </p:sp>
      <p:sp>
        <p:nvSpPr>
          <p:cNvPr id="1214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8315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6C0BF-3430-4982-AA61-1AC6F13B7A86}" type="slidenum">
              <a:rPr lang="en-US"/>
              <a:pPr/>
              <a:t>81</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25745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3AADD-1C0F-449D-9F4E-CFC9F320CADB}" type="slidenum">
              <a:rPr lang="en-US"/>
              <a:pPr/>
              <a:t>82</a:t>
            </a:fld>
            <a:endParaRPr lang="en-US"/>
          </a:p>
        </p:txBody>
      </p:sp>
      <p:sp>
        <p:nvSpPr>
          <p:cNvPr id="1216514" name="Rectangle 2"/>
          <p:cNvSpPr>
            <a:spLocks noGrp="1" noRot="1" noChangeAspect="1" noChangeArrowheads="1" noTextEdit="1"/>
          </p:cNvSpPr>
          <p:nvPr>
            <p:ph type="sldImg"/>
          </p:nvPr>
        </p:nvSpPr>
        <p:spPr>
          <a:ln/>
        </p:spPr>
      </p:sp>
      <p:sp>
        <p:nvSpPr>
          <p:cNvPr id="1216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609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56791-79BD-4245-8F2F-2EF15F2D1931}" type="slidenum">
              <a:rPr lang="en-US"/>
              <a:pPr/>
              <a:t>8</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2813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24A70-9945-40B4-A5D6-3C8D151575F6}" type="slidenum">
              <a:rPr lang="en-US"/>
              <a:pPr/>
              <a:t>83</a:t>
            </a:fld>
            <a:endParaRPr 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21542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ADB59A-F2AB-4D33-B88F-076432881429}" type="slidenum">
              <a:rPr lang="en-US"/>
              <a:pPr/>
              <a:t>84</a:t>
            </a:fld>
            <a:endParaRPr lang="en-US"/>
          </a:p>
        </p:txBody>
      </p:sp>
      <p:sp>
        <p:nvSpPr>
          <p:cNvPr id="1218562" name="Rectangle 2"/>
          <p:cNvSpPr>
            <a:spLocks noGrp="1" noRot="1" noChangeAspect="1" noChangeArrowheads="1" noTextEdit="1"/>
          </p:cNvSpPr>
          <p:nvPr>
            <p:ph type="sldImg"/>
          </p:nvPr>
        </p:nvSpPr>
        <p:spPr>
          <a:ln/>
        </p:spPr>
      </p:sp>
      <p:sp>
        <p:nvSpPr>
          <p:cNvPr id="121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5269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B2B392-69D3-4FFE-941F-0E09B5650CFF}" type="slidenum">
              <a:rPr lang="en-US"/>
              <a:pPr/>
              <a:t>85</a:t>
            </a:fld>
            <a:endParaRPr lang="en-US"/>
          </a:p>
        </p:txBody>
      </p:sp>
      <p:sp>
        <p:nvSpPr>
          <p:cNvPr id="1220610" name="Rectangle 2"/>
          <p:cNvSpPr>
            <a:spLocks noGrp="1" noRot="1" noChangeAspect="1" noChangeArrowheads="1" noTextEdit="1"/>
          </p:cNvSpPr>
          <p:nvPr>
            <p:ph type="sldImg"/>
          </p:nvPr>
        </p:nvSpPr>
        <p:spPr>
          <a:ln/>
        </p:spPr>
      </p:sp>
      <p:sp>
        <p:nvSpPr>
          <p:cNvPr id="122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78690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1BD5-7A81-4D41-A380-AA0494992444}" type="slidenum">
              <a:rPr lang="en-US"/>
              <a:pPr/>
              <a:t>86</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638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4F6FD-FA15-48C4-8EAD-5F4309D1AA81}" type="slidenum">
              <a:rPr lang="en-US"/>
              <a:pPr/>
              <a:t>87</a:t>
            </a:fld>
            <a:endParaRPr lang="en-US"/>
          </a:p>
        </p:txBody>
      </p:sp>
      <p:sp>
        <p:nvSpPr>
          <p:cNvPr id="1222658" name="Rectangle 2"/>
          <p:cNvSpPr>
            <a:spLocks noGrp="1" noRot="1" noChangeAspect="1" noChangeArrowheads="1" noTextEdit="1"/>
          </p:cNvSpPr>
          <p:nvPr>
            <p:ph type="sldImg"/>
          </p:nvPr>
        </p:nvSpPr>
        <p:spPr>
          <a:ln/>
        </p:spPr>
      </p:sp>
      <p:sp>
        <p:nvSpPr>
          <p:cNvPr id="1222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33788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06CF17-0954-4755-B976-14871087243E}" type="slidenum">
              <a:rPr lang="en-US"/>
              <a:pPr/>
              <a:t>88</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62510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A540A-523C-4BD9-89F7-65FC1899FE61}" type="slidenum">
              <a:rPr lang="en-US"/>
              <a:pPr/>
              <a:t>89</a:t>
            </a:fld>
            <a:endParaRPr lang="en-US"/>
          </a:p>
        </p:txBody>
      </p:sp>
      <p:sp>
        <p:nvSpPr>
          <p:cNvPr id="1241090" name="Rectangle 2"/>
          <p:cNvSpPr>
            <a:spLocks noGrp="1" noRot="1" noChangeAspect="1" noChangeArrowheads="1" noTextEdit="1"/>
          </p:cNvSpPr>
          <p:nvPr>
            <p:ph type="sldImg"/>
          </p:nvPr>
        </p:nvSpPr>
        <p:spPr>
          <a:ln/>
        </p:spPr>
      </p:sp>
      <p:sp>
        <p:nvSpPr>
          <p:cNvPr id="1241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99725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23F64-DA2D-4F11-AE79-6DA1CA4D1C36}" type="slidenum">
              <a:rPr lang="en-US"/>
              <a:pPr/>
              <a:t>90</a:t>
            </a:fld>
            <a:endParaRPr lang="en-US"/>
          </a:p>
        </p:txBody>
      </p:sp>
      <p:sp>
        <p:nvSpPr>
          <p:cNvPr id="1224706" name="Rectangle 2"/>
          <p:cNvSpPr>
            <a:spLocks noGrp="1" noRot="1" noChangeAspect="1" noChangeArrowheads="1" noTextEdit="1"/>
          </p:cNvSpPr>
          <p:nvPr>
            <p:ph type="sldImg"/>
          </p:nvPr>
        </p:nvSpPr>
        <p:spPr>
          <a:ln/>
        </p:spPr>
      </p:sp>
      <p:sp>
        <p:nvSpPr>
          <p:cNvPr id="1224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5791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6AF26-2DCC-4109-844C-BD95464373D9}" type="slidenum">
              <a:rPr lang="en-US"/>
              <a:pPr/>
              <a:t>91</a:t>
            </a:fld>
            <a:endParaRPr lang="en-US"/>
          </a:p>
        </p:txBody>
      </p:sp>
      <p:sp>
        <p:nvSpPr>
          <p:cNvPr id="1226754" name="Rectangle 2"/>
          <p:cNvSpPr>
            <a:spLocks noGrp="1" noRot="1" noChangeAspect="1" noChangeArrowheads="1" noTextEdit="1"/>
          </p:cNvSpPr>
          <p:nvPr>
            <p:ph type="sldImg"/>
          </p:nvPr>
        </p:nvSpPr>
        <p:spPr>
          <a:ln/>
        </p:spPr>
      </p:sp>
      <p:sp>
        <p:nvSpPr>
          <p:cNvPr id="1226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94789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898A2-270B-45B0-9071-DC5FF5F336EB}" type="slidenum">
              <a:rPr lang="en-US"/>
              <a:pPr/>
              <a:t>92</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82731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88D57-FBC3-473E-9438-766D1CA03313}" type="slidenum">
              <a:rPr lang="en-US"/>
              <a:pPr/>
              <a:t>9</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6234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36B4B-868B-47DC-AFBB-73B35A813D29}" type="slidenum">
              <a:rPr lang="en-US"/>
              <a:pPr/>
              <a:t>93</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58267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B299A2-C41E-4EDB-A381-0E6A5AF71D3E}" type="slidenum">
              <a:rPr lang="en-US"/>
              <a:pPr/>
              <a:t>94</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99903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261661-5941-45FF-82C5-94B312778FD6}" type="slidenum">
              <a:rPr lang="en-US"/>
              <a:pPr/>
              <a:t>95</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681778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26833-8D6B-42C8-9B4C-A39654DEF568}" type="slidenum">
              <a:rPr lang="en-US"/>
              <a:pPr/>
              <a:t>96</a:t>
            </a:fld>
            <a:endParaRPr lang="en-US"/>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38043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579EE-C578-4D50-B549-096D2558F7E9}" type="slidenum">
              <a:rPr lang="en-US"/>
              <a:pPr/>
              <a:t>97</a:t>
            </a:fld>
            <a:endParaRPr 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273770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BECD96-C303-4C9C-B9D6-8C321199DD3D}" type="slidenum">
              <a:rPr lang="en-US"/>
              <a:pPr/>
              <a:t>98</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26619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D42B0-6FB8-4AEA-A480-3FF2B478B72A}" type="slidenum">
              <a:rPr lang="en-US"/>
              <a:pPr/>
              <a:t>99</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84865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F3B46-184D-42EA-BBEC-4A2238CAB796}" type="slidenum">
              <a:rPr lang="en-US"/>
              <a:pPr/>
              <a:t>100</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825439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4C9AE3-8FEA-4FB5-B67F-BCF4D5493AC6}" type="slidenum">
              <a:rPr lang="en-US"/>
              <a:pPr/>
              <a:t>101</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4693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EBC43-701F-49A5-8BDE-AA4BA4EE3670}" type="slidenum">
              <a:rPr lang="en-US"/>
              <a:pPr/>
              <a:t>10</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754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D77A04-150B-46ED-BB51-469103910011}" type="datetime1">
              <a:rPr lang="en-US" smtClean="0"/>
              <a:pPr/>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FF0FFD-DCAE-43E8-AB9A-35ABB9E3BB1E}" type="datetime1">
              <a:rPr lang="en-US" smtClean="0"/>
              <a:pPr/>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94381C-445F-437B-8066-D089BE290CB5}" type="datetime1">
              <a:rPr lang="en-US" smtClean="0"/>
              <a:pPr/>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FF316-50C4-4E77-AF0B-153247FC3281}" type="datetime1">
              <a:rPr lang="en-US" smtClean="0"/>
              <a:pPr/>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36C75D-DDA8-4B84-B0DD-A426BA63A92B}" type="datetime1">
              <a:rPr lang="en-US" smtClean="0"/>
              <a:pPr/>
              <a:t>10/26/21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D636DA-38E3-4E33-9C0B-C400534BEC18}" type="datetime1">
              <a:rPr lang="en-US" smtClean="0"/>
              <a:pPr/>
              <a:t>10/26/21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225844-E302-400C-98AC-19B990CFFC9C}" type="datetime1">
              <a:rPr lang="en-US" smtClean="0"/>
              <a:pPr/>
              <a:t>10/26/21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9F7FB-D72B-41F4-8EB2-9A5B455D6B34}" type="datetime1">
              <a:rPr lang="en-US" smtClean="0"/>
              <a:pPr/>
              <a:t>10/26/21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CD177-CA8F-47D0-BB25-BD6012646509}" type="datetime1">
              <a:rPr lang="en-US" smtClean="0"/>
              <a:pPr/>
              <a:t>10/26/21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37404-8E5C-48F0-A742-3C3E3C486FB9}" type="datetime1">
              <a:rPr lang="en-US" smtClean="0"/>
              <a:pPr/>
              <a:t>10/26/21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41EAD-D190-4784-91E6-8460B09975B8}" type="datetime1">
              <a:rPr lang="en-US" smtClean="0"/>
              <a:pPr/>
              <a:t>10/26/21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DFCF3-86E9-490B-8D11-01112C9306D5}" type="datetime1">
              <a:rPr lang="en-US" smtClean="0"/>
              <a:pPr/>
              <a:t>10/26/21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image" Target="../media/image4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 Id="rId3"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35.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3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3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3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4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4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4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4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image" Target="../media/image4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image" Target="../media/image4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image" Target="../media/image4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 Id="rId3" Type="http://schemas.openxmlformats.org/officeDocument/2006/relationships/image" Target="../media/image4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077200" cy="1470025"/>
          </a:xfrm>
        </p:spPr>
        <p:txBody>
          <a:bodyPr>
            <a:normAutofit fontScale="90000"/>
          </a:bodyPr>
          <a:lstStyle/>
          <a:p>
            <a:r>
              <a:rPr lang="mr-IN" dirty="0" smtClean="0"/>
              <a:t>CSE/PC/</a:t>
            </a:r>
            <a:r>
              <a:rPr lang="mr-IN" dirty="0" err="1" smtClean="0"/>
              <a:t>B</a:t>
            </a:r>
            <a:r>
              <a:rPr lang="mr-IN" dirty="0" smtClean="0"/>
              <a:t>/</a:t>
            </a:r>
            <a:r>
              <a:rPr lang="mr-IN" dirty="0" err="1" smtClean="0"/>
              <a:t>T</a:t>
            </a:r>
            <a:r>
              <a:rPr lang="mr-IN" dirty="0" smtClean="0"/>
              <a:t>/316</a:t>
            </a:r>
            <a:r>
              <a:rPr lang="en-US" dirty="0" smtClean="0"/>
              <a:t/>
            </a:r>
            <a:br>
              <a:rPr lang="en-US" dirty="0" smtClean="0"/>
            </a:br>
            <a:r>
              <a:rPr lang="en-US" dirty="0" smtClean="0"/>
              <a:t> </a:t>
            </a:r>
            <a:r>
              <a:rPr lang="en-US" dirty="0" smtClean="0"/>
              <a:t>Computer Networks</a:t>
            </a:r>
            <a:br>
              <a:rPr lang="en-US" dirty="0" smtClean="0"/>
            </a:br>
            <a:r>
              <a:rPr lang="en-US" dirty="0" smtClean="0"/>
              <a:t>Topic </a:t>
            </a:r>
            <a:r>
              <a:rPr lang="en-US" dirty="0" smtClean="0"/>
              <a:t>16- </a:t>
            </a:r>
            <a:r>
              <a:rPr lang="en-US" dirty="0" smtClean="0"/>
              <a:t>Transport Layer</a:t>
            </a:r>
            <a:br>
              <a:rPr lang="en-US" dirty="0" smtClean="0"/>
            </a:br>
            <a:r>
              <a:rPr lang="en-US" dirty="0" smtClean="0"/>
              <a:t>Process-to-Process Delivery:</a:t>
            </a:r>
            <a:r>
              <a:rPr lang="en-US" smtClean="0"/>
              <a:t/>
            </a:r>
            <a:br>
              <a:rPr lang="en-US" smtClean="0"/>
            </a:br>
            <a:r>
              <a:rPr lang="en-US" smtClean="0"/>
              <a:t>UDP</a:t>
            </a:r>
            <a:r>
              <a:rPr lang="en-US" dirty="0" smtClean="0"/>
              <a:t/>
            </a:r>
            <a:br>
              <a:rPr lang="en-US" dirty="0" smtClean="0"/>
            </a:b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err="1" smtClean="0">
                <a:solidFill>
                  <a:schemeClr val="tx2"/>
                </a:solidFill>
                <a:hlinkClick r:id="rId2"/>
              </a:rPr>
              <a:t>sarbani.roy@</a:t>
            </a:r>
            <a:r>
              <a:rPr lang="en-US" sz="2000" dirty="0" err="1" smtClean="0">
                <a:solidFill>
                  <a:schemeClr val="tx2"/>
                </a:solidFill>
              </a:rPr>
              <a:t>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26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2612" name="Text Box 4"/>
          <p:cNvSpPr txBox="1">
            <a:spLocks noChangeArrowheads="1"/>
          </p:cNvSpPr>
          <p:nvPr/>
        </p:nvSpPr>
        <p:spPr bwMode="auto">
          <a:xfrm>
            <a:off x="304800" y="381000"/>
            <a:ext cx="155228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Error </a:t>
            </a:r>
            <a:r>
              <a:rPr lang="en-US" sz="2000" i="1" baseline="0" dirty="0">
                <a:latin typeface="Times New Roman" pitchFamily="18" charset="0"/>
              </a:rPr>
              <a:t>control</a:t>
            </a:r>
          </a:p>
        </p:txBody>
      </p:sp>
      <p:sp>
        <p:nvSpPr>
          <p:cNvPr id="10926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2614" name="Picture 6"/>
          <p:cNvPicPr>
            <a:picLocks noChangeAspect="1" noChangeArrowheads="1"/>
          </p:cNvPicPr>
          <p:nvPr/>
        </p:nvPicPr>
        <p:blipFill>
          <a:blip r:embed="rId3" cstate="print"/>
          <a:srcRect/>
          <a:stretch>
            <a:fillRect/>
          </a:stretch>
        </p:blipFill>
        <p:spPr bwMode="auto">
          <a:xfrm>
            <a:off x="152400" y="1793875"/>
            <a:ext cx="8821738" cy="3387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01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0196" name="Text Box 4"/>
          <p:cNvSpPr txBox="1">
            <a:spLocks noChangeArrowheads="1"/>
          </p:cNvSpPr>
          <p:nvPr/>
        </p:nvSpPr>
        <p:spPr bwMode="auto">
          <a:xfrm>
            <a:off x="304800" y="381000"/>
            <a:ext cx="380783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Error </a:t>
            </a:r>
            <a:r>
              <a:rPr lang="en-US" sz="2000" i="1" baseline="0" dirty="0">
                <a:latin typeface="Times New Roman" pitchFamily="18" charset="0"/>
              </a:rPr>
              <a:t>control, receiver site</a:t>
            </a:r>
          </a:p>
        </p:txBody>
      </p:sp>
      <p:sp>
        <p:nvSpPr>
          <p:cNvPr id="11601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0198" name="Picture 6"/>
          <p:cNvPicPr>
            <a:picLocks noChangeAspect="1" noChangeArrowheads="1"/>
          </p:cNvPicPr>
          <p:nvPr/>
        </p:nvPicPr>
        <p:blipFill>
          <a:blip r:embed="rId3" cstate="print"/>
          <a:srcRect/>
          <a:stretch>
            <a:fillRect/>
          </a:stretch>
        </p:blipFill>
        <p:spPr bwMode="auto">
          <a:xfrm>
            <a:off x="387350" y="1905000"/>
            <a:ext cx="8070850" cy="3494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22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2244" name="Text Box 4"/>
          <p:cNvSpPr txBox="1">
            <a:spLocks noChangeArrowheads="1"/>
          </p:cNvSpPr>
          <p:nvPr/>
        </p:nvSpPr>
        <p:spPr bwMode="auto">
          <a:xfrm>
            <a:off x="304800" y="381000"/>
            <a:ext cx="3661836" cy="461665"/>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a:t>
            </a:r>
            <a:r>
              <a:rPr lang="en-US" sz="2000" i="1" baseline="0" smtClean="0">
                <a:latin typeface="Times New Roman" pitchFamily="18" charset="0"/>
              </a:rPr>
              <a:t>Error </a:t>
            </a:r>
            <a:r>
              <a:rPr lang="en-US" sz="2000" i="1" baseline="0" dirty="0">
                <a:latin typeface="Times New Roman" pitchFamily="18" charset="0"/>
              </a:rPr>
              <a:t>control, sender site</a:t>
            </a:r>
          </a:p>
        </p:txBody>
      </p:sp>
      <p:sp>
        <p:nvSpPr>
          <p:cNvPr id="11622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2246" name="Picture 6"/>
          <p:cNvPicPr>
            <a:picLocks noChangeAspect="1" noChangeArrowheads="1"/>
          </p:cNvPicPr>
          <p:nvPr/>
        </p:nvPicPr>
        <p:blipFill>
          <a:blip r:embed="rId3" cstate="print"/>
          <a:srcRect/>
          <a:stretch>
            <a:fillRect/>
          </a:stretch>
        </p:blipFill>
        <p:spPr bwMode="auto">
          <a:xfrm>
            <a:off x="265113" y="1820863"/>
            <a:ext cx="8345487" cy="3575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46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4660" name="Text Box 4"/>
          <p:cNvSpPr txBox="1">
            <a:spLocks noChangeArrowheads="1"/>
          </p:cNvSpPr>
          <p:nvPr/>
        </p:nvSpPr>
        <p:spPr bwMode="auto">
          <a:xfrm>
            <a:off x="304800" y="381000"/>
            <a:ext cx="525169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Position </a:t>
            </a:r>
            <a:r>
              <a:rPr lang="en-US" sz="2000" i="1" baseline="0" dirty="0">
                <a:latin typeface="Times New Roman" pitchFamily="18" charset="0"/>
              </a:rPr>
              <a:t>of UDP, TCP, and SCTP in TCP/IP suite</a:t>
            </a:r>
          </a:p>
        </p:txBody>
      </p:sp>
      <p:sp>
        <p:nvSpPr>
          <p:cNvPr id="10946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4662" name="Picture 6"/>
          <p:cNvPicPr>
            <a:picLocks noChangeAspect="1" noChangeArrowheads="1"/>
          </p:cNvPicPr>
          <p:nvPr/>
        </p:nvPicPr>
        <p:blipFill>
          <a:blip r:embed="rId3" cstate="print"/>
          <a:srcRect/>
          <a:stretch>
            <a:fillRect/>
          </a:stretch>
        </p:blipFill>
        <p:spPr bwMode="auto">
          <a:xfrm>
            <a:off x="730250" y="1066800"/>
            <a:ext cx="7138988" cy="5010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6227" name="Text Box 3"/>
          <p:cNvSpPr txBox="1">
            <a:spLocks noChangeArrowheads="1"/>
          </p:cNvSpPr>
          <p:nvPr/>
        </p:nvSpPr>
        <p:spPr bwMode="auto">
          <a:xfrm>
            <a:off x="228600" y="406400"/>
            <a:ext cx="405841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USER </a:t>
            </a:r>
            <a:r>
              <a:rPr lang="en-US" baseline="0" dirty="0">
                <a:effectLst>
                  <a:outerShdw blurRad="38100" dist="38100" dir="2700000" algn="tl">
                    <a:srgbClr val="C0C0C0"/>
                  </a:outerShdw>
                </a:effectLst>
                <a:latin typeface="Times" pitchFamily="18" charset="0"/>
              </a:rPr>
              <a:t>DATAGRAM PROTOCOL (UDP)</a:t>
            </a:r>
          </a:p>
        </p:txBody>
      </p:sp>
      <p:sp>
        <p:nvSpPr>
          <p:cNvPr id="10762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6229" name="Rectangle 5"/>
          <p:cNvSpPr>
            <a:spLocks noChangeArrowheads="1"/>
          </p:cNvSpPr>
          <p:nvPr/>
        </p:nvSpPr>
        <p:spPr bwMode="auto">
          <a:xfrm>
            <a:off x="304800" y="1676400"/>
            <a:ext cx="8229600" cy="2227263"/>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User Datagram Protocol (UDP) is called a connectionless, unreliable transport protocol. It does not add anything to the services of IP except to provide process-to-process communication instead of host-to-host communication. </a:t>
            </a:r>
          </a:p>
        </p:txBody>
      </p:sp>
      <p:sp>
        <p:nvSpPr>
          <p:cNvPr id="1076230" name="Rectangle 6"/>
          <p:cNvSpPr>
            <a:spLocks noChangeArrowheads="1"/>
          </p:cNvSpPr>
          <p:nvPr/>
        </p:nvSpPr>
        <p:spPr bwMode="auto">
          <a:xfrm>
            <a:off x="304800" y="4438650"/>
            <a:ext cx="67056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Well-Known Ports for UDP</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User Datagram</a:t>
            </a:r>
          </a:p>
          <a:p>
            <a:pPr>
              <a:buClr>
                <a:schemeClr val="tx1"/>
              </a:buClr>
              <a:buSzPct val="117000"/>
              <a:buFont typeface="Wingdings" pitchFamily="2" charset="2"/>
              <a:buNone/>
            </a:pPr>
            <a:r>
              <a:rPr lang="en-US" sz="2400" baseline="0">
                <a:solidFill>
                  <a:srgbClr val="0033CC"/>
                </a:solidFill>
                <a:latin typeface="Times New Roman" pitchFamily="18" charset="0"/>
              </a:rPr>
              <a:t>Checksum</a:t>
            </a:r>
          </a:p>
          <a:p>
            <a:pPr>
              <a:buClr>
                <a:schemeClr val="tx1"/>
              </a:buClr>
              <a:buSzPct val="117000"/>
              <a:buFont typeface="Wingdings" pitchFamily="2" charset="2"/>
              <a:buNone/>
            </a:pPr>
            <a:r>
              <a:rPr lang="en-US" sz="2400" baseline="0">
                <a:solidFill>
                  <a:srgbClr val="0033CC"/>
                </a:solidFill>
                <a:latin typeface="Times New Roman" pitchFamily="18" charset="0"/>
              </a:rPr>
              <a:t>UDP Operation</a:t>
            </a:r>
          </a:p>
          <a:p>
            <a:pPr>
              <a:buClr>
                <a:schemeClr val="tx1"/>
              </a:buClr>
              <a:buSzPct val="117000"/>
              <a:buFont typeface="Wingdings" pitchFamily="2" charset="2"/>
              <a:buNone/>
            </a:pPr>
            <a:r>
              <a:rPr lang="en-US" sz="2400" baseline="0">
                <a:solidFill>
                  <a:srgbClr val="0033CC"/>
                </a:solidFill>
                <a:latin typeface="Times New Roman" pitchFamily="18" charset="0"/>
              </a:rPr>
              <a:t>Use of UDP</a:t>
            </a:r>
          </a:p>
        </p:txBody>
      </p:sp>
      <p:sp>
        <p:nvSpPr>
          <p:cNvPr id="1076231" name="Text Box 7"/>
          <p:cNvSpPr txBox="1">
            <a:spLocks noChangeArrowheads="1"/>
          </p:cNvSpPr>
          <p:nvPr/>
        </p:nvSpPr>
        <p:spPr bwMode="auto">
          <a:xfrm>
            <a:off x="317500" y="39624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762000" y="76200"/>
            <a:ext cx="3605987"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Well-known </a:t>
            </a:r>
            <a:r>
              <a:rPr lang="en-US" sz="2000" i="1" baseline="0" dirty="0">
                <a:latin typeface="Times New Roman" pitchFamily="18" charset="0"/>
              </a:rPr>
              <a:t>ports used with UDP</a:t>
            </a:r>
          </a:p>
        </p:txBody>
      </p:sp>
      <p:grpSp>
        <p:nvGrpSpPr>
          <p:cNvPr id="2" name="Group 6"/>
          <p:cNvGrpSpPr>
            <a:grpSpLocks/>
          </p:cNvGrpSpPr>
          <p:nvPr/>
        </p:nvGrpSpPr>
        <p:grpSpPr bwMode="auto">
          <a:xfrm>
            <a:off x="673100" y="533400"/>
            <a:ext cx="7708900" cy="5867400"/>
            <a:chOff x="184" y="978"/>
            <a:chExt cx="5391" cy="4328"/>
          </a:xfrm>
        </p:grpSpPr>
        <p:pic>
          <p:nvPicPr>
            <p:cNvPr id="1231876" name="Picture 4"/>
            <p:cNvPicPr>
              <a:picLocks noChangeAspect="1" noChangeArrowheads="1"/>
            </p:cNvPicPr>
            <p:nvPr/>
          </p:nvPicPr>
          <p:blipFill>
            <a:blip r:embed="rId3" cstate="print"/>
            <a:srcRect/>
            <a:stretch>
              <a:fillRect/>
            </a:stretch>
          </p:blipFill>
          <p:spPr bwMode="auto">
            <a:xfrm>
              <a:off x="184" y="978"/>
              <a:ext cx="5391" cy="1230"/>
            </a:xfrm>
            <a:prstGeom prst="rect">
              <a:avLst/>
            </a:prstGeom>
            <a:noFill/>
            <a:ln w="9525">
              <a:noFill/>
              <a:miter lim="800000"/>
              <a:headEnd/>
              <a:tailEnd/>
            </a:ln>
            <a:effectLst/>
          </p:spPr>
        </p:pic>
        <p:pic>
          <p:nvPicPr>
            <p:cNvPr id="1231877" name="Picture 5"/>
            <p:cNvPicPr>
              <a:picLocks noChangeAspect="1" noChangeArrowheads="1"/>
            </p:cNvPicPr>
            <p:nvPr/>
          </p:nvPicPr>
          <p:blipFill>
            <a:blip r:embed="rId4" cstate="print"/>
            <a:srcRect/>
            <a:stretch>
              <a:fillRect/>
            </a:stretch>
          </p:blipFill>
          <p:spPr bwMode="auto">
            <a:xfrm>
              <a:off x="195" y="2160"/>
              <a:ext cx="5369" cy="3146"/>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2121" name="Rectangle 9"/>
          <p:cNvSpPr>
            <a:spLocks noChangeArrowheads="1"/>
          </p:cNvSpPr>
          <p:nvPr/>
        </p:nvSpPr>
        <p:spPr bwMode="auto">
          <a:xfrm>
            <a:off x="228600" y="990600"/>
            <a:ext cx="8686800" cy="265430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In UNIX, the well-known ports are stored in a file called /etc/services. Each line in this file gives the name of the server and the well-known port number. We can use the</a:t>
            </a:r>
          </a:p>
          <a:p>
            <a:pPr algn="just"/>
            <a:r>
              <a:rPr lang="en-US" sz="2800" i="1" baseline="0">
                <a:latin typeface="Times New Roman" pitchFamily="18" charset="0"/>
              </a:rPr>
              <a:t>grep utility to extract the line corresponding to the desired application. The following shows the port for FTP. Note that FTP can use port 21 with either UDP or TCP.</a:t>
            </a:r>
          </a:p>
        </p:txBody>
      </p:sp>
      <p:sp>
        <p:nvSpPr>
          <p:cNvPr id="1242122"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pic>
        <p:nvPicPr>
          <p:cNvPr id="1242123" name="Picture 11"/>
          <p:cNvPicPr>
            <a:picLocks noChangeAspect="1" noChangeArrowheads="1"/>
          </p:cNvPicPr>
          <p:nvPr/>
        </p:nvPicPr>
        <p:blipFill>
          <a:blip r:embed="rId3" cstate="print"/>
          <a:srcRect/>
          <a:stretch>
            <a:fillRect/>
          </a:stretch>
        </p:blipFill>
        <p:spPr bwMode="auto">
          <a:xfrm>
            <a:off x="2362200" y="4038600"/>
            <a:ext cx="4059238" cy="1239838"/>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4410" name="Text Box 10"/>
          <p:cNvSpPr txBox="1">
            <a:spLocks noChangeArrowheads="1"/>
          </p:cNvSpPr>
          <p:nvPr/>
        </p:nvSpPr>
        <p:spPr bwMode="auto">
          <a:xfrm>
            <a:off x="1143000" y="0"/>
            <a:ext cx="2114681" cy="369332"/>
          </a:xfrm>
          <a:prstGeom prst="rect">
            <a:avLst/>
          </a:prstGeom>
          <a:noFill/>
          <a:ln w="9525">
            <a:noFill/>
            <a:miter lim="800000"/>
            <a:headEnd/>
            <a:tailEnd/>
          </a:ln>
          <a:effectLst/>
        </p:spPr>
        <p:txBody>
          <a:bodyPr wrap="none">
            <a:spAutoFit/>
          </a:bodyPr>
          <a:lstStyle/>
          <a:p>
            <a:r>
              <a:rPr lang="en-US" i="1" baseline="0" dirty="0">
                <a:solidFill>
                  <a:schemeClr val="hlink"/>
                </a:solidFill>
                <a:latin typeface="Times New Roman" pitchFamily="18" charset="0"/>
              </a:rPr>
              <a:t>Example </a:t>
            </a:r>
            <a:r>
              <a:rPr lang="en-US" i="1" baseline="0" dirty="0" smtClean="0">
                <a:solidFill>
                  <a:schemeClr val="hlink"/>
                </a:solidFill>
                <a:latin typeface="Times New Roman" pitchFamily="18" charset="0"/>
              </a:rPr>
              <a:t>(</a:t>
            </a:r>
            <a:r>
              <a:rPr lang="en-US" i="1" baseline="0" dirty="0">
                <a:solidFill>
                  <a:schemeClr val="hlink"/>
                </a:solidFill>
                <a:latin typeface="Times New Roman" pitchFamily="18" charset="0"/>
              </a:rPr>
              <a:t>continued)</a:t>
            </a:r>
          </a:p>
        </p:txBody>
      </p:sp>
      <p:sp>
        <p:nvSpPr>
          <p:cNvPr id="1254412" name="Rectangle 12"/>
          <p:cNvSpPr>
            <a:spLocks noChangeArrowheads="1"/>
          </p:cNvSpPr>
          <p:nvPr/>
        </p:nvSpPr>
        <p:spPr bwMode="auto">
          <a:xfrm>
            <a:off x="228600" y="13716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SNMP uses two port numbers (161 and 162), each for a different </a:t>
            </a:r>
            <a:r>
              <a:rPr lang="en-US" sz="2800" i="1" baseline="0" dirty="0" smtClean="0">
                <a:latin typeface="Times New Roman" pitchFamily="18" charset="0"/>
              </a:rPr>
              <a:t>purpose.</a:t>
            </a:r>
            <a:endParaRPr lang="en-US" sz="2800" i="1" baseline="0" dirty="0">
              <a:latin typeface="Times New Roman" pitchFamily="18" charset="0"/>
            </a:endParaRPr>
          </a:p>
        </p:txBody>
      </p:sp>
      <p:pic>
        <p:nvPicPr>
          <p:cNvPr id="1254413" name="Picture 13"/>
          <p:cNvPicPr>
            <a:picLocks noChangeAspect="1" noChangeArrowheads="1"/>
          </p:cNvPicPr>
          <p:nvPr/>
        </p:nvPicPr>
        <p:blipFill>
          <a:blip r:embed="rId3" cstate="print"/>
          <a:srcRect/>
          <a:stretch>
            <a:fillRect/>
          </a:stretch>
        </p:blipFill>
        <p:spPr bwMode="auto">
          <a:xfrm>
            <a:off x="228600" y="3492500"/>
            <a:ext cx="8172450" cy="1612900"/>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875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8756" name="Text Box 4"/>
          <p:cNvSpPr txBox="1">
            <a:spLocks noChangeArrowheads="1"/>
          </p:cNvSpPr>
          <p:nvPr/>
        </p:nvSpPr>
        <p:spPr bwMode="auto">
          <a:xfrm>
            <a:off x="304800" y="381000"/>
            <a:ext cx="337143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User </a:t>
            </a:r>
            <a:r>
              <a:rPr lang="en-US" sz="2000" i="1" baseline="0" dirty="0">
                <a:latin typeface="Times New Roman" pitchFamily="18" charset="0"/>
              </a:rPr>
              <a:t>datagram format</a:t>
            </a:r>
          </a:p>
        </p:txBody>
      </p:sp>
      <p:sp>
        <p:nvSpPr>
          <p:cNvPr id="10987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8758" name="Picture 6"/>
          <p:cNvPicPr>
            <a:picLocks noChangeAspect="1" noChangeArrowheads="1"/>
          </p:cNvPicPr>
          <p:nvPr/>
        </p:nvPicPr>
        <p:blipFill>
          <a:blip r:embed="rId3" cstate="print"/>
          <a:srcRect/>
          <a:stretch>
            <a:fillRect/>
          </a:stretch>
        </p:blipFill>
        <p:spPr bwMode="auto">
          <a:xfrm>
            <a:off x="935038" y="1866900"/>
            <a:ext cx="7065962" cy="308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839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6839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6839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UDP length </a:t>
            </a:r>
            <a:br>
              <a:rPr lang="en-US" baseline="0"/>
            </a:br>
            <a:r>
              <a:rPr lang="en-US" baseline="0"/>
              <a:t>=  IP length – IP header’s length</a:t>
            </a:r>
          </a:p>
        </p:txBody>
      </p:sp>
      <p:grpSp>
        <p:nvGrpSpPr>
          <p:cNvPr id="2" name="Group 12"/>
          <p:cNvGrpSpPr>
            <a:grpSpLocks/>
          </p:cNvGrpSpPr>
          <p:nvPr/>
        </p:nvGrpSpPr>
        <p:grpSpPr bwMode="auto">
          <a:xfrm>
            <a:off x="457200" y="1981200"/>
            <a:ext cx="1143000" cy="566738"/>
            <a:chOff x="1200" y="1248"/>
            <a:chExt cx="720" cy="357"/>
          </a:xfrm>
        </p:grpSpPr>
        <p:pic>
          <p:nvPicPr>
            <p:cNvPr id="116839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683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08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0804" name="Text Box 4"/>
          <p:cNvSpPr txBox="1">
            <a:spLocks noChangeArrowheads="1"/>
          </p:cNvSpPr>
          <p:nvPr/>
        </p:nvSpPr>
        <p:spPr bwMode="auto">
          <a:xfrm>
            <a:off x="304800" y="381000"/>
            <a:ext cx="5170005" cy="461665"/>
          </a:xfrm>
          <a:prstGeom prst="rect">
            <a:avLst/>
          </a:prstGeom>
          <a:noFill/>
          <a:ln w="9525">
            <a:noFill/>
            <a:miter lim="800000"/>
            <a:headEnd/>
            <a:tailEnd/>
          </a:ln>
          <a:effectLst/>
        </p:spPr>
        <p:txBody>
          <a:bodyPr wrap="none">
            <a:spAutoFit/>
          </a:bodyPr>
          <a:lstStyle/>
          <a:p>
            <a:r>
              <a:rPr lang="en-US" sz="2400" baseline="0" dirty="0" smtClean="0">
                <a:solidFill>
                  <a:schemeClr val="folHlink"/>
                </a:solidFill>
                <a:latin typeface="Times New Roman" pitchFamily="18" charset="0"/>
              </a:rPr>
              <a:t>Figure </a:t>
            </a:r>
            <a:r>
              <a:rPr lang="en-US" sz="2000" i="1" baseline="0" dirty="0" err="1" smtClean="0">
                <a:latin typeface="Times New Roman" pitchFamily="18" charset="0"/>
              </a:rPr>
              <a:t>Pseudoheader</a:t>
            </a:r>
            <a:r>
              <a:rPr lang="en-US" sz="2000" i="1" baseline="0" dirty="0" smtClean="0">
                <a:latin typeface="Times New Roman" pitchFamily="18" charset="0"/>
              </a:rPr>
              <a:t> </a:t>
            </a:r>
            <a:r>
              <a:rPr lang="en-US" sz="2000" i="1" baseline="0" dirty="0">
                <a:latin typeface="Times New Roman" pitchFamily="18" charset="0"/>
              </a:rPr>
              <a:t>for checksum calculation</a:t>
            </a:r>
          </a:p>
        </p:txBody>
      </p:sp>
      <p:sp>
        <p:nvSpPr>
          <p:cNvPr id="11008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0806" name="Picture 6"/>
          <p:cNvPicPr>
            <a:picLocks noChangeAspect="1" noChangeArrowheads="1"/>
          </p:cNvPicPr>
          <p:nvPr/>
        </p:nvPicPr>
        <p:blipFill>
          <a:blip r:embed="rId3" cstate="print"/>
          <a:srcRect/>
          <a:stretch>
            <a:fillRect/>
          </a:stretch>
        </p:blipFill>
        <p:spPr bwMode="auto">
          <a:xfrm>
            <a:off x="1327150" y="1447800"/>
            <a:ext cx="5988050" cy="3895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4169" name="Rectangle 9"/>
          <p:cNvSpPr>
            <a:spLocks noChangeArrowheads="1"/>
          </p:cNvSpPr>
          <p:nvPr/>
        </p:nvSpPr>
        <p:spPr bwMode="auto">
          <a:xfrm>
            <a:off x="228600" y="1143000"/>
            <a:ext cx="8686800" cy="2654300"/>
          </a:xfrm>
          <a:prstGeom prst="rect">
            <a:avLst/>
          </a:prstGeom>
          <a:solidFill>
            <a:schemeClr val="bg1"/>
          </a:solidFill>
          <a:ln w="9525">
            <a:noFill/>
            <a:miter lim="800000"/>
            <a:headEnd/>
            <a:tailEnd/>
          </a:ln>
          <a:effectLst/>
        </p:spPr>
        <p:txBody>
          <a:bodyPr>
            <a:spAutoFit/>
          </a:bodyPr>
          <a:lstStyle/>
          <a:p>
            <a:pPr algn="just"/>
            <a:r>
              <a:rPr lang="en-US" sz="2800" i="1" baseline="0" dirty="0">
                <a:latin typeface="Times New Roman" pitchFamily="18" charset="0"/>
              </a:rPr>
              <a:t>Figure </a:t>
            </a:r>
            <a:r>
              <a:rPr lang="en-US" sz="2800" i="1" baseline="0" dirty="0" smtClean="0">
                <a:latin typeface="Times New Roman" pitchFamily="18" charset="0"/>
              </a:rPr>
              <a:t>shows </a:t>
            </a:r>
            <a:r>
              <a:rPr lang="en-US" sz="2800" i="1" baseline="0" dirty="0">
                <a:latin typeface="Times New Roman" pitchFamily="18" charset="0"/>
              </a:rPr>
              <a:t>the checksum calculation for a very small user datagram with only 7 bytes of data. Because the number of bytes of data is odd, padding is added for checksum calculation. The </a:t>
            </a:r>
            <a:r>
              <a:rPr lang="en-US" sz="2800" i="1" baseline="0" dirty="0" err="1">
                <a:latin typeface="Times New Roman" pitchFamily="18" charset="0"/>
              </a:rPr>
              <a:t>pseudoheader</a:t>
            </a:r>
            <a:r>
              <a:rPr lang="en-US" sz="2800" i="1" baseline="0" dirty="0">
                <a:latin typeface="Times New Roman" pitchFamily="18" charset="0"/>
              </a:rPr>
              <a:t> as well as the padding will be dropped when the user datagram is delivered to IP.</a:t>
            </a:r>
          </a:p>
        </p:txBody>
      </p:sp>
      <p:sp>
        <p:nvSpPr>
          <p:cNvPr id="1244170"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3957237"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PROCESS-TO-PROCESS </a:t>
            </a:r>
            <a:r>
              <a:rPr lang="en-US" baseline="0" dirty="0">
                <a:effectLst>
                  <a:outerShdw blurRad="38100" dist="38100" dir="2700000" algn="tl">
                    <a:srgbClr val="C0C0C0"/>
                  </a:outerShdw>
                </a:effectLst>
                <a:latin typeface="Times" pitchFamily="18" charset="0"/>
              </a:rPr>
              <a:t>DELIVERY</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304800" y="1676400"/>
            <a:ext cx="8229600" cy="2227263"/>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The transport layer is responsible for process-to-process delivery—the delivery of a packet, part of a message, from one process to another. Two processes communicate in a client/server relationship, as we will see later. </a:t>
            </a:r>
          </a:p>
        </p:txBody>
      </p:sp>
      <p:sp>
        <p:nvSpPr>
          <p:cNvPr id="565277" name="Rectangle 29"/>
          <p:cNvSpPr>
            <a:spLocks noChangeArrowheads="1"/>
          </p:cNvSpPr>
          <p:nvPr/>
        </p:nvSpPr>
        <p:spPr bwMode="auto">
          <a:xfrm>
            <a:off x="304800" y="4514850"/>
            <a:ext cx="7620000" cy="191770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Client/Server Paradigm</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Multiplexing and Demultiplexing</a:t>
            </a:r>
          </a:p>
          <a:p>
            <a:pPr>
              <a:buClr>
                <a:schemeClr val="tx1"/>
              </a:buClr>
              <a:buSzPct val="117000"/>
              <a:buFont typeface="Wingdings" pitchFamily="2" charset="2"/>
              <a:buNone/>
            </a:pPr>
            <a:r>
              <a:rPr lang="en-US" sz="2400" baseline="0">
                <a:solidFill>
                  <a:srgbClr val="0033CC"/>
                </a:solidFill>
                <a:latin typeface="Times New Roman" pitchFamily="18" charset="0"/>
              </a:rPr>
              <a:t>Connectionless Versus Connection-Oriented Service</a:t>
            </a:r>
          </a:p>
          <a:p>
            <a:pPr>
              <a:buClr>
                <a:schemeClr val="tx1"/>
              </a:buClr>
              <a:buSzPct val="117000"/>
              <a:buFont typeface="Wingdings" pitchFamily="2" charset="2"/>
              <a:buNone/>
            </a:pPr>
            <a:r>
              <a:rPr lang="en-US" sz="2400" baseline="0">
                <a:solidFill>
                  <a:srgbClr val="0033CC"/>
                </a:solidFill>
                <a:latin typeface="Times New Roman" pitchFamily="18" charset="0"/>
              </a:rPr>
              <a:t>Reliable Versus Unreliable</a:t>
            </a:r>
          </a:p>
          <a:p>
            <a:pPr>
              <a:buClr>
                <a:schemeClr val="tx1"/>
              </a:buClr>
              <a:buSzPct val="117000"/>
              <a:buFont typeface="Wingdings" pitchFamily="2" charset="2"/>
              <a:buNone/>
            </a:pPr>
            <a:r>
              <a:rPr lang="en-US" sz="2400" baseline="0">
                <a:solidFill>
                  <a:srgbClr val="0033CC"/>
                </a:solidFill>
                <a:latin typeface="Times New Roman" pitchFamily="18" charset="0"/>
              </a:rPr>
              <a:t>Three Protocols</a:t>
            </a:r>
          </a:p>
        </p:txBody>
      </p:sp>
      <p:sp>
        <p:nvSpPr>
          <p:cNvPr id="565278" name="Text Box 30"/>
          <p:cNvSpPr txBox="1">
            <a:spLocks noChangeArrowheads="1"/>
          </p:cNvSpPr>
          <p:nvPr/>
        </p:nvSpPr>
        <p:spPr bwMode="auto">
          <a:xfrm>
            <a:off x="317500" y="40386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2852" name="Text Box 4"/>
          <p:cNvSpPr txBox="1">
            <a:spLocks noChangeArrowheads="1"/>
          </p:cNvSpPr>
          <p:nvPr/>
        </p:nvSpPr>
        <p:spPr bwMode="auto">
          <a:xfrm>
            <a:off x="304800" y="381000"/>
            <a:ext cx="667702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Checksum </a:t>
            </a:r>
            <a:r>
              <a:rPr lang="en-US" sz="2000" i="1" baseline="0" dirty="0">
                <a:latin typeface="Times New Roman" pitchFamily="18" charset="0"/>
              </a:rPr>
              <a:t>calculation of a simple UDP user datagram</a:t>
            </a:r>
          </a:p>
        </p:txBody>
      </p:sp>
      <p:sp>
        <p:nvSpPr>
          <p:cNvPr id="11028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2854" name="Picture 6"/>
          <p:cNvPicPr>
            <a:picLocks noChangeAspect="1" noChangeArrowheads="1"/>
          </p:cNvPicPr>
          <p:nvPr/>
        </p:nvPicPr>
        <p:blipFill>
          <a:blip r:embed="rId3" cstate="print"/>
          <a:srcRect/>
          <a:stretch>
            <a:fillRect/>
          </a:stretch>
        </p:blipFill>
        <p:spPr bwMode="auto">
          <a:xfrm>
            <a:off x="274638" y="1557338"/>
            <a:ext cx="8564562" cy="393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4900" name="Text Box 4"/>
          <p:cNvSpPr txBox="1">
            <a:spLocks noChangeArrowheads="1"/>
          </p:cNvSpPr>
          <p:nvPr/>
        </p:nvSpPr>
        <p:spPr bwMode="auto">
          <a:xfrm>
            <a:off x="304800" y="381000"/>
            <a:ext cx="269016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Queues </a:t>
            </a:r>
            <a:r>
              <a:rPr lang="en-US" sz="2000" i="1" baseline="0" dirty="0">
                <a:latin typeface="Times New Roman" pitchFamily="18" charset="0"/>
              </a:rPr>
              <a:t>in UDP</a:t>
            </a:r>
          </a:p>
        </p:txBody>
      </p:sp>
      <p:sp>
        <p:nvSpPr>
          <p:cNvPr id="11049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4902" name="Picture 6"/>
          <p:cNvPicPr>
            <a:picLocks noChangeAspect="1" noChangeArrowheads="1"/>
          </p:cNvPicPr>
          <p:nvPr/>
        </p:nvPicPr>
        <p:blipFill>
          <a:blip r:embed="rId3" cstate="print"/>
          <a:srcRect/>
          <a:stretch>
            <a:fillRect/>
          </a:stretch>
        </p:blipFill>
        <p:spPr bwMode="auto">
          <a:xfrm>
            <a:off x="685800" y="1600200"/>
            <a:ext cx="7523163" cy="347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AA236A-E9D1-E04B-A25F-E7D8BCDE35C5}" type="slidenum">
              <a:rPr lang="en-US" altLang="en-US"/>
              <a:pPr eaLnBrk="1" hangingPunct="1"/>
              <a:t>22</a:t>
            </a:fld>
            <a:endParaRPr lang="en-US" altLang="en-US"/>
          </a:p>
        </p:txBody>
      </p:sp>
      <p:sp>
        <p:nvSpPr>
          <p:cNvPr id="41987" name="Rectangle 2"/>
          <p:cNvSpPr>
            <a:spLocks noGrp="1" noChangeArrowheads="1"/>
          </p:cNvSpPr>
          <p:nvPr>
            <p:ph type="title"/>
          </p:nvPr>
        </p:nvSpPr>
        <p:spPr>
          <a:xfrm>
            <a:off x="571500" y="346075"/>
            <a:ext cx="7994650" cy="1074738"/>
          </a:xfrm>
        </p:spPr>
        <p:txBody>
          <a:bodyPr/>
          <a:lstStyle/>
          <a:p>
            <a:pPr eaLnBrk="1" hangingPunct="1"/>
            <a:r>
              <a:rPr lang="en-US" altLang="ko-KR">
                <a:latin typeface="Tahoma" charset="0"/>
                <a:ea typeface="굴림" charset="-127"/>
              </a:rPr>
              <a:t>Socket functional calls</a:t>
            </a:r>
          </a:p>
        </p:txBody>
      </p:sp>
      <p:sp>
        <p:nvSpPr>
          <p:cNvPr id="41988" name="Rectangle 3"/>
          <p:cNvSpPr>
            <a:spLocks noGrp="1" noChangeArrowheads="1"/>
          </p:cNvSpPr>
          <p:nvPr>
            <p:ph type="body" idx="1"/>
          </p:nvPr>
        </p:nvSpPr>
        <p:spPr>
          <a:xfrm>
            <a:off x="608013" y="1608138"/>
            <a:ext cx="8024812" cy="4346575"/>
          </a:xfrm>
        </p:spPr>
        <p:txBody>
          <a:bodyPr/>
          <a:lstStyle/>
          <a:p>
            <a:pPr eaLnBrk="1" hangingPunct="1">
              <a:lnSpc>
                <a:spcPct val="90000"/>
              </a:lnSpc>
            </a:pPr>
            <a:r>
              <a:rPr lang="en-US" altLang="ko-KR" sz="2000">
                <a:latin typeface="Tahoma" charset="0"/>
                <a:ea typeface="굴림" charset="-127"/>
              </a:rPr>
              <a:t>socket (): Create a socket</a:t>
            </a:r>
          </a:p>
          <a:p>
            <a:pPr eaLnBrk="1" hangingPunct="1">
              <a:lnSpc>
                <a:spcPct val="90000"/>
              </a:lnSpc>
            </a:pPr>
            <a:r>
              <a:rPr lang="en-US" altLang="ko-KR" sz="2000">
                <a:latin typeface="Tahoma" charset="0"/>
                <a:ea typeface="굴림" charset="-127"/>
              </a:rPr>
              <a:t>bind(): bind a socket to a local IP address and port #</a:t>
            </a:r>
          </a:p>
          <a:p>
            <a:pPr eaLnBrk="1" hangingPunct="1">
              <a:lnSpc>
                <a:spcPct val="90000"/>
              </a:lnSpc>
            </a:pPr>
            <a:r>
              <a:rPr lang="en-US" altLang="ko-KR" sz="2000">
                <a:solidFill>
                  <a:srgbClr val="0000FF"/>
                </a:solidFill>
                <a:latin typeface="Tahoma" charset="0"/>
                <a:ea typeface="굴림" charset="-127"/>
              </a:rPr>
              <a:t>listen(): passively waiting for connections</a:t>
            </a:r>
            <a:endParaRPr lang="en-US" altLang="ko-KR" sz="2000">
              <a:latin typeface="Tahoma" charset="0"/>
              <a:ea typeface="굴림" charset="-127"/>
            </a:endParaRPr>
          </a:p>
          <a:p>
            <a:pPr eaLnBrk="1" hangingPunct="1">
              <a:lnSpc>
                <a:spcPct val="90000"/>
              </a:lnSpc>
            </a:pPr>
            <a:r>
              <a:rPr lang="en-US" altLang="ko-KR" sz="2000">
                <a:solidFill>
                  <a:srgbClr val="0000FF"/>
                </a:solidFill>
                <a:latin typeface="Tahoma" charset="0"/>
                <a:ea typeface="굴림" charset="-127"/>
              </a:rPr>
              <a:t>connect(): initiating connection to another socket</a:t>
            </a:r>
          </a:p>
          <a:p>
            <a:pPr eaLnBrk="1" hangingPunct="1">
              <a:lnSpc>
                <a:spcPct val="90000"/>
              </a:lnSpc>
            </a:pPr>
            <a:r>
              <a:rPr lang="en-US" altLang="ko-KR" sz="2000">
                <a:solidFill>
                  <a:srgbClr val="0000FF"/>
                </a:solidFill>
                <a:latin typeface="Tahoma" charset="0"/>
                <a:ea typeface="굴림" charset="-127"/>
              </a:rPr>
              <a:t>accept(): accept a new connection</a:t>
            </a:r>
          </a:p>
          <a:p>
            <a:pPr eaLnBrk="1" hangingPunct="1">
              <a:lnSpc>
                <a:spcPct val="90000"/>
              </a:lnSpc>
            </a:pPr>
            <a:r>
              <a:rPr lang="en-US" altLang="ko-KR" sz="2000">
                <a:solidFill>
                  <a:srgbClr val="C00000"/>
                </a:solidFill>
                <a:latin typeface="Tahoma" charset="0"/>
                <a:ea typeface="굴림" charset="-127"/>
              </a:rPr>
              <a:t>Write(): write data to a socket</a:t>
            </a:r>
          </a:p>
          <a:p>
            <a:pPr eaLnBrk="1" hangingPunct="1">
              <a:lnSpc>
                <a:spcPct val="90000"/>
              </a:lnSpc>
            </a:pPr>
            <a:r>
              <a:rPr lang="en-US" altLang="ko-KR" sz="2000">
                <a:solidFill>
                  <a:srgbClr val="C00000"/>
                </a:solidFill>
                <a:latin typeface="Tahoma" charset="0"/>
                <a:ea typeface="굴림" charset="-127"/>
              </a:rPr>
              <a:t>Read(): read data from a socket</a:t>
            </a:r>
          </a:p>
          <a:p>
            <a:pPr eaLnBrk="1" hangingPunct="1">
              <a:lnSpc>
                <a:spcPct val="90000"/>
              </a:lnSpc>
            </a:pPr>
            <a:r>
              <a:rPr lang="en-US" altLang="ko-KR" sz="2000">
                <a:solidFill>
                  <a:srgbClr val="C00000"/>
                </a:solidFill>
                <a:latin typeface="Tahoma" charset="0"/>
                <a:ea typeface="굴림" charset="-127"/>
              </a:rPr>
              <a:t>sendto(): send a datagram to another UDP socket</a:t>
            </a:r>
          </a:p>
          <a:p>
            <a:pPr eaLnBrk="1" hangingPunct="1">
              <a:lnSpc>
                <a:spcPct val="90000"/>
              </a:lnSpc>
            </a:pPr>
            <a:r>
              <a:rPr lang="en-US" altLang="ko-KR" sz="2000">
                <a:solidFill>
                  <a:srgbClr val="C00000"/>
                </a:solidFill>
                <a:latin typeface="Tahoma" charset="0"/>
                <a:ea typeface="굴림" charset="-127"/>
              </a:rPr>
              <a:t>recvfrom(): read a datagram from a UDP socket</a:t>
            </a:r>
          </a:p>
          <a:p>
            <a:pPr eaLnBrk="1" hangingPunct="1">
              <a:lnSpc>
                <a:spcPct val="90000"/>
              </a:lnSpc>
            </a:pPr>
            <a:r>
              <a:rPr lang="en-US" altLang="ko-KR" sz="2000">
                <a:solidFill>
                  <a:schemeClr val="accent1"/>
                </a:solidFill>
                <a:latin typeface="Tahoma" charset="0"/>
                <a:ea typeface="굴림" charset="-127"/>
              </a:rPr>
              <a:t>close(): close a socket (tear down the connection)</a:t>
            </a:r>
          </a:p>
        </p:txBody>
      </p:sp>
    </p:spTree>
    <p:extLst>
      <p:ext uri="{BB962C8B-B14F-4D97-AF65-F5344CB8AC3E}">
        <p14:creationId xmlns:p14="http://schemas.microsoft.com/office/powerpoint/2010/main" val="151835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665CCB-B285-9749-95B8-482A93A147C8}" type="slidenum">
              <a:rPr lang="en-US" altLang="en-US"/>
              <a:pPr eaLnBrk="1" hangingPunct="1"/>
              <a:t>23</a:t>
            </a:fld>
            <a:endParaRPr lang="en-US" altLang="en-US"/>
          </a:p>
        </p:txBody>
      </p:sp>
      <p:sp>
        <p:nvSpPr>
          <p:cNvPr id="32771" name="Text Box 2"/>
          <p:cNvSpPr txBox="1">
            <a:spLocks noChangeArrowheads="1"/>
          </p:cNvSpPr>
          <p:nvPr/>
        </p:nvSpPr>
        <p:spPr bwMode="auto">
          <a:xfrm>
            <a:off x="533400" y="1600200"/>
            <a:ext cx="8382000" cy="4221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a:latin typeface="Courier New" charset="0"/>
              </a:rPr>
              <a:t>#include &lt;</a:t>
            </a:r>
            <a:r>
              <a:rPr lang="en-US" altLang="en-US" b="1">
                <a:solidFill>
                  <a:srgbClr val="CC0000"/>
                </a:solidFill>
                <a:latin typeface="Courier New" charset="0"/>
              </a:rPr>
              <a:t>netinet/in.h</a:t>
            </a:r>
            <a:r>
              <a:rPr lang="en-US" altLang="en-US">
                <a:latin typeface="Courier New" charset="0"/>
              </a:rPr>
              <a:t>&gt;</a:t>
            </a:r>
          </a:p>
          <a:p>
            <a:endParaRPr lang="en-US" altLang="en-US">
              <a:latin typeface="Courier New" charset="0"/>
            </a:endParaRPr>
          </a:p>
          <a:p>
            <a:r>
              <a:rPr lang="en-US" altLang="en-US">
                <a:latin typeface="Courier New" charset="0"/>
              </a:rPr>
              <a:t>/* Internet address structure */</a:t>
            </a:r>
          </a:p>
          <a:p>
            <a:r>
              <a:rPr lang="en-US" altLang="en-US" b="1">
                <a:solidFill>
                  <a:srgbClr val="CC0000"/>
                </a:solidFill>
                <a:latin typeface="Courier New" charset="0"/>
              </a:rPr>
              <a:t>struct in_addr</a:t>
            </a:r>
            <a:r>
              <a:rPr lang="en-US" altLang="en-US">
                <a:latin typeface="Courier New" charset="0"/>
              </a:rPr>
              <a:t> {</a:t>
            </a:r>
          </a:p>
          <a:p>
            <a:r>
              <a:rPr lang="en-US" altLang="en-US">
                <a:latin typeface="Courier New" charset="0"/>
              </a:rPr>
              <a:t>        u_long </a:t>
            </a:r>
            <a:r>
              <a:rPr lang="en-US" altLang="en-US" b="1">
                <a:solidFill>
                  <a:srgbClr val="CC0000"/>
                </a:solidFill>
                <a:latin typeface="Courier New" charset="0"/>
              </a:rPr>
              <a:t>s_addr</a:t>
            </a:r>
            <a:r>
              <a:rPr lang="en-US" altLang="en-US">
                <a:latin typeface="Courier New" charset="0"/>
              </a:rPr>
              <a:t>;		/* 32-bit IPv4 address */</a:t>
            </a:r>
          </a:p>
          <a:p>
            <a:r>
              <a:rPr lang="en-US" altLang="en-US">
                <a:latin typeface="Courier New" charset="0"/>
              </a:rPr>
              <a:t>};					/* network byte ordered */</a:t>
            </a:r>
          </a:p>
          <a:p>
            <a:endParaRPr lang="en-US" altLang="en-US">
              <a:latin typeface="Courier New" charset="0"/>
            </a:endParaRPr>
          </a:p>
          <a:p>
            <a:r>
              <a:rPr lang="en-US" altLang="en-US">
                <a:latin typeface="Courier New" charset="0"/>
              </a:rPr>
              <a:t>/* Socket address, Internet style. */</a:t>
            </a:r>
          </a:p>
          <a:p>
            <a:r>
              <a:rPr lang="en-US" altLang="en-US" b="1">
                <a:solidFill>
                  <a:srgbClr val="CC0000"/>
                </a:solidFill>
                <a:latin typeface="Courier New" charset="0"/>
              </a:rPr>
              <a:t>struct sockaddr_in</a:t>
            </a:r>
            <a:r>
              <a:rPr lang="en-US" altLang="en-US">
                <a:latin typeface="Courier New" charset="0"/>
              </a:rPr>
              <a:t> {</a:t>
            </a:r>
          </a:p>
          <a:p>
            <a:r>
              <a:rPr lang="en-US" altLang="en-US">
                <a:latin typeface="Courier New" charset="0"/>
              </a:rPr>
              <a:t>	u_char  </a:t>
            </a:r>
            <a:r>
              <a:rPr lang="en-US" altLang="en-US" b="1">
                <a:solidFill>
                  <a:srgbClr val="CC0000"/>
                </a:solidFill>
                <a:latin typeface="Courier New" charset="0"/>
              </a:rPr>
              <a:t>sin_family</a:t>
            </a:r>
            <a:r>
              <a:rPr lang="en-US" altLang="en-US">
                <a:latin typeface="Courier New" charset="0"/>
              </a:rPr>
              <a:t>;	/* Address Family */</a:t>
            </a:r>
          </a:p>
          <a:p>
            <a:r>
              <a:rPr lang="en-US" altLang="en-US">
                <a:latin typeface="Courier New" charset="0"/>
              </a:rPr>
              <a:t>	u_short </a:t>
            </a:r>
            <a:r>
              <a:rPr lang="en-US" altLang="en-US" b="1">
                <a:solidFill>
                  <a:srgbClr val="CC0000"/>
                </a:solidFill>
                <a:latin typeface="Courier New" charset="0"/>
              </a:rPr>
              <a:t>sin_port</a:t>
            </a:r>
            <a:r>
              <a:rPr lang="en-US" altLang="en-US">
                <a:latin typeface="Courier New" charset="0"/>
              </a:rPr>
              <a:t>;		/* UDP or TCP Port# */</a:t>
            </a:r>
          </a:p>
          <a:p>
            <a:r>
              <a:rPr lang="en-US" altLang="en-US">
                <a:latin typeface="Courier New" charset="0"/>
              </a:rPr>
              <a:t>					/* network byte ordered */</a:t>
            </a:r>
          </a:p>
          <a:p>
            <a:r>
              <a:rPr lang="en-US" altLang="en-US">
                <a:latin typeface="Courier New" charset="0"/>
              </a:rPr>
              <a:t>	struct in_addr </a:t>
            </a:r>
            <a:r>
              <a:rPr lang="en-US" altLang="en-US" b="1">
                <a:solidFill>
                  <a:srgbClr val="CC0000"/>
                </a:solidFill>
                <a:latin typeface="Courier New" charset="0"/>
              </a:rPr>
              <a:t>sin_addr</a:t>
            </a:r>
            <a:r>
              <a:rPr lang="en-US" altLang="en-US">
                <a:latin typeface="Courier New" charset="0"/>
              </a:rPr>
              <a:t>;	 /* Internet Address */</a:t>
            </a:r>
          </a:p>
          <a:p>
            <a:r>
              <a:rPr lang="en-US" altLang="en-US">
                <a:latin typeface="Courier New" charset="0"/>
              </a:rPr>
              <a:t>	char    sin_zero[8];	/* unused */</a:t>
            </a:r>
          </a:p>
          <a:p>
            <a:r>
              <a:rPr lang="en-US" altLang="en-US">
                <a:latin typeface="Courier New" charset="0"/>
              </a:rPr>
              <a:t>};</a:t>
            </a:r>
          </a:p>
        </p:txBody>
      </p:sp>
      <p:sp>
        <p:nvSpPr>
          <p:cNvPr id="32772" name="Rectangle 3"/>
          <p:cNvSpPr>
            <a:spLocks noGrp="1" noChangeArrowheads="1"/>
          </p:cNvSpPr>
          <p:nvPr>
            <p:ph type="title"/>
          </p:nvPr>
        </p:nvSpPr>
        <p:spPr/>
        <p:txBody>
          <a:bodyPr/>
          <a:lstStyle/>
          <a:p>
            <a:pPr eaLnBrk="1" hangingPunct="1"/>
            <a:r>
              <a:rPr lang="en-US" altLang="en-US"/>
              <a:t>Internet Addressing Data Structure</a:t>
            </a:r>
          </a:p>
        </p:txBody>
      </p:sp>
      <p:sp>
        <p:nvSpPr>
          <p:cNvPr id="32773" name="Rectangle 4"/>
          <p:cNvSpPr>
            <a:spLocks noGrp="1" noChangeArrowheads="1"/>
          </p:cNvSpPr>
          <p:nvPr>
            <p:ph type="body" idx="1"/>
          </p:nvPr>
        </p:nvSpPr>
        <p:spPr>
          <a:xfrm>
            <a:off x="603250" y="5943600"/>
            <a:ext cx="8256588" cy="533400"/>
          </a:xfrm>
          <a:noFill/>
        </p:spPr>
        <p:txBody>
          <a:bodyPr/>
          <a:lstStyle/>
          <a:p>
            <a:pPr eaLnBrk="1" hangingPunct="1"/>
            <a:r>
              <a:rPr lang="en-US" altLang="en-US" sz="2400"/>
              <a:t>sin_family = AF_INET selects Internet address family</a:t>
            </a:r>
          </a:p>
        </p:txBody>
      </p:sp>
    </p:spTree>
    <p:extLst>
      <p:ext uri="{BB962C8B-B14F-4D97-AF65-F5344CB8AC3E}">
        <p14:creationId xmlns:p14="http://schemas.microsoft.com/office/powerpoint/2010/main" val="2004254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DCB3AE-0219-4243-AD00-D9F73CB02ABC}" type="slidenum">
              <a:rPr lang="en-US" altLang="en-US"/>
              <a:pPr eaLnBrk="1" hangingPunct="1"/>
              <a:t>24</a:t>
            </a:fld>
            <a:endParaRPr lang="en-US" altLang="en-US"/>
          </a:p>
        </p:txBody>
      </p:sp>
      <p:sp>
        <p:nvSpPr>
          <p:cNvPr id="33795" name="Rectangle 2"/>
          <p:cNvSpPr>
            <a:spLocks noGrp="1" noChangeArrowheads="1"/>
          </p:cNvSpPr>
          <p:nvPr>
            <p:ph type="title"/>
          </p:nvPr>
        </p:nvSpPr>
        <p:spPr/>
        <p:txBody>
          <a:bodyPr/>
          <a:lstStyle/>
          <a:p>
            <a:pPr eaLnBrk="1" hangingPunct="1"/>
            <a:r>
              <a:rPr lang="en-US" altLang="en-US"/>
              <a:t>Byte Ordering</a:t>
            </a:r>
          </a:p>
        </p:txBody>
      </p:sp>
      <p:sp>
        <p:nvSpPr>
          <p:cNvPr id="33796" name="Rectangle 3"/>
          <p:cNvSpPr>
            <a:spLocks noGrp="1" noChangeArrowheads="1"/>
          </p:cNvSpPr>
          <p:nvPr>
            <p:ph type="body" idx="1"/>
          </p:nvPr>
        </p:nvSpPr>
        <p:spPr>
          <a:xfrm>
            <a:off x="381000" y="4114800"/>
            <a:ext cx="7543800" cy="2590800"/>
          </a:xfrm>
        </p:spPr>
        <p:txBody>
          <a:bodyPr/>
          <a:lstStyle/>
          <a:p>
            <a:pPr marL="173038" indent="-173038" eaLnBrk="1" hangingPunct="1"/>
            <a:r>
              <a:rPr lang="en-US" altLang="en-US" sz="2400"/>
              <a:t>Big Endian</a:t>
            </a:r>
          </a:p>
          <a:p>
            <a:pPr marL="514350" lvl="1" indent="-173038" eaLnBrk="1" hangingPunct="1"/>
            <a:r>
              <a:rPr lang="en-US" altLang="en-US" sz="2200"/>
              <a:t>Sun Solaris, PowerPC, ...</a:t>
            </a:r>
          </a:p>
          <a:p>
            <a:pPr marL="173038" indent="-173038" eaLnBrk="1" hangingPunct="1"/>
            <a:r>
              <a:rPr lang="en-US" altLang="en-US" sz="2400"/>
              <a:t>Little Endian</a:t>
            </a:r>
          </a:p>
          <a:p>
            <a:pPr marL="514350" lvl="1" indent="-173038" eaLnBrk="1" hangingPunct="1"/>
            <a:r>
              <a:rPr lang="en-US" altLang="en-US" sz="2200"/>
              <a:t>i386, alpha, ...</a:t>
            </a:r>
          </a:p>
          <a:p>
            <a:pPr marL="173038" indent="-173038" eaLnBrk="1" hangingPunct="1"/>
            <a:r>
              <a:rPr lang="en-US" altLang="en-US" sz="2400"/>
              <a:t>Network byte order = Big Endian</a:t>
            </a:r>
          </a:p>
        </p:txBody>
      </p:sp>
      <p:sp>
        <p:nvSpPr>
          <p:cNvPr id="33797" name="Rectangle 4"/>
          <p:cNvSpPr>
            <a:spLocks noChangeArrowheads="1"/>
          </p:cNvSpPr>
          <p:nvPr/>
        </p:nvSpPr>
        <p:spPr bwMode="auto">
          <a:xfrm>
            <a:off x="5257800" y="4129088"/>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128</a:t>
            </a:r>
          </a:p>
        </p:txBody>
      </p:sp>
      <p:sp>
        <p:nvSpPr>
          <p:cNvPr id="33798" name="Rectangle 5"/>
          <p:cNvSpPr>
            <a:spLocks noChangeArrowheads="1"/>
          </p:cNvSpPr>
          <p:nvPr/>
        </p:nvSpPr>
        <p:spPr bwMode="auto">
          <a:xfrm>
            <a:off x="6096000" y="4129088"/>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2</a:t>
            </a:r>
          </a:p>
        </p:txBody>
      </p:sp>
      <p:sp>
        <p:nvSpPr>
          <p:cNvPr id="33799" name="Rectangle 6"/>
          <p:cNvSpPr>
            <a:spLocks noChangeArrowheads="1"/>
          </p:cNvSpPr>
          <p:nvPr/>
        </p:nvSpPr>
        <p:spPr bwMode="auto">
          <a:xfrm>
            <a:off x="6934200" y="4129088"/>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194</a:t>
            </a:r>
          </a:p>
        </p:txBody>
      </p:sp>
      <p:sp>
        <p:nvSpPr>
          <p:cNvPr id="33800" name="Rectangle 7"/>
          <p:cNvSpPr>
            <a:spLocks noChangeArrowheads="1"/>
          </p:cNvSpPr>
          <p:nvPr/>
        </p:nvSpPr>
        <p:spPr bwMode="auto">
          <a:xfrm>
            <a:off x="7772400" y="4129088"/>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95</a:t>
            </a:r>
          </a:p>
        </p:txBody>
      </p:sp>
      <p:sp>
        <p:nvSpPr>
          <p:cNvPr id="33801" name="Text Box 8"/>
          <p:cNvSpPr txBox="1">
            <a:spLocks noChangeArrowheads="1"/>
          </p:cNvSpPr>
          <p:nvPr/>
        </p:nvSpPr>
        <p:spPr bwMode="auto">
          <a:xfrm>
            <a:off x="1143000" y="1524000"/>
            <a:ext cx="7162800" cy="2024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r>
              <a:rPr lang="en-US" altLang="en-US" sz="2000">
                <a:latin typeface="Courier New" charset="0"/>
              </a:rPr>
              <a:t>union {</a:t>
            </a:r>
          </a:p>
          <a:p>
            <a:pPr>
              <a:lnSpc>
                <a:spcPct val="90000"/>
              </a:lnSpc>
            </a:pPr>
            <a:r>
              <a:rPr lang="en-US" altLang="en-US" sz="2000">
                <a:latin typeface="Courier New" charset="0"/>
              </a:rPr>
              <a:t>   u_int32_t addr;  /* 4 bytes address */</a:t>
            </a:r>
          </a:p>
          <a:p>
            <a:pPr>
              <a:lnSpc>
                <a:spcPct val="90000"/>
              </a:lnSpc>
            </a:pPr>
            <a:r>
              <a:rPr lang="en-US" altLang="en-US" sz="2000">
                <a:latin typeface="Courier New" charset="0"/>
              </a:rPr>
              <a:t>   char c[4];</a:t>
            </a:r>
          </a:p>
          <a:p>
            <a:pPr>
              <a:lnSpc>
                <a:spcPct val="90000"/>
              </a:lnSpc>
            </a:pPr>
            <a:r>
              <a:rPr lang="en-US" altLang="en-US" sz="2000">
                <a:latin typeface="Courier New" charset="0"/>
              </a:rPr>
              <a:t>} un;</a:t>
            </a:r>
          </a:p>
          <a:p>
            <a:pPr>
              <a:lnSpc>
                <a:spcPct val="90000"/>
              </a:lnSpc>
            </a:pPr>
            <a:r>
              <a:rPr lang="en-US" altLang="en-US" sz="2000">
                <a:latin typeface="Courier New" charset="0"/>
              </a:rPr>
              <a:t>/* 128.2.194.95 */</a:t>
            </a:r>
          </a:p>
          <a:p>
            <a:pPr>
              <a:lnSpc>
                <a:spcPct val="90000"/>
              </a:lnSpc>
            </a:pPr>
            <a:r>
              <a:rPr lang="en-US" altLang="en-US" sz="2000">
                <a:latin typeface="Courier New" charset="0"/>
              </a:rPr>
              <a:t>un.addr = 0x8002c25f;</a:t>
            </a:r>
          </a:p>
          <a:p>
            <a:pPr>
              <a:lnSpc>
                <a:spcPct val="90000"/>
              </a:lnSpc>
            </a:pPr>
            <a:r>
              <a:rPr lang="en-US" altLang="en-US" sz="2000">
                <a:latin typeface="Courier New" charset="0"/>
              </a:rPr>
              <a:t>/* c[0] = ? */</a:t>
            </a:r>
          </a:p>
        </p:txBody>
      </p:sp>
      <p:sp>
        <p:nvSpPr>
          <p:cNvPr id="33802" name="Rectangle 9"/>
          <p:cNvSpPr>
            <a:spLocks noChangeArrowheads="1"/>
          </p:cNvSpPr>
          <p:nvPr/>
        </p:nvSpPr>
        <p:spPr bwMode="auto">
          <a:xfrm>
            <a:off x="5227638" y="3505200"/>
            <a:ext cx="3381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200" b="1">
                <a:latin typeface="Courier New" charset="0"/>
              </a:rPr>
              <a:t>c[0] c[1] c[2] c[3]</a:t>
            </a:r>
            <a:endParaRPr lang="en-US" altLang="en-US" sz="2000" b="1">
              <a:latin typeface="Courier New" charset="0"/>
            </a:endParaRPr>
          </a:p>
        </p:txBody>
      </p:sp>
      <p:sp>
        <p:nvSpPr>
          <p:cNvPr id="33803" name="Rectangle 10"/>
          <p:cNvSpPr>
            <a:spLocks noChangeArrowheads="1"/>
          </p:cNvSpPr>
          <p:nvPr/>
        </p:nvSpPr>
        <p:spPr bwMode="auto">
          <a:xfrm>
            <a:off x="5257800" y="4876800"/>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95</a:t>
            </a:r>
          </a:p>
        </p:txBody>
      </p:sp>
      <p:sp>
        <p:nvSpPr>
          <p:cNvPr id="33804" name="Rectangle 11"/>
          <p:cNvSpPr>
            <a:spLocks noChangeArrowheads="1"/>
          </p:cNvSpPr>
          <p:nvPr/>
        </p:nvSpPr>
        <p:spPr bwMode="auto">
          <a:xfrm>
            <a:off x="6096000" y="4876800"/>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194</a:t>
            </a:r>
          </a:p>
        </p:txBody>
      </p:sp>
      <p:sp>
        <p:nvSpPr>
          <p:cNvPr id="33805" name="Rectangle 12"/>
          <p:cNvSpPr>
            <a:spLocks noChangeArrowheads="1"/>
          </p:cNvSpPr>
          <p:nvPr/>
        </p:nvSpPr>
        <p:spPr bwMode="auto">
          <a:xfrm>
            <a:off x="6934200" y="4876800"/>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2</a:t>
            </a:r>
          </a:p>
        </p:txBody>
      </p:sp>
      <p:sp>
        <p:nvSpPr>
          <p:cNvPr id="33806" name="Rectangle 13"/>
          <p:cNvSpPr>
            <a:spLocks noChangeArrowheads="1"/>
          </p:cNvSpPr>
          <p:nvPr/>
        </p:nvSpPr>
        <p:spPr bwMode="auto">
          <a:xfrm>
            <a:off x="7772400" y="4876800"/>
            <a:ext cx="838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a:latin typeface="Times New Roman" charset="0"/>
              </a:rPr>
              <a:t>128</a:t>
            </a:r>
          </a:p>
        </p:txBody>
      </p:sp>
      <p:sp>
        <p:nvSpPr>
          <p:cNvPr id="33807" name="Line 14"/>
          <p:cNvSpPr>
            <a:spLocks noChangeShapeType="1"/>
          </p:cNvSpPr>
          <p:nvPr/>
        </p:nvSpPr>
        <p:spPr bwMode="auto">
          <a:xfrm>
            <a:off x="2819400" y="4343400"/>
            <a:ext cx="2209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33808" name="Line 15"/>
          <p:cNvSpPr>
            <a:spLocks noChangeShapeType="1"/>
          </p:cNvSpPr>
          <p:nvPr/>
        </p:nvSpPr>
        <p:spPr bwMode="auto">
          <a:xfrm>
            <a:off x="2819400" y="5181600"/>
            <a:ext cx="2209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Tree>
    <p:extLst>
      <p:ext uri="{BB962C8B-B14F-4D97-AF65-F5344CB8AC3E}">
        <p14:creationId xmlns:p14="http://schemas.microsoft.com/office/powerpoint/2010/main" val="1383388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091FA5-30EB-2C47-8DEF-18FE2E51BF60}" type="slidenum">
              <a:rPr lang="en-US" altLang="en-US"/>
              <a:pPr eaLnBrk="1" hangingPunct="1"/>
              <a:t>25</a:t>
            </a:fld>
            <a:endParaRPr lang="en-US" altLang="en-US"/>
          </a:p>
        </p:txBody>
      </p:sp>
      <p:sp>
        <p:nvSpPr>
          <p:cNvPr id="34819" name="Rectangle 2"/>
          <p:cNvSpPr>
            <a:spLocks noGrp="1" noChangeArrowheads="1"/>
          </p:cNvSpPr>
          <p:nvPr>
            <p:ph type="title"/>
          </p:nvPr>
        </p:nvSpPr>
        <p:spPr/>
        <p:txBody>
          <a:bodyPr/>
          <a:lstStyle/>
          <a:p>
            <a:pPr eaLnBrk="1" hangingPunct="1"/>
            <a:r>
              <a:rPr lang="en-US" altLang="en-US"/>
              <a:t>Byte Ordering Functions</a:t>
            </a:r>
          </a:p>
        </p:txBody>
      </p:sp>
      <p:sp>
        <p:nvSpPr>
          <p:cNvPr id="34820" name="Rectangle 3"/>
          <p:cNvSpPr>
            <a:spLocks noGrp="1" noChangeArrowheads="1"/>
          </p:cNvSpPr>
          <p:nvPr>
            <p:ph type="body" idx="1"/>
          </p:nvPr>
        </p:nvSpPr>
        <p:spPr>
          <a:xfrm>
            <a:off x="363538" y="1524000"/>
            <a:ext cx="8475662" cy="2624138"/>
          </a:xfrm>
        </p:spPr>
        <p:txBody>
          <a:bodyPr/>
          <a:lstStyle/>
          <a:p>
            <a:pPr eaLnBrk="1" hangingPunct="1">
              <a:lnSpc>
                <a:spcPct val="90000"/>
              </a:lnSpc>
            </a:pPr>
            <a:r>
              <a:rPr lang="en-US" altLang="en-US" sz="2800"/>
              <a:t>Converts between </a:t>
            </a:r>
            <a:r>
              <a:rPr lang="en-US" altLang="en-US" sz="2800" b="1">
                <a:solidFill>
                  <a:srgbClr val="CC0000"/>
                </a:solidFill>
              </a:rPr>
              <a:t>host byte order </a:t>
            </a:r>
            <a:r>
              <a:rPr lang="en-US" altLang="en-US" sz="2800"/>
              <a:t>and </a:t>
            </a:r>
            <a:r>
              <a:rPr lang="en-US" altLang="en-US" sz="2800" b="1">
                <a:solidFill>
                  <a:srgbClr val="CC0000"/>
                </a:solidFill>
              </a:rPr>
              <a:t>network byte order</a:t>
            </a:r>
          </a:p>
          <a:p>
            <a:pPr lvl="1" eaLnBrk="1" hangingPunct="1">
              <a:lnSpc>
                <a:spcPct val="90000"/>
              </a:lnSpc>
            </a:pPr>
            <a:r>
              <a:rPr lang="en-US" altLang="en-US" sz="2400"/>
              <a:t>‘h’ = host byte order</a:t>
            </a:r>
          </a:p>
          <a:p>
            <a:pPr lvl="1" eaLnBrk="1" hangingPunct="1">
              <a:lnSpc>
                <a:spcPct val="90000"/>
              </a:lnSpc>
            </a:pPr>
            <a:r>
              <a:rPr lang="en-US" altLang="en-US" sz="2400"/>
              <a:t>‘n’ = network byte order</a:t>
            </a:r>
          </a:p>
          <a:p>
            <a:pPr lvl="1" eaLnBrk="1" hangingPunct="1">
              <a:lnSpc>
                <a:spcPct val="90000"/>
              </a:lnSpc>
            </a:pPr>
            <a:r>
              <a:rPr lang="en-US" altLang="en-US" sz="2400"/>
              <a:t>‘l’ = long (4 bytes), converts IP addresses</a:t>
            </a:r>
          </a:p>
          <a:p>
            <a:pPr lvl="1" eaLnBrk="1" hangingPunct="1">
              <a:lnSpc>
                <a:spcPct val="90000"/>
              </a:lnSpc>
            </a:pPr>
            <a:r>
              <a:rPr lang="en-US" altLang="en-US" sz="2400"/>
              <a:t>‘s’ = short (2 bytes), converts port numbers</a:t>
            </a:r>
            <a:endParaRPr lang="en-US" altLang="en-US" sz="2400" b="1">
              <a:solidFill>
                <a:srgbClr val="CC0000"/>
              </a:solidFill>
            </a:endParaRPr>
          </a:p>
        </p:txBody>
      </p:sp>
      <p:sp>
        <p:nvSpPr>
          <p:cNvPr id="34821" name="Text Box 4"/>
          <p:cNvSpPr txBox="1">
            <a:spLocks noChangeArrowheads="1"/>
          </p:cNvSpPr>
          <p:nvPr/>
        </p:nvSpPr>
        <p:spPr bwMode="auto">
          <a:xfrm>
            <a:off x="609600" y="3962400"/>
            <a:ext cx="8229600" cy="25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a:latin typeface="Courier New" charset="0"/>
              </a:rPr>
              <a:t>#include &lt;netinet/in.h&gt;</a:t>
            </a:r>
          </a:p>
          <a:p>
            <a:endParaRPr lang="en-US" altLang="en-US" sz="2000">
              <a:latin typeface="Courier New" charset="0"/>
            </a:endParaRPr>
          </a:p>
          <a:p>
            <a:r>
              <a:rPr lang="en-US" altLang="en-US" sz="2000">
                <a:latin typeface="Courier New" charset="0"/>
              </a:rPr>
              <a:t>unsigned long int </a:t>
            </a:r>
            <a:r>
              <a:rPr lang="en-US" altLang="en-US" sz="2000" b="1">
                <a:solidFill>
                  <a:srgbClr val="CC0000"/>
                </a:solidFill>
                <a:latin typeface="Courier New" charset="0"/>
              </a:rPr>
              <a:t>htonl</a:t>
            </a:r>
            <a:r>
              <a:rPr lang="en-US" altLang="en-US" sz="2000">
                <a:latin typeface="Courier New" charset="0"/>
              </a:rPr>
              <a:t>(unsigned long int hostlong);</a:t>
            </a:r>
          </a:p>
          <a:p>
            <a:r>
              <a:rPr lang="en-US" altLang="en-US" sz="2000">
                <a:latin typeface="Courier New" charset="0"/>
              </a:rPr>
              <a:t>unsigned short int </a:t>
            </a:r>
            <a:r>
              <a:rPr lang="en-US" altLang="en-US" sz="2000" b="1">
                <a:solidFill>
                  <a:srgbClr val="CC0000"/>
                </a:solidFill>
                <a:latin typeface="Courier New" charset="0"/>
              </a:rPr>
              <a:t>htons</a:t>
            </a:r>
            <a:r>
              <a:rPr lang="en-US" altLang="en-US" sz="2000">
                <a:latin typeface="Courier New" charset="0"/>
              </a:rPr>
              <a:t>(unsigned short int hostshort);</a:t>
            </a:r>
          </a:p>
          <a:p>
            <a:r>
              <a:rPr lang="en-US" altLang="en-US" sz="2000">
                <a:latin typeface="Courier New" charset="0"/>
              </a:rPr>
              <a:t>unsigned long int </a:t>
            </a:r>
            <a:r>
              <a:rPr lang="en-US" altLang="en-US" sz="2000" b="1">
                <a:solidFill>
                  <a:srgbClr val="CC0000"/>
                </a:solidFill>
                <a:latin typeface="Courier New" charset="0"/>
              </a:rPr>
              <a:t>ntohl</a:t>
            </a:r>
            <a:r>
              <a:rPr lang="en-US" altLang="en-US" sz="2000">
                <a:latin typeface="Courier New" charset="0"/>
              </a:rPr>
              <a:t>(unsigned long int netlong);</a:t>
            </a:r>
          </a:p>
          <a:p>
            <a:r>
              <a:rPr lang="en-US" altLang="en-US" sz="2000">
                <a:latin typeface="Courier New" charset="0"/>
              </a:rPr>
              <a:t>unsigned short int </a:t>
            </a:r>
            <a:r>
              <a:rPr lang="en-US" altLang="en-US" sz="2000" b="1">
                <a:solidFill>
                  <a:srgbClr val="CC0000"/>
                </a:solidFill>
                <a:latin typeface="Courier New" charset="0"/>
              </a:rPr>
              <a:t>ntohs</a:t>
            </a:r>
            <a:r>
              <a:rPr lang="en-US" altLang="en-US" sz="2000">
                <a:latin typeface="Courier New" charset="0"/>
              </a:rPr>
              <a:t>(unsigned short int netshort);</a:t>
            </a:r>
            <a:endParaRPr lang="en-US" altLang="en-US" sz="2400">
              <a:latin typeface="Times New Roman" charset="0"/>
            </a:endParaRPr>
          </a:p>
        </p:txBody>
      </p:sp>
    </p:spTree>
    <p:extLst>
      <p:ext uri="{BB962C8B-B14F-4D97-AF65-F5344CB8AC3E}">
        <p14:creationId xmlns:p14="http://schemas.microsoft.com/office/powerpoint/2010/main" val="424939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09D886-7002-A64B-99D5-135E0339CEDC}" type="slidenum">
              <a:rPr lang="en-US" altLang="en-US"/>
              <a:pPr eaLnBrk="1" hangingPunct="1"/>
              <a:t>26</a:t>
            </a:fld>
            <a:endParaRPr lang="en-US" altLang="en-US"/>
          </a:p>
        </p:txBody>
      </p:sp>
      <p:sp>
        <p:nvSpPr>
          <p:cNvPr id="56323" name="Text Box 2"/>
          <p:cNvSpPr txBox="1">
            <a:spLocks noChangeArrowheads="1"/>
          </p:cNvSpPr>
          <p:nvPr/>
        </p:nvSpPr>
        <p:spPr bwMode="auto">
          <a:xfrm>
            <a:off x="1444625" y="3890963"/>
            <a:ext cx="1495425" cy="5207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2058" tIns="123087" rIns="82058" bIns="123087"/>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a:latin typeface="Helvetica" charset="0"/>
              </a:rPr>
              <a:t>UDP</a:t>
            </a:r>
          </a:p>
        </p:txBody>
      </p:sp>
      <p:sp>
        <p:nvSpPr>
          <p:cNvPr id="56324" name="Text Box 3"/>
          <p:cNvSpPr txBox="1">
            <a:spLocks noChangeArrowheads="1"/>
          </p:cNvSpPr>
          <p:nvPr/>
        </p:nvSpPr>
        <p:spPr bwMode="auto">
          <a:xfrm>
            <a:off x="1444625" y="4716463"/>
            <a:ext cx="1495425" cy="522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2058" tIns="123087" rIns="82058" bIns="123087"/>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a:latin typeface="Helvetica" charset="0"/>
              </a:rPr>
              <a:t>IP</a:t>
            </a:r>
          </a:p>
        </p:txBody>
      </p:sp>
      <p:sp>
        <p:nvSpPr>
          <p:cNvPr id="56325" name="Text Box 4"/>
          <p:cNvSpPr txBox="1">
            <a:spLocks noChangeArrowheads="1"/>
          </p:cNvSpPr>
          <p:nvPr/>
        </p:nvSpPr>
        <p:spPr bwMode="auto">
          <a:xfrm>
            <a:off x="1246188" y="5519738"/>
            <a:ext cx="1920875" cy="522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2058" tIns="123087" rIns="82058" bIns="123087">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a:latin typeface="Helvetica" charset="0"/>
              </a:rPr>
              <a:t>Ethernet Adapter</a:t>
            </a:r>
          </a:p>
        </p:txBody>
      </p:sp>
      <p:sp>
        <p:nvSpPr>
          <p:cNvPr id="56326" name="Line 5"/>
          <p:cNvSpPr>
            <a:spLocks noChangeShapeType="1"/>
          </p:cNvSpPr>
          <p:nvPr/>
        </p:nvSpPr>
        <p:spPr bwMode="auto">
          <a:xfrm>
            <a:off x="2192338" y="4408488"/>
            <a:ext cx="0" cy="3095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56327" name="Line 6"/>
          <p:cNvSpPr>
            <a:spLocks noChangeShapeType="1"/>
          </p:cNvSpPr>
          <p:nvPr/>
        </p:nvSpPr>
        <p:spPr bwMode="auto">
          <a:xfrm>
            <a:off x="2192338" y="5241925"/>
            <a:ext cx="0" cy="3095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56328" name="Oval 7"/>
          <p:cNvSpPr>
            <a:spLocks noChangeArrowheads="1"/>
          </p:cNvSpPr>
          <p:nvPr/>
        </p:nvSpPr>
        <p:spPr bwMode="auto">
          <a:xfrm>
            <a:off x="1204913" y="2209800"/>
            <a:ext cx="1993900" cy="1022350"/>
          </a:xfrm>
          <a:prstGeom prst="ellipse">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1176" tIns="45588" rIns="91176" bIns="45588" anchor="ct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a:solidFill>
                  <a:srgbClr val="CC0000"/>
                </a:solidFill>
                <a:latin typeface="Helvetica" charset="0"/>
              </a:rPr>
              <a:t>NTP</a:t>
            </a:r>
          </a:p>
          <a:p>
            <a:pPr algn="ctr"/>
            <a:r>
              <a:rPr lang="en-US" altLang="en-US">
                <a:solidFill>
                  <a:srgbClr val="CC0000"/>
                </a:solidFill>
                <a:latin typeface="Helvetica" charset="0"/>
              </a:rPr>
              <a:t>daemon</a:t>
            </a:r>
          </a:p>
        </p:txBody>
      </p:sp>
      <p:sp>
        <p:nvSpPr>
          <p:cNvPr id="56329" name="Line 8"/>
          <p:cNvSpPr>
            <a:spLocks noChangeShapeType="1"/>
          </p:cNvSpPr>
          <p:nvPr/>
        </p:nvSpPr>
        <p:spPr bwMode="auto">
          <a:xfrm>
            <a:off x="1277938" y="3621088"/>
            <a:ext cx="187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56330" name="Rectangle 9"/>
          <p:cNvSpPr>
            <a:spLocks noChangeArrowheads="1"/>
          </p:cNvSpPr>
          <p:nvPr/>
        </p:nvSpPr>
        <p:spPr bwMode="auto">
          <a:xfrm>
            <a:off x="998538" y="2057400"/>
            <a:ext cx="2411412" cy="4240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6331" name="Oval 10"/>
          <p:cNvSpPr>
            <a:spLocks noChangeArrowheads="1"/>
          </p:cNvSpPr>
          <p:nvPr/>
        </p:nvSpPr>
        <p:spPr bwMode="auto">
          <a:xfrm>
            <a:off x="2058988" y="3071813"/>
            <a:ext cx="227012" cy="219075"/>
          </a:xfrm>
          <a:prstGeom prst="ellipse">
            <a:avLst/>
          </a:prstGeom>
          <a:solidFill>
            <a:srgbClr val="FF6600"/>
          </a:solidFill>
          <a:ln w="9525">
            <a:solidFill>
              <a:srgbClr val="FF6600"/>
            </a:solidFill>
            <a:round/>
            <a:headEnd/>
            <a:tailEnd/>
          </a:ln>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6332" name="Line 11"/>
          <p:cNvSpPr>
            <a:spLocks noChangeShapeType="1"/>
          </p:cNvSpPr>
          <p:nvPr/>
        </p:nvSpPr>
        <p:spPr bwMode="auto">
          <a:xfrm flipH="1">
            <a:off x="2209800" y="3214688"/>
            <a:ext cx="0" cy="676275"/>
          </a:xfrm>
          <a:prstGeom prst="line">
            <a:avLst/>
          </a:prstGeom>
          <a:noFill/>
          <a:ln w="254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56333" name="Rectangle 12"/>
          <p:cNvSpPr>
            <a:spLocks noGrp="1" noChangeArrowheads="1"/>
          </p:cNvSpPr>
          <p:nvPr>
            <p:ph type="title"/>
          </p:nvPr>
        </p:nvSpPr>
        <p:spPr/>
        <p:txBody>
          <a:bodyPr lIns="82058" tIns="41029" rIns="82058" bIns="41029"/>
          <a:lstStyle/>
          <a:p>
            <a:pPr eaLnBrk="1" hangingPunct="1"/>
            <a:r>
              <a:rPr lang="en-US" altLang="en-US"/>
              <a:t>UDP Server Example</a:t>
            </a:r>
          </a:p>
        </p:txBody>
      </p:sp>
      <p:sp>
        <p:nvSpPr>
          <p:cNvPr id="56334" name="Text Box 13"/>
          <p:cNvSpPr txBox="1">
            <a:spLocks noChangeArrowheads="1"/>
          </p:cNvSpPr>
          <p:nvPr/>
        </p:nvSpPr>
        <p:spPr bwMode="auto">
          <a:xfrm>
            <a:off x="2209800" y="3214688"/>
            <a:ext cx="1082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b="1" i="1">
                <a:latin typeface="Helvetica" charset="0"/>
              </a:rPr>
              <a:t>Port 123</a:t>
            </a:r>
          </a:p>
        </p:txBody>
      </p:sp>
      <p:sp>
        <p:nvSpPr>
          <p:cNvPr id="56335" name="Rectangle 14"/>
          <p:cNvSpPr>
            <a:spLocks noGrp="1" noChangeArrowheads="1"/>
          </p:cNvSpPr>
          <p:nvPr>
            <p:ph type="body" idx="1"/>
          </p:nvPr>
        </p:nvSpPr>
        <p:spPr>
          <a:xfrm>
            <a:off x="3810000" y="1600200"/>
            <a:ext cx="4724400" cy="4800600"/>
          </a:xfrm>
          <a:noFill/>
        </p:spPr>
        <p:txBody>
          <a:bodyPr/>
          <a:lstStyle/>
          <a:p>
            <a:pPr eaLnBrk="1" hangingPunct="1"/>
            <a:r>
              <a:rPr lang="en-US" altLang="en-US"/>
              <a:t>For example: NTP daemon</a:t>
            </a:r>
          </a:p>
          <a:p>
            <a:pPr lvl="1" eaLnBrk="1" hangingPunct="1"/>
            <a:endParaRPr lang="en-US" altLang="en-US"/>
          </a:p>
          <a:p>
            <a:pPr eaLnBrk="1" hangingPunct="1"/>
            <a:r>
              <a:rPr lang="en-US" altLang="en-US" sz="2400" b="1">
                <a:solidFill>
                  <a:srgbClr val="CC0000"/>
                </a:solidFill>
                <a:latin typeface="Helvetica" charset="0"/>
              </a:rPr>
              <a:t>What does a </a:t>
            </a:r>
            <a:r>
              <a:rPr lang="en-US" altLang="en-US" sz="2400" b="1" i="1">
                <a:solidFill>
                  <a:srgbClr val="CC0000"/>
                </a:solidFill>
                <a:latin typeface="Helvetica" charset="0"/>
              </a:rPr>
              <a:t>UDP server</a:t>
            </a:r>
            <a:r>
              <a:rPr lang="en-US" altLang="en-US" sz="2400" b="1">
                <a:solidFill>
                  <a:srgbClr val="CC0000"/>
                </a:solidFill>
                <a:latin typeface="Helvetica" charset="0"/>
              </a:rPr>
              <a:t> need to do so that a </a:t>
            </a:r>
            <a:r>
              <a:rPr lang="en-US" altLang="en-US" sz="2400" b="1" i="1">
                <a:solidFill>
                  <a:srgbClr val="CC0000"/>
                </a:solidFill>
                <a:latin typeface="Helvetica" charset="0"/>
              </a:rPr>
              <a:t>UDP client</a:t>
            </a:r>
            <a:r>
              <a:rPr lang="en-US" altLang="en-US" sz="2400" b="1">
                <a:solidFill>
                  <a:srgbClr val="CC0000"/>
                </a:solidFill>
                <a:latin typeface="Helvetica" charset="0"/>
              </a:rPr>
              <a:t> can connect to it?</a:t>
            </a:r>
          </a:p>
          <a:p>
            <a:pPr eaLnBrk="1" hangingPunct="1"/>
            <a:endParaRPr lang="en-US" altLang="en-US" sz="2400" b="1">
              <a:solidFill>
                <a:srgbClr val="CC0000"/>
              </a:solidFill>
              <a:latin typeface="Helvetica" charset="0"/>
            </a:endParaRPr>
          </a:p>
          <a:p>
            <a:pPr eaLnBrk="1" hangingPunct="1"/>
            <a:endParaRPr lang="en-US" altLang="en-US" sz="2400" b="1">
              <a:solidFill>
                <a:srgbClr val="CC0000"/>
              </a:solidFill>
              <a:latin typeface="Helvetica" charset="0"/>
            </a:endParaRPr>
          </a:p>
        </p:txBody>
      </p:sp>
    </p:spTree>
    <p:extLst>
      <p:ext uri="{BB962C8B-B14F-4D97-AF65-F5344CB8AC3E}">
        <p14:creationId xmlns:p14="http://schemas.microsoft.com/office/powerpoint/2010/main" val="1911692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0D1E1E-0D5B-E34A-9670-18EDB44998E9}" type="slidenum">
              <a:rPr lang="en-US" altLang="en-US"/>
              <a:pPr eaLnBrk="1" hangingPunct="1"/>
              <a:t>27</a:t>
            </a:fld>
            <a:endParaRPr lang="en-US" altLang="en-US"/>
          </a:p>
        </p:txBody>
      </p:sp>
      <p:sp>
        <p:nvSpPr>
          <p:cNvPr id="57347" name="Rectangle 2"/>
          <p:cNvSpPr>
            <a:spLocks noGrp="1" noChangeArrowheads="1"/>
          </p:cNvSpPr>
          <p:nvPr>
            <p:ph type="title"/>
          </p:nvPr>
        </p:nvSpPr>
        <p:spPr/>
        <p:txBody>
          <a:bodyPr lIns="82058" tIns="41029" rIns="82058" bIns="41029"/>
          <a:lstStyle/>
          <a:p>
            <a:pPr eaLnBrk="1" hangingPunct="1"/>
            <a:r>
              <a:rPr lang="en-US" altLang="en-US"/>
              <a:t>Socket I/O: socket()</a:t>
            </a:r>
          </a:p>
        </p:txBody>
      </p:sp>
      <p:sp>
        <p:nvSpPr>
          <p:cNvPr id="57348" name="Rectangle 3"/>
          <p:cNvSpPr>
            <a:spLocks noGrp="1" noChangeArrowheads="1"/>
          </p:cNvSpPr>
          <p:nvPr>
            <p:ph type="body" idx="1"/>
          </p:nvPr>
        </p:nvSpPr>
        <p:spPr>
          <a:xfrm>
            <a:off x="381000" y="1524000"/>
            <a:ext cx="7812088" cy="577850"/>
          </a:xfrm>
        </p:spPr>
        <p:txBody>
          <a:bodyPr lIns="82058" tIns="41029" rIns="82058" bIns="41029"/>
          <a:lstStyle/>
          <a:p>
            <a:pPr eaLnBrk="1" hangingPunct="1"/>
            <a:r>
              <a:rPr lang="en-US" altLang="en-US" sz="2400"/>
              <a:t>The UDP server must create a </a:t>
            </a:r>
            <a:r>
              <a:rPr lang="en-US" altLang="en-US" sz="2400" b="1">
                <a:solidFill>
                  <a:srgbClr val="CC0000"/>
                </a:solidFill>
              </a:rPr>
              <a:t>datagram</a:t>
            </a:r>
            <a:r>
              <a:rPr lang="en-US" altLang="en-US" sz="2400"/>
              <a:t> socket…</a:t>
            </a:r>
          </a:p>
        </p:txBody>
      </p:sp>
      <p:sp>
        <p:nvSpPr>
          <p:cNvPr id="57349" name="Text Box 4"/>
          <p:cNvSpPr txBox="1">
            <a:spLocks noChangeArrowheads="1"/>
          </p:cNvSpPr>
          <p:nvPr/>
        </p:nvSpPr>
        <p:spPr bwMode="auto">
          <a:xfrm>
            <a:off x="914400" y="2297113"/>
            <a:ext cx="7620000" cy="174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a:latin typeface="Courier New" charset="0"/>
              </a:rPr>
              <a:t>int fd;		/* socket descriptor */</a:t>
            </a:r>
          </a:p>
          <a:p>
            <a:endParaRPr lang="en-US" altLang="en-US">
              <a:latin typeface="Courier New" charset="0"/>
            </a:endParaRPr>
          </a:p>
          <a:p>
            <a:r>
              <a:rPr lang="en-US" altLang="en-US">
                <a:latin typeface="Courier New" charset="0"/>
              </a:rPr>
              <a:t>if((fd = </a:t>
            </a:r>
            <a:r>
              <a:rPr lang="en-US" altLang="en-US" b="1">
                <a:solidFill>
                  <a:srgbClr val="CC0000"/>
                </a:solidFill>
                <a:latin typeface="Courier New" charset="0"/>
              </a:rPr>
              <a:t>socket</a:t>
            </a:r>
            <a:r>
              <a:rPr lang="en-US" altLang="en-US">
                <a:latin typeface="Courier New" charset="0"/>
              </a:rPr>
              <a:t>(AF_INET, </a:t>
            </a:r>
            <a:r>
              <a:rPr lang="en-US" altLang="en-US" b="1">
                <a:solidFill>
                  <a:srgbClr val="CC0000"/>
                </a:solidFill>
                <a:latin typeface="Courier New" charset="0"/>
              </a:rPr>
              <a:t>SOCK_DGRAM</a:t>
            </a:r>
            <a:r>
              <a:rPr lang="en-US" altLang="en-US">
                <a:latin typeface="Courier New" charset="0"/>
              </a:rPr>
              <a:t>, 0)) &lt; 0) {</a:t>
            </a:r>
          </a:p>
          <a:p>
            <a:r>
              <a:rPr lang="en-US" altLang="en-US">
                <a:latin typeface="Courier New" charset="0"/>
              </a:rPr>
              <a:t>	perror(“socket”);</a:t>
            </a:r>
          </a:p>
          <a:p>
            <a:r>
              <a:rPr lang="en-US" altLang="en-US">
                <a:latin typeface="Courier New" charset="0"/>
              </a:rPr>
              <a:t>	exit(1);</a:t>
            </a:r>
          </a:p>
          <a:p>
            <a:r>
              <a:rPr lang="en-US" altLang="en-US">
                <a:latin typeface="Courier New" charset="0"/>
              </a:rPr>
              <a:t>}</a:t>
            </a:r>
          </a:p>
        </p:txBody>
      </p:sp>
      <p:sp>
        <p:nvSpPr>
          <p:cNvPr id="57350" name="Rectangle 5"/>
          <p:cNvSpPr>
            <a:spLocks noChangeArrowheads="1"/>
          </p:cNvSpPr>
          <p:nvPr/>
        </p:nvSpPr>
        <p:spPr bwMode="auto">
          <a:xfrm>
            <a:off x="381000" y="4140200"/>
            <a:ext cx="86106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lstStyle>
            <a:lvl1pPr marL="307975" indent="-307975" defTabSz="820738" eaLnBrk="0" hangingPunct="0">
              <a:defRPr>
                <a:solidFill>
                  <a:schemeClr val="tx1"/>
                </a:solidFill>
                <a:latin typeface="Arial" charset="0"/>
              </a:defRPr>
            </a:lvl1pPr>
            <a:lvl2pPr marL="666750" indent="-257175"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100" b="1" i="1"/>
              <a:t>socket</a:t>
            </a:r>
            <a:r>
              <a:rPr lang="en-US" altLang="en-US" sz="2100"/>
              <a:t> returns an integer (</a:t>
            </a:r>
            <a:r>
              <a:rPr lang="en-US" altLang="en-US" sz="2100" b="1"/>
              <a:t>socket descriptor</a:t>
            </a:r>
            <a:r>
              <a:rPr lang="en-US" altLang="en-US" sz="2100"/>
              <a:t>)</a:t>
            </a:r>
          </a:p>
          <a:p>
            <a:pPr lvl="1" eaLnBrk="1" hangingPunct="1">
              <a:spcBef>
                <a:spcPct val="20000"/>
              </a:spcBef>
              <a:buFontTx/>
              <a:buChar char="–"/>
            </a:pPr>
            <a:r>
              <a:rPr lang="en-US" altLang="en-US" sz="2000" b="1" i="1"/>
              <a:t>fd</a:t>
            </a:r>
            <a:r>
              <a:rPr lang="en-US" altLang="en-US" sz="2000" i="1"/>
              <a:t> </a:t>
            </a:r>
            <a:r>
              <a:rPr lang="en-US" altLang="en-US" sz="2000"/>
              <a:t>&lt; 0 indicates that an error occurred</a:t>
            </a:r>
          </a:p>
          <a:p>
            <a:pPr eaLnBrk="1" hangingPunct="1">
              <a:spcBef>
                <a:spcPct val="20000"/>
              </a:spcBef>
              <a:buFontTx/>
              <a:buChar char="•"/>
            </a:pPr>
            <a:endParaRPr lang="en-US" altLang="en-US" sz="2100"/>
          </a:p>
          <a:p>
            <a:pPr eaLnBrk="1" hangingPunct="1">
              <a:spcBef>
                <a:spcPct val="20000"/>
              </a:spcBef>
              <a:buFontTx/>
              <a:buChar char="•"/>
            </a:pPr>
            <a:r>
              <a:rPr lang="en-US" altLang="en-US" sz="2100"/>
              <a:t>AF_INET: associates a socket with the Internet protocol family</a:t>
            </a:r>
          </a:p>
          <a:p>
            <a:pPr eaLnBrk="1" hangingPunct="1">
              <a:spcBef>
                <a:spcPct val="20000"/>
              </a:spcBef>
              <a:buFontTx/>
              <a:buChar char="•"/>
            </a:pPr>
            <a:r>
              <a:rPr lang="en-US" altLang="en-US" sz="2100" b="1">
                <a:solidFill>
                  <a:srgbClr val="CC0000"/>
                </a:solidFill>
              </a:rPr>
              <a:t>SOCK_DGRAM: </a:t>
            </a:r>
            <a:r>
              <a:rPr lang="en-US" altLang="en-US" sz="2100" b="1"/>
              <a:t>selects the UDP protocol</a:t>
            </a:r>
            <a:endParaRPr lang="en-US" altLang="en-US" sz="2100" b="1">
              <a:solidFill>
                <a:srgbClr val="CC0000"/>
              </a:solidFill>
            </a:endParaRPr>
          </a:p>
        </p:txBody>
      </p:sp>
    </p:spTree>
    <p:extLst>
      <p:ext uri="{BB962C8B-B14F-4D97-AF65-F5344CB8AC3E}">
        <p14:creationId xmlns:p14="http://schemas.microsoft.com/office/powerpoint/2010/main" val="1027489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555464-3B15-6A46-A2C6-4D777AB6CAD1}" type="slidenum">
              <a:rPr lang="en-US" altLang="en-US"/>
              <a:pPr eaLnBrk="1" hangingPunct="1"/>
              <a:t>28</a:t>
            </a:fld>
            <a:endParaRPr lang="en-US" altLang="en-US"/>
          </a:p>
        </p:txBody>
      </p:sp>
      <p:sp>
        <p:nvSpPr>
          <p:cNvPr id="58371" name="Rectangle 2"/>
          <p:cNvSpPr>
            <a:spLocks noGrp="1" noChangeArrowheads="1"/>
          </p:cNvSpPr>
          <p:nvPr>
            <p:ph type="title"/>
          </p:nvPr>
        </p:nvSpPr>
        <p:spPr/>
        <p:txBody>
          <a:bodyPr lIns="82058" tIns="41029" rIns="82058" bIns="41029"/>
          <a:lstStyle/>
          <a:p>
            <a:pPr eaLnBrk="1" hangingPunct="1"/>
            <a:r>
              <a:rPr lang="en-US" altLang="en-US"/>
              <a:t>Socket I/O: bind()</a:t>
            </a:r>
          </a:p>
        </p:txBody>
      </p:sp>
      <p:sp>
        <p:nvSpPr>
          <p:cNvPr id="58372" name="Rectangle 3"/>
          <p:cNvSpPr>
            <a:spLocks noGrp="1" noChangeArrowheads="1"/>
          </p:cNvSpPr>
          <p:nvPr>
            <p:ph type="body" idx="1"/>
          </p:nvPr>
        </p:nvSpPr>
        <p:spPr>
          <a:xfrm>
            <a:off x="381000" y="1397000"/>
            <a:ext cx="6786563" cy="431800"/>
          </a:xfrm>
        </p:spPr>
        <p:txBody>
          <a:bodyPr lIns="82058" tIns="41029" rIns="82058" bIns="41029"/>
          <a:lstStyle/>
          <a:p>
            <a:pPr eaLnBrk="1" hangingPunct="1">
              <a:lnSpc>
                <a:spcPct val="90000"/>
              </a:lnSpc>
            </a:pPr>
            <a:r>
              <a:rPr lang="en-US" altLang="en-US" sz="2400"/>
              <a:t>A </a:t>
            </a:r>
            <a:r>
              <a:rPr lang="en-US" altLang="en-US" sz="2000" b="1" i="1"/>
              <a:t>socket</a:t>
            </a:r>
            <a:r>
              <a:rPr lang="en-US" altLang="en-US" sz="2400"/>
              <a:t> can be bound to a </a:t>
            </a:r>
            <a:r>
              <a:rPr lang="en-US" altLang="en-US" sz="2400" b="1" i="1"/>
              <a:t>port</a:t>
            </a:r>
            <a:endParaRPr lang="en-US" altLang="en-US" sz="2400"/>
          </a:p>
        </p:txBody>
      </p:sp>
      <p:sp>
        <p:nvSpPr>
          <p:cNvPr id="58373" name="Text Box 4"/>
          <p:cNvSpPr txBox="1">
            <a:spLocks noChangeArrowheads="1"/>
          </p:cNvSpPr>
          <p:nvPr/>
        </p:nvSpPr>
        <p:spPr bwMode="auto">
          <a:xfrm>
            <a:off x="914400" y="1762125"/>
            <a:ext cx="7620000" cy="4257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sz="1600">
                <a:latin typeface="Courier New" charset="0"/>
              </a:rPr>
              <a:t>int fd;				/* socket descriptor */</a:t>
            </a:r>
          </a:p>
          <a:p>
            <a:r>
              <a:rPr lang="en-US" altLang="en-US" sz="1600">
                <a:latin typeface="Courier New" charset="0"/>
              </a:rPr>
              <a:t>struct sockaddr_in srv;	/* used by bind() */</a:t>
            </a:r>
          </a:p>
          <a:p>
            <a:endParaRPr lang="en-US" altLang="en-US" sz="1600">
              <a:latin typeface="Courier New" charset="0"/>
            </a:endParaRPr>
          </a:p>
          <a:p>
            <a:r>
              <a:rPr lang="en-US" altLang="en-US" sz="1600">
                <a:latin typeface="Courier New" charset="0"/>
              </a:rPr>
              <a:t>/* create the socket */</a:t>
            </a:r>
          </a:p>
          <a:p>
            <a:endParaRPr lang="en-US" altLang="en-US" sz="1600">
              <a:latin typeface="Courier New" charset="0"/>
            </a:endParaRPr>
          </a:p>
          <a:p>
            <a:r>
              <a:rPr lang="en-US" altLang="en-US" sz="1600">
                <a:latin typeface="Courier New" charset="0"/>
              </a:rPr>
              <a:t>/* bind: use the Internet address family */</a:t>
            </a:r>
          </a:p>
          <a:p>
            <a:r>
              <a:rPr lang="en-US" altLang="en-US" sz="1600">
                <a:latin typeface="Courier New" charset="0"/>
              </a:rPr>
              <a:t>srv.sin_family = </a:t>
            </a:r>
            <a:r>
              <a:rPr lang="en-US" altLang="en-US" sz="1600" b="1">
                <a:solidFill>
                  <a:srgbClr val="CC0000"/>
                </a:solidFill>
                <a:latin typeface="Courier New" charset="0"/>
              </a:rPr>
              <a:t>AF_INET</a:t>
            </a:r>
            <a:r>
              <a:rPr lang="en-US" altLang="en-US" sz="1600">
                <a:latin typeface="Courier New" charset="0"/>
              </a:rPr>
              <a:t>;</a:t>
            </a:r>
          </a:p>
          <a:p>
            <a:endParaRPr lang="en-US" altLang="en-US" sz="1600">
              <a:latin typeface="Courier New" charset="0"/>
            </a:endParaRPr>
          </a:p>
          <a:p>
            <a:r>
              <a:rPr lang="en-US" altLang="en-US" sz="1600">
                <a:latin typeface="Courier New" charset="0"/>
              </a:rPr>
              <a:t>/* bind: socket ‘fd’ to port 80*/</a:t>
            </a:r>
          </a:p>
          <a:p>
            <a:r>
              <a:rPr lang="en-US" altLang="en-US" sz="1600">
                <a:latin typeface="Courier New" charset="0"/>
              </a:rPr>
              <a:t>srv.sin_port = htons(</a:t>
            </a:r>
            <a:r>
              <a:rPr lang="en-US" altLang="en-US" sz="1600" b="1">
                <a:solidFill>
                  <a:srgbClr val="CC0000"/>
                </a:solidFill>
                <a:latin typeface="Courier New" charset="0"/>
              </a:rPr>
              <a:t>80</a:t>
            </a:r>
            <a:r>
              <a:rPr lang="en-US" altLang="en-US" sz="1600">
                <a:latin typeface="Courier New" charset="0"/>
              </a:rPr>
              <a:t>);</a:t>
            </a:r>
          </a:p>
          <a:p>
            <a:endParaRPr lang="en-US" altLang="en-US" sz="1600">
              <a:latin typeface="Courier New" charset="0"/>
            </a:endParaRPr>
          </a:p>
          <a:p>
            <a:r>
              <a:rPr lang="en-US" altLang="en-US" sz="1600">
                <a:latin typeface="Courier New" charset="0"/>
              </a:rPr>
              <a:t>/* bind: a client may connect to any of my addresses */</a:t>
            </a:r>
          </a:p>
          <a:p>
            <a:r>
              <a:rPr lang="en-US" altLang="en-US" sz="1600">
                <a:latin typeface="Courier New" charset="0"/>
              </a:rPr>
              <a:t>srv.sin_addr.s_addr = htonl(</a:t>
            </a:r>
            <a:r>
              <a:rPr lang="en-US" altLang="en-US" sz="1600" b="1">
                <a:solidFill>
                  <a:srgbClr val="CC0000"/>
                </a:solidFill>
                <a:latin typeface="Courier New" charset="0"/>
              </a:rPr>
              <a:t>INADDR_ANY</a:t>
            </a:r>
            <a:r>
              <a:rPr lang="en-US" altLang="en-US" sz="1600">
                <a:latin typeface="Courier New" charset="0"/>
              </a:rPr>
              <a:t>);</a:t>
            </a:r>
          </a:p>
          <a:p>
            <a:endParaRPr lang="en-US" altLang="en-US" sz="1600">
              <a:latin typeface="Courier New" charset="0"/>
            </a:endParaRPr>
          </a:p>
          <a:p>
            <a:r>
              <a:rPr lang="en-US" altLang="en-US" sz="1600">
                <a:latin typeface="Courier New" charset="0"/>
              </a:rPr>
              <a:t>if(</a:t>
            </a:r>
            <a:r>
              <a:rPr lang="en-US" altLang="en-US" sz="1600" b="1">
                <a:solidFill>
                  <a:srgbClr val="CC0000"/>
                </a:solidFill>
                <a:latin typeface="Courier New" charset="0"/>
              </a:rPr>
              <a:t>bind</a:t>
            </a:r>
            <a:r>
              <a:rPr lang="en-US" altLang="en-US" sz="1600">
                <a:latin typeface="Courier New" charset="0"/>
              </a:rPr>
              <a:t>(fd, (struct sockaddr*) &amp;srv, sizeof(srv)) &lt; 0) {</a:t>
            </a:r>
          </a:p>
          <a:p>
            <a:r>
              <a:rPr lang="en-US" altLang="en-US" sz="1600">
                <a:latin typeface="Courier New" charset="0"/>
              </a:rPr>
              <a:t>	perror("bind"); exit(1);</a:t>
            </a:r>
          </a:p>
          <a:p>
            <a:r>
              <a:rPr lang="en-US" altLang="en-US" sz="1600">
                <a:latin typeface="Courier New" charset="0"/>
              </a:rPr>
              <a:t>}</a:t>
            </a:r>
          </a:p>
        </p:txBody>
      </p:sp>
      <p:sp>
        <p:nvSpPr>
          <p:cNvPr id="58374" name="Rectangle 5"/>
          <p:cNvSpPr>
            <a:spLocks noChangeArrowheads="1"/>
          </p:cNvSpPr>
          <p:nvPr/>
        </p:nvSpPr>
        <p:spPr bwMode="auto">
          <a:xfrm>
            <a:off x="1246188" y="3792538"/>
            <a:ext cx="66262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lstStyle>
            <a:lvl1pPr marL="307975" indent="-307975"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endParaRPr lang="en-US" altLang="en-US" sz="2900"/>
          </a:p>
        </p:txBody>
      </p:sp>
      <p:sp>
        <p:nvSpPr>
          <p:cNvPr id="58375" name="Rectangle 6"/>
          <p:cNvSpPr>
            <a:spLocks noChangeArrowheads="1"/>
          </p:cNvSpPr>
          <p:nvPr/>
        </p:nvSpPr>
        <p:spPr bwMode="auto">
          <a:xfrm>
            <a:off x="381000" y="5970588"/>
            <a:ext cx="8077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lstStyle>
            <a:lvl1pPr marL="307975" indent="-307975"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100" b="1">
                <a:solidFill>
                  <a:srgbClr val="CC0000"/>
                </a:solidFill>
              </a:rPr>
              <a:t>Now the UDP server  is ready to accept packets…</a:t>
            </a:r>
          </a:p>
        </p:txBody>
      </p:sp>
    </p:spTree>
    <p:extLst>
      <p:ext uri="{BB962C8B-B14F-4D97-AF65-F5344CB8AC3E}">
        <p14:creationId xmlns:p14="http://schemas.microsoft.com/office/powerpoint/2010/main" val="1108952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26835F-7370-554D-95D1-58E59138F1EE}" type="slidenum">
              <a:rPr lang="en-US" altLang="en-US"/>
              <a:pPr eaLnBrk="1" hangingPunct="1"/>
              <a:t>29</a:t>
            </a:fld>
            <a:endParaRPr lang="en-US" altLang="en-US"/>
          </a:p>
        </p:txBody>
      </p:sp>
      <p:sp>
        <p:nvSpPr>
          <p:cNvPr id="59395" name="Rectangle 2"/>
          <p:cNvSpPr>
            <a:spLocks noGrp="1" noChangeArrowheads="1"/>
          </p:cNvSpPr>
          <p:nvPr>
            <p:ph type="title"/>
          </p:nvPr>
        </p:nvSpPr>
        <p:spPr/>
        <p:txBody>
          <a:bodyPr lIns="82058" tIns="41029" rIns="82058" bIns="41029"/>
          <a:lstStyle/>
          <a:p>
            <a:pPr eaLnBrk="1" hangingPunct="1"/>
            <a:r>
              <a:rPr lang="en-US" altLang="en-US"/>
              <a:t>Socket I/O: recvfrom()</a:t>
            </a:r>
          </a:p>
        </p:txBody>
      </p:sp>
      <p:sp>
        <p:nvSpPr>
          <p:cNvPr id="59396" name="Rectangle 3"/>
          <p:cNvSpPr>
            <a:spLocks noGrp="1" noChangeArrowheads="1"/>
          </p:cNvSpPr>
          <p:nvPr>
            <p:ph type="body" idx="1"/>
          </p:nvPr>
        </p:nvSpPr>
        <p:spPr>
          <a:xfrm>
            <a:off x="457200" y="1600200"/>
            <a:ext cx="7694613" cy="365125"/>
          </a:xfrm>
        </p:spPr>
        <p:txBody>
          <a:bodyPr lIns="82058" tIns="41029" rIns="82058" bIns="41029">
            <a:normAutofit lnSpcReduction="10000"/>
          </a:bodyPr>
          <a:lstStyle/>
          <a:p>
            <a:pPr eaLnBrk="1" hangingPunct="1"/>
            <a:r>
              <a:rPr lang="en-US" altLang="en-US" sz="2000" b="1" i="1"/>
              <a:t>read </a:t>
            </a:r>
            <a:r>
              <a:rPr lang="en-US" altLang="en-US" sz="2000"/>
              <a:t>does not provide the client’s address to the UDP server</a:t>
            </a:r>
          </a:p>
        </p:txBody>
      </p:sp>
      <p:sp>
        <p:nvSpPr>
          <p:cNvPr id="59397" name="Text Box 4"/>
          <p:cNvSpPr txBox="1">
            <a:spLocks noChangeArrowheads="1"/>
          </p:cNvSpPr>
          <p:nvPr/>
        </p:nvSpPr>
        <p:spPr bwMode="auto">
          <a:xfrm>
            <a:off x="838200" y="2057400"/>
            <a:ext cx="7924800" cy="4221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a:latin typeface="Courier New" charset="0"/>
              </a:rPr>
              <a:t>int fd;				/* socket descriptor */</a:t>
            </a:r>
          </a:p>
          <a:p>
            <a:r>
              <a:rPr lang="en-US" altLang="en-US">
                <a:latin typeface="Courier New" charset="0"/>
              </a:rPr>
              <a:t>struct sockaddr_in srv;		/* used by bind() */</a:t>
            </a:r>
          </a:p>
          <a:p>
            <a:r>
              <a:rPr lang="en-US" altLang="en-US">
                <a:latin typeface="Courier New" charset="0"/>
              </a:rPr>
              <a:t>struct sockaddr_in cli;		/* used by recvfrom() */</a:t>
            </a:r>
          </a:p>
          <a:p>
            <a:r>
              <a:rPr lang="en-US" altLang="en-US">
                <a:latin typeface="Courier New" charset="0"/>
              </a:rPr>
              <a:t>char buf[512];			/* used by recvfrom() */</a:t>
            </a:r>
          </a:p>
          <a:p>
            <a:r>
              <a:rPr lang="en-US" altLang="en-US">
                <a:latin typeface="Courier New" charset="0"/>
              </a:rPr>
              <a:t>int cli_len = sizeof(cli); 	/* used by recvfrom() */</a:t>
            </a:r>
          </a:p>
          <a:p>
            <a:r>
              <a:rPr lang="en-US" altLang="en-US">
                <a:latin typeface="Courier New" charset="0"/>
              </a:rPr>
              <a:t>int nbytes;				/* used by recvfrom() */</a:t>
            </a:r>
          </a:p>
          <a:p>
            <a:endParaRPr lang="en-US" altLang="en-US">
              <a:latin typeface="Courier New" charset="0"/>
            </a:endParaRPr>
          </a:p>
          <a:p>
            <a:r>
              <a:rPr lang="en-US" altLang="en-US">
                <a:latin typeface="Courier New" charset="0"/>
              </a:rPr>
              <a:t>/* 1) create the socket */</a:t>
            </a:r>
          </a:p>
          <a:p>
            <a:r>
              <a:rPr lang="en-US" altLang="en-US">
                <a:latin typeface="Courier New" charset="0"/>
              </a:rPr>
              <a:t>/* 2) bind to the socket */</a:t>
            </a:r>
          </a:p>
          <a:p>
            <a:endParaRPr lang="en-US" altLang="en-US">
              <a:latin typeface="Courier New" charset="0"/>
            </a:endParaRPr>
          </a:p>
          <a:p>
            <a:r>
              <a:rPr lang="en-US" altLang="en-US">
                <a:latin typeface="Courier New" charset="0"/>
              </a:rPr>
              <a:t>nbytes = </a:t>
            </a:r>
            <a:r>
              <a:rPr lang="en-US" altLang="en-US" b="1">
                <a:solidFill>
                  <a:srgbClr val="CC0000"/>
                </a:solidFill>
                <a:latin typeface="Courier New" charset="0"/>
              </a:rPr>
              <a:t>recvfrom</a:t>
            </a:r>
            <a:r>
              <a:rPr lang="en-US" altLang="en-US">
                <a:latin typeface="Courier New" charset="0"/>
              </a:rPr>
              <a:t>(fd, buf, sizeof(buf), 0 /* flags */,</a:t>
            </a:r>
          </a:p>
          <a:p>
            <a:r>
              <a:rPr lang="en-US" altLang="en-US">
                <a:latin typeface="Courier New" charset="0"/>
              </a:rPr>
              <a:t>		   (struct sockaddr*) &amp;cli, &amp;cli_len);</a:t>
            </a:r>
          </a:p>
          <a:p>
            <a:r>
              <a:rPr lang="en-US" altLang="en-US">
                <a:latin typeface="Courier New" charset="0"/>
              </a:rPr>
              <a:t>if(nbytes &lt; 0) {</a:t>
            </a:r>
          </a:p>
          <a:p>
            <a:r>
              <a:rPr lang="en-US" altLang="en-US">
                <a:latin typeface="Courier New" charset="0"/>
              </a:rPr>
              <a:t>	perror(“recvfrom”); exit(1);</a:t>
            </a:r>
          </a:p>
          <a:p>
            <a:r>
              <a:rPr lang="en-US" altLang="en-US">
                <a:latin typeface="Courier New" charset="0"/>
              </a:rPr>
              <a:t>}</a:t>
            </a:r>
          </a:p>
        </p:txBody>
      </p:sp>
      <p:sp>
        <p:nvSpPr>
          <p:cNvPr id="59398" name="Rectangle 5"/>
          <p:cNvSpPr>
            <a:spLocks noChangeArrowheads="1"/>
          </p:cNvSpPr>
          <p:nvPr/>
        </p:nvSpPr>
        <p:spPr bwMode="auto">
          <a:xfrm>
            <a:off x="1246188" y="3792538"/>
            <a:ext cx="66262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lstStyle>
            <a:lvl1pPr marL="307975" indent="-307975"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endParaRPr lang="en-US" altLang="en-US" sz="2900"/>
          </a:p>
        </p:txBody>
      </p:sp>
    </p:spTree>
    <p:extLst>
      <p:ext uri="{BB962C8B-B14F-4D97-AF65-F5344CB8AC3E}">
        <p14:creationId xmlns:p14="http://schemas.microsoft.com/office/powerpoint/2010/main" val="728633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6634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6634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6634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The transport layer is responsible for process-to-process delivery.</a:t>
            </a:r>
          </a:p>
        </p:txBody>
      </p:sp>
      <p:grpSp>
        <p:nvGrpSpPr>
          <p:cNvPr id="2" name="Group 12"/>
          <p:cNvGrpSpPr>
            <a:grpSpLocks/>
          </p:cNvGrpSpPr>
          <p:nvPr/>
        </p:nvGrpSpPr>
        <p:grpSpPr bwMode="auto">
          <a:xfrm>
            <a:off x="457200" y="1981200"/>
            <a:ext cx="1143000" cy="566738"/>
            <a:chOff x="1200" y="1248"/>
            <a:chExt cx="720" cy="357"/>
          </a:xfrm>
        </p:grpSpPr>
        <p:pic>
          <p:nvPicPr>
            <p:cNvPr id="116634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663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3AF1A4-00C6-3A4E-8B01-22F609578C5F}" type="slidenum">
              <a:rPr lang="en-US" altLang="en-US"/>
              <a:pPr eaLnBrk="1" hangingPunct="1"/>
              <a:t>30</a:t>
            </a:fld>
            <a:endParaRPr lang="en-US" altLang="en-US"/>
          </a:p>
        </p:txBody>
      </p:sp>
      <p:sp>
        <p:nvSpPr>
          <p:cNvPr id="60419" name="Rectangle 2"/>
          <p:cNvSpPr>
            <a:spLocks noGrp="1" noChangeArrowheads="1"/>
          </p:cNvSpPr>
          <p:nvPr>
            <p:ph type="title"/>
          </p:nvPr>
        </p:nvSpPr>
        <p:spPr/>
        <p:txBody>
          <a:bodyPr lIns="82058" tIns="41029" rIns="82058" bIns="41029"/>
          <a:lstStyle/>
          <a:p>
            <a:pPr eaLnBrk="1" hangingPunct="1"/>
            <a:r>
              <a:rPr lang="en-US" altLang="en-US"/>
              <a:t>Socket I/O: recvfrom() continued...</a:t>
            </a:r>
          </a:p>
        </p:txBody>
      </p:sp>
      <p:sp>
        <p:nvSpPr>
          <p:cNvPr id="60420" name="Text Box 3"/>
          <p:cNvSpPr txBox="1">
            <a:spLocks noChangeArrowheads="1"/>
          </p:cNvSpPr>
          <p:nvPr/>
        </p:nvSpPr>
        <p:spPr bwMode="auto">
          <a:xfrm>
            <a:off x="533400" y="1558925"/>
            <a:ext cx="84582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a:latin typeface="Courier New" charset="0"/>
              </a:rPr>
              <a:t>nbytes = </a:t>
            </a:r>
            <a:r>
              <a:rPr lang="en-US" altLang="en-US" b="1">
                <a:solidFill>
                  <a:srgbClr val="CC0000"/>
                </a:solidFill>
                <a:latin typeface="Courier New" charset="0"/>
              </a:rPr>
              <a:t>recvfrom</a:t>
            </a:r>
            <a:r>
              <a:rPr lang="en-US" altLang="en-US">
                <a:latin typeface="Courier New" charset="0"/>
              </a:rPr>
              <a:t>(fd, buf, sizeof(buf), 0 /* flags */,</a:t>
            </a:r>
          </a:p>
          <a:p>
            <a:r>
              <a:rPr lang="en-US" altLang="en-US">
                <a:latin typeface="Courier New" charset="0"/>
              </a:rPr>
              <a:t>		   (struct sockaddr*) cli, &amp;cli_len);</a:t>
            </a:r>
          </a:p>
        </p:txBody>
      </p:sp>
      <p:sp>
        <p:nvSpPr>
          <p:cNvPr id="60421" name="Rectangle 4"/>
          <p:cNvSpPr>
            <a:spLocks noChangeArrowheads="1"/>
          </p:cNvSpPr>
          <p:nvPr/>
        </p:nvSpPr>
        <p:spPr bwMode="auto">
          <a:xfrm>
            <a:off x="1246188" y="3792538"/>
            <a:ext cx="6626225"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lstStyle>
            <a:lvl1pPr marL="307975" indent="-307975"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endParaRPr lang="en-US" altLang="en-US" sz="2900"/>
          </a:p>
        </p:txBody>
      </p:sp>
      <p:sp>
        <p:nvSpPr>
          <p:cNvPr id="60422" name="Rectangle 5"/>
          <p:cNvSpPr>
            <a:spLocks noChangeArrowheads="1"/>
          </p:cNvSpPr>
          <p:nvPr/>
        </p:nvSpPr>
        <p:spPr bwMode="auto">
          <a:xfrm>
            <a:off x="457200" y="2514600"/>
            <a:ext cx="76962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lstStyle>
            <a:lvl1pPr marL="307975" indent="-307975" defTabSz="820738" eaLnBrk="0" hangingPunct="0">
              <a:defRPr>
                <a:solidFill>
                  <a:schemeClr val="tx1"/>
                </a:solidFill>
                <a:latin typeface="Arial" charset="0"/>
              </a:defRPr>
            </a:lvl1pPr>
            <a:lvl2pPr marL="666750" indent="-257175"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eaLnBrk="1" hangingPunct="1">
              <a:spcBef>
                <a:spcPct val="20000"/>
              </a:spcBef>
              <a:buFontTx/>
              <a:buChar char="•"/>
            </a:pPr>
            <a:r>
              <a:rPr lang="en-US" altLang="en-US" sz="2900"/>
              <a:t>The actions performed by </a:t>
            </a:r>
            <a:r>
              <a:rPr lang="en-US" altLang="en-US" sz="2900" b="1" i="1"/>
              <a:t>recvfrom</a:t>
            </a:r>
          </a:p>
          <a:p>
            <a:pPr lvl="1" eaLnBrk="1" hangingPunct="1">
              <a:spcBef>
                <a:spcPct val="20000"/>
              </a:spcBef>
              <a:buFontTx/>
              <a:buChar char="–"/>
            </a:pPr>
            <a:r>
              <a:rPr lang="en-US" altLang="en-US" sz="2600"/>
              <a:t>returns the number of bytes read (</a:t>
            </a:r>
            <a:r>
              <a:rPr lang="en-US" altLang="en-US" sz="2600" b="1" i="1"/>
              <a:t>nbytes</a:t>
            </a:r>
            <a:r>
              <a:rPr lang="en-US" altLang="en-US" sz="2600"/>
              <a:t>)</a:t>
            </a:r>
          </a:p>
          <a:p>
            <a:pPr lvl="1" eaLnBrk="1" hangingPunct="1">
              <a:spcBef>
                <a:spcPct val="20000"/>
              </a:spcBef>
              <a:buFontTx/>
              <a:buChar char="–"/>
            </a:pPr>
            <a:r>
              <a:rPr lang="en-US" altLang="en-US" sz="2600"/>
              <a:t>copies </a:t>
            </a:r>
            <a:r>
              <a:rPr lang="en-US" altLang="en-US" sz="2600" b="1" i="1"/>
              <a:t>nbytes</a:t>
            </a:r>
            <a:r>
              <a:rPr lang="en-US" altLang="en-US" sz="2600"/>
              <a:t> of data into </a:t>
            </a:r>
            <a:r>
              <a:rPr lang="en-US" altLang="en-US" sz="2600" b="1" i="1"/>
              <a:t>buf</a:t>
            </a:r>
            <a:endParaRPr lang="en-US" altLang="en-US" sz="2600"/>
          </a:p>
          <a:p>
            <a:pPr lvl="1" eaLnBrk="1" hangingPunct="1">
              <a:spcBef>
                <a:spcPct val="20000"/>
              </a:spcBef>
              <a:buFontTx/>
              <a:buChar char="–"/>
            </a:pPr>
            <a:r>
              <a:rPr lang="en-US" altLang="en-US" sz="2600"/>
              <a:t>returns the address of the client (</a:t>
            </a:r>
            <a:r>
              <a:rPr lang="en-US" altLang="en-US" sz="2600" b="1" i="1"/>
              <a:t>cli</a:t>
            </a:r>
            <a:r>
              <a:rPr lang="en-US" altLang="en-US" sz="2600"/>
              <a:t>)</a:t>
            </a:r>
          </a:p>
          <a:p>
            <a:pPr lvl="1" eaLnBrk="1" hangingPunct="1">
              <a:spcBef>
                <a:spcPct val="20000"/>
              </a:spcBef>
              <a:buFontTx/>
              <a:buChar char="–"/>
            </a:pPr>
            <a:r>
              <a:rPr lang="en-US" altLang="en-US" sz="2600"/>
              <a:t>returns the length of </a:t>
            </a:r>
            <a:r>
              <a:rPr lang="en-US" altLang="en-US" sz="2600" b="1" i="1"/>
              <a:t>cli</a:t>
            </a:r>
            <a:r>
              <a:rPr lang="en-US" altLang="en-US" sz="2600"/>
              <a:t> (</a:t>
            </a:r>
            <a:r>
              <a:rPr lang="en-US" altLang="en-US" sz="2600" b="1" i="1"/>
              <a:t>cli_len</a:t>
            </a:r>
            <a:r>
              <a:rPr lang="en-US" altLang="en-US" sz="2600"/>
              <a:t>)</a:t>
            </a:r>
          </a:p>
          <a:p>
            <a:pPr lvl="1" eaLnBrk="1" hangingPunct="1">
              <a:spcBef>
                <a:spcPct val="20000"/>
              </a:spcBef>
              <a:buFontTx/>
              <a:buChar char="–"/>
            </a:pPr>
            <a:r>
              <a:rPr lang="en-US" altLang="en-US" sz="2600"/>
              <a:t>don’t worry about flags</a:t>
            </a:r>
          </a:p>
        </p:txBody>
      </p:sp>
    </p:spTree>
    <p:extLst>
      <p:ext uri="{BB962C8B-B14F-4D97-AF65-F5344CB8AC3E}">
        <p14:creationId xmlns:p14="http://schemas.microsoft.com/office/powerpoint/2010/main" val="861321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6907FE-F0F5-4E42-8F62-3BF4C70AEBCB}" type="slidenum">
              <a:rPr lang="en-US" altLang="en-US"/>
              <a:pPr eaLnBrk="1" hangingPunct="1"/>
              <a:t>31</a:t>
            </a:fld>
            <a:endParaRPr lang="en-US" altLang="en-US"/>
          </a:p>
        </p:txBody>
      </p:sp>
      <p:sp>
        <p:nvSpPr>
          <p:cNvPr id="61443" name="Text Box 2"/>
          <p:cNvSpPr txBox="1">
            <a:spLocks noChangeArrowheads="1"/>
          </p:cNvSpPr>
          <p:nvPr/>
        </p:nvSpPr>
        <p:spPr bwMode="auto">
          <a:xfrm>
            <a:off x="6219825" y="3900488"/>
            <a:ext cx="1495425" cy="5222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2058" tIns="123087" rIns="82058" bIns="123087"/>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dirty="0" smtClean="0">
                <a:latin typeface="Helvetica" charset="0"/>
              </a:rPr>
              <a:t>UDP</a:t>
            </a:r>
            <a:endParaRPr lang="en-US" altLang="en-US" dirty="0">
              <a:latin typeface="Helvetica" charset="0"/>
            </a:endParaRPr>
          </a:p>
        </p:txBody>
      </p:sp>
      <p:sp>
        <p:nvSpPr>
          <p:cNvPr id="61444" name="Text Box 3"/>
          <p:cNvSpPr txBox="1">
            <a:spLocks noChangeArrowheads="1"/>
          </p:cNvSpPr>
          <p:nvPr/>
        </p:nvSpPr>
        <p:spPr bwMode="auto">
          <a:xfrm>
            <a:off x="6219825" y="4727575"/>
            <a:ext cx="1495425" cy="5207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2058" tIns="123087" rIns="82058" bIns="123087"/>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a:latin typeface="Helvetica" charset="0"/>
              </a:rPr>
              <a:t>IP</a:t>
            </a:r>
          </a:p>
        </p:txBody>
      </p:sp>
      <p:sp>
        <p:nvSpPr>
          <p:cNvPr id="61445" name="Text Box 4"/>
          <p:cNvSpPr txBox="1">
            <a:spLocks noChangeArrowheads="1"/>
          </p:cNvSpPr>
          <p:nvPr/>
        </p:nvSpPr>
        <p:spPr bwMode="auto">
          <a:xfrm>
            <a:off x="6021388" y="5526088"/>
            <a:ext cx="1922462" cy="5207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2058" tIns="123087" rIns="82058" bIns="123087">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pPr algn="ctr"/>
            <a:r>
              <a:rPr lang="en-US" altLang="en-US">
                <a:latin typeface="Helvetica" charset="0"/>
              </a:rPr>
              <a:t>Ethernet Adapter</a:t>
            </a:r>
          </a:p>
        </p:txBody>
      </p:sp>
      <p:sp>
        <p:nvSpPr>
          <p:cNvPr id="61446" name="Line 5"/>
          <p:cNvSpPr>
            <a:spLocks noChangeShapeType="1"/>
          </p:cNvSpPr>
          <p:nvPr/>
        </p:nvSpPr>
        <p:spPr bwMode="auto">
          <a:xfrm>
            <a:off x="6967538" y="4419600"/>
            <a:ext cx="0" cy="3095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61447" name="Line 6"/>
          <p:cNvSpPr>
            <a:spLocks noChangeShapeType="1"/>
          </p:cNvSpPr>
          <p:nvPr/>
        </p:nvSpPr>
        <p:spPr bwMode="auto">
          <a:xfrm>
            <a:off x="6967538" y="5253038"/>
            <a:ext cx="0" cy="3095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61448" name="Line 7"/>
          <p:cNvSpPr>
            <a:spLocks noChangeShapeType="1"/>
          </p:cNvSpPr>
          <p:nvPr/>
        </p:nvSpPr>
        <p:spPr bwMode="auto">
          <a:xfrm>
            <a:off x="6054725" y="3630613"/>
            <a:ext cx="18780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61449" name="Rectangle 8"/>
          <p:cNvSpPr>
            <a:spLocks noChangeArrowheads="1"/>
          </p:cNvSpPr>
          <p:nvPr/>
        </p:nvSpPr>
        <p:spPr bwMode="auto">
          <a:xfrm>
            <a:off x="5773738" y="2057400"/>
            <a:ext cx="2411412" cy="4246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450" name="Oval 9"/>
          <p:cNvSpPr>
            <a:spLocks noChangeArrowheads="1"/>
          </p:cNvSpPr>
          <p:nvPr/>
        </p:nvSpPr>
        <p:spPr bwMode="auto">
          <a:xfrm>
            <a:off x="6334125" y="2854325"/>
            <a:ext cx="227013" cy="220663"/>
          </a:xfrm>
          <a:prstGeom prst="ellipse">
            <a:avLst/>
          </a:prstGeom>
          <a:solidFill>
            <a:srgbClr val="0000FF"/>
          </a:solidFill>
          <a:ln w="9525">
            <a:solidFill>
              <a:srgbClr val="0000FF"/>
            </a:solidFill>
            <a:round/>
            <a:headEnd/>
            <a:tailEnd/>
          </a:ln>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451" name="Line 10"/>
          <p:cNvSpPr>
            <a:spLocks noChangeShapeType="1"/>
          </p:cNvSpPr>
          <p:nvPr/>
        </p:nvSpPr>
        <p:spPr bwMode="auto">
          <a:xfrm>
            <a:off x="6477000" y="3068638"/>
            <a:ext cx="323850" cy="833437"/>
          </a:xfrm>
          <a:prstGeom prst="line">
            <a:avLst/>
          </a:prstGeom>
          <a:noFill/>
          <a:ln w="254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61452" name="Oval 11"/>
          <p:cNvSpPr>
            <a:spLocks noChangeArrowheads="1"/>
          </p:cNvSpPr>
          <p:nvPr/>
        </p:nvSpPr>
        <p:spPr bwMode="auto">
          <a:xfrm>
            <a:off x="7489825" y="2854325"/>
            <a:ext cx="227013" cy="220663"/>
          </a:xfrm>
          <a:prstGeom prst="ellipse">
            <a:avLst/>
          </a:prstGeom>
          <a:solidFill>
            <a:srgbClr val="FF6600"/>
          </a:solidFill>
          <a:ln w="9525">
            <a:solidFill>
              <a:srgbClr val="FF6600"/>
            </a:solidFill>
            <a:round/>
            <a:headEnd/>
            <a:tailEnd/>
          </a:ln>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453" name="Line 12"/>
          <p:cNvSpPr>
            <a:spLocks noChangeShapeType="1"/>
          </p:cNvSpPr>
          <p:nvPr/>
        </p:nvSpPr>
        <p:spPr bwMode="auto">
          <a:xfrm flipH="1">
            <a:off x="7154863" y="3068638"/>
            <a:ext cx="400050" cy="830262"/>
          </a:xfrm>
          <a:prstGeom prst="line">
            <a:avLst/>
          </a:prstGeom>
          <a:noFill/>
          <a:ln w="254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61454" name="Oval 13"/>
          <p:cNvSpPr>
            <a:spLocks noChangeArrowheads="1"/>
          </p:cNvSpPr>
          <p:nvPr/>
        </p:nvSpPr>
        <p:spPr bwMode="auto">
          <a:xfrm>
            <a:off x="6021388" y="2565400"/>
            <a:ext cx="825500" cy="8016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455" name="Oval 14"/>
          <p:cNvSpPr>
            <a:spLocks noChangeArrowheads="1"/>
          </p:cNvSpPr>
          <p:nvPr/>
        </p:nvSpPr>
        <p:spPr bwMode="auto">
          <a:xfrm>
            <a:off x="7172325" y="2565400"/>
            <a:ext cx="825500" cy="8016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456" name="Text Box 15"/>
          <p:cNvSpPr txBox="1">
            <a:spLocks noChangeArrowheads="1"/>
          </p:cNvSpPr>
          <p:nvPr/>
        </p:nvSpPr>
        <p:spPr bwMode="auto">
          <a:xfrm>
            <a:off x="6210300" y="2133600"/>
            <a:ext cx="1616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a:latin typeface="Helvetica" charset="0"/>
              </a:rPr>
              <a:t>2 UDP Clients</a:t>
            </a:r>
          </a:p>
        </p:txBody>
      </p:sp>
      <p:sp>
        <p:nvSpPr>
          <p:cNvPr id="61457" name="Rectangle 16"/>
          <p:cNvSpPr>
            <a:spLocks noGrp="1" noChangeArrowheads="1"/>
          </p:cNvSpPr>
          <p:nvPr>
            <p:ph type="title"/>
          </p:nvPr>
        </p:nvSpPr>
        <p:spPr/>
        <p:txBody>
          <a:bodyPr lIns="82058" tIns="41029" rIns="82058" bIns="41029"/>
          <a:lstStyle/>
          <a:p>
            <a:pPr eaLnBrk="1" hangingPunct="1"/>
            <a:r>
              <a:rPr lang="en-US" altLang="en-US"/>
              <a:t>UDP Client Example</a:t>
            </a:r>
          </a:p>
        </p:txBody>
      </p:sp>
      <p:sp>
        <p:nvSpPr>
          <p:cNvPr id="61458" name="Text Box 17"/>
          <p:cNvSpPr txBox="1">
            <a:spLocks noChangeArrowheads="1"/>
          </p:cNvSpPr>
          <p:nvPr/>
        </p:nvSpPr>
        <p:spPr bwMode="auto">
          <a:xfrm>
            <a:off x="4164013" y="3627438"/>
            <a:ext cx="688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a:latin typeface="Helvetica" charset="0"/>
              </a:rPr>
              <a:t>ports</a:t>
            </a:r>
          </a:p>
        </p:txBody>
      </p:sp>
      <p:sp>
        <p:nvSpPr>
          <p:cNvPr id="61459" name="Line 18"/>
          <p:cNvSpPr>
            <a:spLocks noChangeShapeType="1"/>
          </p:cNvSpPr>
          <p:nvPr/>
        </p:nvSpPr>
        <p:spPr bwMode="auto">
          <a:xfrm rot="7200000">
            <a:off x="4869657" y="2885281"/>
            <a:ext cx="1377950" cy="963613"/>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1600" tIns="50800" rIns="101600" bIns="50800" anchor="ctr"/>
          <a:lstStyle/>
          <a:p>
            <a:endParaRPr lang="en-US"/>
          </a:p>
        </p:txBody>
      </p:sp>
      <p:sp>
        <p:nvSpPr>
          <p:cNvPr id="61460" name="Rectangle 19"/>
          <p:cNvSpPr>
            <a:spLocks noGrp="1" noChangeArrowheads="1"/>
          </p:cNvSpPr>
          <p:nvPr>
            <p:ph type="body" idx="1"/>
          </p:nvPr>
        </p:nvSpPr>
        <p:spPr>
          <a:xfrm>
            <a:off x="533400" y="1600200"/>
            <a:ext cx="4724400" cy="4800600"/>
          </a:xfrm>
          <a:noFill/>
        </p:spPr>
        <p:txBody>
          <a:bodyPr/>
          <a:lstStyle/>
          <a:p>
            <a:pPr eaLnBrk="1" hangingPunct="1"/>
            <a:endParaRPr lang="en-US" altLang="en-US" dirty="0"/>
          </a:p>
          <a:p>
            <a:pPr lvl="1" eaLnBrk="1" hangingPunct="1"/>
            <a:endParaRPr lang="en-US" altLang="en-US" dirty="0"/>
          </a:p>
          <a:p>
            <a:pPr eaLnBrk="1" hangingPunct="1"/>
            <a:r>
              <a:rPr lang="en-US" altLang="en-US" sz="2400" b="1" dirty="0">
                <a:solidFill>
                  <a:srgbClr val="CC0000"/>
                </a:solidFill>
                <a:latin typeface="Helvetica" charset="0"/>
              </a:rPr>
              <a:t>How does a </a:t>
            </a:r>
            <a:r>
              <a:rPr lang="en-US" altLang="en-US" sz="2400" b="1" i="1" dirty="0">
                <a:solidFill>
                  <a:srgbClr val="CC0000"/>
                </a:solidFill>
                <a:latin typeface="Helvetica" charset="0"/>
              </a:rPr>
              <a:t>UDP client</a:t>
            </a:r>
            <a:r>
              <a:rPr lang="en-US" altLang="en-US" sz="2400" b="1" dirty="0">
                <a:solidFill>
                  <a:srgbClr val="CC0000"/>
                </a:solidFill>
                <a:latin typeface="Helvetica" charset="0"/>
              </a:rPr>
              <a:t> communicate with a </a:t>
            </a:r>
            <a:r>
              <a:rPr lang="en-US" altLang="en-US" sz="2400" b="1" i="1" dirty="0">
                <a:solidFill>
                  <a:srgbClr val="CC0000"/>
                </a:solidFill>
                <a:latin typeface="Helvetica" charset="0"/>
              </a:rPr>
              <a:t>UDP server</a:t>
            </a:r>
            <a:r>
              <a:rPr lang="en-US" altLang="en-US" sz="2400" b="1" dirty="0">
                <a:solidFill>
                  <a:srgbClr val="CC0000"/>
                </a:solidFill>
                <a:latin typeface="Helvetica" charset="0"/>
              </a:rPr>
              <a:t>?</a:t>
            </a:r>
          </a:p>
          <a:p>
            <a:pPr eaLnBrk="1" hangingPunct="1"/>
            <a:endParaRPr lang="en-US" altLang="en-US" sz="2400" b="1" dirty="0">
              <a:solidFill>
                <a:srgbClr val="CC0000"/>
              </a:solidFill>
              <a:latin typeface="Helvetica" charset="0"/>
            </a:endParaRPr>
          </a:p>
          <a:p>
            <a:pPr eaLnBrk="1" hangingPunct="1"/>
            <a:endParaRPr lang="en-US" altLang="en-US" sz="2400" b="1" dirty="0">
              <a:solidFill>
                <a:srgbClr val="CC0000"/>
              </a:solidFill>
              <a:latin typeface="Helvetica" charset="0"/>
            </a:endParaRPr>
          </a:p>
        </p:txBody>
      </p:sp>
    </p:spTree>
    <p:extLst>
      <p:ext uri="{BB962C8B-B14F-4D97-AF65-F5344CB8AC3E}">
        <p14:creationId xmlns:p14="http://schemas.microsoft.com/office/powerpoint/2010/main" val="1146447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07B814-B5E7-B440-BFC3-123721FEDDBD}" type="slidenum">
              <a:rPr lang="en-US" altLang="en-US"/>
              <a:pPr eaLnBrk="1" hangingPunct="1"/>
              <a:t>32</a:t>
            </a:fld>
            <a:endParaRPr lang="en-US" altLang="en-US"/>
          </a:p>
        </p:txBody>
      </p:sp>
      <p:sp>
        <p:nvSpPr>
          <p:cNvPr id="62467" name="Rectangle 2"/>
          <p:cNvSpPr>
            <a:spLocks noGrp="1" noChangeArrowheads="1"/>
          </p:cNvSpPr>
          <p:nvPr>
            <p:ph type="title"/>
          </p:nvPr>
        </p:nvSpPr>
        <p:spPr/>
        <p:txBody>
          <a:bodyPr lIns="82058" tIns="41029" rIns="82058" bIns="41029"/>
          <a:lstStyle/>
          <a:p>
            <a:pPr eaLnBrk="1" hangingPunct="1"/>
            <a:r>
              <a:rPr lang="en-US" altLang="en-US"/>
              <a:t>Socket I/O: sendto()</a:t>
            </a:r>
          </a:p>
        </p:txBody>
      </p:sp>
      <p:sp>
        <p:nvSpPr>
          <p:cNvPr id="62468" name="Rectangle 3"/>
          <p:cNvSpPr>
            <a:spLocks noGrp="1" noChangeArrowheads="1"/>
          </p:cNvSpPr>
          <p:nvPr>
            <p:ph type="body" idx="1"/>
          </p:nvPr>
        </p:nvSpPr>
        <p:spPr>
          <a:xfrm>
            <a:off x="381000" y="1447800"/>
            <a:ext cx="8763000" cy="685800"/>
          </a:xfrm>
        </p:spPr>
        <p:txBody>
          <a:bodyPr lIns="82058" tIns="41029" rIns="82058" bIns="41029">
            <a:normAutofit fontScale="70000" lnSpcReduction="20000"/>
          </a:bodyPr>
          <a:lstStyle/>
          <a:p>
            <a:pPr eaLnBrk="1" hangingPunct="1">
              <a:lnSpc>
                <a:spcPct val="90000"/>
              </a:lnSpc>
            </a:pPr>
            <a:r>
              <a:rPr lang="en-US" altLang="en-US" sz="2000" b="1" i="1"/>
              <a:t>write</a:t>
            </a:r>
            <a:r>
              <a:rPr lang="en-US" altLang="en-US" sz="2000"/>
              <a:t> is not allowed</a:t>
            </a:r>
          </a:p>
          <a:p>
            <a:pPr eaLnBrk="1" hangingPunct="1">
              <a:lnSpc>
                <a:spcPct val="90000"/>
              </a:lnSpc>
            </a:pPr>
            <a:r>
              <a:rPr lang="en-US" altLang="en-US" sz="2000"/>
              <a:t>Notice that the UDP client does not </a:t>
            </a:r>
            <a:r>
              <a:rPr lang="en-US" altLang="en-US" sz="2000" b="1" i="1"/>
              <a:t>bind</a:t>
            </a:r>
            <a:r>
              <a:rPr lang="en-US" altLang="en-US" sz="2000"/>
              <a:t> a port number</a:t>
            </a:r>
          </a:p>
          <a:p>
            <a:pPr lvl="1" eaLnBrk="1" hangingPunct="1">
              <a:lnSpc>
                <a:spcPct val="90000"/>
              </a:lnSpc>
            </a:pPr>
            <a:r>
              <a:rPr lang="en-US" altLang="en-US" sz="1800"/>
              <a:t>a port number is </a:t>
            </a:r>
            <a:r>
              <a:rPr lang="en-US" altLang="en-US" sz="1800" b="1">
                <a:solidFill>
                  <a:srgbClr val="CC0000"/>
                </a:solidFill>
              </a:rPr>
              <a:t>dynamically assigned</a:t>
            </a:r>
            <a:r>
              <a:rPr lang="en-US" altLang="en-US" sz="1800"/>
              <a:t> when the first </a:t>
            </a:r>
            <a:r>
              <a:rPr lang="en-US" altLang="en-US" sz="2000" b="1" i="1">
                <a:solidFill>
                  <a:srgbClr val="CC0000"/>
                </a:solidFill>
              </a:rPr>
              <a:t>sendto</a:t>
            </a:r>
            <a:r>
              <a:rPr lang="en-US" altLang="en-US" sz="1800"/>
              <a:t> is called</a:t>
            </a:r>
          </a:p>
        </p:txBody>
      </p:sp>
      <p:sp>
        <p:nvSpPr>
          <p:cNvPr id="62469" name="Text Box 4"/>
          <p:cNvSpPr txBox="1">
            <a:spLocks noChangeArrowheads="1"/>
          </p:cNvSpPr>
          <p:nvPr/>
        </p:nvSpPr>
        <p:spPr bwMode="auto">
          <a:xfrm>
            <a:off x="762000" y="2514600"/>
            <a:ext cx="7848600" cy="3768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176" tIns="45588" rIns="91176" bIns="45588">
            <a:spAutoFit/>
          </a:bodyPr>
          <a:lstStyle>
            <a:lvl1pPr defTabSz="820738" eaLnBrk="0" hangingPunct="0">
              <a:defRPr>
                <a:solidFill>
                  <a:schemeClr val="tx1"/>
                </a:solidFill>
                <a:latin typeface="Arial" charset="0"/>
              </a:defRPr>
            </a:lvl1pPr>
            <a:lvl2pPr marL="742950" indent="-285750" defTabSz="820738" eaLnBrk="0" hangingPunct="0">
              <a:defRPr>
                <a:solidFill>
                  <a:schemeClr val="tx1"/>
                </a:solidFill>
                <a:latin typeface="Arial" charset="0"/>
              </a:defRPr>
            </a:lvl2pPr>
            <a:lvl3pPr marL="1143000" indent="-228600" defTabSz="820738" eaLnBrk="0" hangingPunct="0">
              <a:defRPr>
                <a:solidFill>
                  <a:schemeClr val="tx1"/>
                </a:solidFill>
                <a:latin typeface="Arial" charset="0"/>
              </a:defRPr>
            </a:lvl3pPr>
            <a:lvl4pPr marL="1600200" indent="-228600" defTabSz="820738" eaLnBrk="0" hangingPunct="0">
              <a:defRPr>
                <a:solidFill>
                  <a:schemeClr val="tx1"/>
                </a:solidFill>
                <a:latin typeface="Arial" charset="0"/>
              </a:defRPr>
            </a:lvl4pPr>
            <a:lvl5pPr marL="2057400" indent="-228600" defTabSz="820738" eaLnBrk="0" hangingPunct="0">
              <a:defRPr>
                <a:solidFill>
                  <a:schemeClr val="tx1"/>
                </a:solidFill>
                <a:latin typeface="Arial" charset="0"/>
              </a:defRPr>
            </a:lvl5pPr>
            <a:lvl6pPr marL="2514600" indent="-228600" defTabSz="820738" eaLnBrk="0" fontAlgn="base" hangingPunct="0">
              <a:spcBef>
                <a:spcPct val="0"/>
              </a:spcBef>
              <a:spcAft>
                <a:spcPct val="0"/>
              </a:spcAft>
              <a:defRPr>
                <a:solidFill>
                  <a:schemeClr val="tx1"/>
                </a:solidFill>
                <a:latin typeface="Arial" charset="0"/>
              </a:defRPr>
            </a:lvl6pPr>
            <a:lvl7pPr marL="2971800" indent="-228600" defTabSz="820738" eaLnBrk="0" fontAlgn="base" hangingPunct="0">
              <a:spcBef>
                <a:spcPct val="0"/>
              </a:spcBef>
              <a:spcAft>
                <a:spcPct val="0"/>
              </a:spcAft>
              <a:defRPr>
                <a:solidFill>
                  <a:schemeClr val="tx1"/>
                </a:solidFill>
                <a:latin typeface="Arial" charset="0"/>
              </a:defRPr>
            </a:lvl7pPr>
            <a:lvl8pPr marL="3429000" indent="-228600" defTabSz="820738" eaLnBrk="0" fontAlgn="base" hangingPunct="0">
              <a:spcBef>
                <a:spcPct val="0"/>
              </a:spcBef>
              <a:spcAft>
                <a:spcPct val="0"/>
              </a:spcAft>
              <a:defRPr>
                <a:solidFill>
                  <a:schemeClr val="tx1"/>
                </a:solidFill>
                <a:latin typeface="Arial" charset="0"/>
              </a:defRPr>
            </a:lvl8pPr>
            <a:lvl9pPr marL="3886200" indent="-228600" defTabSz="820738" eaLnBrk="0" fontAlgn="base" hangingPunct="0">
              <a:spcBef>
                <a:spcPct val="0"/>
              </a:spcBef>
              <a:spcAft>
                <a:spcPct val="0"/>
              </a:spcAft>
              <a:defRPr>
                <a:solidFill>
                  <a:schemeClr val="tx1"/>
                </a:solidFill>
                <a:latin typeface="Arial" charset="0"/>
              </a:defRPr>
            </a:lvl9pPr>
          </a:lstStyle>
          <a:p>
            <a:r>
              <a:rPr lang="en-US" altLang="en-US" sz="1600">
                <a:latin typeface="Courier New" charset="0"/>
              </a:rPr>
              <a:t>int fd;				/* socket descriptor */</a:t>
            </a:r>
          </a:p>
          <a:p>
            <a:r>
              <a:rPr lang="en-US" altLang="en-US" sz="1600">
                <a:latin typeface="Courier New" charset="0"/>
              </a:rPr>
              <a:t>struct sockaddr_in srv;		/* used by sendto() */</a:t>
            </a:r>
          </a:p>
          <a:p>
            <a:endParaRPr lang="en-US" altLang="en-US" sz="1600">
              <a:latin typeface="Courier New" charset="0"/>
            </a:endParaRPr>
          </a:p>
          <a:p>
            <a:r>
              <a:rPr lang="en-US" altLang="en-US" sz="1600">
                <a:latin typeface="Courier New" charset="0"/>
              </a:rPr>
              <a:t>/* 1) create the socket */</a:t>
            </a:r>
          </a:p>
          <a:p>
            <a:endParaRPr lang="en-US" altLang="en-US" sz="1600">
              <a:latin typeface="Courier New" charset="0"/>
            </a:endParaRPr>
          </a:p>
          <a:p>
            <a:r>
              <a:rPr lang="en-US" altLang="en-US" sz="1600">
                <a:latin typeface="Courier New" charset="0"/>
              </a:rPr>
              <a:t>/* sendto: send data to IP Address “128.2.35.50” port 80 */</a:t>
            </a:r>
          </a:p>
          <a:p>
            <a:r>
              <a:rPr lang="en-US" altLang="en-US" sz="1600">
                <a:latin typeface="Courier New" charset="0"/>
              </a:rPr>
              <a:t>srv.sin_family = </a:t>
            </a:r>
            <a:r>
              <a:rPr lang="en-US" altLang="en-US" sz="1600" b="1">
                <a:solidFill>
                  <a:srgbClr val="CC0000"/>
                </a:solidFill>
                <a:latin typeface="Courier New" charset="0"/>
              </a:rPr>
              <a:t>AF_INET</a:t>
            </a:r>
            <a:r>
              <a:rPr lang="en-US" altLang="en-US" sz="1600">
                <a:latin typeface="Courier New" charset="0"/>
              </a:rPr>
              <a:t>;</a:t>
            </a:r>
          </a:p>
          <a:p>
            <a:r>
              <a:rPr lang="en-US" altLang="en-US" sz="1600">
                <a:latin typeface="Courier New" charset="0"/>
              </a:rPr>
              <a:t>srv.sin_port = htons(</a:t>
            </a:r>
            <a:r>
              <a:rPr lang="en-US" altLang="en-US" sz="1600" b="1">
                <a:solidFill>
                  <a:srgbClr val="CC0000"/>
                </a:solidFill>
                <a:latin typeface="Courier New" charset="0"/>
              </a:rPr>
              <a:t>80</a:t>
            </a:r>
            <a:r>
              <a:rPr lang="en-US" altLang="en-US" sz="1600">
                <a:latin typeface="Courier New" charset="0"/>
              </a:rPr>
              <a:t>); </a:t>
            </a:r>
          </a:p>
          <a:p>
            <a:r>
              <a:rPr lang="en-US" altLang="en-US" sz="1600">
                <a:latin typeface="Courier New" charset="0"/>
              </a:rPr>
              <a:t>srv.sin_addr.s_addr = inet_addr(“</a:t>
            </a:r>
            <a:r>
              <a:rPr lang="en-US" altLang="en-US" sz="1600" b="1">
                <a:solidFill>
                  <a:srgbClr val="CC0000"/>
                </a:solidFill>
                <a:latin typeface="Courier New" charset="0"/>
              </a:rPr>
              <a:t>128.2.35.50</a:t>
            </a:r>
            <a:r>
              <a:rPr lang="en-US" altLang="en-US" sz="1600">
                <a:latin typeface="Courier New" charset="0"/>
              </a:rPr>
              <a:t>”);</a:t>
            </a:r>
          </a:p>
          <a:p>
            <a:endParaRPr lang="en-US" altLang="en-US" sz="1600">
              <a:latin typeface="Courier New" charset="0"/>
            </a:endParaRPr>
          </a:p>
          <a:p>
            <a:r>
              <a:rPr lang="en-US" altLang="en-US" sz="1600">
                <a:latin typeface="Courier New" charset="0"/>
              </a:rPr>
              <a:t>nbytes = </a:t>
            </a:r>
            <a:r>
              <a:rPr lang="en-US" altLang="en-US" sz="1600" b="1">
                <a:solidFill>
                  <a:srgbClr val="CC0000"/>
                </a:solidFill>
                <a:latin typeface="Courier New" charset="0"/>
              </a:rPr>
              <a:t>sendto</a:t>
            </a:r>
            <a:r>
              <a:rPr lang="en-US" altLang="en-US" sz="1600">
                <a:latin typeface="Courier New" charset="0"/>
              </a:rPr>
              <a:t>(fd, buf, sizeof(buf), 0 /* flags */,</a:t>
            </a:r>
          </a:p>
          <a:p>
            <a:r>
              <a:rPr lang="en-US" altLang="en-US" sz="1600">
                <a:latin typeface="Courier New" charset="0"/>
              </a:rPr>
              <a:t>		   (struct sockaddr*) &amp;srv, sizeof(srv));</a:t>
            </a:r>
          </a:p>
          <a:p>
            <a:r>
              <a:rPr lang="en-US" altLang="en-US" sz="1600">
                <a:latin typeface="Courier New" charset="0"/>
              </a:rPr>
              <a:t>if(nbytes &lt; 0) {</a:t>
            </a:r>
          </a:p>
          <a:p>
            <a:r>
              <a:rPr lang="en-US" altLang="en-US" sz="1600">
                <a:latin typeface="Courier New" charset="0"/>
              </a:rPr>
              <a:t>	perror(“sendto”);	exit(1);</a:t>
            </a:r>
          </a:p>
          <a:p>
            <a:r>
              <a:rPr lang="en-US" altLang="en-US" sz="1600">
                <a:latin typeface="Courier New" charset="0"/>
              </a:rPr>
              <a:t>}</a:t>
            </a:r>
          </a:p>
        </p:txBody>
      </p:sp>
    </p:spTree>
    <p:extLst>
      <p:ext uri="{BB962C8B-B14F-4D97-AF65-F5344CB8AC3E}">
        <p14:creationId xmlns:p14="http://schemas.microsoft.com/office/powerpoint/2010/main" val="6543171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6F891D-DE18-7248-BFDA-B61E5918D9D8}" type="slidenum">
              <a:rPr lang="en-US" altLang="en-US"/>
              <a:pPr eaLnBrk="1" hangingPunct="1"/>
              <a:t>33</a:t>
            </a:fld>
            <a:endParaRPr lang="en-US" altLang="en-US"/>
          </a:p>
        </p:txBody>
      </p:sp>
      <p:sp>
        <p:nvSpPr>
          <p:cNvPr id="63491" name="Rectangle 2"/>
          <p:cNvSpPr>
            <a:spLocks noGrp="1" noChangeArrowheads="1"/>
          </p:cNvSpPr>
          <p:nvPr>
            <p:ph type="title"/>
          </p:nvPr>
        </p:nvSpPr>
        <p:spPr/>
        <p:txBody>
          <a:bodyPr>
            <a:normAutofit fontScale="90000"/>
          </a:bodyPr>
          <a:lstStyle/>
          <a:p>
            <a:pPr eaLnBrk="1" hangingPunct="1"/>
            <a:r>
              <a:rPr lang="en-US" altLang="en-US"/>
              <a:t>Review: UDP Client-Server</a:t>
            </a:r>
            <a:br>
              <a:rPr lang="en-US" altLang="en-US"/>
            </a:br>
            <a:r>
              <a:rPr lang="en-US" altLang="en-US"/>
              <a:t>Interaction</a:t>
            </a:r>
          </a:p>
        </p:txBody>
      </p:sp>
      <p:sp>
        <p:nvSpPr>
          <p:cNvPr id="63492" name="Text Box 3"/>
          <p:cNvSpPr txBox="1">
            <a:spLocks noChangeArrowheads="1"/>
          </p:cNvSpPr>
          <p:nvPr/>
        </p:nvSpPr>
        <p:spPr bwMode="auto">
          <a:xfrm>
            <a:off x="6175375" y="2057400"/>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socket()</a:t>
            </a:r>
          </a:p>
        </p:txBody>
      </p:sp>
      <p:sp>
        <p:nvSpPr>
          <p:cNvPr id="63493" name="Text Box 4"/>
          <p:cNvSpPr txBox="1">
            <a:spLocks noChangeArrowheads="1"/>
          </p:cNvSpPr>
          <p:nvPr/>
        </p:nvSpPr>
        <p:spPr bwMode="auto">
          <a:xfrm>
            <a:off x="6175375" y="2546350"/>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bind()</a:t>
            </a:r>
          </a:p>
        </p:txBody>
      </p:sp>
      <p:sp>
        <p:nvSpPr>
          <p:cNvPr id="63494" name="Text Box 5"/>
          <p:cNvSpPr txBox="1">
            <a:spLocks noChangeArrowheads="1"/>
          </p:cNvSpPr>
          <p:nvPr/>
        </p:nvSpPr>
        <p:spPr bwMode="auto">
          <a:xfrm>
            <a:off x="6175375" y="3048000"/>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recvfrom()</a:t>
            </a:r>
          </a:p>
        </p:txBody>
      </p:sp>
      <p:sp>
        <p:nvSpPr>
          <p:cNvPr id="63495" name="Text Box 6"/>
          <p:cNvSpPr txBox="1">
            <a:spLocks noChangeArrowheads="1"/>
          </p:cNvSpPr>
          <p:nvPr/>
        </p:nvSpPr>
        <p:spPr bwMode="auto">
          <a:xfrm>
            <a:off x="6248400" y="5181600"/>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sendto()</a:t>
            </a:r>
          </a:p>
        </p:txBody>
      </p:sp>
      <p:sp>
        <p:nvSpPr>
          <p:cNvPr id="63496" name="Text Box 7"/>
          <p:cNvSpPr txBox="1">
            <a:spLocks noChangeArrowheads="1"/>
          </p:cNvSpPr>
          <p:nvPr/>
        </p:nvSpPr>
        <p:spPr bwMode="auto">
          <a:xfrm>
            <a:off x="6118225" y="1600200"/>
            <a:ext cx="158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solidFill>
                  <a:srgbClr val="CC0000"/>
                </a:solidFill>
              </a:rPr>
              <a:t>UDP Server</a:t>
            </a:r>
          </a:p>
        </p:txBody>
      </p:sp>
      <p:sp>
        <p:nvSpPr>
          <p:cNvPr id="63497" name="Text Box 8"/>
          <p:cNvSpPr txBox="1">
            <a:spLocks noChangeArrowheads="1"/>
          </p:cNvSpPr>
          <p:nvPr/>
        </p:nvSpPr>
        <p:spPr bwMode="auto">
          <a:xfrm>
            <a:off x="1774825" y="3276600"/>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socket()</a:t>
            </a:r>
          </a:p>
        </p:txBody>
      </p:sp>
      <p:sp>
        <p:nvSpPr>
          <p:cNvPr id="63498" name="Line 9"/>
          <p:cNvSpPr>
            <a:spLocks noChangeShapeType="1"/>
          </p:cNvSpPr>
          <p:nvPr/>
        </p:nvSpPr>
        <p:spPr bwMode="auto">
          <a:xfrm>
            <a:off x="2438400" y="3657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9" name="Text Box 10"/>
          <p:cNvSpPr txBox="1">
            <a:spLocks noChangeArrowheads="1"/>
          </p:cNvSpPr>
          <p:nvPr/>
        </p:nvSpPr>
        <p:spPr bwMode="auto">
          <a:xfrm>
            <a:off x="1735138" y="2819400"/>
            <a:ext cx="1497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solidFill>
                  <a:srgbClr val="CC0000"/>
                </a:solidFill>
              </a:rPr>
              <a:t>UDP Client</a:t>
            </a:r>
          </a:p>
        </p:txBody>
      </p:sp>
      <p:sp>
        <p:nvSpPr>
          <p:cNvPr id="63500" name="Text Box 11"/>
          <p:cNvSpPr txBox="1">
            <a:spLocks noChangeArrowheads="1"/>
          </p:cNvSpPr>
          <p:nvPr/>
        </p:nvSpPr>
        <p:spPr bwMode="auto">
          <a:xfrm>
            <a:off x="1774825" y="3841750"/>
            <a:ext cx="1425575" cy="347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sendto()</a:t>
            </a:r>
          </a:p>
        </p:txBody>
      </p:sp>
      <p:sp>
        <p:nvSpPr>
          <p:cNvPr id="63501" name="Text Box 12"/>
          <p:cNvSpPr txBox="1">
            <a:spLocks noChangeArrowheads="1"/>
          </p:cNvSpPr>
          <p:nvPr/>
        </p:nvSpPr>
        <p:spPr bwMode="auto">
          <a:xfrm>
            <a:off x="1752600" y="5443538"/>
            <a:ext cx="1425575" cy="347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recvfrom()</a:t>
            </a:r>
          </a:p>
        </p:txBody>
      </p:sp>
      <p:sp>
        <p:nvSpPr>
          <p:cNvPr id="63502" name="Text Box 13"/>
          <p:cNvSpPr txBox="1">
            <a:spLocks noChangeArrowheads="1"/>
          </p:cNvSpPr>
          <p:nvPr/>
        </p:nvSpPr>
        <p:spPr bwMode="auto">
          <a:xfrm>
            <a:off x="1752600" y="5976938"/>
            <a:ext cx="1425575" cy="347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altLang="en-US">
                <a:latin typeface="Courier New" charset="0"/>
              </a:rPr>
              <a:t>close()</a:t>
            </a:r>
          </a:p>
        </p:txBody>
      </p:sp>
      <p:sp>
        <p:nvSpPr>
          <p:cNvPr id="63503" name="Line 14"/>
          <p:cNvSpPr>
            <a:spLocks noChangeShapeType="1"/>
          </p:cNvSpPr>
          <p:nvPr/>
        </p:nvSpPr>
        <p:spPr bwMode="auto">
          <a:xfrm>
            <a:off x="3429000" y="4114800"/>
            <a:ext cx="30480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4" name="Line 15"/>
          <p:cNvSpPr>
            <a:spLocks noChangeShapeType="1"/>
          </p:cNvSpPr>
          <p:nvPr/>
        </p:nvSpPr>
        <p:spPr bwMode="auto">
          <a:xfrm flipH="1">
            <a:off x="3124200" y="5334000"/>
            <a:ext cx="3124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5" name="Text Box 16"/>
          <p:cNvSpPr txBox="1">
            <a:spLocks noChangeArrowheads="1"/>
          </p:cNvSpPr>
          <p:nvPr/>
        </p:nvSpPr>
        <p:spPr bwMode="auto">
          <a:xfrm>
            <a:off x="5886450" y="3473450"/>
            <a:ext cx="2190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i="1">
                <a:latin typeface="Times New Roman" charset="0"/>
              </a:rPr>
              <a:t>blocks until datagram</a:t>
            </a:r>
            <a:br>
              <a:rPr lang="en-US" altLang="en-US" i="1">
                <a:latin typeface="Times New Roman" charset="0"/>
              </a:rPr>
            </a:br>
            <a:r>
              <a:rPr lang="en-US" altLang="en-US" i="1">
                <a:latin typeface="Times New Roman" charset="0"/>
              </a:rPr>
              <a:t>received from a client</a:t>
            </a:r>
          </a:p>
        </p:txBody>
      </p:sp>
      <p:sp>
        <p:nvSpPr>
          <p:cNvPr id="63506" name="Text Box 17"/>
          <p:cNvSpPr txBox="1">
            <a:spLocks noChangeArrowheads="1"/>
          </p:cNvSpPr>
          <p:nvPr/>
        </p:nvSpPr>
        <p:spPr bwMode="auto">
          <a:xfrm>
            <a:off x="4114800" y="3886200"/>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i="1">
                <a:latin typeface="Times New Roman" charset="0"/>
              </a:rPr>
              <a:t>data request</a:t>
            </a:r>
          </a:p>
        </p:txBody>
      </p:sp>
      <p:sp>
        <p:nvSpPr>
          <p:cNvPr id="63507" name="Line 18"/>
          <p:cNvSpPr>
            <a:spLocks noChangeShapeType="1"/>
          </p:cNvSpPr>
          <p:nvPr/>
        </p:nvSpPr>
        <p:spPr bwMode="auto">
          <a:xfrm>
            <a:off x="4648200" y="4572000"/>
            <a:ext cx="0" cy="4572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08" name="Text Box 19"/>
          <p:cNvSpPr txBox="1">
            <a:spLocks noChangeArrowheads="1"/>
          </p:cNvSpPr>
          <p:nvPr/>
        </p:nvSpPr>
        <p:spPr bwMode="auto">
          <a:xfrm>
            <a:off x="4114800" y="5105400"/>
            <a:ext cx="111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i="1">
                <a:latin typeface="Times New Roman" charset="0"/>
              </a:rPr>
              <a:t>data reply</a:t>
            </a:r>
          </a:p>
        </p:txBody>
      </p:sp>
      <p:sp>
        <p:nvSpPr>
          <p:cNvPr id="63509" name="Line 20"/>
          <p:cNvSpPr>
            <a:spLocks noChangeShapeType="1"/>
          </p:cNvSpPr>
          <p:nvPr/>
        </p:nvSpPr>
        <p:spPr bwMode="auto">
          <a:xfrm>
            <a:off x="6934200" y="24384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0" name="Line 21"/>
          <p:cNvSpPr>
            <a:spLocks noChangeShapeType="1"/>
          </p:cNvSpPr>
          <p:nvPr/>
        </p:nvSpPr>
        <p:spPr bwMode="auto">
          <a:xfrm>
            <a:off x="6934200" y="28956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1" name="Line 22"/>
          <p:cNvSpPr>
            <a:spLocks noChangeShapeType="1"/>
          </p:cNvSpPr>
          <p:nvPr/>
        </p:nvSpPr>
        <p:spPr bwMode="auto">
          <a:xfrm>
            <a:off x="2438400" y="4267200"/>
            <a:ext cx="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2" name="Line 23"/>
          <p:cNvSpPr>
            <a:spLocks noChangeShapeType="1"/>
          </p:cNvSpPr>
          <p:nvPr/>
        </p:nvSpPr>
        <p:spPr bwMode="auto">
          <a:xfrm>
            <a:off x="2438400" y="5791200"/>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3" name="Text Box 24"/>
          <p:cNvSpPr txBox="1">
            <a:spLocks noChangeArrowheads="1"/>
          </p:cNvSpPr>
          <p:nvPr/>
        </p:nvSpPr>
        <p:spPr bwMode="auto">
          <a:xfrm>
            <a:off x="379413" y="6567488"/>
            <a:ext cx="36020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200" i="1">
                <a:latin typeface="Times New Roman" charset="0"/>
              </a:rPr>
              <a:t>from UNIX Network Programming Volume 1, figure 8.1</a:t>
            </a:r>
          </a:p>
        </p:txBody>
      </p:sp>
      <p:sp>
        <p:nvSpPr>
          <p:cNvPr id="63514" name="Line 25"/>
          <p:cNvSpPr>
            <a:spLocks noChangeShapeType="1"/>
          </p:cNvSpPr>
          <p:nvPr/>
        </p:nvSpPr>
        <p:spPr bwMode="auto">
          <a:xfrm>
            <a:off x="7696200" y="53340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5" name="Line 26"/>
          <p:cNvSpPr>
            <a:spLocks noChangeShapeType="1"/>
          </p:cNvSpPr>
          <p:nvPr/>
        </p:nvSpPr>
        <p:spPr bwMode="auto">
          <a:xfrm flipH="1">
            <a:off x="8610600" y="3276600"/>
            <a:ext cx="0" cy="2057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6" name="Line 27"/>
          <p:cNvSpPr>
            <a:spLocks noChangeShapeType="1"/>
          </p:cNvSpPr>
          <p:nvPr/>
        </p:nvSpPr>
        <p:spPr bwMode="auto">
          <a:xfrm>
            <a:off x="7620000" y="3276600"/>
            <a:ext cx="990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7" name="Line 28"/>
          <p:cNvSpPr>
            <a:spLocks noChangeShapeType="1"/>
          </p:cNvSpPr>
          <p:nvPr/>
        </p:nvSpPr>
        <p:spPr bwMode="auto">
          <a:xfrm>
            <a:off x="6934200" y="41910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8" name="Line 29"/>
          <p:cNvSpPr>
            <a:spLocks noChangeShapeType="1"/>
          </p:cNvSpPr>
          <p:nvPr/>
        </p:nvSpPr>
        <p:spPr bwMode="auto">
          <a:xfrm flipH="1">
            <a:off x="838200" y="5638800"/>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19" name="Line 30"/>
          <p:cNvSpPr>
            <a:spLocks noChangeShapeType="1"/>
          </p:cNvSpPr>
          <p:nvPr/>
        </p:nvSpPr>
        <p:spPr bwMode="auto">
          <a:xfrm>
            <a:off x="838200" y="3962400"/>
            <a:ext cx="0" cy="167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520" name="Line 31"/>
          <p:cNvSpPr>
            <a:spLocks noChangeShapeType="1"/>
          </p:cNvSpPr>
          <p:nvPr/>
        </p:nvSpPr>
        <p:spPr bwMode="auto">
          <a:xfrm flipH="1">
            <a:off x="838200" y="3962400"/>
            <a:ext cx="914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541071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78275" name="Text Box 3"/>
          <p:cNvSpPr txBox="1">
            <a:spLocks noChangeArrowheads="1"/>
          </p:cNvSpPr>
          <p:nvPr/>
        </p:nvSpPr>
        <p:spPr bwMode="auto">
          <a:xfrm>
            <a:off x="228600" y="406400"/>
            <a:ext cx="60785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TCP</a:t>
            </a:r>
            <a:endParaRPr lang="en-US" baseline="0" dirty="0">
              <a:effectLst>
                <a:outerShdw blurRad="38100" dist="38100" dir="2700000" algn="tl">
                  <a:srgbClr val="C0C0C0"/>
                </a:outerShdw>
              </a:effectLst>
              <a:latin typeface="Times" pitchFamily="18" charset="0"/>
            </a:endParaRPr>
          </a:p>
        </p:txBody>
      </p:sp>
      <p:sp>
        <p:nvSpPr>
          <p:cNvPr id="107827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78277" name="Rectangle 5"/>
          <p:cNvSpPr>
            <a:spLocks noChangeArrowheads="1"/>
          </p:cNvSpPr>
          <p:nvPr/>
        </p:nvSpPr>
        <p:spPr bwMode="auto">
          <a:xfrm>
            <a:off x="304800" y="1524000"/>
            <a:ext cx="8229600" cy="1800225"/>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TCP is a connection-oriented protocol; it creates a virtual connection between two TCPs to send data. In addition, TCP uses flow and error control mechanisms at the transport level. </a:t>
            </a:r>
          </a:p>
        </p:txBody>
      </p:sp>
      <p:sp>
        <p:nvSpPr>
          <p:cNvPr id="1078278" name="Rectangle 6"/>
          <p:cNvSpPr>
            <a:spLocks noChangeArrowheads="1"/>
          </p:cNvSpPr>
          <p:nvPr/>
        </p:nvSpPr>
        <p:spPr bwMode="auto">
          <a:xfrm>
            <a:off x="304800" y="4117975"/>
            <a:ext cx="6705600" cy="228282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TCP Services</a:t>
            </a:r>
            <a:r>
              <a:rPr lang="fr-FR" sz="2400" baseline="0">
                <a:solidFill>
                  <a:srgbClr val="0033CC"/>
                </a:solidFill>
                <a:latin typeface="Times New Roman" pitchFamily="18" charset="0"/>
              </a:rPr>
              <a:t/>
            </a:r>
            <a:br>
              <a:rPr lang="fr-FR" sz="2400" baseline="0">
                <a:solidFill>
                  <a:srgbClr val="0033CC"/>
                </a:solidFill>
                <a:latin typeface="Times New Roman" pitchFamily="18" charset="0"/>
              </a:rPr>
            </a:br>
            <a:r>
              <a:rPr lang="fr-FR" sz="2400" baseline="0">
                <a:solidFill>
                  <a:srgbClr val="0033CC"/>
                </a:solidFill>
                <a:latin typeface="Times New Roman" pitchFamily="18" charset="0"/>
              </a:rPr>
              <a:t>TCP Features</a:t>
            </a:r>
          </a:p>
          <a:p>
            <a:pPr>
              <a:buClr>
                <a:schemeClr val="tx1"/>
              </a:buClr>
              <a:buSzPct val="117000"/>
              <a:buFont typeface="Wingdings" pitchFamily="2" charset="2"/>
              <a:buNone/>
            </a:pPr>
            <a:r>
              <a:rPr lang="en-US" sz="2400" baseline="0">
                <a:solidFill>
                  <a:srgbClr val="0033CC"/>
                </a:solidFill>
                <a:latin typeface="Times New Roman" pitchFamily="18" charset="0"/>
              </a:rPr>
              <a:t>Segment</a:t>
            </a:r>
          </a:p>
          <a:p>
            <a:pPr>
              <a:buClr>
                <a:schemeClr val="tx1"/>
              </a:buClr>
              <a:buSzPct val="117000"/>
              <a:buFont typeface="Wingdings" pitchFamily="2" charset="2"/>
              <a:buNone/>
            </a:pPr>
            <a:r>
              <a:rPr lang="en-US" sz="2400" baseline="0">
                <a:solidFill>
                  <a:srgbClr val="0033CC"/>
                </a:solidFill>
                <a:latin typeface="Times New Roman" pitchFamily="18" charset="0"/>
              </a:rPr>
              <a:t>A TCP Connection</a:t>
            </a:r>
          </a:p>
          <a:p>
            <a:pPr>
              <a:buClr>
                <a:schemeClr val="tx1"/>
              </a:buClr>
              <a:buSzPct val="117000"/>
              <a:buFont typeface="Wingdings" pitchFamily="2" charset="2"/>
              <a:buNone/>
            </a:pPr>
            <a:r>
              <a:rPr lang="en-US" sz="2400" baseline="0">
                <a:solidFill>
                  <a:srgbClr val="0033CC"/>
                </a:solidFill>
                <a:latin typeface="Times New Roman" pitchFamily="18" charset="0"/>
              </a:rPr>
              <a:t>Flow Control</a:t>
            </a:r>
          </a:p>
          <a:p>
            <a:pPr>
              <a:buClr>
                <a:schemeClr val="tx1"/>
              </a:buClr>
              <a:buSzPct val="117000"/>
              <a:buFont typeface="Wingdings" pitchFamily="2" charset="2"/>
              <a:buNone/>
            </a:pPr>
            <a:r>
              <a:rPr lang="en-US" sz="2400" baseline="0">
                <a:solidFill>
                  <a:srgbClr val="0033CC"/>
                </a:solidFill>
                <a:latin typeface="Times New Roman" pitchFamily="18" charset="0"/>
              </a:rPr>
              <a:t>Error Control</a:t>
            </a:r>
          </a:p>
        </p:txBody>
      </p:sp>
      <p:sp>
        <p:nvSpPr>
          <p:cNvPr id="1078279" name="Text Box 7"/>
          <p:cNvSpPr txBox="1">
            <a:spLocks noChangeArrowheads="1"/>
          </p:cNvSpPr>
          <p:nvPr/>
        </p:nvSpPr>
        <p:spPr bwMode="auto">
          <a:xfrm>
            <a:off x="317500" y="3641725"/>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914400" y="76200"/>
            <a:ext cx="410388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Well-known </a:t>
            </a:r>
            <a:r>
              <a:rPr lang="en-US" sz="2000" i="1" baseline="0" dirty="0">
                <a:latin typeface="Times New Roman" pitchFamily="18" charset="0"/>
              </a:rPr>
              <a:t>ports used by TCP</a:t>
            </a:r>
          </a:p>
        </p:txBody>
      </p:sp>
      <p:pic>
        <p:nvPicPr>
          <p:cNvPr id="1233924" name="Picture 4"/>
          <p:cNvPicPr>
            <a:picLocks noChangeAspect="1" noChangeArrowheads="1"/>
          </p:cNvPicPr>
          <p:nvPr/>
        </p:nvPicPr>
        <p:blipFill>
          <a:blip r:embed="rId3" cstate="print"/>
          <a:srcRect/>
          <a:stretch>
            <a:fillRect/>
          </a:stretch>
        </p:blipFill>
        <p:spPr bwMode="auto">
          <a:xfrm>
            <a:off x="914400" y="457200"/>
            <a:ext cx="6535738" cy="58880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6948" name="Text Box 4"/>
          <p:cNvSpPr txBox="1">
            <a:spLocks noChangeArrowheads="1"/>
          </p:cNvSpPr>
          <p:nvPr/>
        </p:nvSpPr>
        <p:spPr bwMode="auto">
          <a:xfrm>
            <a:off x="304800" y="381000"/>
            <a:ext cx="2669449"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Stream </a:t>
            </a:r>
            <a:r>
              <a:rPr lang="en-US" sz="2000" i="1" baseline="0" dirty="0">
                <a:latin typeface="Times New Roman" pitchFamily="18" charset="0"/>
              </a:rPr>
              <a:t>delivery</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6950" name="Picture 6"/>
          <p:cNvPicPr>
            <a:picLocks noChangeAspect="1" noChangeArrowheads="1"/>
          </p:cNvPicPr>
          <p:nvPr/>
        </p:nvPicPr>
        <p:blipFill>
          <a:blip r:embed="rId3" cstate="print"/>
          <a:srcRect/>
          <a:stretch>
            <a:fillRect/>
          </a:stretch>
        </p:blipFill>
        <p:spPr bwMode="auto">
          <a:xfrm>
            <a:off x="533400" y="1828800"/>
            <a:ext cx="7843838" cy="2916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089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08996" name="Text Box 4"/>
          <p:cNvSpPr txBox="1">
            <a:spLocks noChangeArrowheads="1"/>
          </p:cNvSpPr>
          <p:nvPr/>
        </p:nvSpPr>
        <p:spPr bwMode="auto">
          <a:xfrm>
            <a:off x="304800" y="381000"/>
            <a:ext cx="412016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Sending </a:t>
            </a:r>
            <a:r>
              <a:rPr lang="en-US" sz="2000" i="1" baseline="0" dirty="0">
                <a:latin typeface="Times New Roman" pitchFamily="18" charset="0"/>
              </a:rPr>
              <a:t>and receiving buffers</a:t>
            </a:r>
          </a:p>
        </p:txBody>
      </p:sp>
      <p:sp>
        <p:nvSpPr>
          <p:cNvPr id="11089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08998" name="Picture 6"/>
          <p:cNvPicPr>
            <a:picLocks noChangeAspect="1" noChangeArrowheads="1"/>
          </p:cNvPicPr>
          <p:nvPr/>
        </p:nvPicPr>
        <p:blipFill>
          <a:blip r:embed="rId3" cstate="print"/>
          <a:srcRect/>
          <a:stretch>
            <a:fillRect/>
          </a:stretch>
        </p:blipFill>
        <p:spPr bwMode="auto">
          <a:xfrm>
            <a:off x="646113" y="1127125"/>
            <a:ext cx="7888287" cy="458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10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1044" name="Text Box 4"/>
          <p:cNvSpPr txBox="1">
            <a:spLocks noChangeArrowheads="1"/>
          </p:cNvSpPr>
          <p:nvPr/>
        </p:nvSpPr>
        <p:spPr bwMode="auto">
          <a:xfrm>
            <a:off x="304800" y="381000"/>
            <a:ext cx="2688749"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400" baseline="0" dirty="0" smtClean="0">
                <a:solidFill>
                  <a:schemeClr val="folHlink"/>
                </a:solidFill>
                <a:latin typeface="Times New Roman" pitchFamily="18" charset="0"/>
              </a:rPr>
              <a:t>  </a:t>
            </a:r>
            <a:r>
              <a:rPr lang="en-US" sz="2000" i="1" baseline="0" dirty="0">
                <a:latin typeface="Times New Roman" pitchFamily="18" charset="0"/>
              </a:rPr>
              <a:t>TCP segments</a:t>
            </a:r>
          </a:p>
        </p:txBody>
      </p:sp>
      <p:sp>
        <p:nvSpPr>
          <p:cNvPr id="11110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1046" name="Picture 6"/>
          <p:cNvPicPr>
            <a:picLocks noChangeAspect="1" noChangeArrowheads="1"/>
          </p:cNvPicPr>
          <p:nvPr/>
        </p:nvPicPr>
        <p:blipFill>
          <a:blip r:embed="rId3" cstate="print"/>
          <a:srcRect/>
          <a:stretch>
            <a:fillRect/>
          </a:stretch>
        </p:blipFill>
        <p:spPr bwMode="auto">
          <a:xfrm>
            <a:off x="334963" y="1279525"/>
            <a:ext cx="8428037" cy="458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044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0442"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70443"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The bytes of data being transferred in each connection are numbered by TCP.</a:t>
            </a:r>
          </a:p>
          <a:p>
            <a:pPr algn="ctr"/>
            <a:r>
              <a:rPr lang="en-US" baseline="0"/>
              <a:t>The numbering starts with a randomly generated number.</a:t>
            </a:r>
          </a:p>
        </p:txBody>
      </p:sp>
      <p:grpSp>
        <p:nvGrpSpPr>
          <p:cNvPr id="2" name="Group 12"/>
          <p:cNvGrpSpPr>
            <a:grpSpLocks/>
          </p:cNvGrpSpPr>
          <p:nvPr/>
        </p:nvGrpSpPr>
        <p:grpSpPr bwMode="auto">
          <a:xfrm>
            <a:off x="457200" y="1981200"/>
            <a:ext cx="1143000" cy="566738"/>
            <a:chOff x="1200" y="1248"/>
            <a:chExt cx="720" cy="357"/>
          </a:xfrm>
        </p:grpSpPr>
        <p:pic>
          <p:nvPicPr>
            <p:cNvPr id="117044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044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23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2372" name="Text Box 4"/>
          <p:cNvSpPr txBox="1">
            <a:spLocks noChangeArrowheads="1"/>
          </p:cNvSpPr>
          <p:nvPr/>
        </p:nvSpPr>
        <p:spPr bwMode="auto">
          <a:xfrm>
            <a:off x="304800" y="381000"/>
            <a:ext cx="2603790"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Types </a:t>
            </a:r>
            <a:r>
              <a:rPr lang="en-US" sz="2000" i="1" baseline="0" dirty="0">
                <a:latin typeface="Times New Roman" pitchFamily="18" charset="0"/>
              </a:rPr>
              <a:t>of data deliveries</a:t>
            </a:r>
          </a:p>
        </p:txBody>
      </p:sp>
      <p:sp>
        <p:nvSpPr>
          <p:cNvPr id="10823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2374" name="Picture 6"/>
          <p:cNvPicPr>
            <a:picLocks noChangeAspect="1" noChangeArrowheads="1"/>
          </p:cNvPicPr>
          <p:nvPr/>
        </p:nvPicPr>
        <p:blipFill>
          <a:blip r:embed="rId3" cstate="print"/>
          <a:srcRect/>
          <a:stretch>
            <a:fillRect/>
          </a:stretch>
        </p:blipFill>
        <p:spPr bwMode="auto">
          <a:xfrm>
            <a:off x="490538" y="1958975"/>
            <a:ext cx="8043862" cy="329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6217"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following shows the sequence number for each segment:</a:t>
            </a:r>
          </a:p>
        </p:txBody>
      </p:sp>
      <p:sp>
        <p:nvSpPr>
          <p:cNvPr id="1246218"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pic>
        <p:nvPicPr>
          <p:cNvPr id="1246219" name="Picture 11"/>
          <p:cNvPicPr>
            <a:picLocks noChangeAspect="1" noChangeArrowheads="1"/>
          </p:cNvPicPr>
          <p:nvPr/>
        </p:nvPicPr>
        <p:blipFill>
          <a:blip r:embed="rId3" cstate="print"/>
          <a:srcRect/>
          <a:stretch>
            <a:fillRect/>
          </a:stretch>
        </p:blipFill>
        <p:spPr bwMode="auto">
          <a:xfrm>
            <a:off x="249238" y="2724150"/>
            <a:ext cx="8666162" cy="1771650"/>
          </a:xfrm>
          <a:prstGeom prst="rect">
            <a:avLst/>
          </a:prstGeom>
          <a:noFill/>
          <a:ln w="57150" cmpd="thickThin">
            <a:solidFill>
              <a:schemeClr val="folHlink"/>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2489" name="Line 9"/>
          <p:cNvSpPr>
            <a:spLocks noChangeShapeType="1"/>
          </p:cNvSpPr>
          <p:nvPr/>
        </p:nvSpPr>
        <p:spPr bwMode="auto">
          <a:xfrm>
            <a:off x="457200" y="2362200"/>
            <a:ext cx="8153400" cy="0"/>
          </a:xfrm>
          <a:prstGeom prst="line">
            <a:avLst/>
          </a:prstGeom>
          <a:noFill/>
          <a:ln w="76200">
            <a:solidFill>
              <a:srgbClr val="009900"/>
            </a:solidFill>
            <a:round/>
            <a:headEnd/>
            <a:tailEnd/>
          </a:ln>
          <a:effectLst/>
        </p:spPr>
        <p:txBody>
          <a:bodyPr/>
          <a:lstStyle/>
          <a:p>
            <a:endParaRPr lang="en-US"/>
          </a:p>
        </p:txBody>
      </p:sp>
      <p:sp>
        <p:nvSpPr>
          <p:cNvPr id="1172490" name="Line 10"/>
          <p:cNvSpPr>
            <a:spLocks noChangeShapeType="1"/>
          </p:cNvSpPr>
          <p:nvPr/>
        </p:nvSpPr>
        <p:spPr bwMode="auto">
          <a:xfrm>
            <a:off x="458788" y="4572000"/>
            <a:ext cx="8153400" cy="0"/>
          </a:xfrm>
          <a:prstGeom prst="line">
            <a:avLst/>
          </a:prstGeom>
          <a:noFill/>
          <a:ln w="76200">
            <a:solidFill>
              <a:srgbClr val="009900"/>
            </a:solidFill>
            <a:round/>
            <a:headEnd/>
            <a:tailEnd/>
          </a:ln>
          <a:effectLst/>
        </p:spPr>
        <p:txBody>
          <a:bodyPr/>
          <a:lstStyle/>
          <a:p>
            <a:endParaRPr lang="en-US"/>
          </a:p>
        </p:txBody>
      </p:sp>
      <p:sp>
        <p:nvSpPr>
          <p:cNvPr id="1172491" name="Rectangle 11"/>
          <p:cNvSpPr>
            <a:spLocks noChangeArrowheads="1"/>
          </p:cNvSpPr>
          <p:nvPr/>
        </p:nvSpPr>
        <p:spPr bwMode="auto">
          <a:xfrm>
            <a:off x="495300" y="24542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The value in the sequence number field of a segment defines the</a:t>
            </a:r>
          </a:p>
          <a:p>
            <a:pPr algn="ctr"/>
            <a:r>
              <a:rPr lang="en-US" baseline="0"/>
              <a:t>number of the first data byte </a:t>
            </a:r>
            <a:br>
              <a:rPr lang="en-US" baseline="0"/>
            </a:br>
            <a:r>
              <a:rPr lang="en-US" baseline="0"/>
              <a:t>contained in that segment.</a:t>
            </a:r>
          </a:p>
        </p:txBody>
      </p:sp>
      <p:grpSp>
        <p:nvGrpSpPr>
          <p:cNvPr id="2" name="Group 12"/>
          <p:cNvGrpSpPr>
            <a:grpSpLocks/>
          </p:cNvGrpSpPr>
          <p:nvPr/>
        </p:nvGrpSpPr>
        <p:grpSpPr bwMode="auto">
          <a:xfrm>
            <a:off x="457200" y="1676400"/>
            <a:ext cx="1143000" cy="566738"/>
            <a:chOff x="1200" y="1248"/>
            <a:chExt cx="720" cy="357"/>
          </a:xfrm>
        </p:grpSpPr>
        <p:pic>
          <p:nvPicPr>
            <p:cNvPr id="117249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249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4537" name="Line 9"/>
          <p:cNvSpPr>
            <a:spLocks noChangeShapeType="1"/>
          </p:cNvSpPr>
          <p:nvPr/>
        </p:nvSpPr>
        <p:spPr bwMode="auto">
          <a:xfrm>
            <a:off x="457200" y="1905000"/>
            <a:ext cx="8153400" cy="0"/>
          </a:xfrm>
          <a:prstGeom prst="line">
            <a:avLst/>
          </a:prstGeom>
          <a:noFill/>
          <a:ln w="76200">
            <a:solidFill>
              <a:srgbClr val="009900"/>
            </a:solidFill>
            <a:round/>
            <a:headEnd/>
            <a:tailEnd/>
          </a:ln>
          <a:effectLst/>
        </p:spPr>
        <p:txBody>
          <a:bodyPr/>
          <a:lstStyle/>
          <a:p>
            <a:endParaRPr lang="en-US"/>
          </a:p>
        </p:txBody>
      </p:sp>
      <p:sp>
        <p:nvSpPr>
          <p:cNvPr id="1174538" name="Line 10"/>
          <p:cNvSpPr>
            <a:spLocks noChangeShapeType="1"/>
          </p:cNvSpPr>
          <p:nvPr/>
        </p:nvSpPr>
        <p:spPr bwMode="auto">
          <a:xfrm>
            <a:off x="458788" y="5105400"/>
            <a:ext cx="8153400" cy="0"/>
          </a:xfrm>
          <a:prstGeom prst="line">
            <a:avLst/>
          </a:prstGeom>
          <a:noFill/>
          <a:ln w="76200">
            <a:solidFill>
              <a:srgbClr val="009900"/>
            </a:solidFill>
            <a:round/>
            <a:headEnd/>
            <a:tailEnd/>
          </a:ln>
          <a:effectLst/>
        </p:spPr>
        <p:txBody>
          <a:bodyPr/>
          <a:lstStyle/>
          <a:p>
            <a:endParaRPr lang="en-US"/>
          </a:p>
        </p:txBody>
      </p:sp>
      <p:sp>
        <p:nvSpPr>
          <p:cNvPr id="1174539" name="Rectangle 11"/>
          <p:cNvSpPr>
            <a:spLocks noChangeArrowheads="1"/>
          </p:cNvSpPr>
          <p:nvPr/>
        </p:nvSpPr>
        <p:spPr bwMode="auto">
          <a:xfrm>
            <a:off x="495300" y="1997075"/>
            <a:ext cx="8077200" cy="3016250"/>
          </a:xfrm>
          <a:prstGeom prst="rect">
            <a:avLst/>
          </a:prstGeom>
          <a:solidFill>
            <a:srgbClr val="99FF33"/>
          </a:solidFill>
          <a:ln w="76200" algn="ctr">
            <a:noFill/>
            <a:miter lim="800000"/>
            <a:headEnd/>
            <a:tailEnd/>
          </a:ln>
          <a:effectLst/>
        </p:spPr>
        <p:txBody>
          <a:bodyPr>
            <a:spAutoFit/>
          </a:bodyPr>
          <a:lstStyle/>
          <a:p>
            <a:pPr algn="ctr"/>
            <a:r>
              <a:rPr lang="en-US" baseline="0"/>
              <a:t>The value of the acknowledgment field in a segment defines</a:t>
            </a:r>
          </a:p>
          <a:p>
            <a:pPr algn="ctr"/>
            <a:r>
              <a:rPr lang="en-US" baseline="0"/>
              <a:t>the number of the next byte a party expects to receive.</a:t>
            </a:r>
          </a:p>
          <a:p>
            <a:pPr algn="ctr"/>
            <a:r>
              <a:rPr lang="en-US" baseline="0"/>
              <a:t>The acknowledgment number is cumulative.</a:t>
            </a:r>
          </a:p>
        </p:txBody>
      </p:sp>
      <p:grpSp>
        <p:nvGrpSpPr>
          <p:cNvPr id="2" name="Group 12"/>
          <p:cNvGrpSpPr>
            <a:grpSpLocks/>
          </p:cNvGrpSpPr>
          <p:nvPr/>
        </p:nvGrpSpPr>
        <p:grpSpPr bwMode="auto">
          <a:xfrm>
            <a:off x="457200" y="1219200"/>
            <a:ext cx="1143000" cy="566738"/>
            <a:chOff x="1200" y="1248"/>
            <a:chExt cx="720" cy="357"/>
          </a:xfrm>
        </p:grpSpPr>
        <p:pic>
          <p:nvPicPr>
            <p:cNvPr id="117454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45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30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3092" name="Text Box 4"/>
          <p:cNvSpPr txBox="1">
            <a:spLocks noChangeArrowheads="1"/>
          </p:cNvSpPr>
          <p:nvPr/>
        </p:nvSpPr>
        <p:spPr bwMode="auto">
          <a:xfrm>
            <a:off x="304800" y="381000"/>
            <a:ext cx="318247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TCP </a:t>
            </a:r>
            <a:r>
              <a:rPr lang="en-US" sz="2000" i="1" baseline="0" dirty="0">
                <a:latin typeface="Times New Roman" pitchFamily="18" charset="0"/>
              </a:rPr>
              <a:t>segment format</a:t>
            </a:r>
          </a:p>
        </p:txBody>
      </p:sp>
      <p:sp>
        <p:nvSpPr>
          <p:cNvPr id="11130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3094" name="Picture 6"/>
          <p:cNvPicPr>
            <a:picLocks noChangeAspect="1" noChangeArrowheads="1"/>
          </p:cNvPicPr>
          <p:nvPr/>
        </p:nvPicPr>
        <p:blipFill>
          <a:blip r:embed="rId3" cstate="print"/>
          <a:srcRect/>
          <a:stretch>
            <a:fillRect/>
          </a:stretch>
        </p:blipFill>
        <p:spPr bwMode="auto">
          <a:xfrm>
            <a:off x="228600" y="1143000"/>
            <a:ext cx="8775700" cy="4956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51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5140" name="Text Box 4"/>
          <p:cNvSpPr txBox="1">
            <a:spLocks noChangeArrowheads="1"/>
          </p:cNvSpPr>
          <p:nvPr/>
        </p:nvSpPr>
        <p:spPr bwMode="auto">
          <a:xfrm>
            <a:off x="304800" y="381000"/>
            <a:ext cx="236968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Control </a:t>
            </a:r>
            <a:r>
              <a:rPr lang="en-US" sz="2000" i="1" baseline="0" dirty="0">
                <a:latin typeface="Times New Roman" pitchFamily="18" charset="0"/>
              </a:rPr>
              <a:t>field</a:t>
            </a:r>
          </a:p>
        </p:txBody>
      </p:sp>
      <p:sp>
        <p:nvSpPr>
          <p:cNvPr id="11151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5142" name="Picture 6"/>
          <p:cNvPicPr>
            <a:picLocks noChangeAspect="1" noChangeArrowheads="1"/>
          </p:cNvPicPr>
          <p:nvPr/>
        </p:nvPicPr>
        <p:blipFill>
          <a:blip r:embed="rId3" cstate="print"/>
          <a:srcRect/>
          <a:stretch>
            <a:fillRect/>
          </a:stretch>
        </p:blipFill>
        <p:spPr bwMode="auto">
          <a:xfrm>
            <a:off x="279400" y="2471738"/>
            <a:ext cx="8483600" cy="1795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990600" y="914400"/>
            <a:ext cx="492263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Description </a:t>
            </a:r>
            <a:r>
              <a:rPr lang="en-US" sz="2000" i="1" baseline="0" dirty="0">
                <a:latin typeface="Times New Roman" pitchFamily="18" charset="0"/>
              </a:rPr>
              <a:t>of flags in the control field</a:t>
            </a:r>
          </a:p>
        </p:txBody>
      </p:sp>
      <p:pic>
        <p:nvPicPr>
          <p:cNvPr id="1235972" name="Picture 4"/>
          <p:cNvPicPr>
            <a:picLocks noChangeAspect="1" noChangeArrowheads="1"/>
          </p:cNvPicPr>
          <p:nvPr/>
        </p:nvPicPr>
        <p:blipFill>
          <a:blip r:embed="rId3" cstate="print"/>
          <a:srcRect/>
          <a:stretch>
            <a:fillRect/>
          </a:stretch>
        </p:blipFill>
        <p:spPr bwMode="auto">
          <a:xfrm>
            <a:off x="914400" y="1331913"/>
            <a:ext cx="7010400" cy="3392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71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7188" name="Text Box 4"/>
          <p:cNvSpPr txBox="1">
            <a:spLocks noChangeArrowheads="1"/>
          </p:cNvSpPr>
          <p:nvPr/>
        </p:nvSpPr>
        <p:spPr bwMode="auto">
          <a:xfrm>
            <a:off x="304800" y="381000"/>
            <a:ext cx="6789166"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Connection </a:t>
            </a:r>
            <a:r>
              <a:rPr lang="en-US" sz="2000" i="1" baseline="0" dirty="0">
                <a:latin typeface="Times New Roman" pitchFamily="18" charset="0"/>
              </a:rPr>
              <a:t>establishment using three-way handshaking</a:t>
            </a:r>
          </a:p>
        </p:txBody>
      </p:sp>
      <p:sp>
        <p:nvSpPr>
          <p:cNvPr id="1117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7190" name="Picture 6"/>
          <p:cNvPicPr>
            <a:picLocks noChangeAspect="1" noChangeArrowheads="1"/>
          </p:cNvPicPr>
          <p:nvPr/>
        </p:nvPicPr>
        <p:blipFill>
          <a:blip r:embed="rId3" cstate="print"/>
          <a:srcRect/>
          <a:stretch>
            <a:fillRect/>
          </a:stretch>
        </p:blipFill>
        <p:spPr bwMode="auto">
          <a:xfrm>
            <a:off x="1100138" y="1143000"/>
            <a:ext cx="6672262" cy="4756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65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658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7658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 SYN segment cannot carry data, but it consumes one sequence number.</a:t>
            </a:r>
          </a:p>
        </p:txBody>
      </p:sp>
      <p:grpSp>
        <p:nvGrpSpPr>
          <p:cNvPr id="2" name="Group 12"/>
          <p:cNvGrpSpPr>
            <a:grpSpLocks/>
          </p:cNvGrpSpPr>
          <p:nvPr/>
        </p:nvGrpSpPr>
        <p:grpSpPr bwMode="auto">
          <a:xfrm>
            <a:off x="457200" y="1981200"/>
            <a:ext cx="1143000" cy="566738"/>
            <a:chOff x="1200" y="1248"/>
            <a:chExt cx="720" cy="357"/>
          </a:xfrm>
        </p:grpSpPr>
        <p:pic>
          <p:nvPicPr>
            <p:cNvPr id="117658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65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786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7863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7863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A SYN + ACK segment cannot </a:t>
            </a:r>
            <a:br>
              <a:rPr lang="en-US" baseline="0"/>
            </a:br>
            <a:r>
              <a:rPr lang="en-US" baseline="0"/>
              <a:t>carry data, but does consume one </a:t>
            </a:r>
            <a:br>
              <a:rPr lang="en-US" baseline="0"/>
            </a:br>
            <a:r>
              <a:rPr lang="en-US" baseline="0"/>
              <a:t>sequence number.</a:t>
            </a:r>
          </a:p>
        </p:txBody>
      </p:sp>
      <p:grpSp>
        <p:nvGrpSpPr>
          <p:cNvPr id="2" name="Group 12"/>
          <p:cNvGrpSpPr>
            <a:grpSpLocks/>
          </p:cNvGrpSpPr>
          <p:nvPr/>
        </p:nvGrpSpPr>
        <p:grpSpPr bwMode="auto">
          <a:xfrm>
            <a:off x="457200" y="1981200"/>
            <a:ext cx="1143000" cy="566738"/>
            <a:chOff x="1200" y="1248"/>
            <a:chExt cx="720" cy="357"/>
          </a:xfrm>
        </p:grpSpPr>
        <p:pic>
          <p:nvPicPr>
            <p:cNvPr id="11786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786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06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068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8068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An ACK segment, if carrying no data, consumes no sequence number.</a:t>
            </a:r>
          </a:p>
        </p:txBody>
      </p:sp>
      <p:grpSp>
        <p:nvGrpSpPr>
          <p:cNvPr id="2" name="Group 12"/>
          <p:cNvGrpSpPr>
            <a:grpSpLocks/>
          </p:cNvGrpSpPr>
          <p:nvPr/>
        </p:nvGrpSpPr>
        <p:grpSpPr bwMode="auto">
          <a:xfrm>
            <a:off x="457200" y="1981200"/>
            <a:ext cx="1143000" cy="566738"/>
            <a:chOff x="1200" y="1248"/>
            <a:chExt cx="720" cy="357"/>
          </a:xfrm>
        </p:grpSpPr>
        <p:pic>
          <p:nvPicPr>
            <p:cNvPr id="118068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06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4420" name="Text Box 4"/>
          <p:cNvSpPr txBox="1">
            <a:spLocks noChangeArrowheads="1"/>
          </p:cNvSpPr>
          <p:nvPr/>
        </p:nvSpPr>
        <p:spPr bwMode="auto">
          <a:xfrm>
            <a:off x="304800" y="381000"/>
            <a:ext cx="158729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Port </a:t>
            </a:r>
            <a:r>
              <a:rPr lang="en-US" sz="2000" i="1" baseline="0" dirty="0">
                <a:latin typeface="Times New Roman" pitchFamily="18" charset="0"/>
              </a:rPr>
              <a:t>numbers</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4422" name="Picture 6"/>
          <p:cNvPicPr>
            <a:picLocks noChangeAspect="1" noChangeArrowheads="1"/>
          </p:cNvPicPr>
          <p:nvPr/>
        </p:nvPicPr>
        <p:blipFill>
          <a:blip r:embed="rId3" cstate="print"/>
          <a:srcRect/>
          <a:stretch>
            <a:fillRect/>
          </a:stretch>
        </p:blipFill>
        <p:spPr bwMode="auto">
          <a:xfrm>
            <a:off x="304800" y="1652588"/>
            <a:ext cx="8364538" cy="3300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192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19236" name="Text Box 4"/>
          <p:cNvSpPr txBox="1">
            <a:spLocks noChangeArrowheads="1"/>
          </p:cNvSpPr>
          <p:nvPr/>
        </p:nvSpPr>
        <p:spPr bwMode="auto">
          <a:xfrm>
            <a:off x="304800" y="381000"/>
            <a:ext cx="245131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Data </a:t>
            </a:r>
            <a:r>
              <a:rPr lang="en-US" sz="2000" i="1" baseline="0" dirty="0">
                <a:latin typeface="Times New Roman" pitchFamily="18" charset="0"/>
              </a:rPr>
              <a:t>transfer</a:t>
            </a:r>
          </a:p>
        </p:txBody>
      </p:sp>
      <p:sp>
        <p:nvSpPr>
          <p:cNvPr id="1119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19238" name="Picture 6"/>
          <p:cNvPicPr>
            <a:picLocks noChangeAspect="1" noChangeArrowheads="1"/>
          </p:cNvPicPr>
          <p:nvPr/>
        </p:nvPicPr>
        <p:blipFill>
          <a:blip r:embed="rId3" cstate="print"/>
          <a:srcRect/>
          <a:stretch>
            <a:fillRect/>
          </a:stretch>
        </p:blipFill>
        <p:spPr bwMode="auto">
          <a:xfrm>
            <a:off x="2109788" y="1143000"/>
            <a:ext cx="4214812" cy="4884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128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1284" name="Text Box 4"/>
          <p:cNvSpPr txBox="1">
            <a:spLocks noChangeArrowheads="1"/>
          </p:cNvSpPr>
          <p:nvPr/>
        </p:nvSpPr>
        <p:spPr bwMode="auto">
          <a:xfrm>
            <a:off x="304800" y="381000"/>
            <a:ext cx="657596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Connection </a:t>
            </a:r>
            <a:r>
              <a:rPr lang="en-US" sz="2000" i="1" baseline="0" dirty="0">
                <a:latin typeface="Times New Roman" pitchFamily="18" charset="0"/>
              </a:rPr>
              <a:t>termination using three-way handshaking</a:t>
            </a:r>
          </a:p>
        </p:txBody>
      </p:sp>
      <p:sp>
        <p:nvSpPr>
          <p:cNvPr id="1121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1286" name="Picture 6"/>
          <p:cNvPicPr>
            <a:picLocks noChangeAspect="1" noChangeArrowheads="1"/>
          </p:cNvPicPr>
          <p:nvPr/>
        </p:nvPicPr>
        <p:blipFill>
          <a:blip r:embed="rId3" cstate="print"/>
          <a:srcRect/>
          <a:stretch>
            <a:fillRect/>
          </a:stretch>
        </p:blipFill>
        <p:spPr bwMode="auto">
          <a:xfrm>
            <a:off x="908050" y="1157288"/>
            <a:ext cx="6864350" cy="4862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272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273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273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The FIN segment consumes one sequence number if it does </a:t>
            </a:r>
            <a:br>
              <a:rPr lang="en-US" baseline="0"/>
            </a:br>
            <a:r>
              <a:rPr lang="en-US" baseline="0"/>
              <a:t>not carry data.</a:t>
            </a:r>
          </a:p>
        </p:txBody>
      </p:sp>
      <p:grpSp>
        <p:nvGrpSpPr>
          <p:cNvPr id="2" name="Group 12"/>
          <p:cNvGrpSpPr>
            <a:grpSpLocks/>
          </p:cNvGrpSpPr>
          <p:nvPr/>
        </p:nvGrpSpPr>
        <p:grpSpPr bwMode="auto">
          <a:xfrm>
            <a:off x="457200" y="1981200"/>
            <a:ext cx="1143000" cy="566738"/>
            <a:chOff x="1200" y="1248"/>
            <a:chExt cx="720" cy="357"/>
          </a:xfrm>
        </p:grpSpPr>
        <p:pic>
          <p:nvPicPr>
            <p:cNvPr id="118273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273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477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8477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8477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The FIN + ACK segment consumes </a:t>
            </a:r>
            <a:br>
              <a:rPr lang="en-US" baseline="0"/>
            </a:br>
            <a:r>
              <a:rPr lang="en-US" baseline="0"/>
              <a:t>one sequence number if it </a:t>
            </a:r>
            <a:br>
              <a:rPr lang="en-US" baseline="0"/>
            </a:br>
            <a:r>
              <a:rPr lang="en-US" baseline="0"/>
              <a:t>does not carry data.</a:t>
            </a:r>
          </a:p>
        </p:txBody>
      </p:sp>
      <p:grpSp>
        <p:nvGrpSpPr>
          <p:cNvPr id="2" name="Group 12"/>
          <p:cNvGrpSpPr>
            <a:grpSpLocks/>
          </p:cNvGrpSpPr>
          <p:nvPr/>
        </p:nvGrpSpPr>
        <p:grpSpPr bwMode="auto">
          <a:xfrm>
            <a:off x="457200" y="1981200"/>
            <a:ext cx="1143000" cy="566738"/>
            <a:chOff x="1200" y="1248"/>
            <a:chExt cx="720" cy="357"/>
          </a:xfrm>
        </p:grpSpPr>
        <p:pic>
          <p:nvPicPr>
            <p:cNvPr id="118478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478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3331"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23332" name="Text Box 4"/>
          <p:cNvSpPr txBox="1">
            <a:spLocks noChangeArrowheads="1"/>
          </p:cNvSpPr>
          <p:nvPr/>
        </p:nvSpPr>
        <p:spPr bwMode="auto">
          <a:xfrm>
            <a:off x="304800" y="152400"/>
            <a:ext cx="213071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Half-close</a:t>
            </a:r>
            <a:endParaRPr lang="en-US" sz="2000" i="1" baseline="0" dirty="0">
              <a:latin typeface="Times New Roman" pitchFamily="18" charset="0"/>
            </a:endParaRPr>
          </a:p>
        </p:txBody>
      </p:sp>
      <p:sp>
        <p:nvSpPr>
          <p:cNvPr id="112333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123335" name="Picture 7"/>
          <p:cNvPicPr>
            <a:picLocks noChangeAspect="1" noChangeArrowheads="1"/>
          </p:cNvPicPr>
          <p:nvPr/>
        </p:nvPicPr>
        <p:blipFill>
          <a:blip r:embed="rId3" cstate="print"/>
          <a:srcRect/>
          <a:stretch>
            <a:fillRect/>
          </a:stretch>
        </p:blipFill>
        <p:spPr bwMode="auto">
          <a:xfrm>
            <a:off x="2049463" y="838200"/>
            <a:ext cx="4579937" cy="5354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537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5380" name="Text Box 4"/>
          <p:cNvSpPr txBox="1">
            <a:spLocks noChangeArrowheads="1"/>
          </p:cNvSpPr>
          <p:nvPr/>
        </p:nvSpPr>
        <p:spPr bwMode="auto">
          <a:xfrm>
            <a:off x="304800" y="381000"/>
            <a:ext cx="265168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Sliding </a:t>
            </a:r>
            <a:r>
              <a:rPr lang="en-US" sz="2000" i="1" baseline="0" dirty="0">
                <a:latin typeface="Times New Roman" pitchFamily="18" charset="0"/>
              </a:rPr>
              <a:t>window</a:t>
            </a:r>
          </a:p>
        </p:txBody>
      </p:sp>
      <p:sp>
        <p:nvSpPr>
          <p:cNvPr id="1125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5382" name="Picture 6"/>
          <p:cNvPicPr>
            <a:picLocks noChangeAspect="1" noChangeArrowheads="1"/>
          </p:cNvPicPr>
          <p:nvPr/>
        </p:nvPicPr>
        <p:blipFill>
          <a:blip r:embed="rId3" cstate="print"/>
          <a:srcRect/>
          <a:stretch>
            <a:fillRect/>
          </a:stretch>
        </p:blipFill>
        <p:spPr bwMode="auto">
          <a:xfrm>
            <a:off x="630238" y="2057400"/>
            <a:ext cx="7065962" cy="259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6825" name="Line 9"/>
          <p:cNvSpPr>
            <a:spLocks noChangeShapeType="1"/>
          </p:cNvSpPr>
          <p:nvPr/>
        </p:nvSpPr>
        <p:spPr bwMode="auto">
          <a:xfrm>
            <a:off x="457200" y="2133600"/>
            <a:ext cx="8153400" cy="0"/>
          </a:xfrm>
          <a:prstGeom prst="line">
            <a:avLst/>
          </a:prstGeom>
          <a:noFill/>
          <a:ln w="76200">
            <a:solidFill>
              <a:srgbClr val="009900"/>
            </a:solidFill>
            <a:round/>
            <a:headEnd/>
            <a:tailEnd/>
          </a:ln>
          <a:effectLst/>
        </p:spPr>
        <p:txBody>
          <a:bodyPr/>
          <a:lstStyle/>
          <a:p>
            <a:endParaRPr lang="en-US"/>
          </a:p>
        </p:txBody>
      </p:sp>
      <p:sp>
        <p:nvSpPr>
          <p:cNvPr id="1186826" name="Line 10"/>
          <p:cNvSpPr>
            <a:spLocks noChangeShapeType="1"/>
          </p:cNvSpPr>
          <p:nvPr/>
        </p:nvSpPr>
        <p:spPr bwMode="auto">
          <a:xfrm>
            <a:off x="458788" y="5334000"/>
            <a:ext cx="8153400" cy="0"/>
          </a:xfrm>
          <a:prstGeom prst="line">
            <a:avLst/>
          </a:prstGeom>
          <a:noFill/>
          <a:ln w="76200">
            <a:solidFill>
              <a:srgbClr val="009900"/>
            </a:solidFill>
            <a:round/>
            <a:headEnd/>
            <a:tailEnd/>
          </a:ln>
          <a:effectLst/>
        </p:spPr>
        <p:txBody>
          <a:bodyPr/>
          <a:lstStyle/>
          <a:p>
            <a:endParaRPr lang="en-US"/>
          </a:p>
        </p:txBody>
      </p:sp>
      <p:sp>
        <p:nvSpPr>
          <p:cNvPr id="1186827" name="Rectangle 11"/>
          <p:cNvSpPr>
            <a:spLocks noChangeArrowheads="1"/>
          </p:cNvSpPr>
          <p:nvPr/>
        </p:nvSpPr>
        <p:spPr bwMode="auto">
          <a:xfrm>
            <a:off x="495300" y="2225675"/>
            <a:ext cx="8077200" cy="3016250"/>
          </a:xfrm>
          <a:prstGeom prst="rect">
            <a:avLst/>
          </a:prstGeom>
          <a:solidFill>
            <a:srgbClr val="99FF33"/>
          </a:solidFill>
          <a:ln w="76200" algn="ctr">
            <a:noFill/>
            <a:miter lim="800000"/>
            <a:headEnd/>
            <a:tailEnd/>
          </a:ln>
          <a:effectLst/>
        </p:spPr>
        <p:txBody>
          <a:bodyPr>
            <a:spAutoFit/>
          </a:bodyPr>
          <a:lstStyle/>
          <a:p>
            <a:pPr algn="ctr"/>
            <a:r>
              <a:rPr lang="en-US" baseline="0"/>
              <a:t>A sliding window is used to make transmission more efficient as well as</a:t>
            </a:r>
          </a:p>
          <a:p>
            <a:pPr algn="ctr"/>
            <a:r>
              <a:rPr lang="en-US" baseline="0"/>
              <a:t>to control the flow of data so that the destination does not become</a:t>
            </a:r>
          </a:p>
          <a:p>
            <a:pPr algn="ctr"/>
            <a:r>
              <a:rPr lang="en-US" baseline="0"/>
              <a:t>overwhelmed with data. </a:t>
            </a:r>
            <a:br>
              <a:rPr lang="en-US" baseline="0"/>
            </a:br>
            <a:r>
              <a:rPr lang="en-US" baseline="0"/>
              <a:t>TCP sliding windows are byte-oriented.</a:t>
            </a:r>
          </a:p>
        </p:txBody>
      </p:sp>
      <p:grpSp>
        <p:nvGrpSpPr>
          <p:cNvPr id="2" name="Group 12"/>
          <p:cNvGrpSpPr>
            <a:grpSpLocks/>
          </p:cNvGrpSpPr>
          <p:nvPr/>
        </p:nvGrpSpPr>
        <p:grpSpPr bwMode="auto">
          <a:xfrm>
            <a:off x="457200" y="1447800"/>
            <a:ext cx="1143000" cy="566738"/>
            <a:chOff x="1200" y="1248"/>
            <a:chExt cx="720" cy="357"/>
          </a:xfrm>
        </p:grpSpPr>
        <p:pic>
          <p:nvPicPr>
            <p:cNvPr id="118682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683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48265" name="Rectangle 9"/>
          <p:cNvSpPr>
            <a:spLocks noChangeArrowheads="1"/>
          </p:cNvSpPr>
          <p:nvPr/>
        </p:nvSpPr>
        <p:spPr bwMode="auto">
          <a:xfrm>
            <a:off x="228600" y="11430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What is the value of the receiver window (rwnd) for host A if the receiver, host B, has a buffer size of 5000 bytes and 1000 bytes of received and unprocessed data?</a:t>
            </a:r>
          </a:p>
        </p:txBody>
      </p:sp>
      <p:sp>
        <p:nvSpPr>
          <p:cNvPr id="1248266"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48267" name="Rectangle 11"/>
          <p:cNvSpPr>
            <a:spLocks noChangeArrowheads="1"/>
          </p:cNvSpPr>
          <p:nvPr/>
        </p:nvSpPr>
        <p:spPr bwMode="auto">
          <a:xfrm>
            <a:off x="152400" y="2743200"/>
            <a:ext cx="8686800" cy="2227263"/>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The value of rwnd = 5000 − 1000 = 4000. Host B can receive only 4000 bytes of data before overflowing its buffer. Host B advertises this value in its next segment to A.</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0313" name="Rectangle 9"/>
          <p:cNvSpPr>
            <a:spLocks noChangeArrowheads="1"/>
          </p:cNvSpPr>
          <p:nvPr/>
        </p:nvSpPr>
        <p:spPr bwMode="auto">
          <a:xfrm>
            <a:off x="228600" y="1143000"/>
            <a:ext cx="8686800" cy="9461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What is the size of the window for host A if the value of rwnd is 3000 bytes and the value of cwnd is 3500 bytes?</a:t>
            </a:r>
          </a:p>
        </p:txBody>
      </p:sp>
      <p:sp>
        <p:nvSpPr>
          <p:cNvPr id="1250314"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
        <p:nvSpPr>
          <p:cNvPr id="1250315" name="Rectangle 11"/>
          <p:cNvSpPr>
            <a:spLocks noChangeArrowheads="1"/>
          </p:cNvSpPr>
          <p:nvPr/>
        </p:nvSpPr>
        <p:spPr bwMode="auto">
          <a:xfrm>
            <a:off x="152400" y="3048000"/>
            <a:ext cx="8686800" cy="1373188"/>
          </a:xfrm>
          <a:prstGeom prst="rect">
            <a:avLst/>
          </a:prstGeom>
          <a:solidFill>
            <a:schemeClr val="bg1"/>
          </a:solidFill>
          <a:ln w="9525">
            <a:noFill/>
            <a:miter lim="800000"/>
            <a:headEnd/>
            <a:tailEnd/>
          </a:ln>
          <a:effectLst/>
        </p:spPr>
        <p:txBody>
          <a:bodyPr>
            <a:spAutoFit/>
          </a:bodyPr>
          <a:lstStyle/>
          <a:p>
            <a:pPr algn="just"/>
            <a:r>
              <a:rPr lang="en-US" sz="2800" i="1" baseline="0">
                <a:solidFill>
                  <a:schemeClr val="hlink"/>
                </a:solidFill>
                <a:latin typeface="Times New Roman" pitchFamily="18" charset="0"/>
              </a:rPr>
              <a:t>Solution</a:t>
            </a:r>
          </a:p>
          <a:p>
            <a:pPr algn="just"/>
            <a:r>
              <a:rPr lang="en-US" sz="2800" i="1" baseline="0">
                <a:latin typeface="Times New Roman" pitchFamily="18" charset="0"/>
              </a:rPr>
              <a:t>The size of the window is the smaller of rwnd and cwnd, which is 3000 bytes.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2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52361" name="Rectangle 9"/>
          <p:cNvSpPr>
            <a:spLocks noChangeArrowheads="1"/>
          </p:cNvSpPr>
          <p:nvPr/>
        </p:nvSpPr>
        <p:spPr bwMode="auto">
          <a:xfrm>
            <a:off x="228600" y="1143000"/>
            <a:ext cx="8686800" cy="43624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Figure 23.23 shows an unrealistic example of a sliding window. The sender has sent bytes up to 202. We assume that cwnd is 20 (in reality this value is thousands of bytes). The receiver has sent an acknowledgment number of 200 with an rwnd of 9 bytes (in reality this value is thousands of bytes). The size of the sender window is the minimum of rwnd and cwnd, or 9 bytes. Bytes 200 to 202 are sent, but not acknowledged. Bytes 203 to 208 can be sent without worrying about acknowledgment. Bytes 209 and above cannot be sent.</a:t>
            </a:r>
          </a:p>
        </p:txBody>
      </p:sp>
      <p:sp>
        <p:nvSpPr>
          <p:cNvPr id="1252362" name="Text Box 10"/>
          <p:cNvSpPr txBox="1">
            <a:spLocks noChangeArrowheads="1"/>
          </p:cNvSpPr>
          <p:nvPr/>
        </p:nvSpPr>
        <p:spPr bwMode="auto">
          <a:xfrm>
            <a:off x="1143000" y="0"/>
            <a:ext cx="992579" cy="369332"/>
          </a:xfrm>
          <a:prstGeom prst="rect">
            <a:avLst/>
          </a:prstGeom>
          <a:noFill/>
          <a:ln w="9525">
            <a:noFill/>
            <a:miter lim="800000"/>
            <a:headEnd/>
            <a:tailEnd/>
          </a:ln>
          <a:effectLst/>
        </p:spPr>
        <p:txBody>
          <a:bodyPr wrap="none">
            <a:spAutoFit/>
          </a:bodyPr>
          <a:lstStyle/>
          <a:p>
            <a:r>
              <a:rPr lang="en-US" i="1" baseline="0" dirty="0" smtClean="0">
                <a:solidFill>
                  <a:schemeClr val="hlink"/>
                </a:solidFill>
                <a:latin typeface="Times New Roman" pitchFamily="18" charset="0"/>
              </a:rPr>
              <a:t>Example</a:t>
            </a:r>
            <a:endParaRPr lang="en-US" i="1" baseline="0" dirty="0">
              <a:solidFill>
                <a:schemeClr val="hlink"/>
              </a:solidFill>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64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6468" name="Text Box 4"/>
          <p:cNvSpPr txBox="1">
            <a:spLocks noChangeArrowheads="1"/>
          </p:cNvSpPr>
          <p:nvPr/>
        </p:nvSpPr>
        <p:spPr bwMode="auto">
          <a:xfrm>
            <a:off x="304800" y="381000"/>
            <a:ext cx="364266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IP </a:t>
            </a:r>
            <a:r>
              <a:rPr lang="en-US" sz="2000" i="1" baseline="0" dirty="0">
                <a:latin typeface="Times New Roman" pitchFamily="18" charset="0"/>
              </a:rPr>
              <a:t>addresses versus port numbers</a:t>
            </a:r>
          </a:p>
        </p:txBody>
      </p:sp>
      <p:sp>
        <p:nvSpPr>
          <p:cNvPr id="1086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6470" name="Picture 6"/>
          <p:cNvPicPr>
            <a:picLocks noChangeAspect="1" noChangeArrowheads="1"/>
          </p:cNvPicPr>
          <p:nvPr/>
        </p:nvPicPr>
        <p:blipFill>
          <a:blip r:embed="rId3" cstate="print"/>
          <a:srcRect/>
          <a:stretch>
            <a:fillRect/>
          </a:stretch>
        </p:blipFill>
        <p:spPr bwMode="auto">
          <a:xfrm>
            <a:off x="2046288" y="1341438"/>
            <a:ext cx="5878512" cy="4754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742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27428" name="Text Box 4"/>
          <p:cNvSpPr txBox="1">
            <a:spLocks noChangeArrowheads="1"/>
          </p:cNvSpPr>
          <p:nvPr/>
        </p:nvSpPr>
        <p:spPr bwMode="auto">
          <a:xfrm>
            <a:off x="304800" y="381000"/>
            <a:ext cx="196239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Example</a:t>
            </a:r>
            <a:endParaRPr lang="en-US" sz="2000" i="1" baseline="0" dirty="0">
              <a:latin typeface="Times New Roman" pitchFamily="18" charset="0"/>
            </a:endParaRPr>
          </a:p>
        </p:txBody>
      </p:sp>
      <p:sp>
        <p:nvSpPr>
          <p:cNvPr id="1127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27430" name="Picture 6"/>
          <p:cNvPicPr>
            <a:picLocks noChangeAspect="1" noChangeArrowheads="1"/>
          </p:cNvPicPr>
          <p:nvPr/>
        </p:nvPicPr>
        <p:blipFill>
          <a:blip r:embed="rId3" cstate="print"/>
          <a:srcRect/>
          <a:stretch>
            <a:fillRect/>
          </a:stretch>
        </p:blipFill>
        <p:spPr bwMode="auto">
          <a:xfrm>
            <a:off x="690563" y="1981200"/>
            <a:ext cx="7386637" cy="2830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88873" name="Line 9"/>
          <p:cNvSpPr>
            <a:spLocks noChangeShapeType="1"/>
          </p:cNvSpPr>
          <p:nvPr/>
        </p:nvSpPr>
        <p:spPr bwMode="auto">
          <a:xfrm>
            <a:off x="457200" y="1219200"/>
            <a:ext cx="8153400" cy="0"/>
          </a:xfrm>
          <a:prstGeom prst="line">
            <a:avLst/>
          </a:prstGeom>
          <a:noFill/>
          <a:ln w="76200">
            <a:solidFill>
              <a:srgbClr val="009900"/>
            </a:solidFill>
            <a:round/>
            <a:headEnd/>
            <a:tailEnd/>
          </a:ln>
          <a:effectLst/>
        </p:spPr>
        <p:txBody>
          <a:bodyPr/>
          <a:lstStyle/>
          <a:p>
            <a:endParaRPr lang="en-US"/>
          </a:p>
        </p:txBody>
      </p:sp>
      <p:sp>
        <p:nvSpPr>
          <p:cNvPr id="1188874" name="Line 10"/>
          <p:cNvSpPr>
            <a:spLocks noChangeShapeType="1"/>
          </p:cNvSpPr>
          <p:nvPr/>
        </p:nvSpPr>
        <p:spPr bwMode="auto">
          <a:xfrm>
            <a:off x="458788" y="6324600"/>
            <a:ext cx="8153400" cy="0"/>
          </a:xfrm>
          <a:prstGeom prst="line">
            <a:avLst/>
          </a:prstGeom>
          <a:noFill/>
          <a:ln w="76200">
            <a:solidFill>
              <a:srgbClr val="009900"/>
            </a:solidFill>
            <a:round/>
            <a:headEnd/>
            <a:tailEnd/>
          </a:ln>
          <a:effectLst/>
        </p:spPr>
        <p:txBody>
          <a:bodyPr/>
          <a:lstStyle/>
          <a:p>
            <a:endParaRPr lang="en-US"/>
          </a:p>
        </p:txBody>
      </p:sp>
      <p:sp>
        <p:nvSpPr>
          <p:cNvPr id="1188875" name="Rectangle 11"/>
          <p:cNvSpPr>
            <a:spLocks noChangeArrowheads="1"/>
          </p:cNvSpPr>
          <p:nvPr/>
        </p:nvSpPr>
        <p:spPr bwMode="auto">
          <a:xfrm>
            <a:off x="495300" y="1325563"/>
            <a:ext cx="8077200" cy="4900612"/>
          </a:xfrm>
          <a:prstGeom prst="rect">
            <a:avLst/>
          </a:prstGeom>
          <a:solidFill>
            <a:srgbClr val="99FF33"/>
          </a:solidFill>
          <a:ln w="76200" algn="ctr">
            <a:noFill/>
            <a:miter lim="800000"/>
            <a:headEnd/>
            <a:tailEnd/>
          </a:ln>
          <a:effectLst/>
        </p:spPr>
        <p:txBody>
          <a:bodyPr>
            <a:spAutoFit/>
          </a:bodyPr>
          <a:lstStyle/>
          <a:p>
            <a:pPr algn="ctr"/>
            <a:r>
              <a:rPr lang="en-US" sz="2800" baseline="0"/>
              <a:t>Some points about TCP sliding windows:</a:t>
            </a:r>
          </a:p>
          <a:p>
            <a:r>
              <a:rPr lang="en-US" sz="2400" baseline="0">
                <a:solidFill>
                  <a:schemeClr val="hlink"/>
                </a:solidFill>
              </a:rPr>
              <a:t>❏</a:t>
            </a:r>
            <a:r>
              <a:rPr lang="en-US" sz="2400" baseline="0"/>
              <a:t> The size of the window is the lesser of rwnd and</a:t>
            </a:r>
            <a:br>
              <a:rPr lang="en-US" sz="2400" baseline="0"/>
            </a:br>
            <a:r>
              <a:rPr lang="en-US" sz="2400" baseline="0"/>
              <a:t>     cwnd.</a:t>
            </a:r>
          </a:p>
          <a:p>
            <a:r>
              <a:rPr lang="en-US" sz="2400" baseline="0">
                <a:solidFill>
                  <a:schemeClr val="hlink"/>
                </a:solidFill>
              </a:rPr>
              <a:t>❏</a:t>
            </a:r>
            <a:r>
              <a:rPr lang="en-US" sz="2400" baseline="0"/>
              <a:t> The source does not have to send a full window’s</a:t>
            </a:r>
            <a:br>
              <a:rPr lang="en-US" sz="2400" baseline="0"/>
            </a:br>
            <a:r>
              <a:rPr lang="en-US" sz="2400" baseline="0"/>
              <a:t>     worth of data.</a:t>
            </a:r>
          </a:p>
          <a:p>
            <a:r>
              <a:rPr lang="en-US" sz="2400" baseline="0">
                <a:solidFill>
                  <a:schemeClr val="hlink"/>
                </a:solidFill>
              </a:rPr>
              <a:t>❏</a:t>
            </a:r>
            <a:r>
              <a:rPr lang="en-US" sz="2400" baseline="0"/>
              <a:t> The window can be opened or closed by the</a:t>
            </a:r>
            <a:br>
              <a:rPr lang="en-US" sz="2400" baseline="0"/>
            </a:br>
            <a:r>
              <a:rPr lang="en-US" sz="2400" baseline="0"/>
              <a:t>     receiver, but should not be shrunk.</a:t>
            </a:r>
          </a:p>
          <a:p>
            <a:r>
              <a:rPr lang="en-US" sz="2400" baseline="0">
                <a:solidFill>
                  <a:schemeClr val="hlink"/>
                </a:solidFill>
              </a:rPr>
              <a:t>❏</a:t>
            </a:r>
            <a:r>
              <a:rPr lang="en-US" sz="2400" baseline="0"/>
              <a:t> The destination can send an acknowledgment at</a:t>
            </a:r>
            <a:br>
              <a:rPr lang="en-US" sz="2400" baseline="0"/>
            </a:br>
            <a:r>
              <a:rPr lang="en-US" sz="2400" baseline="0"/>
              <a:t>     any time as long as it does not result in a shrinking</a:t>
            </a:r>
            <a:br>
              <a:rPr lang="en-US" sz="2400" baseline="0"/>
            </a:br>
            <a:r>
              <a:rPr lang="en-US" sz="2400" baseline="0"/>
              <a:t>     window.</a:t>
            </a:r>
          </a:p>
          <a:p>
            <a:r>
              <a:rPr lang="en-US" sz="2400" baseline="0">
                <a:solidFill>
                  <a:schemeClr val="hlink"/>
                </a:solidFill>
              </a:rPr>
              <a:t>❏</a:t>
            </a:r>
            <a:r>
              <a:rPr lang="en-US" sz="2400" baseline="0"/>
              <a:t> The receiver can temporarily shut down the</a:t>
            </a:r>
            <a:br>
              <a:rPr lang="en-US" sz="2400" baseline="0"/>
            </a:br>
            <a:r>
              <a:rPr lang="en-US" sz="2400" baseline="0"/>
              <a:t>    window; the sender, however, can always send a</a:t>
            </a:r>
            <a:br>
              <a:rPr lang="en-US" sz="2400" baseline="0"/>
            </a:br>
            <a:r>
              <a:rPr lang="en-US" sz="2400" baseline="0"/>
              <a:t>    segment of 1 byte after the window is shut down.</a:t>
            </a:r>
          </a:p>
        </p:txBody>
      </p:sp>
      <p:grpSp>
        <p:nvGrpSpPr>
          <p:cNvPr id="2" name="Group 12"/>
          <p:cNvGrpSpPr>
            <a:grpSpLocks/>
          </p:cNvGrpSpPr>
          <p:nvPr/>
        </p:nvGrpSpPr>
        <p:grpSpPr bwMode="auto">
          <a:xfrm>
            <a:off x="7391400" y="609600"/>
            <a:ext cx="1143000" cy="566738"/>
            <a:chOff x="1200" y="1248"/>
            <a:chExt cx="720" cy="357"/>
          </a:xfrm>
        </p:grpSpPr>
        <p:pic>
          <p:nvPicPr>
            <p:cNvPr id="118887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8887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09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092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19092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ACK segments do not consume sequence numbers and are not acknowledged.</a:t>
            </a:r>
          </a:p>
        </p:txBody>
      </p:sp>
      <p:grpSp>
        <p:nvGrpSpPr>
          <p:cNvPr id="2" name="Group 12"/>
          <p:cNvGrpSpPr>
            <a:grpSpLocks/>
          </p:cNvGrpSpPr>
          <p:nvPr/>
        </p:nvGrpSpPr>
        <p:grpSpPr bwMode="auto">
          <a:xfrm>
            <a:off x="457200" y="1981200"/>
            <a:ext cx="1143000" cy="566738"/>
            <a:chOff x="1200" y="1248"/>
            <a:chExt cx="720" cy="357"/>
          </a:xfrm>
        </p:grpSpPr>
        <p:pic>
          <p:nvPicPr>
            <p:cNvPr id="119092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09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29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2970"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2971"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modern implementations, a retransmission occurs if the retransmission timer expires or three duplicate ACK segments have arrived.</a:t>
            </a:r>
          </a:p>
        </p:txBody>
      </p:sp>
      <p:grpSp>
        <p:nvGrpSpPr>
          <p:cNvPr id="2" name="Group 12"/>
          <p:cNvGrpSpPr>
            <a:grpSpLocks/>
          </p:cNvGrpSpPr>
          <p:nvPr/>
        </p:nvGrpSpPr>
        <p:grpSpPr bwMode="auto">
          <a:xfrm>
            <a:off x="457200" y="1981200"/>
            <a:ext cx="1143000" cy="566738"/>
            <a:chOff x="1200" y="1248"/>
            <a:chExt cx="720" cy="357"/>
          </a:xfrm>
        </p:grpSpPr>
        <p:pic>
          <p:nvPicPr>
            <p:cNvPr id="119297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29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501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501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9501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No retransmission timer is set for an ACK segment.</a:t>
            </a:r>
          </a:p>
        </p:txBody>
      </p:sp>
      <p:grpSp>
        <p:nvGrpSpPr>
          <p:cNvPr id="2" name="Group 12"/>
          <p:cNvGrpSpPr>
            <a:grpSpLocks/>
          </p:cNvGrpSpPr>
          <p:nvPr/>
        </p:nvGrpSpPr>
        <p:grpSpPr bwMode="auto">
          <a:xfrm>
            <a:off x="457200" y="1981200"/>
            <a:ext cx="1143000" cy="566738"/>
            <a:chOff x="1200" y="1248"/>
            <a:chExt cx="720" cy="357"/>
          </a:xfrm>
        </p:grpSpPr>
        <p:pic>
          <p:nvPicPr>
            <p:cNvPr id="119502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502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706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706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19706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Data may arrive out of order and be temporarily stored by the receiving TCP,</a:t>
            </a:r>
          </a:p>
          <a:p>
            <a:pPr algn="ctr"/>
            <a:r>
              <a:rPr lang="en-US" baseline="0"/>
              <a:t>but TCP guarantees that no out-of-order segment is delivered to the process.</a:t>
            </a:r>
          </a:p>
        </p:txBody>
      </p:sp>
      <p:grpSp>
        <p:nvGrpSpPr>
          <p:cNvPr id="2" name="Group 12"/>
          <p:cNvGrpSpPr>
            <a:grpSpLocks/>
          </p:cNvGrpSpPr>
          <p:nvPr/>
        </p:nvGrpSpPr>
        <p:grpSpPr bwMode="auto">
          <a:xfrm>
            <a:off x="457200" y="1981200"/>
            <a:ext cx="1143000" cy="566738"/>
            <a:chOff x="1200" y="1248"/>
            <a:chExt cx="720" cy="357"/>
          </a:xfrm>
        </p:grpSpPr>
        <p:pic>
          <p:nvPicPr>
            <p:cNvPr id="119706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707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29475"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1129476" name="Text Box 4"/>
          <p:cNvSpPr txBox="1">
            <a:spLocks noChangeArrowheads="1"/>
          </p:cNvSpPr>
          <p:nvPr/>
        </p:nvSpPr>
        <p:spPr bwMode="auto">
          <a:xfrm>
            <a:off x="304800" y="228600"/>
            <a:ext cx="290816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Normal </a:t>
            </a:r>
            <a:r>
              <a:rPr lang="en-US" sz="2000" i="1" baseline="0" dirty="0">
                <a:latin typeface="Times New Roman" pitchFamily="18" charset="0"/>
              </a:rPr>
              <a:t>operation</a:t>
            </a:r>
          </a:p>
        </p:txBody>
      </p:sp>
      <p:sp>
        <p:nvSpPr>
          <p:cNvPr id="112947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1129478" name="Picture 6"/>
          <p:cNvPicPr>
            <a:picLocks noChangeAspect="1" noChangeArrowheads="1"/>
          </p:cNvPicPr>
          <p:nvPr/>
        </p:nvPicPr>
        <p:blipFill>
          <a:blip r:embed="rId3" cstate="print"/>
          <a:srcRect/>
          <a:stretch>
            <a:fillRect/>
          </a:stretch>
        </p:blipFill>
        <p:spPr bwMode="auto">
          <a:xfrm>
            <a:off x="1157288" y="1116013"/>
            <a:ext cx="6005512" cy="5056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152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1524" name="Text Box 4"/>
          <p:cNvSpPr txBox="1">
            <a:spLocks noChangeArrowheads="1"/>
          </p:cNvSpPr>
          <p:nvPr/>
        </p:nvSpPr>
        <p:spPr bwMode="auto">
          <a:xfrm>
            <a:off x="304800" y="381000"/>
            <a:ext cx="240963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Lost </a:t>
            </a:r>
            <a:r>
              <a:rPr lang="en-US" sz="2000" i="1" baseline="0" dirty="0">
                <a:latin typeface="Times New Roman" pitchFamily="18" charset="0"/>
              </a:rPr>
              <a:t>segment</a:t>
            </a:r>
          </a:p>
        </p:txBody>
      </p:sp>
      <p:sp>
        <p:nvSpPr>
          <p:cNvPr id="1131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1527" name="Picture 7"/>
          <p:cNvPicPr>
            <a:picLocks noChangeAspect="1" noChangeArrowheads="1"/>
          </p:cNvPicPr>
          <p:nvPr/>
        </p:nvPicPr>
        <p:blipFill>
          <a:blip r:embed="rId3" cstate="print"/>
          <a:srcRect/>
          <a:stretch>
            <a:fillRect/>
          </a:stretch>
        </p:blipFill>
        <p:spPr bwMode="auto">
          <a:xfrm>
            <a:off x="828675" y="1143000"/>
            <a:ext cx="7477125" cy="501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19911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19911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19911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The receiver TCP delivers only ordered data to the process.</a:t>
            </a:r>
          </a:p>
        </p:txBody>
      </p:sp>
      <p:grpSp>
        <p:nvGrpSpPr>
          <p:cNvPr id="2" name="Group 12"/>
          <p:cNvGrpSpPr>
            <a:grpSpLocks/>
          </p:cNvGrpSpPr>
          <p:nvPr/>
        </p:nvGrpSpPr>
        <p:grpSpPr bwMode="auto">
          <a:xfrm>
            <a:off x="457200" y="1981200"/>
            <a:ext cx="1143000" cy="566738"/>
            <a:chOff x="1200" y="1248"/>
            <a:chExt cx="720" cy="357"/>
          </a:xfrm>
        </p:grpSpPr>
        <p:pic>
          <p:nvPicPr>
            <p:cNvPr id="119911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1991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3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3572" name="Text Box 4"/>
          <p:cNvSpPr txBox="1">
            <a:spLocks noChangeArrowheads="1"/>
          </p:cNvSpPr>
          <p:nvPr/>
        </p:nvSpPr>
        <p:spPr bwMode="auto">
          <a:xfrm>
            <a:off x="304800" y="381000"/>
            <a:ext cx="3095847"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Fast </a:t>
            </a:r>
            <a:r>
              <a:rPr lang="en-US" sz="2000" i="1" baseline="0" dirty="0">
                <a:latin typeface="Times New Roman" pitchFamily="18" charset="0"/>
              </a:rPr>
              <a:t>retransmission</a:t>
            </a:r>
          </a:p>
        </p:txBody>
      </p:sp>
      <p:sp>
        <p:nvSpPr>
          <p:cNvPr id="1133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3574" name="Picture 6"/>
          <p:cNvPicPr>
            <a:picLocks noChangeAspect="1" noChangeArrowheads="1"/>
          </p:cNvPicPr>
          <p:nvPr/>
        </p:nvPicPr>
        <p:blipFill>
          <a:blip r:embed="rId3" cstate="print"/>
          <a:srcRect/>
          <a:stretch>
            <a:fillRect/>
          </a:stretch>
        </p:blipFill>
        <p:spPr bwMode="auto">
          <a:xfrm>
            <a:off x="1346200" y="1238250"/>
            <a:ext cx="5969000"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885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88516" name="Text Box 4"/>
          <p:cNvSpPr txBox="1">
            <a:spLocks noChangeArrowheads="1"/>
          </p:cNvSpPr>
          <p:nvPr/>
        </p:nvSpPr>
        <p:spPr bwMode="auto">
          <a:xfrm>
            <a:off x="304800" y="381000"/>
            <a:ext cx="1512145"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IANA </a:t>
            </a:r>
            <a:r>
              <a:rPr lang="en-US" sz="2000" i="1" baseline="0" dirty="0">
                <a:latin typeface="Times New Roman" pitchFamily="18" charset="0"/>
              </a:rPr>
              <a:t>ranges</a:t>
            </a:r>
          </a:p>
        </p:txBody>
      </p:sp>
      <p:sp>
        <p:nvSpPr>
          <p:cNvPr id="10885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88518" name="Picture 6"/>
          <p:cNvPicPr>
            <a:picLocks noChangeAspect="1" noChangeArrowheads="1"/>
          </p:cNvPicPr>
          <p:nvPr/>
        </p:nvPicPr>
        <p:blipFill>
          <a:blip r:embed="rId3" cstate="print"/>
          <a:srcRect/>
          <a:stretch>
            <a:fillRect/>
          </a:stretch>
        </p:blipFill>
        <p:spPr bwMode="auto">
          <a:xfrm>
            <a:off x="938213" y="2457450"/>
            <a:ext cx="6910387"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baseline="0">
              <a:effectLst>
                <a:outerShdw blurRad="38100" dist="38100" dir="2700000" algn="tl">
                  <a:srgbClr val="FFFFFF"/>
                </a:outerShdw>
              </a:effectLst>
              <a:latin typeface="Times New Roman" pitchFamily="18" charset="0"/>
            </a:endParaRPr>
          </a:p>
        </p:txBody>
      </p:sp>
      <p:sp>
        <p:nvSpPr>
          <p:cNvPr id="1080323" name="Text Box 3"/>
          <p:cNvSpPr txBox="1">
            <a:spLocks noChangeArrowheads="1"/>
          </p:cNvSpPr>
          <p:nvPr/>
        </p:nvSpPr>
        <p:spPr bwMode="auto">
          <a:xfrm>
            <a:off x="228600" y="406400"/>
            <a:ext cx="736099" cy="369332"/>
          </a:xfrm>
          <a:prstGeom prst="rect">
            <a:avLst/>
          </a:prstGeom>
          <a:noFill/>
          <a:ln w="9525">
            <a:noFill/>
            <a:miter lim="800000"/>
            <a:headEnd/>
            <a:tailEnd/>
          </a:ln>
          <a:effectLst/>
        </p:spPr>
        <p:txBody>
          <a:bodyPr wrap="none">
            <a:spAutoFit/>
          </a:bodyPr>
          <a:lstStyle/>
          <a:p>
            <a:r>
              <a:rPr lang="en-US" baseline="0" dirty="0" smtClean="0">
                <a:effectLst>
                  <a:outerShdw blurRad="38100" dist="38100" dir="2700000" algn="tl">
                    <a:srgbClr val="C0C0C0"/>
                  </a:outerShdw>
                </a:effectLst>
                <a:latin typeface="Times" pitchFamily="18" charset="0"/>
              </a:rPr>
              <a:t>SCTP</a:t>
            </a:r>
            <a:endParaRPr lang="en-US" baseline="0" dirty="0">
              <a:effectLst>
                <a:outerShdw blurRad="38100" dist="38100" dir="2700000" algn="tl">
                  <a:srgbClr val="C0C0C0"/>
                </a:outerShdw>
              </a:effectLst>
              <a:latin typeface="Times" pitchFamily="18" charset="0"/>
            </a:endParaRPr>
          </a:p>
        </p:txBody>
      </p:sp>
      <p:sp>
        <p:nvSpPr>
          <p:cNvPr id="108032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baseline="0">
              <a:latin typeface="Times New Roman" pitchFamily="18" charset="0"/>
            </a:endParaRPr>
          </a:p>
        </p:txBody>
      </p:sp>
      <p:sp>
        <p:nvSpPr>
          <p:cNvPr id="1080325" name="Rectangle 5"/>
          <p:cNvSpPr>
            <a:spLocks noChangeArrowheads="1"/>
          </p:cNvSpPr>
          <p:nvPr/>
        </p:nvSpPr>
        <p:spPr bwMode="auto">
          <a:xfrm>
            <a:off x="304800" y="1447800"/>
            <a:ext cx="8229600" cy="2654300"/>
          </a:xfrm>
          <a:prstGeom prst="rect">
            <a:avLst/>
          </a:prstGeom>
          <a:noFill/>
          <a:ln w="9525">
            <a:noFill/>
            <a:miter lim="800000"/>
            <a:headEnd/>
            <a:tailEnd/>
          </a:ln>
          <a:effectLst/>
        </p:spPr>
        <p:txBody>
          <a:bodyPr anchor="ctr">
            <a:spAutoFit/>
          </a:bodyPr>
          <a:lstStyle/>
          <a:p>
            <a:pPr algn="just" eaLnBrk="1" hangingPunct="1"/>
            <a:r>
              <a:rPr lang="en-US" sz="2800" i="1" baseline="0">
                <a:effectLst>
                  <a:outerShdw blurRad="38100" dist="38100" dir="2700000" algn="tl">
                    <a:srgbClr val="C0C0C0"/>
                  </a:outerShdw>
                </a:effectLst>
                <a:latin typeface="Times New Roman" pitchFamily="18" charset="0"/>
              </a:rPr>
              <a:t>Stream Control Transmission Protocol (SCTP) is a new reliable, message-oriented transport layer protocol. SCTP, however, is mostly designed for Internet applications that have recently been introduced. These new applications need a more sophisticated service than TCP can provide. </a:t>
            </a:r>
          </a:p>
        </p:txBody>
      </p:sp>
      <p:sp>
        <p:nvSpPr>
          <p:cNvPr id="1080326" name="Rectangle 6"/>
          <p:cNvSpPr>
            <a:spLocks noChangeArrowheads="1"/>
          </p:cNvSpPr>
          <p:nvPr/>
        </p:nvSpPr>
        <p:spPr bwMode="auto">
          <a:xfrm>
            <a:off x="304800" y="4727575"/>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baseline="0">
                <a:solidFill>
                  <a:srgbClr val="0033CC"/>
                </a:solidFill>
                <a:latin typeface="Times New Roman" pitchFamily="18" charset="0"/>
              </a:rPr>
              <a:t>SCTP Services and </a:t>
            </a:r>
            <a:r>
              <a:rPr lang="fr-FR" sz="2400" baseline="0">
                <a:solidFill>
                  <a:srgbClr val="0033CC"/>
                </a:solidFill>
                <a:latin typeface="Times New Roman" pitchFamily="18" charset="0"/>
              </a:rPr>
              <a:t>Features</a:t>
            </a:r>
          </a:p>
          <a:p>
            <a:pPr>
              <a:buClr>
                <a:schemeClr val="tx1"/>
              </a:buClr>
              <a:buSzPct val="117000"/>
              <a:buFont typeface="Wingdings" pitchFamily="2" charset="2"/>
              <a:buNone/>
            </a:pPr>
            <a:r>
              <a:rPr lang="en-US" sz="2400" baseline="0">
                <a:solidFill>
                  <a:srgbClr val="0033CC"/>
                </a:solidFill>
                <a:latin typeface="Times New Roman" pitchFamily="18" charset="0"/>
              </a:rPr>
              <a:t>Packet Format</a:t>
            </a:r>
          </a:p>
          <a:p>
            <a:pPr>
              <a:buClr>
                <a:schemeClr val="tx1"/>
              </a:buClr>
              <a:buSzPct val="117000"/>
              <a:buFont typeface="Wingdings" pitchFamily="2" charset="2"/>
              <a:buNone/>
            </a:pPr>
            <a:r>
              <a:rPr lang="en-US" sz="2400" baseline="0">
                <a:solidFill>
                  <a:srgbClr val="0033CC"/>
                </a:solidFill>
                <a:latin typeface="Times New Roman" pitchFamily="18" charset="0"/>
              </a:rPr>
              <a:t>An SCTP Association</a:t>
            </a:r>
          </a:p>
          <a:p>
            <a:pPr>
              <a:buClr>
                <a:schemeClr val="tx1"/>
              </a:buClr>
              <a:buSzPct val="117000"/>
              <a:buFont typeface="Wingdings" pitchFamily="2" charset="2"/>
              <a:buNone/>
            </a:pPr>
            <a:r>
              <a:rPr lang="en-US" sz="2400" baseline="0">
                <a:solidFill>
                  <a:srgbClr val="0033CC"/>
                </a:solidFill>
                <a:latin typeface="Times New Roman" pitchFamily="18" charset="0"/>
              </a:rPr>
              <a:t>Flow Control and Error Control</a:t>
            </a:r>
          </a:p>
        </p:txBody>
      </p:sp>
      <p:sp>
        <p:nvSpPr>
          <p:cNvPr id="1080327" name="Text Box 7"/>
          <p:cNvSpPr txBox="1">
            <a:spLocks noChangeArrowheads="1"/>
          </p:cNvSpPr>
          <p:nvPr/>
        </p:nvSpPr>
        <p:spPr bwMode="auto">
          <a:xfrm>
            <a:off x="317500" y="4178300"/>
            <a:ext cx="4862513" cy="519113"/>
          </a:xfrm>
          <a:prstGeom prst="rect">
            <a:avLst/>
          </a:prstGeom>
          <a:noFill/>
          <a:ln w="76200" algn="ctr">
            <a:noFill/>
            <a:miter lim="800000"/>
            <a:headEnd/>
            <a:tailEnd/>
          </a:ln>
          <a:effectLst/>
        </p:spPr>
        <p:txBody>
          <a:bodyPr wrap="none">
            <a:spAutoFit/>
          </a:bodyPr>
          <a:lstStyle/>
          <a:p>
            <a:pPr algn="ct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11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116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0116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SCTP is a message-oriented, reliable protocol that combines the best features of UDP and TCP.</a:t>
            </a:r>
          </a:p>
        </p:txBody>
      </p:sp>
      <p:grpSp>
        <p:nvGrpSpPr>
          <p:cNvPr id="2" name="Group 12"/>
          <p:cNvGrpSpPr>
            <a:grpSpLocks/>
          </p:cNvGrpSpPr>
          <p:nvPr/>
        </p:nvGrpSpPr>
        <p:grpSpPr bwMode="auto">
          <a:xfrm>
            <a:off x="457200" y="1981200"/>
            <a:ext cx="1143000" cy="566738"/>
            <a:chOff x="1200" y="1248"/>
            <a:chExt cx="720" cy="357"/>
          </a:xfrm>
        </p:grpSpPr>
        <p:pic>
          <p:nvPicPr>
            <p:cNvPr id="120116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11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Text Box 2"/>
          <p:cNvSpPr txBox="1">
            <a:spLocks noChangeArrowheads="1"/>
          </p:cNvSpPr>
          <p:nvPr/>
        </p:nvSpPr>
        <p:spPr bwMode="auto">
          <a:xfrm>
            <a:off x="609600" y="990600"/>
            <a:ext cx="3483198"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Some </a:t>
            </a:r>
            <a:r>
              <a:rPr lang="en-US" sz="2000" i="1" baseline="0" dirty="0">
                <a:latin typeface="Times New Roman" pitchFamily="18" charset="0"/>
              </a:rPr>
              <a:t>SCTP applications</a:t>
            </a:r>
          </a:p>
        </p:txBody>
      </p:sp>
      <p:pic>
        <p:nvPicPr>
          <p:cNvPr id="1238020" name="Picture 4"/>
          <p:cNvPicPr>
            <a:picLocks noChangeAspect="1" noChangeArrowheads="1"/>
          </p:cNvPicPr>
          <p:nvPr/>
        </p:nvPicPr>
        <p:blipFill>
          <a:blip r:embed="rId3" cstate="print"/>
          <a:srcRect/>
          <a:stretch>
            <a:fillRect/>
          </a:stretch>
        </p:blipFill>
        <p:spPr bwMode="auto">
          <a:xfrm>
            <a:off x="495300" y="1524000"/>
            <a:ext cx="7277100"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56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5620" name="Text Box 4"/>
          <p:cNvSpPr txBox="1">
            <a:spLocks noChangeArrowheads="1"/>
          </p:cNvSpPr>
          <p:nvPr/>
        </p:nvSpPr>
        <p:spPr bwMode="auto">
          <a:xfrm>
            <a:off x="304800" y="381000"/>
            <a:ext cx="356392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Multiple-stream </a:t>
            </a:r>
            <a:r>
              <a:rPr lang="en-US" sz="2000" i="1" baseline="0" dirty="0">
                <a:latin typeface="Times New Roman" pitchFamily="18" charset="0"/>
              </a:rPr>
              <a:t>concept</a:t>
            </a:r>
          </a:p>
        </p:txBody>
      </p:sp>
      <p:sp>
        <p:nvSpPr>
          <p:cNvPr id="1135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5622" name="Picture 6"/>
          <p:cNvPicPr>
            <a:picLocks noChangeAspect="1" noChangeArrowheads="1"/>
          </p:cNvPicPr>
          <p:nvPr/>
        </p:nvPicPr>
        <p:blipFill>
          <a:blip r:embed="rId3" cstate="print"/>
          <a:srcRect/>
          <a:stretch>
            <a:fillRect/>
          </a:stretch>
        </p:blipFill>
        <p:spPr bwMode="auto">
          <a:xfrm>
            <a:off x="779463" y="1695450"/>
            <a:ext cx="7450137" cy="3638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320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3210"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20321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An association in SCTP can involve multiple streams.</a:t>
            </a:r>
          </a:p>
        </p:txBody>
      </p:sp>
      <p:grpSp>
        <p:nvGrpSpPr>
          <p:cNvPr id="2" name="Group 12"/>
          <p:cNvGrpSpPr>
            <a:grpSpLocks/>
          </p:cNvGrpSpPr>
          <p:nvPr/>
        </p:nvGrpSpPr>
        <p:grpSpPr bwMode="auto">
          <a:xfrm>
            <a:off x="457200" y="1981200"/>
            <a:ext cx="1143000" cy="566738"/>
            <a:chOff x="1200" y="1248"/>
            <a:chExt cx="720" cy="357"/>
          </a:xfrm>
        </p:grpSpPr>
        <p:pic>
          <p:nvPicPr>
            <p:cNvPr id="120321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32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766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7668" name="Text Box 4"/>
          <p:cNvSpPr txBox="1">
            <a:spLocks noChangeArrowheads="1"/>
          </p:cNvSpPr>
          <p:nvPr/>
        </p:nvSpPr>
        <p:spPr bwMode="auto">
          <a:xfrm>
            <a:off x="304800" y="381000"/>
            <a:ext cx="324800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err="1" smtClean="0">
                <a:latin typeface="Times New Roman" pitchFamily="18" charset="0"/>
              </a:rPr>
              <a:t>Multihoming</a:t>
            </a:r>
            <a:r>
              <a:rPr lang="en-US" sz="2000" i="1" baseline="0" dirty="0" smtClean="0">
                <a:latin typeface="Times New Roman" pitchFamily="18" charset="0"/>
              </a:rPr>
              <a:t> </a:t>
            </a:r>
            <a:r>
              <a:rPr lang="en-US" sz="2000" i="1" baseline="0" dirty="0">
                <a:latin typeface="Times New Roman" pitchFamily="18" charset="0"/>
              </a:rPr>
              <a:t>concept</a:t>
            </a:r>
          </a:p>
        </p:txBody>
      </p:sp>
      <p:sp>
        <p:nvSpPr>
          <p:cNvPr id="1137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7670" name="Picture 6"/>
          <p:cNvPicPr>
            <a:picLocks noChangeAspect="1" noChangeArrowheads="1"/>
          </p:cNvPicPr>
          <p:nvPr/>
        </p:nvPicPr>
        <p:blipFill>
          <a:blip r:embed="rId3" cstate="print"/>
          <a:srcRect/>
          <a:stretch>
            <a:fillRect/>
          </a:stretch>
        </p:blipFill>
        <p:spPr bwMode="auto">
          <a:xfrm>
            <a:off x="606425" y="1905000"/>
            <a:ext cx="7851775" cy="290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52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5258"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5259"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SCTP association allows multiple IP addresses for each end.</a:t>
            </a:r>
          </a:p>
        </p:txBody>
      </p:sp>
      <p:grpSp>
        <p:nvGrpSpPr>
          <p:cNvPr id="2" name="Group 12"/>
          <p:cNvGrpSpPr>
            <a:grpSpLocks/>
          </p:cNvGrpSpPr>
          <p:nvPr/>
        </p:nvGrpSpPr>
        <p:grpSpPr bwMode="auto">
          <a:xfrm>
            <a:off x="457200" y="1981200"/>
            <a:ext cx="1143000" cy="566738"/>
            <a:chOff x="1200" y="1248"/>
            <a:chExt cx="720" cy="357"/>
          </a:xfrm>
        </p:grpSpPr>
        <p:pic>
          <p:nvPicPr>
            <p:cNvPr id="120526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52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2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730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730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120730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SCTP, a data chunk is numbered using a TSN.</a:t>
            </a:r>
          </a:p>
        </p:txBody>
      </p:sp>
      <p:grpSp>
        <p:nvGrpSpPr>
          <p:cNvPr id="2" name="Group 12"/>
          <p:cNvGrpSpPr>
            <a:grpSpLocks/>
          </p:cNvGrpSpPr>
          <p:nvPr/>
        </p:nvGrpSpPr>
        <p:grpSpPr bwMode="auto">
          <a:xfrm>
            <a:off x="457200" y="1981200"/>
            <a:ext cx="1143000" cy="566738"/>
            <a:chOff x="1200" y="1248"/>
            <a:chExt cx="720" cy="357"/>
          </a:xfrm>
        </p:grpSpPr>
        <p:pic>
          <p:nvPicPr>
            <p:cNvPr id="120730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731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0935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09354"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09355"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To distinguish between different streams, SCTP uses an SI.</a:t>
            </a:r>
          </a:p>
        </p:txBody>
      </p:sp>
      <p:grpSp>
        <p:nvGrpSpPr>
          <p:cNvPr id="2" name="Group 12"/>
          <p:cNvGrpSpPr>
            <a:grpSpLocks/>
          </p:cNvGrpSpPr>
          <p:nvPr/>
        </p:nvGrpSpPr>
        <p:grpSpPr bwMode="auto">
          <a:xfrm>
            <a:off x="457200" y="1981200"/>
            <a:ext cx="1143000" cy="566738"/>
            <a:chOff x="1200" y="1248"/>
            <a:chExt cx="720" cy="357"/>
          </a:xfrm>
        </p:grpSpPr>
        <p:pic>
          <p:nvPicPr>
            <p:cNvPr id="120935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0935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3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4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140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140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11403"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To distinguish between different data chunks belonging to the same stream, SCTP uses SSNs.</a:t>
            </a:r>
          </a:p>
        </p:txBody>
      </p:sp>
      <p:grpSp>
        <p:nvGrpSpPr>
          <p:cNvPr id="2" name="Group 12"/>
          <p:cNvGrpSpPr>
            <a:grpSpLocks/>
          </p:cNvGrpSpPr>
          <p:nvPr/>
        </p:nvGrpSpPr>
        <p:grpSpPr bwMode="auto">
          <a:xfrm>
            <a:off x="457200" y="1981200"/>
            <a:ext cx="1143000" cy="566738"/>
            <a:chOff x="1200" y="1248"/>
            <a:chExt cx="720" cy="357"/>
          </a:xfrm>
        </p:grpSpPr>
        <p:pic>
          <p:nvPicPr>
            <p:cNvPr id="121140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140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090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090564" name="Text Box 4"/>
          <p:cNvSpPr txBox="1">
            <a:spLocks noChangeArrowheads="1"/>
          </p:cNvSpPr>
          <p:nvPr/>
        </p:nvSpPr>
        <p:spPr bwMode="auto">
          <a:xfrm>
            <a:off x="304800" y="381000"/>
            <a:ext cx="1704441"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Socket </a:t>
            </a:r>
            <a:r>
              <a:rPr lang="en-US" sz="2000" i="1" baseline="0" dirty="0">
                <a:latin typeface="Times New Roman" pitchFamily="18" charset="0"/>
              </a:rPr>
              <a:t>address</a:t>
            </a:r>
          </a:p>
        </p:txBody>
      </p:sp>
      <p:sp>
        <p:nvSpPr>
          <p:cNvPr id="10905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090566" name="Picture 6"/>
          <p:cNvPicPr>
            <a:picLocks noChangeAspect="1" noChangeArrowheads="1"/>
          </p:cNvPicPr>
          <p:nvPr/>
        </p:nvPicPr>
        <p:blipFill>
          <a:blip r:embed="rId3" cstate="print"/>
          <a:srcRect/>
          <a:stretch>
            <a:fillRect/>
          </a:stretch>
        </p:blipFill>
        <p:spPr bwMode="auto">
          <a:xfrm>
            <a:off x="977900" y="2697163"/>
            <a:ext cx="6946900" cy="1417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344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3450" name="Line 10"/>
          <p:cNvSpPr>
            <a:spLocks noChangeShapeType="1"/>
          </p:cNvSpPr>
          <p:nvPr/>
        </p:nvSpPr>
        <p:spPr bwMode="auto">
          <a:xfrm>
            <a:off x="458788" y="3429000"/>
            <a:ext cx="8153400" cy="0"/>
          </a:xfrm>
          <a:prstGeom prst="line">
            <a:avLst/>
          </a:prstGeom>
          <a:noFill/>
          <a:ln w="76200">
            <a:solidFill>
              <a:srgbClr val="009900"/>
            </a:solidFill>
            <a:round/>
            <a:headEnd/>
            <a:tailEnd/>
          </a:ln>
          <a:effectLst/>
        </p:spPr>
        <p:txBody>
          <a:bodyPr/>
          <a:lstStyle/>
          <a:p>
            <a:endParaRPr lang="en-US"/>
          </a:p>
        </p:txBody>
      </p:sp>
      <p:sp>
        <p:nvSpPr>
          <p:cNvPr id="1213451" name="Rectangle 11"/>
          <p:cNvSpPr>
            <a:spLocks noChangeArrowheads="1"/>
          </p:cNvSpPr>
          <p:nvPr/>
        </p:nvSpPr>
        <p:spPr bwMode="auto">
          <a:xfrm>
            <a:off x="495300" y="2759075"/>
            <a:ext cx="8077200" cy="579438"/>
          </a:xfrm>
          <a:prstGeom prst="rect">
            <a:avLst/>
          </a:prstGeom>
          <a:solidFill>
            <a:srgbClr val="99FF33"/>
          </a:solidFill>
          <a:ln w="76200" algn="ctr">
            <a:noFill/>
            <a:miter lim="800000"/>
            <a:headEnd/>
            <a:tailEnd/>
          </a:ln>
          <a:effectLst/>
        </p:spPr>
        <p:txBody>
          <a:bodyPr>
            <a:spAutoFit/>
          </a:bodyPr>
          <a:lstStyle/>
          <a:p>
            <a:pPr algn="ctr"/>
            <a:r>
              <a:rPr lang="en-US" baseline="0"/>
              <a:t>TCP has segments; SCTP has packets.</a:t>
            </a:r>
          </a:p>
        </p:txBody>
      </p:sp>
      <p:grpSp>
        <p:nvGrpSpPr>
          <p:cNvPr id="2" name="Group 12"/>
          <p:cNvGrpSpPr>
            <a:grpSpLocks/>
          </p:cNvGrpSpPr>
          <p:nvPr/>
        </p:nvGrpSpPr>
        <p:grpSpPr bwMode="auto">
          <a:xfrm>
            <a:off x="457200" y="1981200"/>
            <a:ext cx="1143000" cy="566738"/>
            <a:chOff x="1200" y="1248"/>
            <a:chExt cx="720" cy="357"/>
          </a:xfrm>
        </p:grpSpPr>
        <p:pic>
          <p:nvPicPr>
            <p:cNvPr id="121345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345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39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39716" name="Text Box 4"/>
          <p:cNvSpPr txBox="1">
            <a:spLocks noChangeArrowheads="1"/>
          </p:cNvSpPr>
          <p:nvPr/>
        </p:nvSpPr>
        <p:spPr bwMode="auto">
          <a:xfrm>
            <a:off x="304800" y="381000"/>
            <a:ext cx="7025065"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Comparison </a:t>
            </a:r>
            <a:r>
              <a:rPr lang="en-US" sz="2000" i="1" baseline="0" dirty="0">
                <a:latin typeface="Times New Roman" pitchFamily="18" charset="0"/>
              </a:rPr>
              <a:t>between a TCP segment and an SCTP packet</a:t>
            </a:r>
          </a:p>
        </p:txBody>
      </p:sp>
      <p:sp>
        <p:nvSpPr>
          <p:cNvPr id="1139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39718" name="Picture 6"/>
          <p:cNvPicPr>
            <a:picLocks noChangeAspect="1" noChangeArrowheads="1"/>
          </p:cNvPicPr>
          <p:nvPr/>
        </p:nvPicPr>
        <p:blipFill>
          <a:blip r:embed="rId3" cstate="print"/>
          <a:srcRect/>
          <a:stretch>
            <a:fillRect/>
          </a:stretch>
        </p:blipFill>
        <p:spPr bwMode="auto">
          <a:xfrm>
            <a:off x="63500" y="2420938"/>
            <a:ext cx="9004300" cy="25320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54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549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1549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In SCTP, control information and data information are carried in separate chunks.</a:t>
            </a:r>
          </a:p>
        </p:txBody>
      </p:sp>
      <p:grpSp>
        <p:nvGrpSpPr>
          <p:cNvPr id="2" name="Group 12"/>
          <p:cNvGrpSpPr>
            <a:grpSpLocks/>
          </p:cNvGrpSpPr>
          <p:nvPr/>
        </p:nvGrpSpPr>
        <p:grpSpPr bwMode="auto">
          <a:xfrm>
            <a:off x="457200" y="1981200"/>
            <a:ext cx="1143000" cy="566738"/>
            <a:chOff x="1200" y="1248"/>
            <a:chExt cx="720" cy="357"/>
          </a:xfrm>
        </p:grpSpPr>
        <p:pic>
          <p:nvPicPr>
            <p:cNvPr id="121550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550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17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1764" name="Text Box 4"/>
          <p:cNvSpPr txBox="1">
            <a:spLocks noChangeArrowheads="1"/>
          </p:cNvSpPr>
          <p:nvPr/>
        </p:nvSpPr>
        <p:spPr bwMode="auto">
          <a:xfrm>
            <a:off x="304800" y="381000"/>
            <a:ext cx="448565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Packet</a:t>
            </a:r>
            <a:r>
              <a:rPr lang="en-US" sz="2000" i="1" baseline="0" dirty="0">
                <a:latin typeface="Times New Roman" pitchFamily="18" charset="0"/>
              </a:rPr>
              <a:t>, data chunks, and streams</a:t>
            </a:r>
          </a:p>
        </p:txBody>
      </p:sp>
      <p:sp>
        <p:nvSpPr>
          <p:cNvPr id="114176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1766" name="Picture 6"/>
          <p:cNvPicPr>
            <a:picLocks noChangeAspect="1" noChangeArrowheads="1"/>
          </p:cNvPicPr>
          <p:nvPr/>
        </p:nvPicPr>
        <p:blipFill>
          <a:blip r:embed="rId3" cstate="print"/>
          <a:srcRect/>
          <a:stretch>
            <a:fillRect/>
          </a:stretch>
        </p:blipFill>
        <p:spPr bwMode="auto">
          <a:xfrm>
            <a:off x="173038" y="2141538"/>
            <a:ext cx="8894762" cy="2963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7545" name="Line 9"/>
          <p:cNvSpPr>
            <a:spLocks noChangeShapeType="1"/>
          </p:cNvSpPr>
          <p:nvPr/>
        </p:nvSpPr>
        <p:spPr bwMode="auto">
          <a:xfrm>
            <a:off x="457200" y="2362200"/>
            <a:ext cx="8153400" cy="0"/>
          </a:xfrm>
          <a:prstGeom prst="line">
            <a:avLst/>
          </a:prstGeom>
          <a:noFill/>
          <a:ln w="76200">
            <a:solidFill>
              <a:srgbClr val="009900"/>
            </a:solidFill>
            <a:round/>
            <a:headEnd/>
            <a:tailEnd/>
          </a:ln>
          <a:effectLst/>
        </p:spPr>
        <p:txBody>
          <a:bodyPr/>
          <a:lstStyle/>
          <a:p>
            <a:endParaRPr lang="en-US"/>
          </a:p>
        </p:txBody>
      </p:sp>
      <p:sp>
        <p:nvSpPr>
          <p:cNvPr id="1217546" name="Line 10"/>
          <p:cNvSpPr>
            <a:spLocks noChangeShapeType="1"/>
          </p:cNvSpPr>
          <p:nvPr/>
        </p:nvSpPr>
        <p:spPr bwMode="auto">
          <a:xfrm>
            <a:off x="458788" y="5105400"/>
            <a:ext cx="8153400" cy="0"/>
          </a:xfrm>
          <a:prstGeom prst="line">
            <a:avLst/>
          </a:prstGeom>
          <a:noFill/>
          <a:ln w="76200">
            <a:solidFill>
              <a:srgbClr val="009900"/>
            </a:solidFill>
            <a:round/>
            <a:headEnd/>
            <a:tailEnd/>
          </a:ln>
          <a:effectLst/>
        </p:spPr>
        <p:txBody>
          <a:bodyPr/>
          <a:lstStyle/>
          <a:p>
            <a:endParaRPr lang="en-US"/>
          </a:p>
        </p:txBody>
      </p:sp>
      <p:sp>
        <p:nvSpPr>
          <p:cNvPr id="1217547" name="Rectangle 11"/>
          <p:cNvSpPr>
            <a:spLocks noChangeArrowheads="1"/>
          </p:cNvSpPr>
          <p:nvPr/>
        </p:nvSpPr>
        <p:spPr bwMode="auto">
          <a:xfrm>
            <a:off x="495300" y="2454275"/>
            <a:ext cx="8077200" cy="2528888"/>
          </a:xfrm>
          <a:prstGeom prst="rect">
            <a:avLst/>
          </a:prstGeom>
          <a:solidFill>
            <a:srgbClr val="99FF33"/>
          </a:solidFill>
          <a:ln w="76200" algn="ctr">
            <a:noFill/>
            <a:miter lim="800000"/>
            <a:headEnd/>
            <a:tailEnd/>
          </a:ln>
          <a:effectLst/>
        </p:spPr>
        <p:txBody>
          <a:bodyPr>
            <a:spAutoFit/>
          </a:bodyPr>
          <a:lstStyle/>
          <a:p>
            <a:pPr algn="ctr"/>
            <a:r>
              <a:rPr lang="en-US" baseline="0"/>
              <a:t>Data chunks are identified by three items: TSN, SI, and SSN.</a:t>
            </a:r>
          </a:p>
          <a:p>
            <a:pPr algn="ctr"/>
            <a:r>
              <a:rPr lang="en-US" baseline="0"/>
              <a:t>TSN is a cumulative number identifying the association; SI defines the stream; SSN defines the chunk in a stream.</a:t>
            </a:r>
          </a:p>
        </p:txBody>
      </p:sp>
      <p:grpSp>
        <p:nvGrpSpPr>
          <p:cNvPr id="2" name="Group 12"/>
          <p:cNvGrpSpPr>
            <a:grpSpLocks/>
          </p:cNvGrpSpPr>
          <p:nvPr/>
        </p:nvGrpSpPr>
        <p:grpSpPr bwMode="auto">
          <a:xfrm>
            <a:off x="457200" y="1676400"/>
            <a:ext cx="1143000" cy="566738"/>
            <a:chOff x="1200" y="1248"/>
            <a:chExt cx="720" cy="357"/>
          </a:xfrm>
        </p:grpSpPr>
        <p:pic>
          <p:nvPicPr>
            <p:cNvPr id="121754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75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1959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19594"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19595"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SCTP, acknowledgment numbers are used to acknowledge only data chunks;</a:t>
            </a:r>
          </a:p>
          <a:p>
            <a:pPr algn="ctr"/>
            <a:r>
              <a:rPr lang="en-US" baseline="0"/>
              <a:t>control chunks are acknowledged by other control chunks if necessary.</a:t>
            </a:r>
          </a:p>
        </p:txBody>
      </p:sp>
      <p:grpSp>
        <p:nvGrpSpPr>
          <p:cNvPr id="2" name="Group 12"/>
          <p:cNvGrpSpPr>
            <a:grpSpLocks/>
          </p:cNvGrpSpPr>
          <p:nvPr/>
        </p:nvGrpSpPr>
        <p:grpSpPr bwMode="auto">
          <a:xfrm>
            <a:off x="457200" y="1981200"/>
            <a:ext cx="1143000" cy="566738"/>
            <a:chOff x="1200" y="1248"/>
            <a:chExt cx="720" cy="357"/>
          </a:xfrm>
        </p:grpSpPr>
        <p:pic>
          <p:nvPicPr>
            <p:cNvPr id="121959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1959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3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3812" name="Text Box 4"/>
          <p:cNvSpPr txBox="1">
            <a:spLocks noChangeArrowheads="1"/>
          </p:cNvSpPr>
          <p:nvPr/>
        </p:nvSpPr>
        <p:spPr bwMode="auto">
          <a:xfrm>
            <a:off x="304800" y="381000"/>
            <a:ext cx="3139193"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SCTP </a:t>
            </a:r>
            <a:r>
              <a:rPr lang="en-US" sz="2000" i="1" baseline="0" dirty="0">
                <a:latin typeface="Times New Roman" pitchFamily="18" charset="0"/>
              </a:rPr>
              <a:t>packet format</a:t>
            </a:r>
          </a:p>
        </p:txBody>
      </p:sp>
      <p:sp>
        <p:nvSpPr>
          <p:cNvPr id="1143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3814" name="Picture 6"/>
          <p:cNvPicPr>
            <a:picLocks noChangeAspect="1" noChangeArrowheads="1"/>
          </p:cNvPicPr>
          <p:nvPr/>
        </p:nvPicPr>
        <p:blipFill>
          <a:blip r:embed="rId3" cstate="print"/>
          <a:srcRect/>
          <a:stretch>
            <a:fillRect/>
          </a:stretch>
        </p:blipFill>
        <p:spPr bwMode="auto">
          <a:xfrm>
            <a:off x="838200" y="1828800"/>
            <a:ext cx="7586663" cy="349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164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1642"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2164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In an SCTP packet, control chunks come before data chunks.</a:t>
            </a:r>
          </a:p>
        </p:txBody>
      </p:sp>
      <p:grpSp>
        <p:nvGrpSpPr>
          <p:cNvPr id="2" name="Group 12"/>
          <p:cNvGrpSpPr>
            <a:grpSpLocks/>
          </p:cNvGrpSpPr>
          <p:nvPr/>
        </p:nvGrpSpPr>
        <p:grpSpPr bwMode="auto">
          <a:xfrm>
            <a:off x="457200" y="1981200"/>
            <a:ext cx="1143000" cy="566738"/>
            <a:chOff x="1200" y="1248"/>
            <a:chExt cx="720" cy="357"/>
          </a:xfrm>
        </p:grpSpPr>
        <p:pic>
          <p:nvPicPr>
            <p:cNvPr id="1221645"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164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58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5860" name="Text Box 4"/>
          <p:cNvSpPr txBox="1">
            <a:spLocks noChangeArrowheads="1"/>
          </p:cNvSpPr>
          <p:nvPr/>
        </p:nvSpPr>
        <p:spPr bwMode="auto">
          <a:xfrm>
            <a:off x="304800" y="381000"/>
            <a:ext cx="268054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General </a:t>
            </a:r>
            <a:r>
              <a:rPr lang="en-US" sz="2000" i="1" baseline="0" dirty="0">
                <a:latin typeface="Times New Roman" pitchFamily="18" charset="0"/>
              </a:rPr>
              <a:t>header</a:t>
            </a:r>
          </a:p>
        </p:txBody>
      </p:sp>
      <p:sp>
        <p:nvSpPr>
          <p:cNvPr id="1145861" name="Line 5"/>
          <p:cNvSpPr>
            <a:spLocks noChangeShapeType="1"/>
          </p:cNvSpPr>
          <p:nvPr/>
        </p:nvSpPr>
        <p:spPr bwMode="auto">
          <a:xfrm>
            <a:off x="152400" y="5943600"/>
            <a:ext cx="8763000" cy="0"/>
          </a:xfrm>
          <a:prstGeom prst="line">
            <a:avLst/>
          </a:prstGeom>
          <a:noFill/>
          <a:ln w="76200">
            <a:solidFill>
              <a:schemeClr val="hlink"/>
            </a:solidFill>
            <a:round/>
            <a:headEnd/>
            <a:tailEnd/>
          </a:ln>
          <a:effectLst/>
        </p:spPr>
        <p:txBody>
          <a:bodyPr/>
          <a:lstStyle/>
          <a:p>
            <a:endParaRPr lang="en-US"/>
          </a:p>
        </p:txBody>
      </p:sp>
      <p:pic>
        <p:nvPicPr>
          <p:cNvPr id="1145862" name="Picture 6"/>
          <p:cNvPicPr>
            <a:picLocks noChangeAspect="1" noChangeArrowheads="1"/>
          </p:cNvPicPr>
          <p:nvPr/>
        </p:nvPicPr>
        <p:blipFill>
          <a:blip r:embed="rId3" cstate="print"/>
          <a:srcRect/>
          <a:stretch>
            <a:fillRect/>
          </a:stretch>
        </p:blipFill>
        <p:spPr bwMode="auto">
          <a:xfrm>
            <a:off x="727075" y="2706688"/>
            <a:ext cx="7578725" cy="1712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Text Box 2"/>
          <p:cNvSpPr txBox="1">
            <a:spLocks noChangeArrowheads="1"/>
          </p:cNvSpPr>
          <p:nvPr/>
        </p:nvSpPr>
        <p:spPr bwMode="auto">
          <a:xfrm>
            <a:off x="538163" y="533400"/>
            <a:ext cx="1708481"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Table </a:t>
            </a:r>
            <a:r>
              <a:rPr lang="en-US" sz="2000" i="1" baseline="0" dirty="0" smtClean="0">
                <a:latin typeface="Times New Roman" pitchFamily="18" charset="0"/>
              </a:rPr>
              <a:t>Chunks</a:t>
            </a:r>
            <a:endParaRPr lang="en-US" sz="2000" i="1" baseline="0" dirty="0">
              <a:latin typeface="Times New Roman" pitchFamily="18" charset="0"/>
            </a:endParaRPr>
          </a:p>
        </p:txBody>
      </p:sp>
      <p:pic>
        <p:nvPicPr>
          <p:cNvPr id="1240068" name="Picture 4"/>
          <p:cNvPicPr>
            <a:picLocks noChangeAspect="1" noChangeArrowheads="1"/>
          </p:cNvPicPr>
          <p:nvPr/>
        </p:nvPicPr>
        <p:blipFill>
          <a:blip r:embed="rId3" cstate="print"/>
          <a:srcRect/>
          <a:stretch>
            <a:fillRect/>
          </a:stretch>
        </p:blipFill>
        <p:spPr bwMode="auto">
          <a:xfrm>
            <a:off x="460375" y="1006475"/>
            <a:ext cx="8455025" cy="531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642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64292" name="Text Box 4"/>
          <p:cNvSpPr txBox="1">
            <a:spLocks noChangeArrowheads="1"/>
          </p:cNvSpPr>
          <p:nvPr/>
        </p:nvSpPr>
        <p:spPr bwMode="auto">
          <a:xfrm>
            <a:off x="304800" y="381000"/>
            <a:ext cx="3525324" cy="400110"/>
          </a:xfrm>
          <a:prstGeom prst="rect">
            <a:avLst/>
          </a:prstGeom>
          <a:noFill/>
          <a:ln w="9525">
            <a:noFill/>
            <a:miter lim="800000"/>
            <a:headEnd/>
            <a:tailEnd/>
          </a:ln>
          <a:effectLst/>
        </p:spPr>
        <p:txBody>
          <a:bodyPr wrap="none">
            <a:spAutoFit/>
          </a:bodyPr>
          <a:lstStyle/>
          <a:p>
            <a:r>
              <a:rPr lang="en-US" sz="2000" i="1" baseline="0" dirty="0" smtClean="0">
                <a:latin typeface="Times New Roman" pitchFamily="18" charset="0"/>
              </a:rPr>
              <a:t>Multiplexing </a:t>
            </a:r>
            <a:r>
              <a:rPr lang="en-US" sz="2000" i="1" baseline="0" dirty="0">
                <a:latin typeface="Times New Roman" pitchFamily="18" charset="0"/>
              </a:rPr>
              <a:t>and </a:t>
            </a:r>
            <a:r>
              <a:rPr lang="en-US" sz="2000" i="1" baseline="0" dirty="0" err="1">
                <a:latin typeface="Times New Roman" pitchFamily="18" charset="0"/>
              </a:rPr>
              <a:t>demultiplexing</a:t>
            </a:r>
            <a:endParaRPr lang="en-US" sz="2000" i="1" baseline="0" dirty="0">
              <a:latin typeface="Times New Roman" pitchFamily="18" charset="0"/>
            </a:endParaRPr>
          </a:p>
        </p:txBody>
      </p:sp>
      <p:sp>
        <p:nvSpPr>
          <p:cNvPr id="11642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64294" name="Picture 6"/>
          <p:cNvPicPr>
            <a:picLocks noChangeAspect="1" noChangeArrowheads="1"/>
          </p:cNvPicPr>
          <p:nvPr/>
        </p:nvPicPr>
        <p:blipFill>
          <a:blip r:embed="rId3" cstate="print"/>
          <a:srcRect/>
          <a:stretch>
            <a:fillRect/>
          </a:stretch>
        </p:blipFill>
        <p:spPr bwMode="auto">
          <a:xfrm>
            <a:off x="1025525" y="1600200"/>
            <a:ext cx="6746875" cy="3725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368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3690" name="Line 10"/>
          <p:cNvSpPr>
            <a:spLocks noChangeShapeType="1"/>
          </p:cNvSpPr>
          <p:nvPr/>
        </p:nvSpPr>
        <p:spPr bwMode="auto">
          <a:xfrm>
            <a:off x="458788" y="3962400"/>
            <a:ext cx="8153400" cy="0"/>
          </a:xfrm>
          <a:prstGeom prst="line">
            <a:avLst/>
          </a:prstGeom>
          <a:noFill/>
          <a:ln w="76200">
            <a:solidFill>
              <a:srgbClr val="009900"/>
            </a:solidFill>
            <a:round/>
            <a:headEnd/>
            <a:tailEnd/>
          </a:ln>
          <a:effectLst/>
        </p:spPr>
        <p:txBody>
          <a:bodyPr/>
          <a:lstStyle/>
          <a:p>
            <a:endParaRPr lang="en-US"/>
          </a:p>
        </p:txBody>
      </p:sp>
      <p:sp>
        <p:nvSpPr>
          <p:cNvPr id="1223691"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baseline="0"/>
              <a:t>A connection in SCTP is called an association.</a:t>
            </a:r>
          </a:p>
        </p:txBody>
      </p:sp>
      <p:grpSp>
        <p:nvGrpSpPr>
          <p:cNvPr id="2" name="Group 12"/>
          <p:cNvGrpSpPr>
            <a:grpSpLocks/>
          </p:cNvGrpSpPr>
          <p:nvPr/>
        </p:nvGrpSpPr>
        <p:grpSpPr bwMode="auto">
          <a:xfrm>
            <a:off x="457200" y="1981200"/>
            <a:ext cx="1143000" cy="566738"/>
            <a:chOff x="1200" y="1248"/>
            <a:chExt cx="720" cy="357"/>
          </a:xfrm>
        </p:grpSpPr>
        <p:pic>
          <p:nvPicPr>
            <p:cNvPr id="122369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369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573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5738"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5739"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No other chunk is allowed in a packet carrying an INIT or INIT ACK chunk.</a:t>
            </a:r>
          </a:p>
          <a:p>
            <a:pPr algn="ctr"/>
            <a:r>
              <a:rPr lang="en-US" baseline="0"/>
              <a:t>A COOKIE ECHO or a COOKIE ACK chunk can carry data chunks.</a:t>
            </a:r>
          </a:p>
        </p:txBody>
      </p:sp>
      <p:grpSp>
        <p:nvGrpSpPr>
          <p:cNvPr id="2" name="Group 12"/>
          <p:cNvGrpSpPr>
            <a:grpSpLocks/>
          </p:cNvGrpSpPr>
          <p:nvPr/>
        </p:nvGrpSpPr>
        <p:grpSpPr bwMode="auto">
          <a:xfrm>
            <a:off x="457200" y="1981200"/>
            <a:ext cx="1143000" cy="566738"/>
            <a:chOff x="1200" y="1248"/>
            <a:chExt cx="720" cy="357"/>
          </a:xfrm>
        </p:grpSpPr>
        <p:pic>
          <p:nvPicPr>
            <p:cNvPr id="1225741"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57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79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47908" name="Text Box 4"/>
          <p:cNvSpPr txBox="1">
            <a:spLocks noChangeArrowheads="1"/>
          </p:cNvSpPr>
          <p:nvPr/>
        </p:nvSpPr>
        <p:spPr bwMode="auto">
          <a:xfrm>
            <a:off x="304800" y="381000"/>
            <a:ext cx="3444854"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Four-way </a:t>
            </a:r>
            <a:r>
              <a:rPr lang="en-US" sz="2000" i="1" baseline="0" dirty="0">
                <a:latin typeface="Times New Roman" pitchFamily="18" charset="0"/>
              </a:rPr>
              <a:t>handshaking</a:t>
            </a:r>
          </a:p>
        </p:txBody>
      </p:sp>
      <p:sp>
        <p:nvSpPr>
          <p:cNvPr id="11479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47910" name="Picture 6"/>
          <p:cNvPicPr>
            <a:picLocks noChangeAspect="1" noChangeArrowheads="1"/>
          </p:cNvPicPr>
          <p:nvPr/>
        </p:nvPicPr>
        <p:blipFill>
          <a:blip r:embed="rId3" cstate="print"/>
          <a:srcRect/>
          <a:stretch>
            <a:fillRect/>
          </a:stretch>
        </p:blipFill>
        <p:spPr bwMode="auto">
          <a:xfrm>
            <a:off x="792163" y="1447800"/>
            <a:ext cx="7056437" cy="41608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77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7786" name="Line 10"/>
          <p:cNvSpPr>
            <a:spLocks noChangeShapeType="1"/>
          </p:cNvSpPr>
          <p:nvPr/>
        </p:nvSpPr>
        <p:spPr bwMode="auto">
          <a:xfrm>
            <a:off x="458788" y="4876800"/>
            <a:ext cx="8153400" cy="0"/>
          </a:xfrm>
          <a:prstGeom prst="line">
            <a:avLst/>
          </a:prstGeom>
          <a:noFill/>
          <a:ln w="76200">
            <a:solidFill>
              <a:srgbClr val="009900"/>
            </a:solidFill>
            <a:round/>
            <a:headEnd/>
            <a:tailEnd/>
          </a:ln>
          <a:effectLst/>
        </p:spPr>
        <p:txBody>
          <a:bodyPr/>
          <a:lstStyle/>
          <a:p>
            <a:endParaRPr lang="en-US"/>
          </a:p>
        </p:txBody>
      </p:sp>
      <p:sp>
        <p:nvSpPr>
          <p:cNvPr id="1227787" name="Rectangle 11"/>
          <p:cNvSpPr>
            <a:spLocks noChangeArrowheads="1"/>
          </p:cNvSpPr>
          <p:nvPr/>
        </p:nvSpPr>
        <p:spPr bwMode="auto">
          <a:xfrm>
            <a:off x="495300" y="2759075"/>
            <a:ext cx="8077200" cy="2041525"/>
          </a:xfrm>
          <a:prstGeom prst="rect">
            <a:avLst/>
          </a:prstGeom>
          <a:solidFill>
            <a:srgbClr val="99FF33"/>
          </a:solidFill>
          <a:ln w="76200" algn="ctr">
            <a:noFill/>
            <a:miter lim="800000"/>
            <a:headEnd/>
            <a:tailEnd/>
          </a:ln>
          <a:effectLst/>
        </p:spPr>
        <p:txBody>
          <a:bodyPr>
            <a:spAutoFit/>
          </a:bodyPr>
          <a:lstStyle/>
          <a:p>
            <a:pPr algn="ctr"/>
            <a:r>
              <a:rPr lang="en-US" baseline="0"/>
              <a:t>In SCTP, only DATA chunks </a:t>
            </a:r>
            <a:br>
              <a:rPr lang="en-US" baseline="0"/>
            </a:br>
            <a:r>
              <a:rPr lang="en-US" baseline="0"/>
              <a:t>consume TSNs;</a:t>
            </a:r>
          </a:p>
          <a:p>
            <a:pPr algn="ctr"/>
            <a:r>
              <a:rPr lang="en-US" baseline="0"/>
              <a:t>DATA chunks are the only chunks </a:t>
            </a:r>
            <a:br>
              <a:rPr lang="en-US" baseline="0"/>
            </a:br>
            <a:r>
              <a:rPr lang="en-US" baseline="0"/>
              <a:t>that are acknowledged.</a:t>
            </a:r>
          </a:p>
        </p:txBody>
      </p:sp>
      <p:grpSp>
        <p:nvGrpSpPr>
          <p:cNvPr id="2" name="Group 12"/>
          <p:cNvGrpSpPr>
            <a:grpSpLocks/>
          </p:cNvGrpSpPr>
          <p:nvPr/>
        </p:nvGrpSpPr>
        <p:grpSpPr bwMode="auto">
          <a:xfrm>
            <a:off x="457200" y="1981200"/>
            <a:ext cx="1143000" cy="566738"/>
            <a:chOff x="1200" y="1248"/>
            <a:chExt cx="720" cy="357"/>
          </a:xfrm>
        </p:grpSpPr>
        <p:pic>
          <p:nvPicPr>
            <p:cNvPr id="1227789"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77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49955"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1149956" name="Text Box 4"/>
          <p:cNvSpPr txBox="1">
            <a:spLocks noChangeArrowheads="1"/>
          </p:cNvSpPr>
          <p:nvPr/>
        </p:nvSpPr>
        <p:spPr bwMode="auto">
          <a:xfrm>
            <a:off x="304800" y="228600"/>
            <a:ext cx="408622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23.34  </a:t>
            </a:r>
            <a:r>
              <a:rPr lang="en-US" sz="2000" i="1" baseline="0">
                <a:latin typeface="Times New Roman" pitchFamily="18" charset="0"/>
              </a:rPr>
              <a:t>Simple data transfer</a:t>
            </a:r>
          </a:p>
        </p:txBody>
      </p:sp>
      <p:sp>
        <p:nvSpPr>
          <p:cNvPr id="114995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1149958" name="Picture 6"/>
          <p:cNvPicPr>
            <a:picLocks noChangeAspect="1" noChangeArrowheads="1"/>
          </p:cNvPicPr>
          <p:nvPr/>
        </p:nvPicPr>
        <p:blipFill>
          <a:blip r:embed="rId3" cstate="print"/>
          <a:srcRect/>
          <a:stretch>
            <a:fillRect/>
          </a:stretch>
        </p:blipFill>
        <p:spPr bwMode="auto">
          <a:xfrm>
            <a:off x="1309688" y="1006475"/>
            <a:ext cx="5776912" cy="524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229833"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1229834"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1229835"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baseline="0"/>
              <a:t>The acknowledgment in SCTP defines the cumulative TSN, the TSN of the last data chunk received in order.</a:t>
            </a:r>
          </a:p>
        </p:txBody>
      </p:sp>
      <p:grpSp>
        <p:nvGrpSpPr>
          <p:cNvPr id="2" name="Group 12"/>
          <p:cNvGrpSpPr>
            <a:grpSpLocks/>
          </p:cNvGrpSpPr>
          <p:nvPr/>
        </p:nvGrpSpPr>
        <p:grpSpPr bwMode="auto">
          <a:xfrm>
            <a:off x="457200" y="1981200"/>
            <a:ext cx="1143000" cy="566738"/>
            <a:chOff x="1200" y="1248"/>
            <a:chExt cx="720" cy="357"/>
          </a:xfrm>
        </p:grpSpPr>
        <p:pic>
          <p:nvPicPr>
            <p:cNvPr id="1229837"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298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200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2004" name="Text Box 4"/>
          <p:cNvSpPr txBox="1">
            <a:spLocks noChangeArrowheads="1"/>
          </p:cNvSpPr>
          <p:nvPr/>
        </p:nvSpPr>
        <p:spPr bwMode="auto">
          <a:xfrm>
            <a:off x="304800" y="381000"/>
            <a:ext cx="351731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Association </a:t>
            </a:r>
            <a:r>
              <a:rPr lang="en-US" sz="2000" i="1" baseline="0" dirty="0">
                <a:latin typeface="Times New Roman" pitchFamily="18" charset="0"/>
              </a:rPr>
              <a:t>termination</a:t>
            </a:r>
          </a:p>
        </p:txBody>
      </p:sp>
      <p:sp>
        <p:nvSpPr>
          <p:cNvPr id="11520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2006" name="Picture 6"/>
          <p:cNvPicPr>
            <a:picLocks noChangeAspect="1" noChangeArrowheads="1"/>
          </p:cNvPicPr>
          <p:nvPr/>
        </p:nvPicPr>
        <p:blipFill>
          <a:blip r:embed="rId3" cstate="print"/>
          <a:srcRect/>
          <a:stretch>
            <a:fillRect/>
          </a:stretch>
        </p:blipFill>
        <p:spPr bwMode="auto">
          <a:xfrm>
            <a:off x="517525" y="1593850"/>
            <a:ext cx="7788275" cy="412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40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4052" name="Text Box 4"/>
          <p:cNvSpPr txBox="1">
            <a:spLocks noChangeArrowheads="1"/>
          </p:cNvSpPr>
          <p:nvPr/>
        </p:nvSpPr>
        <p:spPr bwMode="auto">
          <a:xfrm>
            <a:off x="304800" y="381000"/>
            <a:ext cx="3761222"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Flow </a:t>
            </a:r>
            <a:r>
              <a:rPr lang="en-US" sz="2000" i="1" baseline="0" dirty="0">
                <a:latin typeface="Times New Roman" pitchFamily="18" charset="0"/>
              </a:rPr>
              <a:t>control, receiver site</a:t>
            </a:r>
          </a:p>
        </p:txBody>
      </p:sp>
      <p:sp>
        <p:nvSpPr>
          <p:cNvPr id="115405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4054" name="Picture 6"/>
          <p:cNvPicPr>
            <a:picLocks noChangeAspect="1" noChangeArrowheads="1"/>
          </p:cNvPicPr>
          <p:nvPr/>
        </p:nvPicPr>
        <p:blipFill>
          <a:blip r:embed="rId3" cstate="print"/>
          <a:srcRect/>
          <a:stretch>
            <a:fillRect/>
          </a:stretch>
        </p:blipFill>
        <p:spPr bwMode="auto">
          <a:xfrm>
            <a:off x="152400" y="1871663"/>
            <a:ext cx="8902700" cy="2928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60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1156100" name="Text Box 4"/>
          <p:cNvSpPr txBox="1">
            <a:spLocks noChangeArrowheads="1"/>
          </p:cNvSpPr>
          <p:nvPr/>
        </p:nvSpPr>
        <p:spPr bwMode="auto">
          <a:xfrm>
            <a:off x="304800" y="381000"/>
            <a:ext cx="3615220"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Flow </a:t>
            </a:r>
            <a:r>
              <a:rPr lang="en-US" sz="2000" i="1" baseline="0" dirty="0">
                <a:latin typeface="Times New Roman" pitchFamily="18" charset="0"/>
              </a:rPr>
              <a:t>control, sender site</a:t>
            </a:r>
          </a:p>
        </p:txBody>
      </p:sp>
      <p:sp>
        <p:nvSpPr>
          <p:cNvPr id="11561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1156102" name="Picture 6"/>
          <p:cNvPicPr>
            <a:picLocks noChangeAspect="1" noChangeArrowheads="1"/>
          </p:cNvPicPr>
          <p:nvPr/>
        </p:nvPicPr>
        <p:blipFill>
          <a:blip r:embed="rId3" cstate="print"/>
          <a:srcRect/>
          <a:stretch>
            <a:fillRect/>
          </a:stretch>
        </p:blipFill>
        <p:spPr bwMode="auto">
          <a:xfrm>
            <a:off x="276225" y="2297113"/>
            <a:ext cx="8410575" cy="1951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1158147" name="Line 3"/>
          <p:cNvSpPr>
            <a:spLocks noChangeShapeType="1"/>
          </p:cNvSpPr>
          <p:nvPr/>
        </p:nvSpPr>
        <p:spPr bwMode="auto">
          <a:xfrm>
            <a:off x="152400" y="762000"/>
            <a:ext cx="8763000" cy="0"/>
          </a:xfrm>
          <a:prstGeom prst="line">
            <a:avLst/>
          </a:prstGeom>
          <a:noFill/>
          <a:ln w="19050">
            <a:solidFill>
              <a:schemeClr val="hlink"/>
            </a:solidFill>
            <a:round/>
            <a:headEnd/>
            <a:tailEnd/>
          </a:ln>
          <a:effectLst/>
        </p:spPr>
        <p:txBody>
          <a:bodyPr/>
          <a:lstStyle/>
          <a:p>
            <a:endParaRPr lang="en-US"/>
          </a:p>
        </p:txBody>
      </p:sp>
      <p:sp>
        <p:nvSpPr>
          <p:cNvPr id="1158148" name="Text Box 4"/>
          <p:cNvSpPr txBox="1">
            <a:spLocks noChangeArrowheads="1"/>
          </p:cNvSpPr>
          <p:nvPr/>
        </p:nvSpPr>
        <p:spPr bwMode="auto">
          <a:xfrm>
            <a:off x="304800" y="152400"/>
            <a:ext cx="3331489" cy="461665"/>
          </a:xfrm>
          <a:prstGeom prst="rect">
            <a:avLst/>
          </a:prstGeom>
          <a:noFill/>
          <a:ln w="9525">
            <a:noFill/>
            <a:miter lim="800000"/>
            <a:headEnd/>
            <a:tailEnd/>
          </a:ln>
          <a:effectLst/>
        </p:spPr>
        <p:txBody>
          <a:bodyPr wrap="none">
            <a:spAutoFit/>
          </a:bodyPr>
          <a:lstStyle/>
          <a:p>
            <a:r>
              <a:rPr lang="en-US" sz="2400" baseline="0" dirty="0">
                <a:solidFill>
                  <a:schemeClr val="folHlink"/>
                </a:solidFill>
                <a:latin typeface="Times New Roman" pitchFamily="18" charset="0"/>
              </a:rPr>
              <a:t>Figure </a:t>
            </a:r>
            <a:r>
              <a:rPr lang="en-US" sz="2000" i="1" baseline="0" dirty="0" smtClean="0">
                <a:latin typeface="Times New Roman" pitchFamily="18" charset="0"/>
              </a:rPr>
              <a:t>Flow </a:t>
            </a:r>
            <a:r>
              <a:rPr lang="en-US" sz="2000" i="1" baseline="0" dirty="0">
                <a:latin typeface="Times New Roman" pitchFamily="18" charset="0"/>
              </a:rPr>
              <a:t>control scenario</a:t>
            </a:r>
          </a:p>
        </p:txBody>
      </p:sp>
      <p:sp>
        <p:nvSpPr>
          <p:cNvPr id="115814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1158150" name="Picture 6"/>
          <p:cNvPicPr>
            <a:picLocks noChangeAspect="1" noChangeArrowheads="1"/>
          </p:cNvPicPr>
          <p:nvPr/>
        </p:nvPicPr>
        <p:blipFill>
          <a:blip r:embed="rId3" cstate="print"/>
          <a:srcRect/>
          <a:stretch>
            <a:fillRect/>
          </a:stretch>
        </p:blipFill>
        <p:spPr bwMode="auto">
          <a:xfrm>
            <a:off x="468313" y="911225"/>
            <a:ext cx="7532687" cy="5413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3054</TotalTime>
  <Words>1985</Words>
  <Application>Microsoft Macintosh PowerPoint</Application>
  <PresentationFormat>On-screen Show (4:3)</PresentationFormat>
  <Paragraphs>452</Paragraphs>
  <Slides>101</Slides>
  <Notes>88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101</vt:i4>
      </vt:variant>
    </vt:vector>
  </HeadingPairs>
  <TitlesOfParts>
    <vt:vector size="112" baseType="lpstr">
      <vt:lpstr>Calibri</vt:lpstr>
      <vt:lpstr>Courier New</vt:lpstr>
      <vt:lpstr>Helvetica</vt:lpstr>
      <vt:lpstr>Mangal</vt:lpstr>
      <vt:lpstr>Tahoma</vt:lpstr>
      <vt:lpstr>Times</vt:lpstr>
      <vt:lpstr>Times New Roman</vt:lpstr>
      <vt:lpstr>Wingdings</vt:lpstr>
      <vt:lpstr>굴림</vt:lpstr>
      <vt:lpstr>Arial</vt:lpstr>
      <vt:lpstr>Office Theme</vt:lpstr>
      <vt:lpstr>CSE/PC/B/T/316  Computer Networks Topic 16- Transport Layer Process-to-Process Delivery: UDP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Socket functional calls</vt:lpstr>
      <vt:lpstr>Internet Addressing Data Structure</vt:lpstr>
      <vt:lpstr>Byte Ordering</vt:lpstr>
      <vt:lpstr>Byte Ordering Functions</vt:lpstr>
      <vt:lpstr>UDP Server Example</vt:lpstr>
      <vt:lpstr>Socket I/O: socket()</vt:lpstr>
      <vt:lpstr>Socket I/O: bind()</vt:lpstr>
      <vt:lpstr>Socket I/O: recvfrom()</vt:lpstr>
      <vt:lpstr>Socket I/O: recvfrom() continued...</vt:lpstr>
      <vt:lpstr>UDP Client Example</vt:lpstr>
      <vt:lpstr>Socket I/O: sendto()</vt:lpstr>
      <vt:lpstr>Review: UDP Client-Server Interaction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311</cp:revision>
  <dcterms:created xsi:type="dcterms:W3CDTF">2006-08-16T00:00:00Z</dcterms:created>
  <dcterms:modified xsi:type="dcterms:W3CDTF">2021-10-26T04:27:03Z</dcterms:modified>
</cp:coreProperties>
</file>