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41" r:id="rId24"/>
    <p:sldId id="298" r:id="rId25"/>
    <p:sldId id="299" r:id="rId26"/>
    <p:sldId id="300" r:id="rId27"/>
    <p:sldId id="301" r:id="rId28"/>
    <p:sldId id="302" r:id="rId29"/>
    <p:sldId id="304" r:id="rId30"/>
    <p:sldId id="339" r:id="rId31"/>
    <p:sldId id="305" r:id="rId32"/>
    <p:sldId id="306" r:id="rId33"/>
    <p:sldId id="307" r:id="rId34"/>
    <p:sldId id="308" r:id="rId35"/>
    <p:sldId id="309" r:id="rId36"/>
    <p:sldId id="310" r:id="rId37"/>
    <p:sldId id="336" r:id="rId38"/>
    <p:sldId id="337" r:id="rId39"/>
    <p:sldId id="318" r:id="rId40"/>
    <p:sldId id="319" r:id="rId41"/>
    <p:sldId id="320" r:id="rId42"/>
    <p:sldId id="312" r:id="rId43"/>
    <p:sldId id="321" r:id="rId44"/>
    <p:sldId id="333" r:id="rId45"/>
    <p:sldId id="334" r:id="rId46"/>
    <p:sldId id="335" r:id="rId47"/>
    <p:sldId id="330" r:id="rId48"/>
    <p:sldId id="331" r:id="rId49"/>
    <p:sldId id="332" r:id="rId50"/>
    <p:sldId id="322" r:id="rId51"/>
    <p:sldId id="323" r:id="rId52"/>
    <p:sldId id="324" r:id="rId53"/>
    <p:sldId id="326" r:id="rId54"/>
    <p:sldId id="327" r:id="rId55"/>
    <p:sldId id="328" r:id="rId56"/>
    <p:sldId id="329" r:id="rId57"/>
    <p:sldId id="31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7" autoAdjust="0"/>
    <p:restoredTop sz="93186" autoAdjust="0"/>
  </p:normalViewPr>
  <p:slideViewPr>
    <p:cSldViewPr>
      <p:cViewPr varScale="1">
        <p:scale>
          <a:sx n="90" d="100"/>
          <a:sy n="90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45669-DF1A-433E-9724-E95704CF7174}" type="slidenum">
              <a:rPr lang="en-US"/>
              <a:pPr/>
              <a:t>2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D371B-E5F9-4E8B-BB83-0B09890ABC7A}" type="slidenum">
              <a:rPr lang="en-US"/>
              <a:pPr/>
              <a:t>11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F0A0A-8723-4BED-A40D-37E572BDF2FD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4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E4285-C7C0-4B4D-9C5D-59041518D69B}" type="slidenum">
              <a:rPr lang="en-US"/>
              <a:pPr/>
              <a:t>13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C996A-01FE-4EBF-A6AE-B10943E64A45}" type="slidenum">
              <a:rPr lang="en-US"/>
              <a:pPr/>
              <a:t>14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97E5F-98B9-42F2-81D2-626CF39CF1A3}" type="slidenum">
              <a:rPr lang="en-US"/>
              <a:pPr/>
              <a:t>15</a:t>
            </a:fld>
            <a:endParaRPr lang="en-US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2B077-DAFF-475D-8AF3-0A53D5E0BE2B}" type="slidenum">
              <a:rPr lang="en-US"/>
              <a:pPr/>
              <a:t>16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5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DA752-5012-4124-B58F-C9ADE0E35392}" type="slidenum">
              <a:rPr lang="en-US"/>
              <a:pPr/>
              <a:t>17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2F14E-CC28-4ACB-8FFF-D8B3055EDAC5}" type="slidenum">
              <a:rPr lang="en-US"/>
              <a:pPr/>
              <a:t>18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00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5D0DA-5FCA-49E8-82C5-3468FD2116FD}" type="slidenum">
              <a:rPr lang="en-US"/>
              <a:pPr/>
              <a:t>19</a:t>
            </a:fld>
            <a:endParaRPr 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9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D3660-2228-4F1C-989D-AD034F324334}" type="slidenum">
              <a:rPr lang="en-US"/>
              <a:pPr/>
              <a:t>20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88A8-F762-4835-AD78-88EDFE86147D}" type="slidenum">
              <a:rPr lang="en-US"/>
              <a:pPr/>
              <a:t>3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9B615-E440-4988-B408-31D6BBB18865}" type="slidenum">
              <a:rPr lang="en-US"/>
              <a:pPr/>
              <a:t>21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8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B2793-3C0E-40CD-B79A-3C8BB6796DDA}" type="slidenum">
              <a:rPr lang="en-US"/>
              <a:pPr/>
              <a:t>22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5E1BC-B5C6-4517-922A-7E1AF7740FC3}" type="slidenum">
              <a:rPr lang="en-US"/>
              <a:pPr/>
              <a:t>24</a:t>
            </a:fld>
            <a:endParaRPr lang="en-US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4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7A592-41C1-4705-88B1-811396C34DF7}" type="slidenum">
              <a:rPr lang="en-US"/>
              <a:pPr/>
              <a:t>25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0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01C9-A930-48FF-A87A-1B8560C081C2}" type="slidenum">
              <a:rPr lang="en-US"/>
              <a:pPr/>
              <a:t>26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7AAE3-C775-4DC6-9886-85B44E33E3CF}" type="slidenum">
              <a:rPr lang="en-US"/>
              <a:pPr/>
              <a:t>27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67485-6D11-4D10-98B0-89902B837256}" type="slidenum">
              <a:rPr lang="en-US"/>
              <a:pPr/>
              <a:t>28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7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C77A2-5051-46EF-9764-5B7A734593C7}" type="slidenum">
              <a:rPr lang="en-US"/>
              <a:pPr/>
              <a:t>29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9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E0B55-EF02-4CFD-AB42-7D7707B38F72}" type="slidenum">
              <a:rPr lang="en-US"/>
              <a:pPr/>
              <a:t>31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7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91CBF-54BF-4435-9D88-646355EDE358}" type="slidenum">
              <a:rPr lang="en-US"/>
              <a:pPr/>
              <a:t>32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85614-281E-4CE0-8B51-2156C3990E2B}" type="slidenum">
              <a:rPr lang="en-US"/>
              <a:pPr/>
              <a:t>4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3C3E-335E-4424-B47C-0AB6D1D839A1}" type="slidenum">
              <a:rPr lang="en-US"/>
              <a:pPr/>
              <a:t>33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2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845E-1548-4FFF-B3E5-CFBAFAEA4F46}" type="slidenum">
              <a:rPr lang="en-US"/>
              <a:pPr/>
              <a:t>34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30C66-CCFB-4AA4-A00D-7B25D3E0E461}" type="slidenum">
              <a:rPr lang="en-US"/>
              <a:pPr/>
              <a:t>35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39A99-CCAA-4703-A081-61891DC47FE3}" type="slidenum">
              <a:rPr lang="en-US"/>
              <a:pPr/>
              <a:t>36</a:t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3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E5EF2-ECB5-41DC-B44C-C3D1A7D549E6}" type="slidenum">
              <a:rPr lang="en-US"/>
              <a:pPr/>
              <a:t>37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1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E70CC-6207-43D3-ABAA-3333E55FB2A1}" type="slidenum">
              <a:rPr lang="en-US"/>
              <a:pPr/>
              <a:t>38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4BD49-6A47-40A4-9CA6-CE3B91232807}" type="slidenum">
              <a:rPr lang="en-US"/>
              <a:pPr/>
              <a:t>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26F04-0FAA-49D6-8765-885D07EEE17F}" type="slidenum">
              <a:rPr lang="en-US"/>
              <a:pPr/>
              <a:t>6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A261A-2F7D-4FBB-897A-6D58A9180B1D}" type="slidenum">
              <a:rPr lang="en-US"/>
              <a:pPr/>
              <a:t>7</a:t>
            </a:fld>
            <a:endParaRPr lang="en-US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57A72-283B-4FE6-9AC0-7D3DF8B007E9}" type="slidenum">
              <a:rPr lang="en-US"/>
              <a:pPr/>
              <a:t>8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31724-D700-43AD-AB29-F6907806AA0A}" type="slidenum">
              <a:rPr lang="en-US"/>
              <a:pPr/>
              <a:t>9</a:t>
            </a:fld>
            <a:endParaRPr 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15D2F-7A0A-4027-B833-3778B22D6C59}" type="slidenum">
              <a:rPr lang="en-US"/>
              <a:pPr/>
              <a:t>10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A04-150B-46ED-BB51-469103910011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0FFD-DCAE-43E8-AB9A-35ABB9E3BB1E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381C-445F-437B-8066-D089BE290CB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F316-50C4-4E77-AF0B-153247FC3281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C75D-DDA8-4B84-B0DD-A426BA63A92B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36DA-38E3-4E33-9C0B-C400534BEC18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844-E302-400C-98AC-19B990CFFC9C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7FB-D72B-41F4-8EB2-9A5B455D6B34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177-CA8F-47D0-BB25-BD6012646509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404-8E5C-48F0-A742-3C3E3C486FB9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EAD-D190-4784-91E6-8460B09975B8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FCF3-86E9-490B-8D11-01112C9306D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CSE/PC/</a:t>
            </a:r>
            <a:r>
              <a:rPr lang="mr-IN" dirty="0" err="1" smtClean="0"/>
              <a:t>B</a:t>
            </a:r>
            <a:r>
              <a:rPr lang="mr-IN" dirty="0" smtClean="0"/>
              <a:t>/</a:t>
            </a:r>
            <a:r>
              <a:rPr lang="mr-IN" dirty="0" err="1" smtClean="0"/>
              <a:t>T</a:t>
            </a:r>
            <a:r>
              <a:rPr lang="mr-IN" dirty="0" smtClean="0"/>
              <a:t>/316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Computer Networks</a:t>
            </a:r>
            <a:br>
              <a:rPr lang="en-US" dirty="0" smtClean="0"/>
            </a:br>
            <a:r>
              <a:rPr lang="en-US" dirty="0" smtClean="0"/>
              <a:t>Topic 17- Transport Layer</a:t>
            </a:r>
            <a:br>
              <a:rPr lang="en-US" dirty="0" smtClean="0"/>
            </a:br>
            <a:r>
              <a:rPr lang="en-US" dirty="0" smtClean="0"/>
              <a:t>Process-to-Process Delivery:</a:t>
            </a:r>
            <a:br>
              <a:rPr lang="en-US" dirty="0" smtClean="0"/>
            </a:br>
            <a:r>
              <a:rPr lang="en-US" dirty="0" smtClean="0"/>
              <a:t>TCP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  <a:hlinkClick r:id="rId2"/>
              </a:rPr>
              <a:t>sarbani.roy@</a:t>
            </a:r>
            <a:r>
              <a:rPr lang="en-US" sz="2000" dirty="0" err="1" smtClean="0">
                <a:solidFill>
                  <a:schemeClr val="tx2"/>
                </a:solidFill>
              </a:rPr>
              <a:t>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7" name="Line 9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4538" name="Line 10"/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4539" name="Rectangle 11"/>
          <p:cNvSpPr>
            <a:spLocks noChangeArrowheads="1"/>
          </p:cNvSpPr>
          <p:nvPr/>
        </p:nvSpPr>
        <p:spPr bwMode="auto">
          <a:xfrm>
            <a:off x="495300" y="1997075"/>
            <a:ext cx="8077200" cy="30162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value of the acknowledgment field in a segment defines</a:t>
            </a:r>
          </a:p>
          <a:p>
            <a:pPr algn="ctr"/>
            <a:r>
              <a:rPr lang="en-US" baseline="0"/>
              <a:t>the number of the next byte a party expects to receive.</a:t>
            </a:r>
          </a:p>
          <a:p>
            <a:pPr algn="ctr"/>
            <a:r>
              <a:rPr lang="en-US" baseline="0"/>
              <a:t>The acknowledgment number is cumulative.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219200"/>
            <a:ext cx="1143000" cy="566738"/>
            <a:chOff x="1200" y="1248"/>
            <a:chExt cx="720" cy="357"/>
          </a:xfrm>
        </p:grpSpPr>
        <p:pic>
          <p:nvPicPr>
            <p:cNvPr id="117454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45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182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TCP </a:t>
            </a:r>
            <a:r>
              <a:rPr lang="en-US" sz="2000" i="1" baseline="0" dirty="0">
                <a:latin typeface="Times New Roman" pitchFamily="18" charset="0"/>
              </a:rPr>
              <a:t>segment format</a:t>
            </a:r>
          </a:p>
        </p:txBody>
      </p:sp>
      <p:sp>
        <p:nvSpPr>
          <p:cNvPr id="11130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30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757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3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369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Control </a:t>
            </a:r>
            <a:r>
              <a:rPr lang="en-US" sz="2000" i="1" baseline="0" dirty="0">
                <a:latin typeface="Times New Roman" pitchFamily="18" charset="0"/>
              </a:rPr>
              <a:t>field</a:t>
            </a:r>
          </a:p>
        </p:txBody>
      </p:sp>
      <p:sp>
        <p:nvSpPr>
          <p:cNvPr id="1115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5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2471738"/>
            <a:ext cx="8483600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990600" y="914400"/>
            <a:ext cx="4922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000" i="1" baseline="0" dirty="0" smtClean="0">
                <a:latin typeface="Times New Roman" pitchFamily="18" charset="0"/>
              </a:rPr>
              <a:t>Description </a:t>
            </a:r>
            <a:r>
              <a:rPr lang="en-US" sz="2000" i="1" baseline="0" dirty="0">
                <a:latin typeface="Times New Roman" pitchFamily="18" charset="0"/>
              </a:rPr>
              <a:t>of flags in the control field</a:t>
            </a:r>
          </a:p>
        </p:txBody>
      </p:sp>
      <p:pic>
        <p:nvPicPr>
          <p:cNvPr id="1235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31913"/>
            <a:ext cx="7010400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789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Connection </a:t>
            </a:r>
            <a:r>
              <a:rPr lang="en-US" sz="2000" i="1" baseline="0" dirty="0">
                <a:latin typeface="Times New Roman" pitchFamily="18" charset="0"/>
              </a:rPr>
              <a:t>establishment using three-way handshaking</a:t>
            </a:r>
          </a:p>
        </p:txBody>
      </p:sp>
      <p:sp>
        <p:nvSpPr>
          <p:cNvPr id="1117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71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1143000"/>
            <a:ext cx="6672262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6586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658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A SYN segment cannot carry data, but it consumes one sequence number.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7658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34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3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A SYN + ACK segment cannot </a:t>
            </a:r>
            <a:br>
              <a:rPr lang="en-US" baseline="0"/>
            </a:br>
            <a:r>
              <a:rPr lang="en-US" baseline="0"/>
              <a:t>carry data, but does consume one </a:t>
            </a:r>
            <a:br>
              <a:rPr lang="en-US" baseline="0"/>
            </a:br>
            <a:r>
              <a:rPr lang="en-US" baseline="0"/>
              <a:t>sequence number.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7863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86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8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0682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068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An ACK segment, if carrying no data, consumes no sequence number.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8068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068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9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9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451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Data </a:t>
            </a:r>
            <a:r>
              <a:rPr lang="en-US" sz="2000" i="1" baseline="0" dirty="0">
                <a:latin typeface="Times New Roman" pitchFamily="18" charset="0"/>
              </a:rPr>
              <a:t>transfer</a:t>
            </a:r>
          </a:p>
        </p:txBody>
      </p:sp>
      <p:sp>
        <p:nvSpPr>
          <p:cNvPr id="1119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92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788" y="1143000"/>
            <a:ext cx="4214812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75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Connection </a:t>
            </a:r>
            <a:r>
              <a:rPr lang="en-US" sz="2000" i="1" baseline="0" dirty="0">
                <a:latin typeface="Times New Roman" pitchFamily="18" charset="0"/>
              </a:rPr>
              <a:t>termination using three-way handshaking</a:t>
            </a:r>
          </a:p>
        </p:txBody>
      </p:sp>
      <p:sp>
        <p:nvSpPr>
          <p:cNvPr id="1121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1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1157288"/>
            <a:ext cx="686435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7827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TCP</a:t>
            </a:r>
            <a:endParaRPr lang="en-US" baseline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TCP is a connection-oriented protocol; it creates a virtual connection between two TCPs to send data. In addition, TCP uses flow and error control mechanisms at the transport level. </a:t>
            </a:r>
          </a:p>
        </p:txBody>
      </p:sp>
      <p:sp>
        <p:nvSpPr>
          <p:cNvPr id="1078278" name="Rectangle 6"/>
          <p:cNvSpPr>
            <a:spLocks noChangeArrowheads="1"/>
          </p:cNvSpPr>
          <p:nvPr/>
        </p:nvSpPr>
        <p:spPr bwMode="auto">
          <a:xfrm>
            <a:off x="304800" y="4117975"/>
            <a:ext cx="6705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TCP Services</a:t>
            </a:r>
            <a: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  <a:t>TCP Features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Segment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A TCP Connection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Flow Control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Error Control</a:t>
            </a:r>
          </a:p>
        </p:txBody>
      </p:sp>
      <p:sp>
        <p:nvSpPr>
          <p:cNvPr id="1078279" name="Text Box 7"/>
          <p:cNvSpPr txBox="1">
            <a:spLocks noChangeArrowheads="1"/>
          </p:cNvSpPr>
          <p:nvPr/>
        </p:nvSpPr>
        <p:spPr bwMode="auto">
          <a:xfrm>
            <a:off x="317500" y="3641725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272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FIN segment consumes one sequence number if it does </a:t>
            </a:r>
            <a:br>
              <a:rPr lang="en-US" baseline="0"/>
            </a:br>
            <a:r>
              <a:rPr lang="en-US" baseline="0"/>
              <a:t>not carry data.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8273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27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477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4778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477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FIN + ACK segment consumes </a:t>
            </a:r>
            <a:br>
              <a:rPr lang="en-US" baseline="0"/>
            </a:br>
            <a:r>
              <a:rPr lang="en-US" baseline="0"/>
              <a:t>one sequence number if it </a:t>
            </a:r>
            <a:br>
              <a:rPr lang="en-US" baseline="0"/>
            </a:br>
            <a:r>
              <a:rPr lang="en-US" baseline="0"/>
              <a:t>does not carry data.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8478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47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2130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Half-close</a:t>
            </a:r>
            <a:endParaRPr lang="en-US" sz="2000" i="1" baseline="0" dirty="0">
              <a:latin typeface="Times New Roman" pitchFamily="18" charset="0"/>
            </a:endParaRP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3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9463" y="838200"/>
            <a:ext cx="4579937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651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Sliding </a:t>
            </a:r>
            <a:r>
              <a:rPr lang="en-US" sz="2000" i="1" baseline="0" dirty="0">
                <a:latin typeface="Times New Roman" pitchFamily="18" charset="0"/>
              </a:rPr>
              <a:t>window</a:t>
            </a:r>
          </a:p>
        </p:txBody>
      </p:sp>
      <p:sp>
        <p:nvSpPr>
          <p:cNvPr id="11253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5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2057400"/>
            <a:ext cx="7065962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5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6" name="Line 10"/>
          <p:cNvSpPr>
            <a:spLocks noChangeShapeType="1"/>
          </p:cNvSpPr>
          <p:nvPr/>
        </p:nvSpPr>
        <p:spPr bwMode="auto">
          <a:xfrm>
            <a:off x="458788" y="5334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7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30162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A sliding window is used to make transmission more efficient as well as</a:t>
            </a:r>
          </a:p>
          <a:p>
            <a:pPr algn="ctr"/>
            <a:r>
              <a:rPr lang="en-US" baseline="0"/>
              <a:t>to control the flow of data so that the destination does not become</a:t>
            </a:r>
          </a:p>
          <a:p>
            <a:pPr algn="ctr"/>
            <a:r>
              <a:rPr lang="en-US" baseline="0"/>
              <a:t>overwhelmed with data. </a:t>
            </a:r>
            <a:br>
              <a:rPr lang="en-US" baseline="0"/>
            </a:br>
            <a:r>
              <a:rPr lang="en-US" baseline="0"/>
              <a:t>TCP sliding windows are byte-oriented.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447800"/>
            <a:ext cx="1143000" cy="566738"/>
            <a:chOff x="1200" y="1248"/>
            <a:chExt cx="720" cy="357"/>
          </a:xfrm>
        </p:grpSpPr>
        <p:pic>
          <p:nvPicPr>
            <p:cNvPr id="118682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68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8265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What is the value of the receiver window (rwnd) for host A if the receiver, host B, has a buffer size of 5000 bytes and 1000 bytes of received and unprocessed data?</a:t>
            </a:r>
          </a:p>
        </p:txBody>
      </p:sp>
      <p:sp>
        <p:nvSpPr>
          <p:cNvPr id="1248266" name="Text Box 10"/>
          <p:cNvSpPr txBox="1">
            <a:spLocks noChangeArrowheads="1"/>
          </p:cNvSpPr>
          <p:nvPr/>
        </p:nvSpPr>
        <p:spPr bwMode="auto">
          <a:xfrm>
            <a:off x="1143000" y="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Example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48267" name="Rectangle 11"/>
          <p:cNvSpPr>
            <a:spLocks noChangeArrowheads="1"/>
          </p:cNvSpPr>
          <p:nvPr/>
        </p:nvSpPr>
        <p:spPr bwMode="auto">
          <a:xfrm>
            <a:off x="152400" y="2743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The value of rwnd = 5000 − 1000 = 4000. Host B can receive only 4000 bytes of data before overflowing its buffer. Host B advertises this value in its next segment to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031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What is the size of the window for host A if the value of rwnd is 3000 bytes and the value of cwnd is 3500 bytes?</a:t>
            </a:r>
          </a:p>
        </p:txBody>
      </p:sp>
      <p:sp>
        <p:nvSpPr>
          <p:cNvPr id="1250314" name="Text Box 10"/>
          <p:cNvSpPr txBox="1">
            <a:spLocks noChangeArrowheads="1"/>
          </p:cNvSpPr>
          <p:nvPr/>
        </p:nvSpPr>
        <p:spPr bwMode="auto">
          <a:xfrm>
            <a:off x="1143000" y="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Example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50315" name="Rectangle 11"/>
          <p:cNvSpPr>
            <a:spLocks noChangeArrowheads="1"/>
          </p:cNvSpPr>
          <p:nvPr/>
        </p:nvSpPr>
        <p:spPr bwMode="auto">
          <a:xfrm>
            <a:off x="152400" y="3048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The size of the window is the smaller of rwnd and cwnd, which is 3000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52361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baseline="0" dirty="0" smtClean="0">
                <a:latin typeface="Times New Roman" pitchFamily="18" charset="0"/>
              </a:rPr>
              <a:t>Figure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i="1" baseline="0" dirty="0" smtClean="0">
                <a:latin typeface="Times New Roman" pitchFamily="18" charset="0"/>
              </a:rPr>
              <a:t>shows </a:t>
            </a:r>
            <a:r>
              <a:rPr lang="en-US" sz="2000" i="1" baseline="0" dirty="0">
                <a:latin typeface="Times New Roman" pitchFamily="18" charset="0"/>
              </a:rPr>
              <a:t>an unrealistic example of a sliding window. The sender has sent bytes up to 202. We assume that </a:t>
            </a:r>
            <a:r>
              <a:rPr lang="en-US" sz="2000" i="1" baseline="0" dirty="0" err="1">
                <a:latin typeface="Times New Roman" pitchFamily="18" charset="0"/>
              </a:rPr>
              <a:t>cwnd</a:t>
            </a:r>
            <a:r>
              <a:rPr lang="en-US" sz="2000" i="1" baseline="0" dirty="0">
                <a:latin typeface="Times New Roman" pitchFamily="18" charset="0"/>
              </a:rPr>
              <a:t> is 20 (in reality this value is thousands of bytes). The receiver has sent an acknowledgment number of 200 with an </a:t>
            </a:r>
            <a:r>
              <a:rPr lang="en-US" sz="2000" i="1" baseline="0" dirty="0" err="1">
                <a:latin typeface="Times New Roman" pitchFamily="18" charset="0"/>
              </a:rPr>
              <a:t>rwnd</a:t>
            </a:r>
            <a:r>
              <a:rPr lang="en-US" sz="2000" i="1" baseline="0" dirty="0">
                <a:latin typeface="Times New Roman" pitchFamily="18" charset="0"/>
              </a:rPr>
              <a:t> of 9 bytes (in reality this value is thousands of bytes). The size of the sender window is the minimum of </a:t>
            </a:r>
            <a:r>
              <a:rPr lang="en-US" sz="2000" i="1" baseline="0" dirty="0" err="1">
                <a:latin typeface="Times New Roman" pitchFamily="18" charset="0"/>
              </a:rPr>
              <a:t>rwnd</a:t>
            </a:r>
            <a:r>
              <a:rPr lang="en-US" sz="2000" i="1" baseline="0" dirty="0">
                <a:latin typeface="Times New Roman" pitchFamily="18" charset="0"/>
              </a:rPr>
              <a:t> and </a:t>
            </a:r>
            <a:r>
              <a:rPr lang="en-US" sz="2000" i="1" baseline="0" dirty="0" err="1">
                <a:latin typeface="Times New Roman" pitchFamily="18" charset="0"/>
              </a:rPr>
              <a:t>cwnd</a:t>
            </a:r>
            <a:r>
              <a:rPr lang="en-US" sz="2000" i="1" baseline="0" dirty="0">
                <a:latin typeface="Times New Roman" pitchFamily="18" charset="0"/>
              </a:rPr>
              <a:t>, or 9 bytes. Bytes 200 to 202 are sent, but not acknowledged. Bytes 203 to 208 can be sent without worrying about acknowledgment. Bytes 209 and above cannot be sent.</a:t>
            </a:r>
          </a:p>
        </p:txBody>
      </p:sp>
      <p:sp>
        <p:nvSpPr>
          <p:cNvPr id="1252362" name="Text Box 10"/>
          <p:cNvSpPr txBox="1">
            <a:spLocks noChangeArrowheads="1"/>
          </p:cNvSpPr>
          <p:nvPr/>
        </p:nvSpPr>
        <p:spPr bwMode="auto">
          <a:xfrm>
            <a:off x="1143000" y="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Example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" y="3653294"/>
            <a:ext cx="7386637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3" name="Line 9"/>
          <p:cNvSpPr>
            <a:spLocks noChangeShapeType="1"/>
          </p:cNvSpPr>
          <p:nvPr/>
        </p:nvSpPr>
        <p:spPr bwMode="auto">
          <a:xfrm>
            <a:off x="457200" y="1219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874" name="Line 10"/>
          <p:cNvSpPr>
            <a:spLocks noChangeShapeType="1"/>
          </p:cNvSpPr>
          <p:nvPr/>
        </p:nvSpPr>
        <p:spPr bwMode="auto">
          <a:xfrm>
            <a:off x="458788" y="632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875" name="Rectangle 11"/>
          <p:cNvSpPr>
            <a:spLocks noChangeArrowheads="1"/>
          </p:cNvSpPr>
          <p:nvPr/>
        </p:nvSpPr>
        <p:spPr bwMode="auto">
          <a:xfrm>
            <a:off x="495300" y="1325563"/>
            <a:ext cx="8077200" cy="4900612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aseline="0"/>
              <a:t>Some points about TCP sliding windows:</a:t>
            </a:r>
          </a:p>
          <a:p>
            <a:r>
              <a:rPr lang="en-US" sz="2400" baseline="0">
                <a:solidFill>
                  <a:schemeClr val="hlink"/>
                </a:solidFill>
              </a:rPr>
              <a:t>❏</a:t>
            </a:r>
            <a:r>
              <a:rPr lang="en-US" sz="2400" baseline="0"/>
              <a:t> The size of the window is the lesser of rwnd and</a:t>
            </a:r>
            <a:br>
              <a:rPr lang="en-US" sz="2400" baseline="0"/>
            </a:br>
            <a:r>
              <a:rPr lang="en-US" sz="2400" baseline="0"/>
              <a:t>     cwnd.</a:t>
            </a:r>
          </a:p>
          <a:p>
            <a:r>
              <a:rPr lang="en-US" sz="2400" baseline="0">
                <a:solidFill>
                  <a:schemeClr val="hlink"/>
                </a:solidFill>
              </a:rPr>
              <a:t>❏</a:t>
            </a:r>
            <a:r>
              <a:rPr lang="en-US" sz="2400" baseline="0"/>
              <a:t> The source does not have to send a full window’s</a:t>
            </a:r>
            <a:br>
              <a:rPr lang="en-US" sz="2400" baseline="0"/>
            </a:br>
            <a:r>
              <a:rPr lang="en-US" sz="2400" baseline="0"/>
              <a:t>     worth of data.</a:t>
            </a:r>
          </a:p>
          <a:p>
            <a:r>
              <a:rPr lang="en-US" sz="2400" baseline="0">
                <a:solidFill>
                  <a:schemeClr val="hlink"/>
                </a:solidFill>
              </a:rPr>
              <a:t>❏</a:t>
            </a:r>
            <a:r>
              <a:rPr lang="en-US" sz="2400" baseline="0"/>
              <a:t> The window can be opened or closed by the</a:t>
            </a:r>
            <a:br>
              <a:rPr lang="en-US" sz="2400" baseline="0"/>
            </a:br>
            <a:r>
              <a:rPr lang="en-US" sz="2400" baseline="0"/>
              <a:t>     receiver, but should not be shrunk.</a:t>
            </a:r>
          </a:p>
          <a:p>
            <a:r>
              <a:rPr lang="en-US" sz="2400" baseline="0">
                <a:solidFill>
                  <a:schemeClr val="hlink"/>
                </a:solidFill>
              </a:rPr>
              <a:t>❏</a:t>
            </a:r>
            <a:r>
              <a:rPr lang="en-US" sz="2400" baseline="0"/>
              <a:t> The destination can send an acknowledgment at</a:t>
            </a:r>
            <a:br>
              <a:rPr lang="en-US" sz="2400" baseline="0"/>
            </a:br>
            <a:r>
              <a:rPr lang="en-US" sz="2400" baseline="0"/>
              <a:t>     any time as long as it does not result in a shrinking</a:t>
            </a:r>
            <a:br>
              <a:rPr lang="en-US" sz="2400" baseline="0"/>
            </a:br>
            <a:r>
              <a:rPr lang="en-US" sz="2400" baseline="0"/>
              <a:t>     window.</a:t>
            </a:r>
          </a:p>
          <a:p>
            <a:r>
              <a:rPr lang="en-US" sz="2400" baseline="0">
                <a:solidFill>
                  <a:schemeClr val="hlink"/>
                </a:solidFill>
              </a:rPr>
              <a:t>❏</a:t>
            </a:r>
            <a:r>
              <a:rPr lang="en-US" sz="2400" baseline="0"/>
              <a:t> The receiver can temporarily shut down the</a:t>
            </a:r>
            <a:br>
              <a:rPr lang="en-US" sz="2400" baseline="0"/>
            </a:br>
            <a:r>
              <a:rPr lang="en-US" sz="2400" baseline="0"/>
              <a:t>    window; the sender, however, can always send a</a:t>
            </a:r>
            <a:br>
              <a:rPr lang="en-US" sz="2400" baseline="0"/>
            </a:br>
            <a:r>
              <a:rPr lang="en-US" sz="2400" baseline="0"/>
              <a:t>    segment of 1 byte after the window is shut down.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391400" y="609600"/>
            <a:ext cx="1143000" cy="566738"/>
            <a:chOff x="1200" y="1248"/>
            <a:chExt cx="720" cy="357"/>
          </a:xfrm>
        </p:grpSpPr>
        <p:pic>
          <p:nvPicPr>
            <p:cNvPr id="118887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88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4103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000" i="1" baseline="0" dirty="0" smtClean="0">
                <a:latin typeface="Times New Roman" pitchFamily="18" charset="0"/>
              </a:rPr>
              <a:t>Well-known </a:t>
            </a:r>
            <a:r>
              <a:rPr lang="en-US" sz="2000" i="1" baseline="0" dirty="0">
                <a:latin typeface="Times New Roman" pitchFamily="18" charset="0"/>
              </a:rPr>
              <a:t>ports used by TCP</a:t>
            </a:r>
          </a:p>
        </p:txBody>
      </p:sp>
      <p:pic>
        <p:nvPicPr>
          <p:cNvPr id="1233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"/>
            <a:ext cx="6535738" cy="588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Checksum</a:t>
            </a:r>
          </a:p>
          <a:p>
            <a:r>
              <a:rPr lang="en-US" dirty="0" smtClean="0"/>
              <a:t>Acknowledgement</a:t>
            </a:r>
          </a:p>
          <a:p>
            <a:r>
              <a:rPr lang="en-US" dirty="0" smtClean="0"/>
              <a:t>Retransmission</a:t>
            </a:r>
          </a:p>
          <a:p>
            <a:r>
              <a:rPr lang="en-US" dirty="0" smtClean="0"/>
              <a:t>Retransmission after RTO</a:t>
            </a:r>
          </a:p>
          <a:p>
            <a:r>
              <a:rPr lang="en-US" dirty="0" smtClean="0"/>
              <a:t>Retransmission after three duplicate ACK Segments</a:t>
            </a:r>
          </a:p>
          <a:p>
            <a:r>
              <a:rPr lang="en-US" dirty="0" smtClean="0"/>
              <a:t>Out of order Segments</a:t>
            </a:r>
          </a:p>
          <a:p>
            <a:r>
              <a:rPr lang="en-US" dirty="0" smtClean="0"/>
              <a:t>Lost segment</a:t>
            </a:r>
          </a:p>
          <a:p>
            <a:r>
              <a:rPr lang="en-US" dirty="0" smtClean="0"/>
              <a:t>Fast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49226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092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2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ACK segments do not consume sequence numbers and are not acknowledged.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9092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09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2970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29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In modern implementations, a retransmission occurs if the retransmission timer expires or three duplicate ACK segments have arrived.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9297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29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18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1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No retransmission timer is set for an ACK segment.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950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50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7066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706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Data may arrive out of order and be temporarily stored by the receiving TCP,</a:t>
            </a:r>
          </a:p>
          <a:p>
            <a:pPr algn="ctr"/>
            <a:r>
              <a:rPr lang="en-US" baseline="0"/>
              <a:t>but TCP guarantees that no out-of-order segment is delivered to the process.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9706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707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75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2908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Normal </a:t>
            </a:r>
            <a:r>
              <a:rPr lang="en-US" sz="2000" i="1" baseline="0" dirty="0">
                <a:latin typeface="Times New Roman" pitchFamily="18" charset="0"/>
              </a:rPr>
              <a:t>operation</a:t>
            </a:r>
          </a:p>
        </p:txBody>
      </p:sp>
      <p:sp>
        <p:nvSpPr>
          <p:cNvPr id="112947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9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8" y="1116013"/>
            <a:ext cx="600551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4096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Lost </a:t>
            </a:r>
            <a:r>
              <a:rPr lang="en-US" sz="2000" i="1" baseline="0" dirty="0">
                <a:latin typeface="Times New Roman" pitchFamily="18" charset="0"/>
              </a:rPr>
              <a:t>segment</a:t>
            </a:r>
          </a:p>
        </p:txBody>
      </p:sp>
      <p:sp>
        <p:nvSpPr>
          <p:cNvPr id="1131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15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1143000"/>
            <a:ext cx="74771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911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9114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911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receiver TCP delivers only ordered data to the process.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9911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911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3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0958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Fast </a:t>
            </a:r>
            <a:r>
              <a:rPr lang="en-US" sz="2000" i="1" baseline="0" dirty="0">
                <a:latin typeface="Times New Roman" pitchFamily="18" charset="0"/>
              </a:rPr>
              <a:t>retransmission</a:t>
            </a:r>
          </a:p>
        </p:txBody>
      </p:sp>
      <p:sp>
        <p:nvSpPr>
          <p:cNvPr id="1133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3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1238250"/>
            <a:ext cx="5969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A15348-A091-C34E-ADE4-F560E6B014C8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639763"/>
            <a:ext cx="8001000" cy="911225"/>
          </a:xfrm>
        </p:spPr>
        <p:txBody>
          <a:bodyPr/>
          <a:lstStyle/>
          <a:p>
            <a:pPr eaLnBrk="1" hangingPunct="1"/>
            <a:r>
              <a:rPr lang="en-US" altLang="en-US"/>
              <a:t>Socket programming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600325"/>
            <a:ext cx="4197350" cy="3275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900">
                <a:solidFill>
                  <a:srgbClr val="FF0000"/>
                </a:solidFill>
              </a:rPr>
              <a:t>Socket API</a:t>
            </a:r>
            <a:endParaRPr lang="en-US" altLang="en-US" sz="1900"/>
          </a:p>
          <a:p>
            <a:pPr eaLnBrk="1" hangingPunct="1"/>
            <a:r>
              <a:rPr lang="en-US" altLang="en-US" sz="1900"/>
              <a:t>introduced in BSD4.1 UNIX, 1981</a:t>
            </a:r>
          </a:p>
          <a:p>
            <a:pPr eaLnBrk="1" hangingPunct="1"/>
            <a:r>
              <a:rPr lang="en-US" altLang="en-US" sz="1900"/>
              <a:t>explicitly created, used, released by apps </a:t>
            </a:r>
          </a:p>
          <a:p>
            <a:pPr eaLnBrk="1" hangingPunct="1"/>
            <a:r>
              <a:rPr lang="en-US" altLang="en-US" sz="1900"/>
              <a:t>client/server paradigm </a:t>
            </a:r>
          </a:p>
          <a:p>
            <a:pPr eaLnBrk="1" hangingPunct="1"/>
            <a:r>
              <a:rPr lang="en-US" altLang="en-US" sz="1900"/>
              <a:t>two types of transport service via socket API: </a:t>
            </a:r>
          </a:p>
          <a:p>
            <a:pPr lvl="1" eaLnBrk="1" hangingPunct="1"/>
            <a:r>
              <a:rPr lang="en-US" altLang="en-US" sz="1800"/>
              <a:t>unreliable datagram </a:t>
            </a:r>
          </a:p>
          <a:p>
            <a:pPr lvl="1" eaLnBrk="1" hangingPunct="1"/>
            <a:r>
              <a:rPr lang="en-US" altLang="en-US" sz="1800"/>
              <a:t>reliable, byte stream-oriented 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4543425" y="2708275"/>
            <a:ext cx="3338513" cy="3494088"/>
            <a:chOff x="3198" y="1229"/>
            <a:chExt cx="2103" cy="2497"/>
          </a:xfrm>
        </p:grpSpPr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3223" y="1439"/>
              <a:ext cx="2078" cy="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charset="0"/>
                </a:rPr>
                <a:t>a </a:t>
              </a:r>
              <a:r>
                <a:rPr lang="en-US" altLang="en-US" sz="2000" i="1">
                  <a:solidFill>
                    <a:srgbClr val="FF0000"/>
                  </a:solidFill>
                  <a:latin typeface="Comic Sans MS" charset="0"/>
                </a:rPr>
                <a:t>host-local</a:t>
              </a:r>
              <a:r>
                <a:rPr lang="en-US" altLang="en-US" sz="2000">
                  <a:latin typeface="Comic Sans MS" charset="0"/>
                </a:rPr>
                <a:t>, </a:t>
              </a:r>
              <a:r>
                <a:rPr lang="en-US" altLang="en-US" sz="2000" i="1">
                  <a:solidFill>
                    <a:srgbClr val="FF0000"/>
                  </a:solidFill>
                  <a:latin typeface="Comic Sans MS" charset="0"/>
                </a:rPr>
                <a:t>application-created/owned</a:t>
              </a:r>
              <a:r>
                <a:rPr lang="en-US" altLang="en-US" sz="2000">
                  <a:latin typeface="Comic Sans MS" charset="0"/>
                </a:rPr>
                <a:t>, </a:t>
              </a:r>
            </a:p>
            <a:p>
              <a:pPr algn="ctr"/>
              <a:r>
                <a:rPr lang="en-US" altLang="en-US" sz="2000" i="1">
                  <a:solidFill>
                    <a:srgbClr val="FF0000"/>
                  </a:solidFill>
                  <a:latin typeface="Comic Sans MS" charset="0"/>
                </a:rPr>
                <a:t>OS-controlled</a:t>
              </a:r>
              <a:r>
                <a:rPr lang="en-US" altLang="en-US" sz="2000">
                  <a:latin typeface="Comic Sans MS" charset="0"/>
                </a:rPr>
                <a:t> interface (a “door”) into which</a:t>
              </a:r>
            </a:p>
            <a:p>
              <a:pPr algn="ctr"/>
              <a:r>
                <a:rPr lang="en-US" altLang="en-US" sz="2000">
                  <a:latin typeface="Comic Sans MS" charset="0"/>
                </a:rPr>
                <a:t>application process can </a:t>
              </a:r>
              <a:r>
                <a:rPr lang="en-US" altLang="en-US" sz="200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pPr algn="ctr"/>
              <a:r>
                <a:rPr lang="en-US" altLang="en-US" sz="200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en-US" sz="2000">
                  <a:latin typeface="Comic Sans MS" charset="0"/>
                </a:rPr>
                <a:t> messages to/from another (remote or </a:t>
              </a:r>
            </a:p>
            <a:p>
              <a:pPr algn="ctr"/>
              <a:r>
                <a:rPr lang="en-US" altLang="en-US" sz="2000">
                  <a:latin typeface="Comic Sans MS" charset="0"/>
                </a:rPr>
                <a:t>local) application process</a:t>
              </a:r>
              <a:endParaRPr lang="en-US" altLang="en-US" sz="2000">
                <a:latin typeface="Times New Roman" charset="0"/>
              </a:endParaRPr>
            </a:p>
            <a:p>
              <a:pPr algn="ctr"/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21" name="Group 7"/>
            <p:cNvGrpSpPr>
              <a:grpSpLocks/>
            </p:cNvGrpSpPr>
            <p:nvPr/>
          </p:nvGrpSpPr>
          <p:grpSpPr bwMode="auto">
            <a:xfrm>
              <a:off x="3302" y="1229"/>
              <a:ext cx="708" cy="327"/>
              <a:chOff x="134" y="3887"/>
              <a:chExt cx="708" cy="327"/>
            </a:xfrm>
          </p:grpSpPr>
          <p:sp>
            <p:nvSpPr>
              <p:cNvPr id="38922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23" name="Text Box 9"/>
              <p:cNvSpPr txBox="1">
                <a:spLocks noChangeArrowheads="1"/>
              </p:cNvSpPr>
              <p:nvPr/>
            </p:nvSpPr>
            <p:spPr bwMode="auto">
              <a:xfrm>
                <a:off x="134" y="3887"/>
                <a:ext cx="7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accent2"/>
                    </a:solidFill>
                    <a:latin typeface="Comic Sans MS" charset="0"/>
                  </a:rPr>
                  <a:t>socket</a:t>
                </a:r>
                <a:endParaRPr lang="en-US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8918" name="Rectangle 10"/>
          <p:cNvSpPr>
            <a:spLocks noChangeArrowheads="1"/>
          </p:cNvSpPr>
          <p:nvPr/>
        </p:nvSpPr>
        <p:spPr bwMode="auto">
          <a:xfrm>
            <a:off x="619125" y="1819275"/>
            <a:ext cx="8162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u="sng">
                <a:solidFill>
                  <a:srgbClr val="FF0000"/>
                </a:solidFill>
              </a:rPr>
              <a:t>Goal:</a:t>
            </a:r>
            <a:r>
              <a:rPr lang="en-US" altLang="en-US" sz="2800"/>
              <a:t> learn how to build client/server applications that communicate using sockets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6694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Stream </a:t>
            </a:r>
            <a:r>
              <a:rPr lang="en-US" sz="2000" i="1" baseline="0" dirty="0">
                <a:latin typeface="Times New Roman" pitchFamily="18" charset="0"/>
              </a:rPr>
              <a:t>delivery</a:t>
            </a:r>
          </a:p>
        </p:txBody>
      </p:sp>
      <p:sp>
        <p:nvSpPr>
          <p:cNvPr id="11069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6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7843838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A89FC8-6C98-7B49-84DD-4445F32A2E50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581025"/>
            <a:ext cx="80010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Socket-programming using TCP</a:t>
            </a:r>
            <a:endParaRPr lang="en-US" alt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4025"/>
            <a:ext cx="9144000" cy="911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900" u="sng">
                <a:solidFill>
                  <a:srgbClr val="FF0000"/>
                </a:solidFill>
              </a:rPr>
              <a:t>Socket:</a:t>
            </a:r>
            <a:r>
              <a:rPr lang="en-US" altLang="en-US" sz="1900"/>
              <a:t> a door between application process and end-end-transport protocol (UDP or TCP)</a:t>
            </a:r>
          </a:p>
          <a:p>
            <a:pPr eaLnBrk="1" hangingPunct="1">
              <a:buFontTx/>
              <a:buNone/>
            </a:pPr>
            <a:r>
              <a:rPr lang="en-US" altLang="en-US" sz="1900" u="sng">
                <a:solidFill>
                  <a:srgbClr val="FF0000"/>
                </a:solidFill>
              </a:rPr>
              <a:t>TCP service:</a:t>
            </a:r>
            <a:r>
              <a:rPr lang="en-US" altLang="en-US" sz="1900"/>
              <a:t> reliable transfer of bytes from one process to another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5151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152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latin typeface="Comic Sans MS" charset="0"/>
                </a:rPr>
                <a:t>process</a:t>
              </a:r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5153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5157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>
                    <a:latin typeface="Comic Sans MS" charset="0"/>
                  </a:rPr>
                  <a:t>TCP with</a:t>
                </a:r>
              </a:p>
              <a:p>
                <a:pPr algn="ctr"/>
                <a:r>
                  <a:rPr lang="en-US" altLang="en-US">
                    <a:latin typeface="Comic Sans MS" charset="0"/>
                  </a:rPr>
                  <a:t>buffers,</a:t>
                </a:r>
              </a:p>
              <a:p>
                <a:pPr algn="ctr"/>
                <a:r>
                  <a:rPr lang="en-US" altLang="en-US">
                    <a:latin typeface="Comic Sans MS" charset="0"/>
                  </a:rPr>
                  <a:t>variables</a:t>
                </a:r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5158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154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5155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56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Comic Sans MS" charset="0"/>
                  </a:rPr>
                  <a:t>socket</a:t>
                </a:r>
                <a:endParaRPr lang="en-US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>
                <a:latin typeface="Comic Sans MS" charset="0"/>
              </a:rPr>
              <a:t>controlled by</a:t>
            </a:r>
          </a:p>
          <a:p>
            <a:pPr algn="r"/>
            <a:r>
              <a:rPr lang="en-US" altLang="en-US" sz="1600">
                <a:latin typeface="Comic Sans MS" charset="0"/>
              </a:rPr>
              <a:t>application</a:t>
            </a:r>
          </a:p>
          <a:p>
            <a:pPr algn="r"/>
            <a:r>
              <a:rPr lang="en-US" altLang="en-US" sz="1600">
                <a:latin typeface="Comic Sans MS" charset="0"/>
              </a:rPr>
              <a:t>developer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>
                <a:latin typeface="Comic Sans MS" charset="0"/>
              </a:rPr>
              <a:t>controlled by</a:t>
            </a:r>
          </a:p>
          <a:p>
            <a:pPr algn="r"/>
            <a:r>
              <a:rPr lang="en-US" altLang="en-US" sz="1600">
                <a:latin typeface="Comic Sans MS" charset="0"/>
              </a:rPr>
              <a:t>operating</a:t>
            </a:r>
          </a:p>
          <a:p>
            <a:pPr algn="r"/>
            <a:r>
              <a:rPr lang="en-US" altLang="en-US" sz="1600">
                <a:latin typeface="Comic Sans MS" charset="0"/>
              </a:rPr>
              <a:t>system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30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omic Sans MS" charset="0"/>
              </a:rPr>
              <a:t>host or</a:t>
            </a:r>
          </a:p>
          <a:p>
            <a:pPr algn="ctr"/>
            <a:r>
              <a:rPr lang="en-US" altLang="en-US" sz="2000">
                <a:latin typeface="Comic Sans MS" charset="0"/>
              </a:rPr>
              <a:t>server</a:t>
            </a:r>
            <a:endParaRPr lang="en-US" altLang="en-US" sz="2400">
              <a:latin typeface="Times New Roman" charset="0"/>
            </a:endParaRPr>
          </a:p>
        </p:txBody>
      </p:sp>
      <p:graphicFrame>
        <p:nvGraphicFramePr>
          <p:cNvPr id="5123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20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144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>
                  <a:latin typeface="Comic Sans MS" charset="0"/>
                </a:rPr>
                <a:t>process</a:t>
              </a:r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5145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5149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>
                    <a:latin typeface="Comic Sans MS" charset="0"/>
                  </a:rPr>
                  <a:t>TCP with</a:t>
                </a:r>
              </a:p>
              <a:p>
                <a:pPr algn="ctr"/>
                <a:r>
                  <a:rPr lang="en-US" altLang="en-US">
                    <a:latin typeface="Comic Sans MS" charset="0"/>
                  </a:rPr>
                  <a:t>buffers,</a:t>
                </a:r>
              </a:p>
              <a:p>
                <a:pPr algn="ctr"/>
                <a:r>
                  <a:rPr lang="en-US" altLang="en-US">
                    <a:latin typeface="Comic Sans MS" charset="0"/>
                  </a:rPr>
                  <a:t>variables</a:t>
                </a:r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5150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146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5147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48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Comic Sans MS" charset="0"/>
                  </a:rPr>
                  <a:t>socket</a:t>
                </a:r>
                <a:endParaRPr lang="en-US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34" name="Text Box 29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mic Sans MS" charset="0"/>
              </a:rPr>
              <a:t>controlled by</a:t>
            </a:r>
          </a:p>
          <a:p>
            <a:r>
              <a:rPr lang="en-US" altLang="en-US" sz="1600">
                <a:latin typeface="Comic Sans MS" charset="0"/>
              </a:rPr>
              <a:t>application</a:t>
            </a:r>
          </a:p>
          <a:p>
            <a:r>
              <a:rPr lang="en-US" altLang="en-US" sz="1600">
                <a:latin typeface="Comic Sans MS" charset="0"/>
              </a:rPr>
              <a:t>developer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35" name="Text Box 30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mic Sans MS" charset="0"/>
              </a:rPr>
              <a:t>controlled by</a:t>
            </a:r>
          </a:p>
          <a:p>
            <a:r>
              <a:rPr lang="en-US" altLang="en-US" sz="1600">
                <a:latin typeface="Comic Sans MS" charset="0"/>
              </a:rPr>
              <a:t>operating</a:t>
            </a:r>
          </a:p>
          <a:p>
            <a:r>
              <a:rPr lang="en-US" altLang="en-US" sz="1600">
                <a:latin typeface="Comic Sans MS" charset="0"/>
              </a:rPr>
              <a:t>system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36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omic Sans MS" charset="0"/>
              </a:rPr>
              <a:t>host or</a:t>
            </a:r>
          </a:p>
          <a:p>
            <a:pPr algn="ctr"/>
            <a:r>
              <a:rPr lang="en-US" altLang="en-US" sz="2000">
                <a:latin typeface="Comic Sans MS" charset="0"/>
              </a:rPr>
              <a:t>server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39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5 h 1255"/>
              <a:gd name="T12" fmla="*/ 1385174 w 1292"/>
              <a:gd name="T13" fmla="*/ 1650792 h 1255"/>
              <a:gd name="T14" fmla="*/ 1669170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omic Sans MS" charset="0"/>
              </a:rPr>
              <a:t>internet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141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37"/>
          <p:cNvSpPr txBox="1">
            <a:spLocks noChangeArrowheads="1"/>
          </p:cNvSpPr>
          <p:nvPr/>
        </p:nvSpPr>
        <p:spPr bwMode="auto">
          <a:xfrm>
            <a:off x="430213" y="2655888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latin typeface="Tahoma" charset="0"/>
                <a:ea typeface="굴림" charset="-127"/>
              </a:rPr>
              <a:t>The application developer has the ability to fix a few TCP parameters, such as maximum buffer and maximum segment sizes.</a:t>
            </a:r>
          </a:p>
        </p:txBody>
      </p:sp>
    </p:spTree>
    <p:extLst>
      <p:ext uri="{BB962C8B-B14F-4D97-AF65-F5344CB8AC3E}">
        <p14:creationId xmlns:p14="http://schemas.microsoft.com/office/powerpoint/2010/main" val="131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041794-2CF2-3C4C-86CE-1921CF27E0A9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Tahoma" charset="0"/>
                <a:ea typeface="굴림" charset="-127"/>
              </a:rPr>
              <a:t>Sockets for server and client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latin typeface="Tahoma" charset="0"/>
                <a:ea typeface="굴림" charset="-127"/>
              </a:rPr>
              <a:t>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latin typeface="Tahoma" charset="0"/>
                <a:ea typeface="굴림" charset="-127"/>
              </a:rPr>
              <a:t>Welcoming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700">
                <a:latin typeface="Tahoma" charset="0"/>
                <a:ea typeface="굴림" charset="-127"/>
              </a:rPr>
              <a:t>Welcomes some initial contact from a client.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latin typeface="Tahoma" charset="0"/>
                <a:ea typeface="굴림" charset="-127"/>
              </a:rPr>
              <a:t>Connection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700">
                <a:latin typeface="Tahoma" charset="0"/>
                <a:ea typeface="굴림" charset="-127"/>
              </a:rPr>
              <a:t>Is created at initial contact of client.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700">
                <a:latin typeface="Tahoma" charset="0"/>
                <a:ea typeface="굴림" charset="-127"/>
              </a:rPr>
              <a:t>New socket that is dedicated to the particular client.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1700">
              <a:latin typeface="Tahoma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latin typeface="Tahoma" charset="0"/>
                <a:ea typeface="굴림" charset="-127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latin typeface="Tahoma" charset="0"/>
                <a:ea typeface="굴림" charset="-127"/>
              </a:rPr>
              <a:t>Client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700">
                <a:latin typeface="Tahoma" charset="0"/>
                <a:ea typeface="굴림" charset="-127"/>
              </a:rPr>
              <a:t>Initiate a TCP connection to the server by creating a socket object. (Three-way handshake)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700">
                <a:latin typeface="Tahoma" charset="0"/>
                <a:ea typeface="굴림" charset="-127"/>
              </a:rPr>
              <a:t>Specify the address of the server process, namely, the IP address of the server and the port number of the process.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>
              <a:latin typeface="Tahoma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7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FE3735-5B61-2D4C-87DE-537F1AD50220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Tahoma" charset="0"/>
                <a:ea typeface="굴림" charset="-127"/>
              </a:rPr>
              <a:t>Sockets</a:t>
            </a:r>
          </a:p>
        </p:txBody>
      </p:sp>
      <p:pic>
        <p:nvPicPr>
          <p:cNvPr id="43012" name="Picture 3" descr="welcomeSoc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1989138"/>
            <a:ext cx="8783637" cy="3062287"/>
          </a:xfrm>
          <a:noFill/>
        </p:spPr>
      </p:pic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116013" y="5445125"/>
            <a:ext cx="763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b="1">
                <a:latin typeface="굴림" charset="-127"/>
                <a:ea typeface="굴림" charset="-127"/>
              </a:rPr>
              <a:t>Client socket, welcoming socket and connection socket</a:t>
            </a:r>
          </a:p>
        </p:txBody>
      </p:sp>
    </p:spTree>
    <p:extLst>
      <p:ext uri="{BB962C8B-B14F-4D97-AF65-F5344CB8AC3E}">
        <p14:creationId xmlns:p14="http://schemas.microsoft.com/office/powerpoint/2010/main" val="14460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5692ED-8A20-5441-977F-D51285027D1E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Socket programming with TCP</a:t>
            </a:r>
            <a:endParaRPr lang="en-US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873250"/>
            <a:ext cx="3810000" cy="41275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Client must contact server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server process must first be running</a:t>
            </a:r>
          </a:p>
          <a:p>
            <a:pPr eaLnBrk="1" hangingPunct="1"/>
            <a:r>
              <a:rPr lang="en-US" altLang="en-US" sz="2200" dirty="0"/>
              <a:t>server must have created socket </a:t>
            </a:r>
            <a:r>
              <a:rPr lang="en-US" altLang="en-US" sz="2200" dirty="0" smtClean="0"/>
              <a:t>that </a:t>
            </a:r>
            <a:r>
              <a:rPr lang="en-US" altLang="en-US" sz="2200" dirty="0"/>
              <a:t>welcomes client’s contact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Client contacts server by: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creating client-local TCP socket</a:t>
            </a:r>
          </a:p>
          <a:p>
            <a:pPr eaLnBrk="1" hangingPunct="1"/>
            <a:r>
              <a:rPr lang="en-US" altLang="en-US" sz="2200" dirty="0"/>
              <a:t>specifying IP address, port number of server process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8975" y="1674813"/>
            <a:ext cx="4075113" cy="2724150"/>
          </a:xfrm>
        </p:spPr>
        <p:txBody>
          <a:bodyPr/>
          <a:lstStyle/>
          <a:p>
            <a:pPr eaLnBrk="1" hangingPunct="1"/>
            <a:r>
              <a:rPr lang="en-US" altLang="en-US" sz="1800"/>
              <a:t>When </a:t>
            </a:r>
            <a:r>
              <a:rPr lang="en-US" altLang="en-US" sz="1800">
                <a:solidFill>
                  <a:srgbClr val="FF0000"/>
                </a:solidFill>
              </a:rPr>
              <a:t>client creates socket</a:t>
            </a:r>
            <a:r>
              <a:rPr lang="en-US" altLang="en-US" sz="1800"/>
              <a:t>: client TCP establishes connection to server TCP</a:t>
            </a:r>
          </a:p>
          <a:p>
            <a:pPr eaLnBrk="1" hangingPunct="1"/>
            <a:r>
              <a:rPr lang="en-US" altLang="en-US" sz="1800"/>
              <a:t>When contacted by client, </a:t>
            </a:r>
            <a:r>
              <a:rPr lang="en-US" altLang="en-US" sz="1800">
                <a:solidFill>
                  <a:srgbClr val="FF0000"/>
                </a:solidFill>
              </a:rPr>
              <a:t>server TCP creates new socket</a:t>
            </a:r>
            <a:r>
              <a:rPr lang="en-US" altLang="en-US" sz="1800"/>
              <a:t> for server process to communicate with client</a:t>
            </a:r>
          </a:p>
          <a:p>
            <a:pPr lvl="1" eaLnBrk="1" hangingPunct="1"/>
            <a:r>
              <a:rPr lang="en-US" altLang="en-US" sz="1800"/>
              <a:t>allows server to talk with multiple clients</a:t>
            </a:r>
            <a:endParaRPr lang="en-US" altLang="en-US" sz="1800" i="1">
              <a:solidFill>
                <a:schemeClr val="accent2"/>
              </a:solidFill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4667250" y="4830763"/>
            <a:ext cx="4133850" cy="1389062"/>
            <a:chOff x="2940" y="2863"/>
            <a:chExt cx="2604" cy="1055"/>
          </a:xfrm>
        </p:grpSpPr>
        <p:sp>
          <p:nvSpPr>
            <p:cNvPr id="40967" name="Text Box 6"/>
            <p:cNvSpPr txBox="1">
              <a:spLocks noChangeArrowheads="1"/>
            </p:cNvSpPr>
            <p:nvPr/>
          </p:nvSpPr>
          <p:spPr bwMode="auto">
            <a:xfrm>
              <a:off x="3020" y="3075"/>
              <a:ext cx="2401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i="1">
                  <a:solidFill>
                    <a:schemeClr val="accent2"/>
                  </a:solidFill>
                  <a:latin typeface="Comic Sans MS" charset="0"/>
                </a:rPr>
                <a:t>TCP provides reliable, in-order</a:t>
              </a:r>
            </a:p>
            <a:p>
              <a:pPr algn="ctr"/>
              <a:r>
                <a:rPr lang="en-US" altLang="en-US" sz="2000" i="1">
                  <a:solidFill>
                    <a:schemeClr val="accent2"/>
                  </a:solidFill>
                  <a:latin typeface="Comic Sans MS" charset="0"/>
                </a:rPr>
                <a:t> transfer of bytes (“pipe”) </a:t>
              </a:r>
            </a:p>
            <a:p>
              <a:pPr algn="ctr"/>
              <a:r>
                <a:rPr lang="en-US" altLang="en-US" sz="2000" i="1">
                  <a:solidFill>
                    <a:schemeClr val="accent2"/>
                  </a:solidFill>
                  <a:latin typeface="Comic Sans MS" charset="0"/>
                </a:rPr>
                <a:t>between client and server</a:t>
              </a:r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969" name="Group 8"/>
            <p:cNvGrpSpPr>
              <a:grpSpLocks/>
            </p:cNvGrpSpPr>
            <p:nvPr/>
          </p:nvGrpSpPr>
          <p:grpSpPr bwMode="auto">
            <a:xfrm>
              <a:off x="2976" y="2863"/>
              <a:ext cx="1653" cy="302"/>
              <a:chOff x="66" y="3817"/>
              <a:chExt cx="1653" cy="302"/>
            </a:xfrm>
          </p:grpSpPr>
          <p:sp>
            <p:nvSpPr>
              <p:cNvPr id="40970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71" name="Text Box 10"/>
              <p:cNvSpPr txBox="1">
                <a:spLocks noChangeArrowheads="1"/>
              </p:cNvSpPr>
              <p:nvPr/>
            </p:nvSpPr>
            <p:spPr bwMode="auto">
              <a:xfrm>
                <a:off x="66" y="3817"/>
                <a:ext cx="165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FF0000"/>
                    </a:solidFill>
                    <a:latin typeface="Comic Sans MS" charset="0"/>
                  </a:rPr>
                  <a:t>application viewpoint</a:t>
                </a:r>
                <a:endParaRPr lang="en-US" altLang="en-US">
                  <a:latin typeface="Comic Sans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9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162909-65FF-FB48-9B3B-EB773C3DB74A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6075"/>
            <a:ext cx="7994650" cy="1074738"/>
          </a:xfrm>
        </p:spPr>
        <p:txBody>
          <a:bodyPr/>
          <a:lstStyle/>
          <a:p>
            <a:pPr eaLnBrk="1" hangingPunct="1"/>
            <a:r>
              <a:rPr lang="en-US" altLang="ko-KR">
                <a:latin typeface="Tahoma" charset="0"/>
                <a:ea typeface="굴림" charset="-127"/>
              </a:rPr>
              <a:t>Socket functional calls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608138"/>
            <a:ext cx="8024812" cy="434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Tahoma" charset="0"/>
                <a:ea typeface="굴림" charset="-127"/>
              </a:rPr>
              <a:t>socket (): Create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Tahoma" charset="0"/>
                <a:ea typeface="굴림" charset="-127"/>
              </a:rPr>
              <a:t>bind(): bind a socket to a local IP address and port #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0000FF"/>
                </a:solidFill>
                <a:latin typeface="Tahoma" charset="0"/>
                <a:ea typeface="굴림" charset="-127"/>
              </a:rPr>
              <a:t>listen(): passively waiting for connections</a:t>
            </a:r>
            <a:endParaRPr lang="en-US" altLang="ko-KR" sz="2000">
              <a:latin typeface="Tahoma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0000FF"/>
                </a:solidFill>
                <a:latin typeface="Tahoma" charset="0"/>
                <a:ea typeface="굴림" charset="-127"/>
              </a:rPr>
              <a:t>connect(): initiating connection to another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0000FF"/>
                </a:solidFill>
                <a:latin typeface="Tahoma" charset="0"/>
                <a:ea typeface="굴림" charset="-127"/>
              </a:rPr>
              <a:t>accept(): accept a new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C00000"/>
                </a:solidFill>
                <a:latin typeface="Tahoma" charset="0"/>
                <a:ea typeface="굴림" charset="-127"/>
              </a:rPr>
              <a:t>Write(): write data to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C00000"/>
                </a:solidFill>
                <a:latin typeface="Tahoma" charset="0"/>
                <a:ea typeface="굴림" charset="-127"/>
              </a:rPr>
              <a:t>Read(): read data from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C00000"/>
                </a:solidFill>
                <a:latin typeface="Tahoma" charset="0"/>
                <a:ea typeface="굴림" charset="-127"/>
              </a:rPr>
              <a:t>sendto(): send a datagram to another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C00000"/>
                </a:solidFill>
                <a:latin typeface="Tahoma" charset="0"/>
                <a:ea typeface="굴림" charset="-127"/>
              </a:rPr>
              <a:t>recvfrom(): read a datagram from a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chemeClr val="accent1"/>
                </a:solidFill>
                <a:latin typeface="Tahoma" charset="0"/>
                <a:ea typeface="굴림" charset="-127"/>
              </a:rPr>
              <a:t>close(): close a socket (tear down the connection)</a:t>
            </a:r>
          </a:p>
        </p:txBody>
      </p:sp>
    </p:spTree>
    <p:extLst>
      <p:ext uri="{BB962C8B-B14F-4D97-AF65-F5344CB8AC3E}">
        <p14:creationId xmlns:p14="http://schemas.microsoft.com/office/powerpoint/2010/main" val="20844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71B949-8255-EB48-8887-42FA31B22F76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436688" y="3509963"/>
            <a:ext cx="1495425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/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436688" y="4335463"/>
            <a:ext cx="1495425" cy="522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/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IP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46188" y="5138738"/>
            <a:ext cx="1905000" cy="534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Ethernet Adapter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2184400" y="4027488"/>
            <a:ext cx="0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184400" y="48609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1196975" y="1828800"/>
            <a:ext cx="1993900" cy="102235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176" tIns="45588" rIns="91176" bIns="45588" anchor="ctr"/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  <a:latin typeface="Helvetica" charset="0"/>
              </a:rPr>
              <a:t>Web Server</a:t>
            </a:r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70000" y="3240088"/>
            <a:ext cx="187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990600" y="1600200"/>
            <a:ext cx="2411413" cy="431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2051050" y="2681288"/>
            <a:ext cx="227013" cy="2190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2176463" y="2833688"/>
            <a:ext cx="0" cy="6762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2201863" y="28336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i="1">
                <a:latin typeface="Helvetica" charset="0"/>
              </a:rPr>
              <a:t>Port 80</a:t>
            </a:r>
          </a:p>
        </p:txBody>
      </p:sp>
      <p:sp>
        <p:nvSpPr>
          <p:cNvPr id="3790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4724400" cy="480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For example: web server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What does a </a:t>
            </a:r>
            <a:r>
              <a:rPr lang="en-US" altLang="en-US" sz="2400" b="1" i="1">
                <a:solidFill>
                  <a:srgbClr val="CC0000"/>
                </a:solidFill>
                <a:latin typeface="Helvetica" charset="0"/>
              </a:rPr>
              <a:t>web server</a:t>
            </a:r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 need to do so that a </a:t>
            </a:r>
            <a:r>
              <a:rPr lang="en-US" altLang="en-US" sz="2400" b="1" i="1">
                <a:solidFill>
                  <a:srgbClr val="CC0000"/>
                </a:solidFill>
                <a:latin typeface="Helvetica" charset="0"/>
              </a:rPr>
              <a:t>web client</a:t>
            </a:r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 can connect to it?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TCP Server</a:t>
            </a:r>
          </a:p>
        </p:txBody>
      </p:sp>
    </p:spTree>
    <p:extLst>
      <p:ext uri="{BB962C8B-B14F-4D97-AF65-F5344CB8AC3E}">
        <p14:creationId xmlns:p14="http://schemas.microsoft.com/office/powerpoint/2010/main" val="18048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7BED0C-DA68-A049-BF4E-E93AC34F803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219825" y="3824288"/>
            <a:ext cx="1495425" cy="522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/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219825" y="4651375"/>
            <a:ext cx="1495425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/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IP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021388" y="5526088"/>
            <a:ext cx="1922462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123087" rIns="82058" bIns="123087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Ethernet Adapter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6967538" y="434340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6967538" y="5176838"/>
            <a:ext cx="0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6054725" y="3554413"/>
            <a:ext cx="1878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5773738" y="1981200"/>
            <a:ext cx="2411412" cy="432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6334125" y="2778125"/>
            <a:ext cx="227013" cy="2206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6477000" y="2992438"/>
            <a:ext cx="323850" cy="8334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7489825" y="2778125"/>
            <a:ext cx="227013" cy="220663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 flipH="1">
            <a:off x="7154863" y="2992438"/>
            <a:ext cx="400050" cy="8302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6021388" y="2489200"/>
            <a:ext cx="825500" cy="801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Oval 14"/>
          <p:cNvSpPr>
            <a:spLocks noChangeArrowheads="1"/>
          </p:cNvSpPr>
          <p:nvPr/>
        </p:nvSpPr>
        <p:spPr bwMode="auto">
          <a:xfrm>
            <a:off x="7172325" y="2489200"/>
            <a:ext cx="825500" cy="801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Text Box 15"/>
          <p:cNvSpPr txBox="1">
            <a:spLocks noChangeArrowheads="1"/>
          </p:cNvSpPr>
          <p:nvPr/>
        </p:nvSpPr>
        <p:spPr bwMode="auto">
          <a:xfrm>
            <a:off x="6248400" y="2057400"/>
            <a:ext cx="160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Helvetica" charset="0"/>
              </a:rPr>
              <a:t>2 Web Clients</a:t>
            </a:r>
          </a:p>
        </p:txBody>
      </p:sp>
      <p:sp>
        <p:nvSpPr>
          <p:cNvPr id="50193" name="Rectangle 1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TCP Client</a:t>
            </a:r>
          </a:p>
        </p:txBody>
      </p:sp>
      <p:sp>
        <p:nvSpPr>
          <p:cNvPr id="5019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724400" cy="480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For example: web client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How does a </a:t>
            </a:r>
            <a:r>
              <a:rPr lang="en-US" altLang="en-US" sz="2400" b="1" i="1">
                <a:solidFill>
                  <a:srgbClr val="CC0000"/>
                </a:solidFill>
                <a:latin typeface="Helvetica" charset="0"/>
              </a:rPr>
              <a:t>web client</a:t>
            </a:r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 connect to a </a:t>
            </a:r>
            <a:r>
              <a:rPr lang="en-US" altLang="en-US" sz="2400" b="1" i="1">
                <a:solidFill>
                  <a:srgbClr val="CC0000"/>
                </a:solidFill>
                <a:latin typeface="Helvetica" charset="0"/>
              </a:rPr>
              <a:t>web server</a:t>
            </a:r>
            <a:r>
              <a:rPr lang="en-US" altLang="en-US" sz="2400" b="1">
                <a:solidFill>
                  <a:srgbClr val="CC0000"/>
                </a:solidFill>
                <a:latin typeface="Helvetica" charset="0"/>
              </a:rPr>
              <a:t>? </a:t>
            </a:r>
          </a:p>
          <a:p>
            <a:pPr eaLnBrk="1" hangingPunct="1"/>
            <a:endParaRPr lang="en-US" altLang="en-US" sz="2400" b="1">
              <a:solidFill>
                <a:srgbClr val="CC00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F50D8-1054-F045-9619-6C2465C21A4E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34338" cy="57785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Since web traffic uses TCP, the web server must create a socket of type SOCK_STREAM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75438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Courier New" charset="0"/>
              </a:rPr>
              <a:t>int fd;		/* socket descriptor */</a:t>
            </a:r>
          </a:p>
          <a:p>
            <a:endParaRPr lang="en-US" altLang="en-US" sz="2000">
              <a:latin typeface="Courier New" charset="0"/>
            </a:endParaRPr>
          </a:p>
          <a:p>
            <a:r>
              <a:rPr lang="en-US" altLang="en-US" sz="2000">
                <a:latin typeface="Courier New" charset="0"/>
              </a:rPr>
              <a:t>if((fd = </a:t>
            </a:r>
            <a:r>
              <a:rPr lang="en-US" altLang="en-US" sz="2000" b="1">
                <a:solidFill>
                  <a:srgbClr val="CC0000"/>
                </a:solidFill>
                <a:latin typeface="Courier New" charset="0"/>
              </a:rPr>
              <a:t>socket</a:t>
            </a:r>
            <a:r>
              <a:rPr lang="en-US" altLang="en-US" sz="2000">
                <a:latin typeface="Courier New" charset="0"/>
              </a:rPr>
              <a:t>(</a:t>
            </a:r>
            <a:r>
              <a:rPr lang="en-US" altLang="en-US" sz="2000" b="1">
                <a:solidFill>
                  <a:srgbClr val="CC0000"/>
                </a:solidFill>
                <a:latin typeface="Courier New" charset="0"/>
              </a:rPr>
              <a:t>AF_INET</a:t>
            </a:r>
            <a:r>
              <a:rPr lang="en-US" altLang="en-US" sz="2000">
                <a:latin typeface="Courier New" charset="0"/>
              </a:rPr>
              <a:t>, </a:t>
            </a:r>
            <a:r>
              <a:rPr lang="en-US" altLang="en-US" sz="2000" b="1">
                <a:solidFill>
                  <a:srgbClr val="CC0000"/>
                </a:solidFill>
                <a:latin typeface="Courier New" charset="0"/>
              </a:rPr>
              <a:t>SOCK_STREAM</a:t>
            </a:r>
            <a:r>
              <a:rPr lang="en-US" altLang="en-US" sz="2000">
                <a:latin typeface="Courier New" charset="0"/>
              </a:rPr>
              <a:t>, 0)) &lt; 0) {</a:t>
            </a:r>
          </a:p>
          <a:p>
            <a:r>
              <a:rPr lang="en-US" altLang="en-US" sz="2000">
                <a:latin typeface="Courier New" charset="0"/>
              </a:rPr>
              <a:t>	perror(“socket”);</a:t>
            </a:r>
          </a:p>
          <a:p>
            <a:r>
              <a:rPr lang="en-US" altLang="en-US" sz="2000">
                <a:latin typeface="Courier New" charset="0"/>
              </a:rPr>
              <a:t>	exit(1);</a:t>
            </a:r>
          </a:p>
          <a:p>
            <a:r>
              <a:rPr lang="en-US" altLang="en-US" sz="2000">
                <a:latin typeface="Courier New" charset="0"/>
              </a:rPr>
              <a:t>}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81000" y="4521200"/>
            <a:ext cx="8763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66750" indent="-2571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 i="1"/>
              <a:t>socket</a:t>
            </a:r>
            <a:r>
              <a:rPr lang="en-US" altLang="en-US" sz="2000"/>
              <a:t> returns an integer (</a:t>
            </a:r>
            <a:r>
              <a:rPr lang="en-US" altLang="en-US" sz="2000" b="1"/>
              <a:t>socket descriptor</a:t>
            </a:r>
            <a:r>
              <a:rPr lang="en-US" altLang="en-US" sz="2000"/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 i="1"/>
              <a:t>fd</a:t>
            </a:r>
            <a:r>
              <a:rPr lang="en-US" altLang="en-US" sz="2000" i="1"/>
              <a:t> </a:t>
            </a:r>
            <a:r>
              <a:rPr lang="en-US" altLang="en-US" sz="2000"/>
              <a:t>&lt; 0 indicates that an error occurred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solidFill>
                  <a:srgbClr val="CC0000"/>
                </a:solidFill>
              </a:rPr>
              <a:t>AF_INET</a:t>
            </a:r>
            <a:r>
              <a:rPr lang="en-US" altLang="en-US" sz="2000"/>
              <a:t> associates a socket with the Internet protocol family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solidFill>
                  <a:srgbClr val="CC0000"/>
                </a:solidFill>
              </a:rPr>
              <a:t>SOCK_STREAM </a:t>
            </a:r>
            <a:r>
              <a:rPr lang="en-US" altLang="en-US" sz="2000" b="1"/>
              <a:t>selects the TCP protocol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Socket I/O: socket()</a:t>
            </a:r>
          </a:p>
        </p:txBody>
      </p:sp>
    </p:spTree>
    <p:extLst>
      <p:ext uri="{BB962C8B-B14F-4D97-AF65-F5344CB8AC3E}">
        <p14:creationId xmlns:p14="http://schemas.microsoft.com/office/powerpoint/2010/main" val="1472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757DD-55E1-CB43-B699-8767AED6D469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49400"/>
            <a:ext cx="6786563" cy="43180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b="1" i="1"/>
              <a:t>socket</a:t>
            </a:r>
            <a:r>
              <a:rPr lang="en-US" altLang="en-US" sz="2400"/>
              <a:t> can be bound to a </a:t>
            </a:r>
            <a:r>
              <a:rPr lang="en-US" altLang="en-US" sz="2400" b="1" i="1"/>
              <a:t>port</a:t>
            </a:r>
            <a:endParaRPr lang="en-US" altLang="en-US" sz="2400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762000" y="2174875"/>
            <a:ext cx="7924800" cy="376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charset="0"/>
              </a:rPr>
              <a:t>int fd;				/* socket descriptor */</a:t>
            </a:r>
          </a:p>
          <a:p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struct sockaddr_in</a:t>
            </a:r>
            <a:r>
              <a:rPr lang="en-US" altLang="en-US" sz="1600">
                <a:latin typeface="Courier New" charset="0"/>
              </a:rPr>
              <a:t> srv;	/* used by bind()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create the socket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srv.sin_family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AF_INET</a:t>
            </a:r>
            <a:r>
              <a:rPr lang="en-US" altLang="en-US" sz="1600">
                <a:latin typeface="Courier New" charset="0"/>
              </a:rPr>
              <a:t>; /* use the Internet addr family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srv.sin_port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htons</a:t>
            </a:r>
            <a:r>
              <a:rPr lang="en-US" altLang="en-US" sz="1600">
                <a:latin typeface="Courier New" charset="0"/>
              </a:rPr>
              <a:t>(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80</a:t>
            </a:r>
            <a:r>
              <a:rPr lang="en-US" altLang="en-US" sz="1600">
                <a:latin typeface="Courier New" charset="0"/>
              </a:rPr>
              <a:t>); /* bind socket ‘fd’ to port 80*/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bind: a client may connect to any of my addresses */</a:t>
            </a:r>
          </a:p>
          <a:p>
            <a:r>
              <a:rPr lang="en-US" altLang="en-US" sz="1600">
                <a:latin typeface="Courier New" charset="0"/>
              </a:rPr>
              <a:t>srv.sin_addr.s_addr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htonl</a:t>
            </a:r>
            <a:r>
              <a:rPr lang="en-US" altLang="en-US" sz="1600">
                <a:latin typeface="Courier New" charset="0"/>
              </a:rPr>
              <a:t>(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INADDR_ANY</a:t>
            </a:r>
            <a:r>
              <a:rPr lang="en-US" altLang="en-US" sz="1600">
                <a:latin typeface="Courier New" charset="0"/>
              </a:rPr>
              <a:t>);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if(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bind</a:t>
            </a:r>
            <a:r>
              <a:rPr lang="en-US" altLang="en-US" sz="1600">
                <a:latin typeface="Courier New" charset="0"/>
              </a:rPr>
              <a:t>(fd, (struct sockaddr*) &amp;srv, sizeof(srv)) &lt; 0) {</a:t>
            </a:r>
          </a:p>
          <a:p>
            <a:r>
              <a:rPr lang="en-US" altLang="en-US" sz="1600">
                <a:latin typeface="Courier New" charset="0"/>
              </a:rPr>
              <a:t>	perror("bind"); exit(1);</a:t>
            </a:r>
          </a:p>
          <a:p>
            <a:r>
              <a:rPr lang="en-US" altLang="en-US" sz="1600">
                <a:latin typeface="Courier New" charset="0"/>
              </a:rPr>
              <a:t>}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246188" y="3792538"/>
            <a:ext cx="662622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900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81000" y="6096000"/>
            <a:ext cx="7620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100" b="1">
                <a:solidFill>
                  <a:srgbClr val="CC0000"/>
                </a:solidFill>
              </a:rPr>
              <a:t>Still not quite ready to communicate with a client...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Socket I/O: bind()</a:t>
            </a:r>
          </a:p>
        </p:txBody>
      </p:sp>
    </p:spTree>
    <p:extLst>
      <p:ext uri="{BB962C8B-B14F-4D97-AF65-F5344CB8AC3E}">
        <p14:creationId xmlns:p14="http://schemas.microsoft.com/office/powerpoint/2010/main" val="2633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21B3D3-0861-3340-8ABC-8CD6C7D51526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listen()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3180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listen</a:t>
            </a:r>
            <a:r>
              <a:rPr lang="en-US" altLang="en-US" sz="2400"/>
              <a:t> indicates that the server will accept a connection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963613" y="2133600"/>
            <a:ext cx="741838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urier New" charset="0"/>
              </a:rPr>
              <a:t>int fd;			   /* socket descriptor */</a:t>
            </a:r>
          </a:p>
          <a:p>
            <a:r>
              <a:rPr lang="en-US" altLang="en-US">
                <a:latin typeface="Courier New" charset="0"/>
              </a:rPr>
              <a:t>struct sockaddr_in srv;	   /* used by bind() */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/* 1) create the socket */</a:t>
            </a:r>
          </a:p>
          <a:p>
            <a:r>
              <a:rPr lang="en-US" altLang="en-US">
                <a:latin typeface="Courier New" charset="0"/>
              </a:rPr>
              <a:t>/* 2) bind the socket to a port */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if(</a:t>
            </a:r>
            <a:r>
              <a:rPr lang="en-US" altLang="en-US" b="1">
                <a:solidFill>
                  <a:srgbClr val="CC0000"/>
                </a:solidFill>
                <a:latin typeface="Courier New" charset="0"/>
              </a:rPr>
              <a:t>listen</a:t>
            </a:r>
            <a:r>
              <a:rPr lang="en-US" altLang="en-US">
                <a:latin typeface="Courier New" charset="0"/>
              </a:rPr>
              <a:t>(fd, 5) &lt; 0) {</a:t>
            </a:r>
          </a:p>
          <a:p>
            <a:r>
              <a:rPr lang="en-US" altLang="en-US">
                <a:latin typeface="Courier New" charset="0"/>
              </a:rPr>
              <a:t>	perror(“listen”);</a:t>
            </a:r>
          </a:p>
          <a:p>
            <a:r>
              <a:rPr lang="en-US" altLang="en-US">
                <a:latin typeface="Courier New" charset="0"/>
              </a:rPr>
              <a:t>	exit(1);</a:t>
            </a:r>
          </a:p>
          <a:p>
            <a:r>
              <a:rPr lang="en-US" altLang="en-US">
                <a:latin typeface="Courier New" charset="0"/>
              </a:rPr>
              <a:t>}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246188" y="3792538"/>
            <a:ext cx="662622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900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381000" y="5105400"/>
            <a:ext cx="792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100" b="1">
                <a:solidFill>
                  <a:srgbClr val="CC0000"/>
                </a:solidFill>
              </a:rPr>
              <a:t>Still not quite ready to communicate with a client...</a:t>
            </a:r>
          </a:p>
        </p:txBody>
      </p:sp>
    </p:spTree>
    <p:extLst>
      <p:ext uri="{BB962C8B-B14F-4D97-AF65-F5344CB8AC3E}">
        <p14:creationId xmlns:p14="http://schemas.microsoft.com/office/powerpoint/2010/main" val="94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20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baseline="0" dirty="0" smtClean="0">
                <a:latin typeface="Times New Roman" pitchFamily="18" charset="0"/>
              </a:rPr>
              <a:t>Sending </a:t>
            </a:r>
            <a:r>
              <a:rPr lang="en-US" sz="2000" i="1" baseline="0" dirty="0">
                <a:latin typeface="Times New Roman" pitchFamily="18" charset="0"/>
              </a:rPr>
              <a:t>and receiving buffers</a:t>
            </a:r>
          </a:p>
        </p:txBody>
      </p:sp>
      <p:sp>
        <p:nvSpPr>
          <p:cNvPr id="11089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89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113" y="1127125"/>
            <a:ext cx="788828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B1F3AE-8206-2C4A-9396-CEA6A7FE2760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accept()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6786563" cy="43180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accept</a:t>
            </a:r>
            <a:r>
              <a:rPr lang="en-US" altLang="en-US" sz="2400"/>
              <a:t> blocks waiting for a connection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80010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charset="0"/>
              </a:rPr>
              <a:t>int fd;				/* socket descriptor */</a:t>
            </a:r>
          </a:p>
          <a:p>
            <a:r>
              <a:rPr lang="en-US" altLang="en-US" sz="1600">
                <a:latin typeface="Courier New" charset="0"/>
              </a:rPr>
              <a:t>struct sockaddr_in srv;	      /* used by bind() */</a:t>
            </a:r>
          </a:p>
          <a:p>
            <a:r>
              <a:rPr lang="en-US" altLang="en-US" sz="1600">
                <a:latin typeface="Courier New" charset="0"/>
              </a:rPr>
              <a:t>struct sockaddr_in cli;	      /* used by accept() */</a:t>
            </a:r>
          </a:p>
          <a:p>
            <a:r>
              <a:rPr lang="en-US" altLang="en-US" sz="1600">
                <a:latin typeface="Courier New" charset="0"/>
              </a:rPr>
              <a:t>int newfd;			      /* returned by accept() */</a:t>
            </a:r>
          </a:p>
          <a:p>
            <a:r>
              <a:rPr lang="en-US" altLang="en-US" sz="1600">
                <a:latin typeface="Courier New" charset="0"/>
              </a:rPr>
              <a:t>int cli_len = sizeof(cli);	/* used by accept()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1) create the socket */</a:t>
            </a:r>
          </a:p>
          <a:p>
            <a:r>
              <a:rPr lang="en-US" altLang="en-US" sz="1600">
                <a:latin typeface="Courier New" charset="0"/>
              </a:rPr>
              <a:t>/* 2) bind the socket to a port */</a:t>
            </a:r>
          </a:p>
          <a:p>
            <a:r>
              <a:rPr lang="en-US" altLang="en-US" sz="1600">
                <a:latin typeface="Courier New" charset="0"/>
              </a:rPr>
              <a:t>/* 3) listen on the socket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newfd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accept</a:t>
            </a:r>
            <a:r>
              <a:rPr lang="en-US" altLang="en-US" sz="1600">
                <a:latin typeface="Courier New" charset="0"/>
              </a:rPr>
              <a:t>(fd, (struct sockaddr*) &amp;cli, &amp;cli_len);</a:t>
            </a:r>
          </a:p>
          <a:p>
            <a:r>
              <a:rPr lang="en-US" altLang="en-US" sz="1600">
                <a:latin typeface="Courier New" charset="0"/>
              </a:rPr>
              <a:t>if(newfd &lt; 0) {</a:t>
            </a:r>
          </a:p>
          <a:p>
            <a:r>
              <a:rPr lang="en-US" altLang="en-US" sz="1600">
                <a:latin typeface="Courier New" charset="0"/>
              </a:rPr>
              <a:t>	perror("accept");	exit(1);</a:t>
            </a:r>
          </a:p>
          <a:p>
            <a:r>
              <a:rPr lang="en-US" altLang="en-US" sz="1600">
                <a:latin typeface="Courier New" charset="0"/>
              </a:rPr>
              <a:t>}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1246188" y="3792538"/>
            <a:ext cx="662622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900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381000" y="5486400"/>
            <a:ext cx="8763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66750" indent="-2571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100" b="1" i="1"/>
              <a:t>accept</a:t>
            </a:r>
            <a:r>
              <a:rPr lang="en-US" altLang="en-US" sz="2100"/>
              <a:t> returns a new socket (</a:t>
            </a:r>
            <a:r>
              <a:rPr lang="en-US" altLang="en-US" sz="2100" b="1" i="1"/>
              <a:t>newfd</a:t>
            </a:r>
            <a:r>
              <a:rPr lang="en-US" altLang="en-US" sz="2100"/>
              <a:t>) with the same properties as the original socket (</a:t>
            </a:r>
            <a:r>
              <a:rPr lang="en-US" altLang="en-US" sz="2100" b="1" i="1"/>
              <a:t>fd</a:t>
            </a:r>
            <a:r>
              <a:rPr lang="en-US" altLang="en-US" sz="2100"/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 i="1"/>
              <a:t>newfd</a:t>
            </a:r>
            <a:r>
              <a:rPr lang="en-US" altLang="en-US" sz="2000"/>
              <a:t> &lt; 0 indicates that an error occurred</a:t>
            </a: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5815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FBA0C-DEF3-0345-ABBC-EE83438D796C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accept() continued...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09600" y="1465263"/>
            <a:ext cx="82296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urier New" charset="0"/>
              </a:rPr>
              <a:t>struct sockaddr_in cli;		/* used by accept() */</a:t>
            </a:r>
          </a:p>
          <a:p>
            <a:r>
              <a:rPr lang="en-US" altLang="en-US">
                <a:latin typeface="Courier New" charset="0"/>
              </a:rPr>
              <a:t>int newfd;				/* returned by accept() */</a:t>
            </a:r>
          </a:p>
          <a:p>
            <a:r>
              <a:rPr lang="en-US" altLang="en-US">
                <a:latin typeface="Courier New" charset="0"/>
              </a:rPr>
              <a:t>int cli_len = sizeof(cli);	/* used by accept() */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newfd = </a:t>
            </a:r>
            <a:r>
              <a:rPr lang="en-US" altLang="en-US" b="1">
                <a:solidFill>
                  <a:srgbClr val="CC0000"/>
                </a:solidFill>
                <a:latin typeface="Courier New" charset="0"/>
              </a:rPr>
              <a:t>accept</a:t>
            </a:r>
            <a:r>
              <a:rPr lang="en-US" altLang="en-US">
                <a:latin typeface="Courier New" charset="0"/>
              </a:rPr>
              <a:t>(fd, (struct sockaddr*) &amp;cli, &amp;cli_len);</a:t>
            </a:r>
          </a:p>
          <a:p>
            <a:r>
              <a:rPr lang="en-US" altLang="en-US">
                <a:latin typeface="Courier New" charset="0"/>
              </a:rPr>
              <a:t>if(newfd &lt; 0) {</a:t>
            </a:r>
          </a:p>
          <a:p>
            <a:r>
              <a:rPr lang="en-US" altLang="en-US">
                <a:latin typeface="Courier New" charset="0"/>
              </a:rPr>
              <a:t>	perror("accept");</a:t>
            </a:r>
          </a:p>
          <a:p>
            <a:r>
              <a:rPr lang="en-US" altLang="en-US">
                <a:latin typeface="Courier New" charset="0"/>
              </a:rPr>
              <a:t>	exit(1);</a:t>
            </a:r>
          </a:p>
          <a:p>
            <a:r>
              <a:rPr lang="en-US" altLang="en-US">
                <a:latin typeface="Courier New" charset="0"/>
              </a:rPr>
              <a:t>}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246188" y="3792538"/>
            <a:ext cx="662622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90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457200" y="3984625"/>
            <a:ext cx="8382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66750" indent="-2571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500"/>
              <a:t>How does the server know which client it is?</a:t>
            </a:r>
            <a:endParaRPr lang="en-US" altLang="en-US" sz="2500" b="1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200" b="1">
                <a:solidFill>
                  <a:srgbClr val="CC0000"/>
                </a:solidFill>
              </a:rPr>
              <a:t>cli.sin_addr.s_addr</a:t>
            </a:r>
            <a:r>
              <a:rPr lang="en-US" altLang="en-US" sz="2200" b="1" i="1"/>
              <a:t> </a:t>
            </a:r>
            <a:r>
              <a:rPr lang="en-US" altLang="en-US" sz="2200"/>
              <a:t>contains the client’s </a:t>
            </a:r>
            <a:r>
              <a:rPr lang="en-US" altLang="en-US" sz="2200" b="1" i="1"/>
              <a:t>IP address</a:t>
            </a:r>
            <a:endParaRPr lang="en-US" altLang="en-US" sz="220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200" b="1">
                <a:solidFill>
                  <a:srgbClr val="CC0000"/>
                </a:solidFill>
              </a:rPr>
              <a:t>cli.sin_port</a:t>
            </a:r>
            <a:r>
              <a:rPr lang="en-US" altLang="en-US" sz="2200"/>
              <a:t> contains the client’s </a:t>
            </a:r>
            <a:r>
              <a:rPr lang="en-US" altLang="en-US" sz="2200" b="1" i="1"/>
              <a:t>port number</a:t>
            </a:r>
            <a:endParaRPr lang="en-US" altLang="en-US" sz="21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500"/>
              <a:t>Now the server can exchange data with the client by using </a:t>
            </a:r>
            <a:r>
              <a:rPr lang="en-US" altLang="en-US" sz="2500" b="1" i="1"/>
              <a:t>read</a:t>
            </a:r>
            <a:r>
              <a:rPr lang="en-US" altLang="en-US" sz="2500"/>
              <a:t> and </a:t>
            </a:r>
            <a:r>
              <a:rPr lang="en-US" altLang="en-US" sz="2500" b="1" i="1"/>
              <a:t>write</a:t>
            </a:r>
            <a:r>
              <a:rPr lang="en-US" altLang="en-US" sz="2500"/>
              <a:t> on the descriptor </a:t>
            </a:r>
            <a:r>
              <a:rPr lang="en-US" altLang="en-US" sz="2500" b="1" i="1"/>
              <a:t>newfd</a:t>
            </a:r>
            <a:r>
              <a:rPr lang="en-US" altLang="en-US" sz="2500" i="1"/>
              <a:t>.</a:t>
            </a:r>
            <a:endParaRPr lang="en-US" altLang="en-US" sz="25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500"/>
              <a:t>Why does </a:t>
            </a:r>
            <a:r>
              <a:rPr lang="en-US" altLang="en-US" sz="2500" b="1" i="1"/>
              <a:t>accept</a:t>
            </a:r>
            <a:r>
              <a:rPr lang="en-US" altLang="en-US" sz="2500"/>
              <a:t> need to return a new descriptor?</a:t>
            </a:r>
          </a:p>
        </p:txBody>
      </p:sp>
    </p:spTree>
    <p:extLst>
      <p:ext uri="{BB962C8B-B14F-4D97-AF65-F5344CB8AC3E}">
        <p14:creationId xmlns:p14="http://schemas.microsoft.com/office/powerpoint/2010/main" val="11851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A6A4B6-703B-5A48-9E48-F31AA44AB874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read()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3200"/>
            <a:ext cx="7924800" cy="1498600"/>
          </a:xfrm>
        </p:spPr>
        <p:txBody>
          <a:bodyPr lIns="82058" tIns="41029" rIns="82058" bIns="41029"/>
          <a:lstStyle/>
          <a:p>
            <a:pPr eaLnBrk="1" hangingPunct="1"/>
            <a:r>
              <a:rPr lang="en-US" altLang="en-US" sz="2400" b="1" i="1"/>
              <a:t>read</a:t>
            </a:r>
            <a:r>
              <a:rPr lang="en-US" altLang="en-US" sz="2400"/>
              <a:t> can be used with a socket</a:t>
            </a:r>
            <a:endParaRPr lang="en-US" altLang="en-US" sz="2400" b="1" i="1"/>
          </a:p>
          <a:p>
            <a:pPr eaLnBrk="1" hangingPunct="1"/>
            <a:r>
              <a:rPr lang="en-US" altLang="en-US" sz="2400" b="1" i="1">
                <a:solidFill>
                  <a:srgbClr val="CC0000"/>
                </a:solidFill>
              </a:rPr>
              <a:t>read</a:t>
            </a:r>
            <a:r>
              <a:rPr lang="en-US" altLang="en-US" sz="2400" b="1">
                <a:solidFill>
                  <a:srgbClr val="CC0000"/>
                </a:solidFill>
              </a:rPr>
              <a:t> </a:t>
            </a:r>
            <a:r>
              <a:rPr lang="en-US" altLang="en-US" sz="2400" b="1" u="sng">
                <a:solidFill>
                  <a:srgbClr val="CC0000"/>
                </a:solidFill>
              </a:rPr>
              <a:t>blocks</a:t>
            </a:r>
            <a:r>
              <a:rPr lang="en-US" altLang="en-US" sz="2400" b="1">
                <a:solidFill>
                  <a:srgbClr val="CC0000"/>
                </a:solidFill>
              </a:rPr>
              <a:t> waiting for data from the client but does not guarantee that sizeof(buf) is read</a:t>
            </a:r>
            <a:endParaRPr lang="en-US" altLang="en-US" sz="240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09600" y="3213100"/>
            <a:ext cx="830580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charset="0"/>
              </a:rPr>
              <a:t>int fd;				/* socket descriptor */</a:t>
            </a:r>
          </a:p>
          <a:p>
            <a:r>
              <a:rPr lang="en-US" altLang="en-US" sz="1600">
                <a:latin typeface="Courier New" charset="0"/>
              </a:rPr>
              <a:t>char buf[512];			/* used by read() */</a:t>
            </a:r>
          </a:p>
          <a:p>
            <a:r>
              <a:rPr lang="en-US" altLang="en-US" sz="1600">
                <a:latin typeface="Courier New" charset="0"/>
              </a:rPr>
              <a:t>int nbytes;			      /* used by read()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1) create the socket */</a:t>
            </a:r>
          </a:p>
          <a:p>
            <a:r>
              <a:rPr lang="en-US" altLang="en-US" sz="1600">
                <a:latin typeface="Courier New" charset="0"/>
              </a:rPr>
              <a:t>/* 2) bind the socket to a port */</a:t>
            </a:r>
          </a:p>
          <a:p>
            <a:r>
              <a:rPr lang="en-US" altLang="en-US" sz="1600">
                <a:latin typeface="Courier New" charset="0"/>
              </a:rPr>
              <a:t>/* 3) listen on the socket */</a:t>
            </a:r>
          </a:p>
          <a:p>
            <a:r>
              <a:rPr lang="en-US" altLang="en-US" sz="1600">
                <a:latin typeface="Courier New" charset="0"/>
              </a:rPr>
              <a:t>/* 4) accept the incoming connection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if((nbytes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read</a:t>
            </a:r>
            <a:r>
              <a:rPr lang="en-US" altLang="en-US" sz="1600">
                <a:latin typeface="Courier New" charset="0"/>
              </a:rPr>
              <a:t>(newfd, buf, sizeof(buf))) &lt; 0) {</a:t>
            </a:r>
          </a:p>
          <a:p>
            <a:r>
              <a:rPr lang="en-US" altLang="en-US" sz="1600">
                <a:latin typeface="Courier New" charset="0"/>
              </a:rPr>
              <a:t>	perror(“read”); exit(1);</a:t>
            </a:r>
          </a:p>
          <a:p>
            <a:r>
              <a:rPr lang="en-US" altLang="en-US" sz="1600">
                <a:latin typeface="Courier New" charset="0"/>
              </a:rPr>
              <a:t>}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246188" y="3792538"/>
            <a:ext cx="662622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900"/>
          </a:p>
        </p:txBody>
      </p:sp>
    </p:spTree>
    <p:extLst>
      <p:ext uri="{BB962C8B-B14F-4D97-AF65-F5344CB8AC3E}">
        <p14:creationId xmlns:p14="http://schemas.microsoft.com/office/powerpoint/2010/main" val="6998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F2D7D8-92D6-6C45-AD0B-E9679D3C332F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14400" y="2746375"/>
            <a:ext cx="7696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urier New" charset="0"/>
              </a:rPr>
              <a:t>struct sockaddr_in srv;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srv.sin_addr.s_addr = </a:t>
            </a:r>
            <a:r>
              <a:rPr lang="en-US" altLang="en-US" b="1">
                <a:solidFill>
                  <a:srgbClr val="CC0000"/>
                </a:solidFill>
                <a:latin typeface="Courier New" charset="0"/>
              </a:rPr>
              <a:t>inet_addr(“128.2.35.50”);</a:t>
            </a:r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if(srv.sin_addr.s_addr == (in_addr_t) -1) {</a:t>
            </a:r>
          </a:p>
          <a:p>
            <a:r>
              <a:rPr lang="en-US" altLang="en-US">
                <a:latin typeface="Courier New" charset="0"/>
              </a:rPr>
              <a:t>	fprintf(stderr, "inet_addr failed!\n"); exit(1);</a:t>
            </a:r>
          </a:p>
          <a:p>
            <a:r>
              <a:rPr lang="en-US" altLang="en-US">
                <a:latin typeface="Courier New" charset="0"/>
              </a:rPr>
              <a:t>}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990600" y="4572000"/>
            <a:ext cx="7391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6" tIns="45588" rIns="91176" bIns="45588"/>
          <a:lstStyle>
            <a:lvl1pPr marL="307975" indent="-307975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 b="1"/>
              <a:t>Converting a numerical address to a string: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Dealing with IP Addresses</a:t>
            </a:r>
          </a:p>
        </p:txBody>
      </p:sp>
      <p:sp>
        <p:nvSpPr>
          <p:cNvPr id="512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066800"/>
          </a:xfrm>
        </p:spPr>
        <p:txBody>
          <a:bodyPr lIns="82058" tIns="41029" rIns="82058" bIns="41029"/>
          <a:lstStyle/>
          <a:p>
            <a:pPr eaLnBrk="1" hangingPunct="1"/>
            <a:r>
              <a:rPr lang="en-US" altLang="en-US" sz="2000"/>
              <a:t>IP Addresses are commonly written as strings (“128.2.35.50”), but programs deal with IP addresses as integers.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914400" y="5078413"/>
            <a:ext cx="76962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urier New" charset="0"/>
              </a:rPr>
              <a:t>struct sockaddr_in srv;</a:t>
            </a:r>
          </a:p>
          <a:p>
            <a:r>
              <a:rPr lang="en-US" altLang="en-US">
                <a:latin typeface="Courier New" charset="0"/>
              </a:rPr>
              <a:t>char *t = </a:t>
            </a:r>
            <a:r>
              <a:rPr lang="en-US" altLang="en-US" b="1">
                <a:solidFill>
                  <a:srgbClr val="CC0000"/>
                </a:solidFill>
                <a:latin typeface="Courier New" charset="0"/>
              </a:rPr>
              <a:t>inet_ntoa(srv.sin_addr);</a:t>
            </a:r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if(t == 0) {</a:t>
            </a:r>
          </a:p>
          <a:p>
            <a:r>
              <a:rPr lang="en-US" altLang="en-US">
                <a:latin typeface="Courier New" charset="0"/>
              </a:rPr>
              <a:t>	fprintf(stderr, “inet_ntoa failed!\n”); exit(1);</a:t>
            </a:r>
          </a:p>
          <a:p>
            <a:r>
              <a:rPr lang="en-US" altLang="en-US">
                <a:latin typeface="Courier New" charset="0"/>
              </a:rPr>
              <a:t>}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1066800" y="2286000"/>
            <a:ext cx="7391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0" rIns="101600" bIns="5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/>
              <a:t>Converting strings to numerical address:</a:t>
            </a:r>
            <a:endParaRPr lang="en-US" altLang="en-US" sz="20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1BA786-D2DA-554A-9DA0-A135FDF037DF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Names to Addresses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63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gethostbyname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provides interface to DNS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Additional useful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gethostbyaddr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– returns </a:t>
            </a:r>
            <a:r>
              <a:rPr lang="en-US" altLang="en-US" sz="2400" dirty="0" err="1">
                <a:latin typeface="Courier New" charset="0"/>
              </a:rPr>
              <a:t>hostent</a:t>
            </a:r>
            <a:r>
              <a:rPr lang="en-US" altLang="en-US" sz="2400" dirty="0"/>
              <a:t> given </a:t>
            </a:r>
            <a:r>
              <a:rPr lang="en-US" altLang="en-US" sz="2400" dirty="0" err="1"/>
              <a:t>sockaddr_in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getservbyname</a:t>
            </a:r>
            <a:endParaRPr lang="en-US" altLang="en-US" sz="2400" dirty="0"/>
          </a:p>
          <a:p>
            <a:pPr marL="1085850" lvl="2" eaLnBrk="1" hangingPunct="1">
              <a:lnSpc>
                <a:spcPct val="90000"/>
              </a:lnSpc>
            </a:pPr>
            <a:r>
              <a:rPr lang="en-US" altLang="en-US" sz="2000" dirty="0"/>
              <a:t>Used to get service description (typically port number)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altLang="en-US" sz="2000" dirty="0"/>
              <a:t>Returns </a:t>
            </a:r>
            <a:r>
              <a:rPr lang="en-US" altLang="en-US" sz="2000" dirty="0" err="1">
                <a:latin typeface="Courier New" charset="0"/>
              </a:rPr>
              <a:t>servent</a:t>
            </a:r>
            <a:r>
              <a:rPr lang="en-US" altLang="en-US" sz="2000" dirty="0"/>
              <a:t> based on name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533400" y="3946525"/>
            <a:ext cx="8382000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charset="0"/>
              </a:rPr>
              <a:t>#include &lt;netdb.h&gt;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struct hostent *hp; /*ptr to host info for remote*/ </a:t>
            </a:r>
          </a:p>
          <a:p>
            <a:r>
              <a:rPr lang="en-US" altLang="en-US" sz="1600">
                <a:latin typeface="Courier New" charset="0"/>
              </a:rPr>
              <a:t>struct sockaddr_in peeraddr;</a:t>
            </a:r>
          </a:p>
          <a:p>
            <a:r>
              <a:rPr lang="en-US" altLang="en-US" sz="1600">
                <a:latin typeface="Courier New" charset="0"/>
              </a:rPr>
              <a:t>char *name = “www.cs.cmu.edu”;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peeraddr.sin_family = AF_INET; </a:t>
            </a:r>
          </a:p>
          <a:p>
            <a:r>
              <a:rPr lang="en-US" altLang="en-US" sz="1600">
                <a:latin typeface="Courier New" charset="0"/>
              </a:rPr>
              <a:t>hp = gethostbyname(name) </a:t>
            </a:r>
          </a:p>
          <a:p>
            <a:r>
              <a:rPr lang="en-US" altLang="en-US" sz="1600">
                <a:latin typeface="Courier New" charset="0"/>
              </a:rPr>
              <a:t>peeraddr.sin_addr.s_addr = ((struct in_addr*)(hp-&gt;h_addr))-&gt;s_addr;</a:t>
            </a:r>
          </a:p>
        </p:txBody>
      </p:sp>
    </p:spTree>
    <p:extLst>
      <p:ext uri="{BB962C8B-B14F-4D97-AF65-F5344CB8AC3E}">
        <p14:creationId xmlns:p14="http://schemas.microsoft.com/office/powerpoint/2010/main" val="1454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A7DD70-D1E4-644F-B0C1-21DEAEA802AA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connect()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3838"/>
            <a:ext cx="8763000" cy="411162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connect</a:t>
            </a:r>
            <a:r>
              <a:rPr lang="en-US" altLang="en-US" sz="2400"/>
              <a:t> allows a client to connect to a server...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09600" y="1990725"/>
            <a:ext cx="8382000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charset="0"/>
              </a:rPr>
              <a:t>int fd;				/* socket descriptor */</a:t>
            </a:r>
          </a:p>
          <a:p>
            <a:r>
              <a:rPr lang="en-US" altLang="en-US" sz="1600">
                <a:latin typeface="Courier New" charset="0"/>
              </a:rPr>
              <a:t>struct sockaddr_in srv;		/* used by connect()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create the socket */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connect: use the Internet address family */</a:t>
            </a:r>
          </a:p>
          <a:p>
            <a:r>
              <a:rPr lang="en-US" altLang="en-US" sz="1600">
                <a:latin typeface="Courier New" charset="0"/>
              </a:rPr>
              <a:t>srv.sin_family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AF_INET</a:t>
            </a:r>
            <a:r>
              <a:rPr lang="en-US" altLang="en-US" sz="1600">
                <a:latin typeface="Courier New" charset="0"/>
              </a:rPr>
              <a:t>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connect: socket ‘fd’ to port 80 */</a:t>
            </a:r>
          </a:p>
          <a:p>
            <a:r>
              <a:rPr lang="en-US" altLang="en-US" sz="1600">
                <a:latin typeface="Courier New" charset="0"/>
              </a:rPr>
              <a:t>srv.sin_port = htons(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80</a:t>
            </a:r>
            <a:r>
              <a:rPr lang="en-US" altLang="en-US" sz="1600">
                <a:latin typeface="Courier New" charset="0"/>
              </a:rPr>
              <a:t>);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/* connect: connect to IP Address “128.2.35.50” */</a:t>
            </a:r>
          </a:p>
          <a:p>
            <a:r>
              <a:rPr lang="en-US" altLang="en-US" sz="1600">
                <a:latin typeface="Courier New" charset="0"/>
              </a:rPr>
              <a:t>srv.sin_addr.s_addr = 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inet_addr</a:t>
            </a:r>
            <a:r>
              <a:rPr lang="en-US" altLang="en-US" sz="1600">
                <a:latin typeface="Courier New" charset="0"/>
              </a:rPr>
              <a:t>(“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128.2.35.50</a:t>
            </a:r>
            <a:r>
              <a:rPr lang="en-US" altLang="en-US" sz="1600">
                <a:latin typeface="Courier New" charset="0"/>
              </a:rPr>
              <a:t>”);</a:t>
            </a:r>
          </a:p>
          <a:p>
            <a:endParaRPr lang="en-US" altLang="en-US" sz="1600">
              <a:latin typeface="Courier New" charset="0"/>
            </a:endParaRPr>
          </a:p>
          <a:p>
            <a:r>
              <a:rPr lang="en-US" altLang="en-US" sz="1600">
                <a:latin typeface="Courier New" charset="0"/>
              </a:rPr>
              <a:t>if(</a:t>
            </a:r>
            <a:r>
              <a:rPr lang="en-US" altLang="en-US" sz="1600" b="1">
                <a:solidFill>
                  <a:srgbClr val="CC0000"/>
                </a:solidFill>
                <a:latin typeface="Courier New" charset="0"/>
              </a:rPr>
              <a:t>connect</a:t>
            </a:r>
            <a:r>
              <a:rPr lang="en-US" altLang="en-US" sz="1600">
                <a:latin typeface="Courier New" charset="0"/>
              </a:rPr>
              <a:t>(fd, (struct sockaddr*) &amp;srv, sizeof(srv)) &lt; 0) {</a:t>
            </a:r>
          </a:p>
          <a:p>
            <a:r>
              <a:rPr lang="en-US" altLang="en-US" sz="1600">
                <a:latin typeface="Courier New" charset="0"/>
              </a:rPr>
              <a:t>	perror(”connect"); exit(1);</a:t>
            </a:r>
          </a:p>
          <a:p>
            <a:r>
              <a:rPr lang="en-US" altLang="en-US" sz="16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2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083EB4-DFC8-FF44-B325-CC38B8B98D56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altLang="en-US"/>
              <a:t>Socket I/O: write()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750"/>
          </a:xfrm>
        </p:spPr>
        <p:txBody>
          <a:bodyPr lIns="82058" tIns="41029" rIns="82058" bIns="41029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i="1"/>
              <a:t>write</a:t>
            </a:r>
            <a:r>
              <a:rPr lang="en-US" altLang="en-US" sz="2800"/>
              <a:t> can be used with a socket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822960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urier New" charset="0"/>
              </a:rPr>
              <a:t>int fd;				/* socket descriptor */</a:t>
            </a:r>
          </a:p>
          <a:p>
            <a:r>
              <a:rPr lang="en-US" altLang="en-US">
                <a:latin typeface="Courier New" charset="0"/>
              </a:rPr>
              <a:t>struct sockaddr_in srv;		/* used by connect() */</a:t>
            </a:r>
          </a:p>
          <a:p>
            <a:r>
              <a:rPr lang="en-US" altLang="en-US">
                <a:latin typeface="Courier New" charset="0"/>
              </a:rPr>
              <a:t>char buf[512];			/* used by write() */</a:t>
            </a:r>
          </a:p>
          <a:p>
            <a:r>
              <a:rPr lang="en-US" altLang="en-US">
                <a:latin typeface="Courier New" charset="0"/>
              </a:rPr>
              <a:t>int nbytes;				/* used by write() */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/* 1) create the socket */</a:t>
            </a:r>
          </a:p>
          <a:p>
            <a:r>
              <a:rPr lang="en-US" altLang="en-US">
                <a:latin typeface="Courier New" charset="0"/>
              </a:rPr>
              <a:t>/* 2) connect() to the server */</a:t>
            </a:r>
          </a:p>
          <a:p>
            <a:endParaRPr lang="en-US" altLang="en-US">
              <a:latin typeface="Courier New" charset="0"/>
            </a:endParaRPr>
          </a:p>
          <a:p>
            <a:r>
              <a:rPr lang="en-US" altLang="en-US">
                <a:latin typeface="Courier New" charset="0"/>
              </a:rPr>
              <a:t>/* Example: A client could “write” a request to a server */</a:t>
            </a:r>
          </a:p>
          <a:p>
            <a:r>
              <a:rPr lang="en-US" altLang="en-US">
                <a:latin typeface="Courier New" charset="0"/>
              </a:rPr>
              <a:t>if((nbytes = </a:t>
            </a:r>
            <a:r>
              <a:rPr lang="en-US" altLang="en-US" b="1">
                <a:solidFill>
                  <a:srgbClr val="CC0000"/>
                </a:solidFill>
                <a:latin typeface="Courier New" charset="0"/>
              </a:rPr>
              <a:t>write</a:t>
            </a:r>
            <a:r>
              <a:rPr lang="en-US" altLang="en-US">
                <a:latin typeface="Courier New" charset="0"/>
              </a:rPr>
              <a:t>(fd, buf, sizeof(buf))) &lt; 0) {</a:t>
            </a:r>
          </a:p>
          <a:p>
            <a:r>
              <a:rPr lang="en-US" altLang="en-US">
                <a:latin typeface="Courier New" charset="0"/>
              </a:rPr>
              <a:t>	perror(“write”);</a:t>
            </a:r>
          </a:p>
          <a:p>
            <a:r>
              <a:rPr lang="en-US" altLang="en-US">
                <a:latin typeface="Courier New" charset="0"/>
              </a:rPr>
              <a:t>	exit(1);</a:t>
            </a:r>
          </a:p>
          <a:p>
            <a:r>
              <a:rPr lang="en-US" alt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9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D7CF0-E9A8-5743-956F-24912B6538A8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8199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Review: TCP Client-Server Interaction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5918200" y="18288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socket()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918200" y="23177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bind()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5918200" y="28194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listen()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5918200" y="33528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accept()</a:t>
            </a:r>
          </a:p>
        </p:txBody>
      </p:sp>
      <p:sp>
        <p:nvSpPr>
          <p:cNvPr id="55304" name="Text Box 7"/>
          <p:cNvSpPr txBox="1">
            <a:spLocks noChangeArrowheads="1"/>
          </p:cNvSpPr>
          <p:nvPr/>
        </p:nvSpPr>
        <p:spPr bwMode="auto">
          <a:xfrm>
            <a:off x="5918200" y="49530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write()</a:t>
            </a:r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5918200" y="42672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read()</a:t>
            </a:r>
          </a:p>
        </p:txBody>
      </p: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5918200" y="56388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read()</a:t>
            </a:r>
          </a:p>
        </p:txBody>
      </p:sp>
      <p:sp>
        <p:nvSpPr>
          <p:cNvPr id="55307" name="Text Box 10"/>
          <p:cNvSpPr txBox="1">
            <a:spLocks noChangeArrowheads="1"/>
          </p:cNvSpPr>
          <p:nvPr/>
        </p:nvSpPr>
        <p:spPr bwMode="auto">
          <a:xfrm>
            <a:off x="5876925" y="1371600"/>
            <a:ext cx="155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C0000"/>
                </a:solidFill>
              </a:rPr>
              <a:t>TCP Server</a:t>
            </a:r>
          </a:p>
        </p:txBody>
      </p:sp>
      <p:sp>
        <p:nvSpPr>
          <p:cNvPr id="55308" name="Text Box 11"/>
          <p:cNvSpPr txBox="1">
            <a:spLocks noChangeArrowheads="1"/>
          </p:cNvSpPr>
          <p:nvPr/>
        </p:nvSpPr>
        <p:spPr bwMode="auto">
          <a:xfrm>
            <a:off x="5943600" y="6129338"/>
            <a:ext cx="1425575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close()</a:t>
            </a:r>
          </a:p>
        </p:txBody>
      </p:sp>
      <p:sp>
        <p:nvSpPr>
          <p:cNvPr id="55309" name="Text Box 12"/>
          <p:cNvSpPr txBox="1">
            <a:spLocks noChangeArrowheads="1"/>
          </p:cNvSpPr>
          <p:nvPr/>
        </p:nvSpPr>
        <p:spPr bwMode="auto">
          <a:xfrm>
            <a:off x="1495425" y="32766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socket()</a:t>
            </a:r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2181225" y="3581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1471613" y="2819400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C0000"/>
                </a:solidFill>
              </a:rPr>
              <a:t>TCP Client</a:t>
            </a:r>
          </a:p>
        </p:txBody>
      </p: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495425" y="37655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connect()</a:t>
            </a:r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1495425" y="43751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write()</a:t>
            </a:r>
          </a:p>
        </p:txBody>
      </p:sp>
      <p:sp>
        <p:nvSpPr>
          <p:cNvPr id="55314" name="Text Box 17"/>
          <p:cNvSpPr txBox="1">
            <a:spLocks noChangeArrowheads="1"/>
          </p:cNvSpPr>
          <p:nvPr/>
        </p:nvSpPr>
        <p:spPr bwMode="auto">
          <a:xfrm>
            <a:off x="1495425" y="52133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read()</a:t>
            </a:r>
          </a:p>
        </p:txBody>
      </p:sp>
      <p:sp>
        <p:nvSpPr>
          <p:cNvPr id="55315" name="Text Box 18"/>
          <p:cNvSpPr txBox="1">
            <a:spLocks noChangeArrowheads="1"/>
          </p:cNvSpPr>
          <p:nvPr/>
        </p:nvSpPr>
        <p:spPr bwMode="auto">
          <a:xfrm>
            <a:off x="1495425" y="5748338"/>
            <a:ext cx="1425575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>
                <a:latin typeface="Courier New" charset="0"/>
              </a:rPr>
              <a:t>close()</a:t>
            </a:r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3019425" y="3962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flipV="1">
            <a:off x="2867025" y="4495800"/>
            <a:ext cx="307657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2867025" y="5181600"/>
            <a:ext cx="30765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2895600" y="5943600"/>
            <a:ext cx="3048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3"/>
          <p:cNvSpPr txBox="1">
            <a:spLocks noChangeArrowheads="1"/>
          </p:cNvSpPr>
          <p:nvPr/>
        </p:nvSpPr>
        <p:spPr bwMode="auto">
          <a:xfrm>
            <a:off x="3248025" y="3581400"/>
            <a:ext cx="250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>
                <a:latin typeface="Times New Roman" charset="0"/>
              </a:rPr>
              <a:t>connection establishment</a:t>
            </a:r>
          </a:p>
        </p:txBody>
      </p:sp>
      <p:sp>
        <p:nvSpPr>
          <p:cNvPr id="55321" name="Text Box 24"/>
          <p:cNvSpPr txBox="1">
            <a:spLocks noChangeArrowheads="1"/>
          </p:cNvSpPr>
          <p:nvPr/>
        </p:nvSpPr>
        <p:spPr bwMode="auto">
          <a:xfrm>
            <a:off x="3238500" y="4191000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>
                <a:latin typeface="Times New Roman" charset="0"/>
              </a:rPr>
              <a:t>data request</a:t>
            </a:r>
          </a:p>
        </p:txBody>
      </p:sp>
      <p:sp>
        <p:nvSpPr>
          <p:cNvPr id="55322" name="Line 25"/>
          <p:cNvSpPr>
            <a:spLocks noChangeShapeType="1"/>
          </p:cNvSpPr>
          <p:nvPr/>
        </p:nvSpPr>
        <p:spPr bwMode="auto">
          <a:xfrm>
            <a:off x="4162425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Text Box 26"/>
          <p:cNvSpPr txBox="1">
            <a:spLocks noChangeArrowheads="1"/>
          </p:cNvSpPr>
          <p:nvPr/>
        </p:nvSpPr>
        <p:spPr bwMode="auto">
          <a:xfrm>
            <a:off x="4378325" y="487680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>
                <a:latin typeface="Times New Roman" charset="0"/>
              </a:rPr>
              <a:t>data reply</a:t>
            </a:r>
          </a:p>
        </p:txBody>
      </p:sp>
      <p:sp>
        <p:nvSpPr>
          <p:cNvPr id="55324" name="Line 27"/>
          <p:cNvSpPr>
            <a:spLocks noChangeShapeType="1"/>
          </p:cNvSpPr>
          <p:nvPr/>
        </p:nvSpPr>
        <p:spPr bwMode="auto">
          <a:xfrm>
            <a:off x="6677025" y="2209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28"/>
          <p:cNvSpPr>
            <a:spLocks noChangeShapeType="1"/>
          </p:cNvSpPr>
          <p:nvPr/>
        </p:nvSpPr>
        <p:spPr bwMode="auto">
          <a:xfrm>
            <a:off x="6677025" y="2667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29"/>
          <p:cNvSpPr>
            <a:spLocks noChangeShapeType="1"/>
          </p:cNvSpPr>
          <p:nvPr/>
        </p:nvSpPr>
        <p:spPr bwMode="auto">
          <a:xfrm>
            <a:off x="6677025" y="3200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Line 30"/>
          <p:cNvSpPr>
            <a:spLocks noChangeShapeType="1"/>
          </p:cNvSpPr>
          <p:nvPr/>
        </p:nvSpPr>
        <p:spPr bwMode="auto">
          <a:xfrm>
            <a:off x="6677025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Line 31"/>
          <p:cNvSpPr>
            <a:spLocks noChangeShapeType="1"/>
          </p:cNvSpPr>
          <p:nvPr/>
        </p:nvSpPr>
        <p:spPr bwMode="auto">
          <a:xfrm>
            <a:off x="6677025" y="533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2"/>
          <p:cNvSpPr>
            <a:spLocks noChangeShapeType="1"/>
          </p:cNvSpPr>
          <p:nvPr/>
        </p:nvSpPr>
        <p:spPr bwMode="auto">
          <a:xfrm>
            <a:off x="6677025" y="5943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3"/>
          <p:cNvSpPr>
            <a:spLocks noChangeShapeType="1"/>
          </p:cNvSpPr>
          <p:nvPr/>
        </p:nvSpPr>
        <p:spPr bwMode="auto">
          <a:xfrm>
            <a:off x="6677025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4"/>
          <p:cNvSpPr>
            <a:spLocks noChangeShapeType="1"/>
          </p:cNvSpPr>
          <p:nvPr/>
        </p:nvSpPr>
        <p:spPr bwMode="auto">
          <a:xfrm>
            <a:off x="2181225" y="4114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>
            <a:off x="2181225" y="5562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36"/>
          <p:cNvSpPr>
            <a:spLocks noChangeShapeType="1"/>
          </p:cNvSpPr>
          <p:nvPr/>
        </p:nvSpPr>
        <p:spPr bwMode="auto">
          <a:xfrm>
            <a:off x="2181225" y="4724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3467100" y="5638800"/>
            <a:ext cx="224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>
                <a:latin typeface="Times New Roman" charset="0"/>
              </a:rPr>
              <a:t>end-of-file notification</a:t>
            </a:r>
          </a:p>
        </p:txBody>
      </p:sp>
      <p:sp>
        <p:nvSpPr>
          <p:cNvPr id="55335" name="Rectangle 38"/>
          <p:cNvSpPr>
            <a:spLocks noChangeArrowheads="1"/>
          </p:cNvSpPr>
          <p:nvPr/>
        </p:nvSpPr>
        <p:spPr bwMode="auto">
          <a:xfrm>
            <a:off x="0" y="6553200"/>
            <a:ext cx="36210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600" tIns="50800" rIns="101600" bIns="5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i="1">
                <a:latin typeface="Times New Roman" charset="0"/>
              </a:rPr>
              <a:t>from UNIX Network Programming Volume 1, figure 4.1</a:t>
            </a:r>
          </a:p>
        </p:txBody>
      </p:sp>
    </p:spTree>
    <p:extLst>
      <p:ext uri="{BB962C8B-B14F-4D97-AF65-F5344CB8AC3E}">
        <p14:creationId xmlns:p14="http://schemas.microsoft.com/office/powerpoint/2010/main" val="16712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688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 dirty="0">
                <a:latin typeface="Times New Roman" pitchFamily="18" charset="0"/>
              </a:rPr>
              <a:t>TCP segments</a:t>
            </a:r>
          </a:p>
        </p:txBody>
      </p:sp>
      <p:sp>
        <p:nvSpPr>
          <p:cNvPr id="11110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10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1279525"/>
            <a:ext cx="842803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0442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044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bytes of data being transferred in each connection are numbered by TCP.</a:t>
            </a:r>
          </a:p>
          <a:p>
            <a:pPr algn="ctr"/>
            <a:r>
              <a:rPr lang="en-US" baseline="0"/>
              <a:t>The numbering starts with a randomly generated number.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7044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04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4621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The following shows the sequence number for each segment:</a:t>
            </a:r>
          </a:p>
        </p:txBody>
      </p:sp>
      <p:sp>
        <p:nvSpPr>
          <p:cNvPr id="1246218" name="Text Box 10"/>
          <p:cNvSpPr txBox="1">
            <a:spLocks noChangeArrowheads="1"/>
          </p:cNvSpPr>
          <p:nvPr/>
        </p:nvSpPr>
        <p:spPr bwMode="auto">
          <a:xfrm>
            <a:off x="1143000" y="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Example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2462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38" y="2724150"/>
            <a:ext cx="8666162" cy="17716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9" name="Line 9"/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2490" name="Line 10"/>
          <p:cNvSpPr>
            <a:spLocks noChangeShapeType="1"/>
          </p:cNvSpPr>
          <p:nvPr/>
        </p:nvSpPr>
        <p:spPr bwMode="auto">
          <a:xfrm>
            <a:off x="458788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2491" name="Rectangle 11"/>
          <p:cNvSpPr>
            <a:spLocks noChangeArrowheads="1"/>
          </p:cNvSpPr>
          <p:nvPr/>
        </p:nvSpPr>
        <p:spPr bwMode="auto">
          <a:xfrm>
            <a:off x="495300" y="24542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value in the sequence number field of a segment defines the</a:t>
            </a:r>
          </a:p>
          <a:p>
            <a:pPr algn="ctr"/>
            <a:r>
              <a:rPr lang="en-US" baseline="0"/>
              <a:t>number of the first data byte </a:t>
            </a:r>
            <a:br>
              <a:rPr lang="en-US" baseline="0"/>
            </a:br>
            <a:r>
              <a:rPr lang="en-US" baseline="0"/>
              <a:t>contained in that segment.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676400"/>
            <a:ext cx="1143000" cy="566738"/>
            <a:chOff x="1200" y="1248"/>
            <a:chExt cx="720" cy="357"/>
          </a:xfrm>
        </p:grpSpPr>
        <p:pic>
          <p:nvPicPr>
            <p:cNvPr id="117249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249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3827</TotalTime>
  <Words>1676</Words>
  <Application>Microsoft Macintosh PowerPoint</Application>
  <PresentationFormat>On-screen Show (4:3)</PresentationFormat>
  <Paragraphs>426</Paragraphs>
  <Slides>57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Calibri</vt:lpstr>
      <vt:lpstr>Comic Sans MS</vt:lpstr>
      <vt:lpstr>Courier New</vt:lpstr>
      <vt:lpstr>Helvetica</vt:lpstr>
      <vt:lpstr>Mangal</vt:lpstr>
      <vt:lpstr>Tahoma</vt:lpstr>
      <vt:lpstr>Times</vt:lpstr>
      <vt:lpstr>Times New Roman</vt:lpstr>
      <vt:lpstr>Wingdings</vt:lpstr>
      <vt:lpstr>굴림</vt:lpstr>
      <vt:lpstr>Arial</vt:lpstr>
      <vt:lpstr>Office Theme</vt:lpstr>
      <vt:lpstr>Clip</vt:lpstr>
      <vt:lpstr>CSE/PC/B/T/316  Computer Networks Topic 17- Transport Layer Process-to-Process Delivery: TCP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programming</vt:lpstr>
      <vt:lpstr>Socket-programming using TCP</vt:lpstr>
      <vt:lpstr>Sockets for server and client</vt:lpstr>
      <vt:lpstr>Sockets</vt:lpstr>
      <vt:lpstr>Socket programming with TCP</vt:lpstr>
      <vt:lpstr>Socket functional calls</vt:lpstr>
      <vt:lpstr>PowerPoint Presentation</vt:lpstr>
      <vt:lpstr>TCP Client</vt:lpstr>
      <vt:lpstr>PowerPoint Presentation</vt:lpstr>
      <vt:lpstr>PowerPoint Presentation</vt:lpstr>
      <vt:lpstr>Socket I/O: listen()</vt:lpstr>
      <vt:lpstr>Socket I/O: accept()</vt:lpstr>
      <vt:lpstr>Socket I/O: accept() continued...</vt:lpstr>
      <vt:lpstr>Socket I/O: read()</vt:lpstr>
      <vt:lpstr>Dealing with IP Addresses</vt:lpstr>
      <vt:lpstr>Translating Names to Addresses</vt:lpstr>
      <vt:lpstr>Socket I/O: connect()</vt:lpstr>
      <vt:lpstr>Socket I/O: write()</vt:lpstr>
      <vt:lpstr>Review: TCP Client-Server Interaction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318</cp:revision>
  <dcterms:created xsi:type="dcterms:W3CDTF">2006-08-16T00:00:00Z</dcterms:created>
  <dcterms:modified xsi:type="dcterms:W3CDTF">2021-11-09T04:20:18Z</dcterms:modified>
</cp:coreProperties>
</file>