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7" r:id="rId14"/>
    <p:sldId id="271" r:id="rId15"/>
    <p:sldId id="276" r:id="rId16"/>
    <p:sldId id="280" r:id="rId17"/>
    <p:sldId id="278" r:id="rId18"/>
    <p:sldId id="279" r:id="rId19"/>
    <p:sldId id="349" r:id="rId20"/>
    <p:sldId id="346" r:id="rId21"/>
    <p:sldId id="351" r:id="rId22"/>
    <p:sldId id="354" r:id="rId23"/>
    <p:sldId id="355" r:id="rId24"/>
    <p:sldId id="283" r:id="rId25"/>
    <p:sldId id="285" r:id="rId26"/>
    <p:sldId id="350" r:id="rId27"/>
    <p:sldId id="286" r:id="rId28"/>
    <p:sldId id="290" r:id="rId29"/>
    <p:sldId id="352" r:id="rId30"/>
    <p:sldId id="353" r:id="rId31"/>
    <p:sldId id="380" r:id="rId32"/>
    <p:sldId id="272" r:id="rId33"/>
    <p:sldId id="273" r:id="rId34"/>
    <p:sldId id="275" r:id="rId35"/>
    <p:sldId id="345" r:id="rId36"/>
    <p:sldId id="281" r:id="rId37"/>
    <p:sldId id="282" r:id="rId38"/>
    <p:sldId id="347" r:id="rId39"/>
    <p:sldId id="381" r:id="rId40"/>
    <p:sldId id="287" r:id="rId41"/>
    <p:sldId id="288" r:id="rId42"/>
    <p:sldId id="369" r:id="rId43"/>
    <p:sldId id="37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7" autoAdjust="0"/>
    <p:restoredTop sz="94700"/>
  </p:normalViewPr>
  <p:slideViewPr>
    <p:cSldViewPr>
      <p:cViewPr varScale="1">
        <p:scale>
          <a:sx n="104" d="100"/>
          <a:sy n="104" d="100"/>
        </p:scale>
        <p:origin x="172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07592-00F8-45F1-8923-FEA1B3B1F480}" type="datetimeFigureOut">
              <a:rPr lang="en-US" smtClean="0"/>
              <a:pPr/>
              <a:t>7/29/21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07A35-6987-400F-A1C3-5F3C0E2E70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5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rbani.roy@jadavpuruniversity.i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mr-IN" dirty="0" smtClean="0"/>
              <a:t>CSE/PC/</a:t>
            </a:r>
            <a:r>
              <a:rPr lang="mr-IN" dirty="0" err="1" smtClean="0"/>
              <a:t>B</a:t>
            </a:r>
            <a:r>
              <a:rPr lang="mr-IN" dirty="0" smtClean="0"/>
              <a:t>/</a:t>
            </a:r>
            <a:r>
              <a:rPr lang="mr-IN" dirty="0" err="1" smtClean="0"/>
              <a:t>T</a:t>
            </a:r>
            <a:r>
              <a:rPr lang="mr-IN" dirty="0" smtClean="0"/>
              <a:t>/316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>Computer Networks</a:t>
            </a:r>
            <a:br>
              <a:rPr lang="en-US" dirty="0" smtClean="0"/>
            </a:br>
            <a:r>
              <a:rPr lang="en-US" dirty="0" smtClean="0"/>
              <a:t>Topic </a:t>
            </a:r>
            <a:r>
              <a:rPr lang="en-US" dirty="0" smtClean="0"/>
              <a:t>3- </a:t>
            </a:r>
            <a:r>
              <a:rPr lang="en-US" dirty="0" smtClean="0"/>
              <a:t>Multiple Access </a:t>
            </a:r>
            <a:r>
              <a:rPr lang="en-US" dirty="0" smtClean="0"/>
              <a:t>Protocols</a:t>
            </a:r>
            <a:br>
              <a:rPr lang="en-US" dirty="0" smtClean="0"/>
            </a:br>
            <a:r>
              <a:rPr lang="en-US" dirty="0" smtClean="0"/>
              <a:t>(ALOHA and Slotted ALOHA)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876800"/>
            <a:ext cx="6400800" cy="12192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smtClean="0">
                <a:solidFill>
                  <a:schemeClr val="tx2"/>
                </a:solidFill>
              </a:rPr>
              <a:t>Sarbani Roy</a:t>
            </a:r>
          </a:p>
          <a:p>
            <a:pPr algn="l"/>
            <a:r>
              <a:rPr lang="en-US" sz="2000" dirty="0" smtClean="0">
                <a:solidFill>
                  <a:schemeClr val="tx2"/>
                </a:solidFill>
                <a:hlinkClick r:id="rId2"/>
              </a:rPr>
              <a:t>sarbani.roy@jadavpuruniversity.in</a:t>
            </a:r>
            <a:endParaRPr lang="en-US" sz="2000" dirty="0" smtClean="0">
              <a:solidFill>
                <a:schemeClr val="tx2"/>
              </a:solidFill>
            </a:endParaRPr>
          </a:p>
          <a:p>
            <a:pPr algn="l"/>
            <a:r>
              <a:rPr lang="en-US" sz="2000" dirty="0" smtClean="0">
                <a:solidFill>
                  <a:schemeClr val="tx2"/>
                </a:solidFill>
              </a:rPr>
              <a:t>Office: CC-5-7</a:t>
            </a:r>
          </a:p>
          <a:p>
            <a:pPr algn="l"/>
            <a:r>
              <a:rPr lang="en-US" sz="2000" dirty="0" smtClean="0">
                <a:solidFill>
                  <a:schemeClr val="tx2"/>
                </a:solidFill>
              </a:rPr>
              <a:t>Cell: 9051639328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839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Random Access (or contention) Protocols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station is superior to another station and none is assigned the control over another.</a:t>
            </a:r>
          </a:p>
          <a:p>
            <a:pPr algn="just">
              <a:lnSpc>
                <a:spcPct val="8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station with a frame to be transmitted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can use the link directly based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a procedure defined by the protocol to make a decision on whether or not to send.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tx1"/>
              </a:buClr>
              <a:buSzPct val="117000"/>
            </a:pPr>
            <a:r>
              <a:rPr lang="en-US" dirty="0" smtClean="0">
                <a:solidFill>
                  <a:srgbClr val="0033CC"/>
                </a:solidFill>
              </a:rPr>
              <a:t>ALOHA </a:t>
            </a:r>
          </a:p>
          <a:p>
            <a:pPr marL="514350" indent="-514350">
              <a:buClr>
                <a:schemeClr val="tx1"/>
              </a:buClr>
              <a:buSzPct val="117000"/>
            </a:pPr>
            <a:r>
              <a:rPr lang="en-US" dirty="0" smtClean="0">
                <a:solidFill>
                  <a:srgbClr val="0033CC"/>
                </a:solidFill>
              </a:rPr>
              <a:t>Carrier Sense Multiple Access (CSMA)</a:t>
            </a:r>
          </a:p>
          <a:p>
            <a:pPr marL="514350" indent="-514350">
              <a:buClr>
                <a:schemeClr val="tx1"/>
              </a:buClr>
              <a:buSzPct val="117000"/>
            </a:pPr>
            <a:r>
              <a:rPr lang="en-US" dirty="0" smtClean="0">
                <a:solidFill>
                  <a:srgbClr val="0033CC"/>
                </a:solidFill>
              </a:rPr>
              <a:t>Carrier Sense Multiple Access with Collision Detection (CSMA/CD)</a:t>
            </a:r>
          </a:p>
          <a:p>
            <a:pPr marL="514350" indent="-514350">
              <a:buClr>
                <a:schemeClr val="tx1"/>
              </a:buClr>
              <a:buSzPct val="117000"/>
            </a:pPr>
            <a:r>
              <a:rPr lang="en-US" dirty="0" smtClean="0">
                <a:solidFill>
                  <a:srgbClr val="0033CC"/>
                </a:solidFill>
              </a:rPr>
              <a:t>Carrier Sense Multiple Access with Collision Avoidance (CSMA/CA)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Frames in a pure ALOHA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1600200"/>
            <a:ext cx="8620125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438400" y="5756831"/>
            <a:ext cx="3535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Clr>
                <a:schemeClr val="tx1"/>
              </a:buClr>
              <a:buSzPct val="117000"/>
            </a:pPr>
            <a:r>
              <a:rPr lang="en-US" dirty="0">
                <a:solidFill>
                  <a:srgbClr val="0033CC"/>
                </a:solidFill>
              </a:rPr>
              <a:t>(Additive Links On-line Hawaii Area)</a:t>
            </a:r>
            <a:endParaRPr lang="fr-FR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ALOHA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sz="4000" dirty="0" smtClean="0"/>
              <a:t>If you have data to send, send the data</a:t>
            </a:r>
          </a:p>
          <a:p>
            <a:pPr algn="just"/>
            <a:r>
              <a:rPr lang="en-US" sz="4000" dirty="0" smtClean="0"/>
              <a:t>If, while you are transmitting data, you receive any data from another station, there has been a message collision. All transmitting stations will need to try resending "later".</a:t>
            </a:r>
          </a:p>
          <a:p>
            <a:pPr algn="just"/>
            <a:r>
              <a:rPr lang="en-US" sz="4000" dirty="0" smtClean="0"/>
              <a:t>Note that the first step implies that Pure ALOHA does not check whether the channel is busy before transmitting. </a:t>
            </a:r>
          </a:p>
          <a:p>
            <a:pPr algn="just"/>
            <a:r>
              <a:rPr lang="en-US" sz="4000" dirty="0" smtClean="0"/>
              <a:t>Since collisions can occur and data may have to be sent again, ALOHA cannot use 100% of the capacity of the communications channel. </a:t>
            </a:r>
          </a:p>
          <a:p>
            <a:pPr algn="just"/>
            <a:r>
              <a:rPr lang="en-US" sz="4000" dirty="0" smtClean="0"/>
              <a:t>How long a station waits until it transmits, and the likelihood a collision occurs are interrelated, and both affect how efficiently the channel can be used. </a:t>
            </a:r>
          </a:p>
          <a:p>
            <a:pPr algn="just"/>
            <a:r>
              <a:rPr lang="en-US" sz="4000" dirty="0" smtClean="0"/>
              <a:t>This means that the concept of "transmit later" is a critical aspect: the quality of the </a:t>
            </a:r>
            <a:r>
              <a:rPr lang="en-US" sz="4000" dirty="0" err="1" smtClean="0"/>
              <a:t>backoff</a:t>
            </a:r>
            <a:r>
              <a:rPr lang="en-US" sz="4000" dirty="0" smtClean="0"/>
              <a:t> scheme chosen significantly influences the efficiency of the protocol, the ultimate channel capacity, and the predictability of its behavior.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Procedure for pure ALOHA protocol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05000"/>
            <a:ext cx="6088062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charset="0"/>
              </a:rPr>
              <a:t>Throughput for pure ALOHA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To assess Pure ALOHA, there is a need to predict its throughput, the rate of (successful) transmission of frames. First, let's make a few simplifying assumptions:</a:t>
            </a:r>
          </a:p>
          <a:p>
            <a:pPr lvl="1" algn="just"/>
            <a:r>
              <a:rPr lang="en-US" dirty="0" smtClean="0"/>
              <a:t>All frames have the same length.</a:t>
            </a:r>
          </a:p>
          <a:p>
            <a:pPr lvl="1" algn="just"/>
            <a:r>
              <a:rPr lang="en-US" dirty="0" smtClean="0"/>
              <a:t>Stations cannot generate a frame while transmitting or trying to transmit. (That is, if a station keeps trying to send a frame, it cannot be allowed to generate more frames to send.)</a:t>
            </a:r>
          </a:p>
          <a:p>
            <a:pPr lvl="1" algn="just"/>
            <a:r>
              <a:rPr lang="en-US" dirty="0" smtClean="0"/>
              <a:t>The population of stations attempts to transmit (both new frames and old frames that collided) according to a Poisson distribution.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Throughput for pure ALOHA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The throughput can be calculated as the rate of transmission-attempts multiplied by the probability of success, and it can be concluded that the throughput (</a:t>
            </a:r>
            <a:r>
              <a:rPr lang="en-US" sz="2600" dirty="0" err="1" smtClean="0"/>
              <a:t>S</a:t>
            </a:r>
            <a:r>
              <a:rPr lang="en-US" sz="1400" dirty="0" err="1" smtClean="0"/>
              <a:t>pure</a:t>
            </a:r>
            <a:r>
              <a:rPr lang="en-US" sz="2600" dirty="0" smtClean="0"/>
              <a:t>) is:</a:t>
            </a:r>
          </a:p>
          <a:p>
            <a:pPr algn="just"/>
            <a:endParaRPr lang="en-US" sz="2600" dirty="0" smtClean="0"/>
          </a:p>
          <a:p>
            <a:pPr algn="just"/>
            <a:endParaRPr lang="en-US" sz="26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200400"/>
            <a:ext cx="378086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Throughput for pure ALOHA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Let "</a:t>
            </a:r>
            <a:r>
              <a:rPr lang="en-US" i="1" dirty="0" smtClean="0"/>
              <a:t>T</a:t>
            </a:r>
            <a:r>
              <a:rPr lang="en-US" dirty="0" smtClean="0"/>
              <a:t>" refer to the time needed to transmit one frame on the channel, and let's define "frame-time" as a unit of time equal to </a:t>
            </a:r>
            <a:r>
              <a:rPr lang="en-US" i="1" dirty="0" smtClean="0"/>
              <a:t>T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Let "</a:t>
            </a:r>
            <a:r>
              <a:rPr lang="en-US" i="1" dirty="0" smtClean="0"/>
              <a:t>G</a:t>
            </a:r>
            <a:r>
              <a:rPr lang="en-US" dirty="0" smtClean="0"/>
              <a:t>" refer to the mean used in the Poisson distribution over transmission-attempt amounts: that is, on average, there are </a:t>
            </a:r>
            <a:r>
              <a:rPr lang="en-US" i="1" dirty="0" smtClean="0"/>
              <a:t>G</a:t>
            </a:r>
            <a:r>
              <a:rPr lang="en-US" dirty="0" smtClean="0"/>
              <a:t> transmission-attempts per frame-time.</a:t>
            </a:r>
          </a:p>
          <a:p>
            <a:pPr algn="just"/>
            <a:r>
              <a:rPr lang="en-US" dirty="0" smtClean="0"/>
              <a:t>Consider what needs to happen for a frame to be transmitted successfully. </a:t>
            </a:r>
          </a:p>
          <a:p>
            <a:pPr lvl="1" algn="just"/>
            <a:r>
              <a:rPr lang="en-US" dirty="0" smtClean="0"/>
              <a:t>Let "</a:t>
            </a:r>
            <a:r>
              <a:rPr lang="en-US" i="1" dirty="0" smtClean="0"/>
              <a:t>t</a:t>
            </a:r>
            <a:r>
              <a:rPr lang="en-US" dirty="0" smtClean="0"/>
              <a:t>" refer to the time at which it is intended to send a frame. It is preferable to use the channel for one frame-time beginning at </a:t>
            </a:r>
            <a:r>
              <a:rPr lang="en-US" i="1" dirty="0" smtClean="0"/>
              <a:t>t</a:t>
            </a:r>
            <a:r>
              <a:rPr lang="en-US" dirty="0" smtClean="0"/>
              <a:t>, and all other stations to refrain from transmitting during this 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Throughput for pure ALOHA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For any frame-time, the probability of there being </a:t>
            </a:r>
            <a:r>
              <a:rPr lang="en-US" sz="2400" i="1" dirty="0" smtClean="0"/>
              <a:t>k</a:t>
            </a:r>
            <a:r>
              <a:rPr lang="en-US" sz="2400" dirty="0" smtClean="0"/>
              <a:t> transmission-attempts during that frame-time is: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The average amount of transmission-attempts for 2 consecutive frame-times is 2</a:t>
            </a:r>
            <a:r>
              <a:rPr lang="en-US" sz="2400" i="1" dirty="0" smtClean="0"/>
              <a:t>G</a:t>
            </a:r>
            <a:r>
              <a:rPr lang="en-US" sz="2400" dirty="0" smtClean="0"/>
              <a:t>. Hence, for any pair of consecutive frame-times, the probability of there being </a:t>
            </a:r>
            <a:r>
              <a:rPr lang="en-US" sz="2400" i="1" dirty="0" smtClean="0"/>
              <a:t>k</a:t>
            </a:r>
            <a:r>
              <a:rPr lang="en-US" sz="2400" dirty="0" smtClean="0"/>
              <a:t> transmission-attempts during those two frame-times is: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Therefore, the probability (</a:t>
            </a:r>
            <a:r>
              <a:rPr lang="en-US" sz="2400" dirty="0" err="1" smtClean="0"/>
              <a:t>Prob</a:t>
            </a:r>
            <a:r>
              <a:rPr lang="en-US" sz="1100" dirty="0" err="1" smtClean="0"/>
              <a:t>pure</a:t>
            </a:r>
            <a:r>
              <a:rPr lang="en-US" sz="2400" dirty="0" smtClean="0"/>
              <a:t>) of there being zero transmission-attempts between </a:t>
            </a:r>
            <a:r>
              <a:rPr lang="en-US" sz="2400" i="1" dirty="0" smtClean="0"/>
              <a:t>t-T</a:t>
            </a:r>
            <a:r>
              <a:rPr lang="en-US" sz="2400" dirty="0" smtClean="0"/>
              <a:t> and </a:t>
            </a:r>
            <a:r>
              <a:rPr lang="en-US" sz="2400" i="1" dirty="0" err="1" smtClean="0"/>
              <a:t>t+T</a:t>
            </a:r>
            <a:r>
              <a:rPr lang="en-US" sz="2400" dirty="0" smtClean="0"/>
              <a:t> (and thus of a successful transmission for us) is: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981200"/>
            <a:ext cx="762000" cy="64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038600"/>
            <a:ext cx="12292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6019800"/>
            <a:ext cx="1612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Vulnerable time for pure ALOHA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8063" y="1681163"/>
            <a:ext cx="6992937" cy="449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link layer divided into two functionality-oriented </a:t>
            </a:r>
            <a:r>
              <a:rPr lang="en-US" dirty="0" err="1" smtClean="0"/>
              <a:t>sublayers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95550"/>
            <a:ext cx="8540426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Throughput S versus load G for Pure ALOHA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maximum throughput occurs at </a:t>
            </a:r>
            <a:r>
              <a:rPr lang="en-US" i="1" dirty="0" smtClean="0"/>
              <a:t>G</a:t>
            </a:r>
            <a:r>
              <a:rPr lang="en-US" dirty="0" smtClean="0"/>
              <a:t> = 0.5, which is approximately 0.18 frames per frame-time. This means that, in Pure ALOHA, only about 18% of the time is used for successful transmissions i.e., 82% of frames end up in collisions and are therefore lost.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451634"/>
            <a:ext cx="6019800" cy="33063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Pure ALOHA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Time is wasted</a:t>
            </a:r>
          </a:p>
          <a:p>
            <a:r>
              <a:rPr lang="en-US" dirty="0" smtClean="0"/>
              <a:t>Data is lost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Now think …how we can improve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Frames in a pure ALOHA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1600200"/>
            <a:ext cx="8620125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Vulnerable time for pure ALOHA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8063" y="1681163"/>
            <a:ext cx="6992937" cy="449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Slotted ALOHA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 ALOHA has a vulnerable time of 2T</a:t>
            </a:r>
            <a:r>
              <a:rPr lang="en-US" sz="1600" dirty="0" smtClean="0"/>
              <a:t>fr </a:t>
            </a:r>
          </a:p>
          <a:p>
            <a:r>
              <a:rPr lang="en-US" dirty="0" smtClean="0"/>
              <a:t>This is so because there is no rule that defines when the station can send.</a:t>
            </a:r>
          </a:p>
          <a:p>
            <a:r>
              <a:rPr lang="en-US" dirty="0" smtClean="0"/>
              <a:t>A station may send soon after another station has started or soon before another station has finished.</a:t>
            </a:r>
          </a:p>
          <a:p>
            <a:r>
              <a:rPr lang="en-US" dirty="0" smtClean="0"/>
              <a:t>Slotted ALOHA was invented to improve the efficiency of pure ALOHA.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Frames in a slotted ALOHA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938" y="1433513"/>
            <a:ext cx="8501062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Slotted ALOHA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/>
              <a:t>A station can start a transmission only at the beginning of a timeslot, and thus collisions are reduced. In this case, only transmission-attempts within 1 frame-time and not 2 consecutive frame-times need to be considered, since collisions can only occur during each timeslot. Thus, the probability of there being zero transmission-attempts by other stations in a single timeslot is:</a:t>
            </a:r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The probability of a transmission requiring exactly k attempts is (k-1 collisions and 1 success)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The throughput is: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7999" y="3886200"/>
            <a:ext cx="1862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199" y="5334000"/>
            <a:ext cx="318407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6172200"/>
            <a:ext cx="1752600" cy="423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Vulnerable time for slotted ALOHA protocol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7632700" cy="436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1643527"/>
          </a:xfrm>
          <a:prstGeom prst="rect">
            <a:avLst/>
          </a:prstGeom>
          <a:solidFill>
            <a:schemeClr val="bg1"/>
          </a:solidFill>
          <a:ln w="762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0" baseline="0" dirty="0">
                <a:latin typeface="Arial" charset="0"/>
              </a:rPr>
              <a:t>The throughput for slotted ALOHA is </a:t>
            </a:r>
            <a:br>
              <a:rPr lang="en-US" sz="2400" i="0" baseline="0" dirty="0">
                <a:latin typeface="Arial" charset="0"/>
              </a:rPr>
            </a:br>
            <a:r>
              <a:rPr lang="en-US" sz="2400" i="0" baseline="0" dirty="0">
                <a:solidFill>
                  <a:schemeClr val="hlink"/>
                </a:solidFill>
                <a:latin typeface="Arial" charset="0"/>
              </a:rPr>
              <a:t>S = G × e</a:t>
            </a:r>
            <a:r>
              <a:rPr lang="en-US" sz="2400" i="0" baseline="30000" dirty="0">
                <a:solidFill>
                  <a:schemeClr val="hlink"/>
                </a:solidFill>
                <a:latin typeface="Arial" charset="0"/>
              </a:rPr>
              <a:t>−G</a:t>
            </a:r>
            <a:r>
              <a:rPr lang="en-US" sz="2400" i="0" baseline="0" dirty="0">
                <a:latin typeface="Arial" charset="0"/>
              </a:rPr>
              <a:t> .</a:t>
            </a:r>
          </a:p>
          <a:p>
            <a:r>
              <a:rPr lang="en-US" sz="2400" i="0" baseline="0" dirty="0">
                <a:latin typeface="Arial" charset="0"/>
              </a:rPr>
              <a:t>The maximum throughput </a:t>
            </a:r>
            <a:br>
              <a:rPr lang="en-US" sz="2400" i="0" baseline="0" dirty="0">
                <a:latin typeface="Arial" charset="0"/>
              </a:rPr>
            </a:br>
            <a:r>
              <a:rPr lang="en-US" sz="2400" i="0" baseline="0" dirty="0" err="1">
                <a:solidFill>
                  <a:schemeClr val="hlink"/>
                </a:solidFill>
                <a:latin typeface="Arial" charset="0"/>
              </a:rPr>
              <a:t>S</a:t>
            </a:r>
            <a:r>
              <a:rPr lang="en-US" sz="2400" i="0" baseline="-18000" dirty="0" err="1">
                <a:solidFill>
                  <a:schemeClr val="hlink"/>
                </a:solidFill>
                <a:latin typeface="Arial" charset="0"/>
              </a:rPr>
              <a:t>max</a:t>
            </a:r>
            <a:r>
              <a:rPr lang="en-US" sz="2400" i="0" baseline="0" dirty="0">
                <a:solidFill>
                  <a:schemeClr val="hlink"/>
                </a:solidFill>
                <a:latin typeface="Arial" charset="0"/>
              </a:rPr>
              <a:t> = 0.368</a:t>
            </a:r>
            <a:r>
              <a:rPr lang="en-US" sz="2400" i="0" baseline="0" dirty="0">
                <a:latin typeface="Arial" charset="0"/>
              </a:rPr>
              <a:t> when G = 1.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276600"/>
            <a:ext cx="547687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cap="all" dirty="0"/>
                        <a:t>BASIS FOR COMPARISON</a:t>
                      </a:r>
                      <a:endParaRPr lang="en-US" b="1" cap="all" dirty="0"/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cap="all"/>
                        <a:t>PURE ALOHA</a:t>
                      </a:r>
                      <a:endParaRPr lang="en-US" b="1" cap="all"/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cap="all" dirty="0"/>
                        <a:t>SLOTTED ALOHA</a:t>
                      </a:r>
                      <a:endParaRPr lang="en-US" b="1" cap="all" dirty="0"/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Introduced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Introduced by Norman Abramson and his associates at the University of Hawaii in 1970.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Introduced by Roberts in 1972.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Frame Transmission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The user can transmit the data frame whenever the station has the data to be transmitted.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The user has to wait till the next time slot start, to transmit the data frame.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Time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In Pure ALOHA the time is continuous.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In Slotted ALOHA the time is discrete.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Successful Transmission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The probability of successful transmission of the data frame is:</a:t>
                      </a:r>
                      <a:br>
                        <a:rPr lang="en-US" dirty="0"/>
                      </a:br>
                      <a:r>
                        <a:rPr lang="en-US" dirty="0" smtClean="0"/>
                        <a:t>S= G* e^-2G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The probability of successful transmission of the data frame is:</a:t>
                      </a:r>
                      <a:br>
                        <a:rPr lang="en-US" dirty="0"/>
                      </a:br>
                      <a:r>
                        <a:rPr lang="en-US" dirty="0" smtClean="0"/>
                        <a:t>S= G*e^-G</a:t>
                      </a:r>
                      <a:endParaRPr lang="en-US" dirty="0"/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Times New Roman" pitchFamily="18" charset="0"/>
              </a:rPr>
              <a:t>Broadcast link</a:t>
            </a:r>
            <a:r>
              <a:rPr lang="en-US" dirty="0" smtClean="0">
                <a:latin typeface="Times New Roman" pitchFamily="18" charset="0"/>
              </a:rPr>
              <a:t> used in LAN consists of multiple sending and receiving nodes connected to or use a single shared link</a:t>
            </a:r>
            <a:r>
              <a:rPr lang="en-US" b="1" dirty="0" smtClean="0">
                <a:latin typeface="Times New Roman" pitchFamily="18" charset="0"/>
              </a:rPr>
              <a:t> </a:t>
            </a:r>
          </a:p>
          <a:p>
            <a:endParaRPr lang="en-US" dirty="0"/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886200"/>
            <a:ext cx="827420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1066800"/>
          <a:ext cx="883920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  <a:gridCol w="3200400"/>
                <a:gridCol w="33528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Synchronization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The time is not globally synchronized.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The time here is globally synchronized.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Throughput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The maximum throughput occurs at G = 1/2 which is 18%.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The maximum throughput occurs at G = 1 which is 37%.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Application 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Aloha was the basis for Ethernet, a local area network protocol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Slotted ALOHA is used in low-data-rate tactical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satellite communications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networks by military forces, in subscriber-based satellite communications networks, mobile telephony call setup,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set-top box communications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and in the contactless </a:t>
                      </a:r>
                      <a:r>
                        <a:rPr lang="en-US" sz="1800" b="0" i="0" u="none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RFID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technologies.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76200" marR="76200" marT="76200" marB="7620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the </a:t>
            </a:r>
            <a:r>
              <a:rPr lang="en-US" dirty="0"/>
              <a:t>stations on a wireless ALOHA network are a maximum of 600 km apart</a:t>
            </a:r>
            <a:r>
              <a:rPr lang="en-US" dirty="0" smtClean="0"/>
              <a:t>. Now find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p</a:t>
            </a:r>
            <a:r>
              <a:rPr lang="en-US" dirty="0" smtClean="0"/>
              <a:t>, T</a:t>
            </a:r>
            <a:r>
              <a:rPr lang="en-US" baseline="-25000" dirty="0" smtClean="0"/>
              <a:t>b </a:t>
            </a:r>
            <a:r>
              <a:rPr lang="en-US" dirty="0"/>
              <a:t>for different values of 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66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stations on a wireless ALOHA network are a maximum of 600 km apart. If we assume that signals propagate at 3 × 10</a:t>
            </a:r>
            <a:r>
              <a:rPr lang="en-US" baseline="20000" dirty="0" smtClean="0"/>
              <a:t>8</a:t>
            </a:r>
            <a:r>
              <a:rPr lang="en-US" dirty="0" smtClean="0"/>
              <a:t> m/s,  we find  </a:t>
            </a:r>
          </a:p>
          <a:p>
            <a:pPr algn="just">
              <a:buNone/>
            </a:pPr>
            <a:r>
              <a:rPr lang="en-US" dirty="0" smtClean="0"/>
              <a:t>         </a:t>
            </a:r>
            <a:r>
              <a:rPr lang="en-US" dirty="0" err="1" smtClean="0">
                <a:solidFill>
                  <a:schemeClr val="folHlink"/>
                </a:solidFill>
              </a:rPr>
              <a:t>Tp</a:t>
            </a:r>
            <a:r>
              <a:rPr lang="en-US" dirty="0" smtClean="0">
                <a:solidFill>
                  <a:schemeClr val="folHlink"/>
                </a:solidFill>
              </a:rPr>
              <a:t> = (600 km ) / (3 × 10</a:t>
            </a:r>
            <a:r>
              <a:rPr lang="en-US" baseline="30000" dirty="0" smtClean="0">
                <a:solidFill>
                  <a:schemeClr val="folHlink"/>
                </a:solidFill>
              </a:rPr>
              <a:t>8 </a:t>
            </a:r>
            <a:r>
              <a:rPr lang="en-US" dirty="0" smtClean="0">
                <a:solidFill>
                  <a:schemeClr val="folHlink"/>
                </a:solidFill>
              </a:rPr>
              <a:t> m/s) = 2 </a:t>
            </a:r>
            <a:r>
              <a:rPr lang="en-US" dirty="0" err="1" smtClean="0">
                <a:solidFill>
                  <a:schemeClr val="folHlink"/>
                </a:solidFill>
              </a:rPr>
              <a:t>ms.</a:t>
            </a:r>
            <a:r>
              <a:rPr lang="en-US" dirty="0" smtClean="0"/>
              <a:t> </a:t>
            </a:r>
          </a:p>
          <a:p>
            <a:pPr algn="just">
              <a:buNone/>
            </a:pPr>
            <a:r>
              <a:rPr lang="en-US" dirty="0" smtClean="0"/>
              <a:t>	</a:t>
            </a:r>
          </a:p>
          <a:p>
            <a:pPr algn="just">
              <a:buNone/>
            </a:pPr>
            <a:r>
              <a:rPr lang="en-US" dirty="0" smtClean="0"/>
              <a:t>Now we can find the value of T</a:t>
            </a:r>
            <a:r>
              <a:rPr lang="en-US" baseline="-12000" dirty="0" smtClean="0"/>
              <a:t>B</a:t>
            </a:r>
            <a:r>
              <a:rPr lang="en-US" dirty="0" smtClean="0"/>
              <a:t> for different values of K 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r>
              <a:rPr lang="en-US" dirty="0" smtClean="0"/>
              <a:t>…</a:t>
            </a:r>
            <a:r>
              <a:rPr lang="en-US" dirty="0" err="1" smtClean="0"/>
              <a:t>contd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For K = 1, the range is {0, 1}. The station needs to</a:t>
            </a:r>
            <a:br>
              <a:rPr lang="en-US" dirty="0" smtClean="0"/>
            </a:br>
            <a:r>
              <a:rPr lang="en-US" dirty="0" smtClean="0"/>
              <a:t>     generate a random number with a value of 0 or 1. This</a:t>
            </a:r>
            <a:br>
              <a:rPr lang="en-US" dirty="0" smtClean="0"/>
            </a:br>
            <a:r>
              <a:rPr lang="en-US" dirty="0" smtClean="0"/>
              <a:t>     means that T</a:t>
            </a:r>
            <a:r>
              <a:rPr lang="en-US" baseline="-12000" dirty="0" smtClean="0"/>
              <a:t>B</a:t>
            </a:r>
            <a:r>
              <a:rPr lang="en-US" dirty="0" smtClean="0"/>
              <a:t> is either 0 ms (0 × 2) or 2 ms (1 × 2),</a:t>
            </a:r>
            <a:br>
              <a:rPr lang="en-US" dirty="0" smtClean="0"/>
            </a:br>
            <a:r>
              <a:rPr lang="en-US" dirty="0" smtClean="0"/>
              <a:t>     based on the outcome of the random variable.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For K = 2, the range is {0, 1, 2, 3}. This means that T</a:t>
            </a:r>
            <a:r>
              <a:rPr lang="en-US" baseline="-12000" dirty="0" smtClean="0"/>
              <a:t>B</a:t>
            </a:r>
            <a:br>
              <a:rPr lang="en-US" baseline="-12000" dirty="0" smtClean="0"/>
            </a:br>
            <a:r>
              <a:rPr lang="en-US" baseline="-12000" dirty="0" smtClean="0"/>
              <a:t>      </a:t>
            </a:r>
            <a:r>
              <a:rPr lang="en-US" dirty="0" smtClean="0"/>
              <a:t>can be 0, 2, 4, or 6 ms, based on the outcome of the</a:t>
            </a:r>
            <a:br>
              <a:rPr lang="en-US" dirty="0" smtClean="0"/>
            </a:br>
            <a:r>
              <a:rPr lang="en-US" dirty="0" smtClean="0"/>
              <a:t>     random variable.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For K = 3, the range is {0, 1, 2, 3, 4, 5, 6, 7}. This</a:t>
            </a:r>
            <a:br>
              <a:rPr lang="en-US" dirty="0" smtClean="0"/>
            </a:br>
            <a:r>
              <a:rPr lang="en-US" dirty="0" smtClean="0"/>
              <a:t>means that T</a:t>
            </a:r>
            <a:r>
              <a:rPr lang="en-US" baseline="-12000" dirty="0" smtClean="0"/>
              <a:t>B</a:t>
            </a:r>
            <a:r>
              <a:rPr lang="en-US" dirty="0" smtClean="0"/>
              <a:t> can be 0, 2, 4, . . . , 14 ms, based on the outcome of the random variable.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We need to mention </a:t>
            </a:r>
            <a:r>
              <a:rPr lang="en-US" dirty="0" smtClean="0"/>
              <a:t>K is </a:t>
            </a:r>
            <a:r>
              <a:rPr lang="en-US" dirty="0" smtClean="0"/>
              <a:t>normally set to</a:t>
            </a:r>
            <a:br>
              <a:rPr lang="en-US" dirty="0" smtClean="0"/>
            </a:br>
            <a:r>
              <a:rPr lang="en-US" dirty="0" smtClean="0"/>
              <a:t>10.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pure ALOHA network transmits 200-bit frames on a shared channel of 200 kbps. What is the requirement to make this frame collision-free?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hlink"/>
                </a:solidFill>
              </a:rPr>
              <a:t>Solution</a:t>
            </a:r>
            <a:br>
              <a:rPr lang="en-US" dirty="0" smtClean="0">
                <a:solidFill>
                  <a:schemeClr val="hlink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Average frame transmission time </a:t>
            </a:r>
            <a:r>
              <a:rPr lang="en-US" dirty="0" err="1" smtClean="0"/>
              <a:t>T</a:t>
            </a:r>
            <a:r>
              <a:rPr lang="en-US" baseline="-12000" dirty="0" err="1" smtClean="0"/>
              <a:t>fr</a:t>
            </a:r>
            <a:r>
              <a:rPr lang="en-US" dirty="0" smtClean="0"/>
              <a:t> is 200 bits/200 kbps or 1 </a:t>
            </a:r>
            <a:r>
              <a:rPr lang="en-US" dirty="0" err="1" smtClean="0"/>
              <a:t>ms.</a:t>
            </a:r>
            <a:r>
              <a:rPr lang="en-US" dirty="0" smtClean="0"/>
              <a:t> The vulnerable time is  2 × 1 ms = 2 </a:t>
            </a:r>
            <a:r>
              <a:rPr lang="en-US" dirty="0" err="1" smtClean="0"/>
              <a:t>ms.</a:t>
            </a:r>
            <a:r>
              <a:rPr lang="en-US" dirty="0" smtClean="0"/>
              <a:t> This means no station should send later than 1 ms before this station starts transmission and no station should start sending during the one 1-ms period that this station is sending.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pure ALOHA network transmits 200-bit frames on a shared channel of 200 kbps. What is the throughput if the system (all stations together) produces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hlink"/>
                </a:solidFill>
              </a:rPr>
              <a:t>a.</a:t>
            </a:r>
            <a:r>
              <a:rPr lang="en-US" dirty="0" smtClean="0"/>
              <a:t> 1000 frames per second    </a:t>
            </a:r>
            <a:r>
              <a:rPr lang="en-US" dirty="0" smtClean="0">
                <a:solidFill>
                  <a:schemeClr val="hlink"/>
                </a:solidFill>
              </a:rPr>
              <a:t>b.</a:t>
            </a:r>
            <a:r>
              <a:rPr lang="en-US" dirty="0" smtClean="0"/>
              <a:t> 500 frames per second </a:t>
            </a:r>
            <a:r>
              <a:rPr lang="en-US" dirty="0" smtClean="0">
                <a:solidFill>
                  <a:schemeClr val="hlink"/>
                </a:solidFill>
              </a:rPr>
              <a:t>c.</a:t>
            </a:r>
            <a:r>
              <a:rPr lang="en-US" dirty="0" smtClean="0"/>
              <a:t> 250 frames per second.</a:t>
            </a:r>
          </a:p>
          <a:p>
            <a:pPr algn="just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hlink"/>
                </a:solidFill>
              </a:rPr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257800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9600" dirty="0" smtClean="0"/>
              <a:t>The frame transmission time is 200/200 kbps or 1 </a:t>
            </a:r>
            <a:r>
              <a:rPr lang="en-US" sz="9600" dirty="0" err="1" smtClean="0"/>
              <a:t>ms.</a:t>
            </a:r>
            <a:endParaRPr lang="en-US" sz="9600" dirty="0" smtClean="0"/>
          </a:p>
          <a:p>
            <a:pPr algn="just">
              <a:lnSpc>
                <a:spcPct val="120000"/>
              </a:lnSpc>
              <a:buNone/>
            </a:pPr>
            <a:r>
              <a:rPr lang="en-US" sz="9600" dirty="0" smtClean="0"/>
              <a:t>a. If the system creates 1000 frames per second, this is 1</a:t>
            </a:r>
            <a:br>
              <a:rPr lang="en-US" sz="9600" dirty="0" smtClean="0"/>
            </a:br>
            <a:r>
              <a:rPr lang="en-US" sz="9600" dirty="0" smtClean="0"/>
              <a:t>    frame per millisecond. The load is 1. In this case </a:t>
            </a:r>
            <a:br>
              <a:rPr lang="en-US" sz="9600" dirty="0" smtClean="0"/>
            </a:br>
            <a:r>
              <a:rPr lang="en-US" sz="9600" dirty="0" smtClean="0"/>
              <a:t>    S = G× e−2 G or S = 0.135 (13.5 percent). This means</a:t>
            </a:r>
            <a:br>
              <a:rPr lang="en-US" sz="9600" dirty="0" smtClean="0"/>
            </a:br>
            <a:r>
              <a:rPr lang="en-US" sz="9600" dirty="0" smtClean="0"/>
              <a:t>    that the throughput is 1000 × 0.135 = 135 frames. Only</a:t>
            </a:r>
            <a:br>
              <a:rPr lang="en-US" sz="9600" dirty="0" smtClean="0"/>
            </a:br>
            <a:r>
              <a:rPr lang="en-US" sz="9600" dirty="0" smtClean="0"/>
              <a:t>    135 frames out of 1000 will probably survive.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600" dirty="0" smtClean="0"/>
              <a:t>b.	If the system creates 500 frames per second, this is</a:t>
            </a:r>
            <a:br>
              <a:rPr lang="en-US" sz="9600" dirty="0" smtClean="0"/>
            </a:br>
            <a:r>
              <a:rPr lang="en-US" sz="9600" dirty="0" smtClean="0"/>
              <a:t>    (1/2) frame per millisecond. The load is (1/2). In this</a:t>
            </a:r>
            <a:br>
              <a:rPr lang="en-US" sz="9600" dirty="0" smtClean="0"/>
            </a:br>
            <a:r>
              <a:rPr lang="en-US" sz="9600" dirty="0" smtClean="0"/>
              <a:t>    case S = G × e −2G or S = 0.184 (18.4 percent). This</a:t>
            </a:r>
            <a:br>
              <a:rPr lang="en-US" sz="9600" dirty="0" smtClean="0"/>
            </a:br>
            <a:r>
              <a:rPr lang="en-US" sz="9600" dirty="0" smtClean="0"/>
              <a:t>    means that the throughput is 500 × 0.184 = 92 and that</a:t>
            </a:r>
            <a:br>
              <a:rPr lang="en-US" sz="9600" dirty="0" smtClean="0"/>
            </a:br>
            <a:r>
              <a:rPr lang="en-US" sz="9600" dirty="0" smtClean="0"/>
              <a:t>    only 92 frames out of 500 will probably survive. Note</a:t>
            </a:r>
            <a:br>
              <a:rPr lang="en-US" sz="9600" dirty="0" smtClean="0"/>
            </a:br>
            <a:r>
              <a:rPr lang="en-US" sz="9600" dirty="0" smtClean="0"/>
              <a:t>    that this is the maximum throughput case,</a:t>
            </a:r>
            <a:br>
              <a:rPr lang="en-US" sz="9600" dirty="0" smtClean="0"/>
            </a:br>
            <a:r>
              <a:rPr lang="en-US" sz="9600" dirty="0" smtClean="0"/>
              <a:t>    percentagewise.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c. If the system creates 250 frames per second, this is (1/4) frame per millisecond. The load is (1/4). In this case  </a:t>
            </a:r>
            <a:br>
              <a:rPr lang="en-US" dirty="0" smtClean="0"/>
            </a:br>
            <a:r>
              <a:rPr lang="en-US" dirty="0" smtClean="0"/>
              <a:t>    S = G × e ^−2G or S = 0.152 (15.2 percent). This means that the throughput is 250 × 0.152 = 38. Only 38 frames out of 250 will probably survive.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 slotted ALOHA  network transmits 200-bit frames on a shared channel of 200 kbps. What is the throughput if the system (all stations together) produces</a:t>
            </a:r>
          </a:p>
          <a:p>
            <a:pPr marL="514350" indent="-514350" algn="just">
              <a:buAutoNum type="alphaLcPeriod"/>
            </a:pPr>
            <a:r>
              <a:rPr lang="en-US" dirty="0" smtClean="0"/>
              <a:t>1000 frames per second    </a:t>
            </a:r>
            <a:r>
              <a:rPr lang="en-US" dirty="0" smtClean="0">
                <a:solidFill>
                  <a:schemeClr val="hlink"/>
                </a:solidFill>
              </a:rPr>
              <a:t>b.</a:t>
            </a:r>
            <a:r>
              <a:rPr lang="en-US" dirty="0" smtClean="0"/>
              <a:t> 500 frames per second </a:t>
            </a:r>
            <a:r>
              <a:rPr lang="en-US" dirty="0" smtClean="0">
                <a:solidFill>
                  <a:schemeClr val="hlink"/>
                </a:solidFill>
              </a:rPr>
              <a:t>c.</a:t>
            </a:r>
            <a:r>
              <a:rPr lang="en-US" dirty="0" smtClean="0"/>
              <a:t> 250 frames per second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743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two or more nodes transmit at the same time, their frames will collide and the link bandwidth is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wasted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during collision</a:t>
            </a:r>
            <a:endParaRPr lang="en-US" dirty="0"/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3133725"/>
            <a:ext cx="49815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3143250"/>
            <a:ext cx="38862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A slotted ALOHA  network transmits 200-bit frames on a shared channel of 200 kbps. What is the throughput if the system (all stations together) produces</a:t>
            </a:r>
          </a:p>
          <a:p>
            <a:pPr marL="514350" indent="-514350" algn="just">
              <a:buAutoNum type="alphaLcPeriod"/>
            </a:pPr>
            <a:r>
              <a:rPr lang="en-US" dirty="0" smtClean="0"/>
              <a:t>1000 frames per second    </a:t>
            </a:r>
            <a:r>
              <a:rPr lang="en-US" dirty="0" smtClean="0">
                <a:solidFill>
                  <a:schemeClr val="hlink"/>
                </a:solidFill>
              </a:rPr>
              <a:t>b.</a:t>
            </a:r>
            <a:r>
              <a:rPr lang="en-US" dirty="0" smtClean="0"/>
              <a:t> 500 frames per second </a:t>
            </a:r>
            <a:r>
              <a:rPr lang="en-US" dirty="0" smtClean="0">
                <a:solidFill>
                  <a:schemeClr val="hlink"/>
                </a:solidFill>
              </a:rPr>
              <a:t>c.</a:t>
            </a:r>
            <a:r>
              <a:rPr lang="en-US" dirty="0" smtClean="0"/>
              <a:t> 250 frames per second.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hlink"/>
                </a:solidFill>
              </a:rPr>
              <a:t>Solution</a:t>
            </a:r>
          </a:p>
          <a:p>
            <a:pPr algn="just">
              <a:buNone/>
            </a:pPr>
            <a:r>
              <a:rPr lang="en-US" dirty="0" smtClean="0"/>
              <a:t>The frame transmission time is 200/200 kbps or 1 </a:t>
            </a:r>
            <a:r>
              <a:rPr lang="en-US" dirty="0" err="1" smtClean="0"/>
              <a:t>ms.</a:t>
            </a:r>
            <a:endParaRPr lang="en-US" dirty="0" smtClean="0"/>
          </a:p>
          <a:p>
            <a:pPr algn="just">
              <a:buNone/>
            </a:pPr>
            <a:r>
              <a:rPr lang="en-US" dirty="0" smtClean="0">
                <a:solidFill>
                  <a:schemeClr val="hlink"/>
                </a:solidFill>
              </a:rPr>
              <a:t>a.</a:t>
            </a:r>
            <a:r>
              <a:rPr lang="en-US" dirty="0" smtClean="0"/>
              <a:t> If the system creates 1000 frames per second, this is 1</a:t>
            </a:r>
            <a:br>
              <a:rPr lang="en-US" dirty="0" smtClean="0"/>
            </a:br>
            <a:r>
              <a:rPr lang="en-US" dirty="0" smtClean="0"/>
              <a:t>    frame per millisecond. The load is 1. In this case </a:t>
            </a:r>
            <a:br>
              <a:rPr lang="en-US" dirty="0" smtClean="0"/>
            </a:br>
            <a:r>
              <a:rPr lang="en-US" dirty="0" smtClean="0"/>
              <a:t>    S = G× e</a:t>
            </a:r>
            <a:r>
              <a:rPr lang="en-US" baseline="30000" dirty="0" smtClean="0"/>
              <a:t>−G</a:t>
            </a:r>
            <a:r>
              <a:rPr lang="en-US" dirty="0" smtClean="0"/>
              <a:t> or S = 0.368 (36.8 percent). This means</a:t>
            </a:r>
            <a:br>
              <a:rPr lang="en-US" dirty="0" smtClean="0"/>
            </a:br>
            <a:r>
              <a:rPr lang="en-US" dirty="0" smtClean="0"/>
              <a:t>    that the throughput is 1000 × 0.0368 = 368 frames.</a:t>
            </a:r>
            <a:br>
              <a:rPr lang="en-US" dirty="0" smtClean="0"/>
            </a:br>
            <a:r>
              <a:rPr lang="en-US" dirty="0" smtClean="0"/>
              <a:t>    Only 386 frames out of 1000 will probably survive.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b.</a:t>
            </a:r>
            <a:r>
              <a:rPr lang="en-US" dirty="0" smtClean="0"/>
              <a:t>	If the system creates 500 frames per second, this is</a:t>
            </a:r>
            <a:br>
              <a:rPr lang="en-US" dirty="0" smtClean="0"/>
            </a:br>
            <a:r>
              <a:rPr lang="en-US" dirty="0" smtClean="0"/>
              <a:t>(1/2) frame per millisecond. The load is (1/2). In this</a:t>
            </a:r>
            <a:br>
              <a:rPr lang="en-US" dirty="0" smtClean="0"/>
            </a:br>
            <a:r>
              <a:rPr lang="en-US" dirty="0" smtClean="0"/>
              <a:t>case S = G × e</a:t>
            </a:r>
            <a:r>
              <a:rPr lang="en-US" baseline="30000" dirty="0" smtClean="0"/>
              <a:t>−G</a:t>
            </a:r>
            <a:r>
              <a:rPr lang="en-US" dirty="0" smtClean="0"/>
              <a:t> or S = 0.303 (30.3 percent). This</a:t>
            </a:r>
            <a:br>
              <a:rPr lang="en-US" dirty="0" smtClean="0"/>
            </a:br>
            <a:r>
              <a:rPr lang="en-US" dirty="0" smtClean="0"/>
              <a:t>means that the throughput is 500 × 0.0303 = 151. </a:t>
            </a:r>
            <a:br>
              <a:rPr lang="en-US" dirty="0" smtClean="0"/>
            </a:br>
            <a:r>
              <a:rPr lang="en-US" dirty="0" smtClean="0"/>
              <a:t>Only 151 frames out of 500 will probably survive.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r>
              <a:rPr lang="en-US" dirty="0" smtClean="0">
                <a:solidFill>
                  <a:schemeClr val="hlink"/>
                </a:solidFill>
              </a:rPr>
              <a:t>c.</a:t>
            </a:r>
            <a:r>
              <a:rPr lang="en-US" dirty="0" smtClean="0"/>
              <a:t> If the system creates 250 frames per second, this is (1/4) frame per millisecond. The load is (1/4). In this case S = G × e </a:t>
            </a:r>
            <a:r>
              <a:rPr lang="en-US" baseline="30000" dirty="0" smtClean="0"/>
              <a:t>−G</a:t>
            </a:r>
            <a:r>
              <a:rPr lang="en-US" dirty="0" smtClean="0"/>
              <a:t> or S = 0.195 (19.5 percent). This means that the throughput is 250 × 0.195 = 49. Only 49     frames out of 250 will probably survive.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Suppose that a radio system uses a 9600 bps channels for sending call setup request messages to a base station. Suppose that packets are 120 bits long. What is the maximum throughput possible with ALOHA and with slotted ALOHA?</a:t>
            </a:r>
          </a:p>
        </p:txBody>
      </p:sp>
    </p:spTree>
    <p:extLst>
      <p:ext uri="{BB962C8B-B14F-4D97-AF65-F5344CB8AC3E}">
        <p14:creationId xmlns:p14="http://schemas.microsoft.com/office/powerpoint/2010/main" val="122568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system transmits packets at a rate = </a:t>
            </a:r>
          </a:p>
          <a:p>
            <a:pPr marL="0" indent="0">
              <a:buNone/>
            </a:pPr>
            <a:r>
              <a:rPr lang="en-US" sz="2400" dirty="0" smtClean="0"/>
              <a:t>(</a:t>
            </a:r>
            <a:r>
              <a:rPr lang="en-US" sz="2400" dirty="0"/>
              <a:t>9600 bits/second) x (1 packet/120bits) = 80 packets/second.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maximum throughput for ALOHA </a:t>
            </a:r>
            <a:r>
              <a:rPr lang="en-US" sz="2400" dirty="0" smtClean="0"/>
              <a:t>=</a:t>
            </a:r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80 x (0.184) ≈ 15 packets/second 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maximum throughput for </a:t>
            </a:r>
            <a:r>
              <a:rPr lang="en-US" sz="2400" dirty="0" smtClean="0"/>
              <a:t>slotted </a:t>
            </a:r>
            <a:r>
              <a:rPr lang="en-US" sz="2400" dirty="0"/>
              <a:t>ALOHA =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80 </a:t>
            </a:r>
            <a:r>
              <a:rPr lang="en-US" sz="2400" dirty="0"/>
              <a:t>x (0.368) ≈ 30 packets/second</a:t>
            </a:r>
          </a:p>
        </p:txBody>
      </p:sp>
    </p:spTree>
    <p:extLst>
      <p:ext uri="{BB962C8B-B14F-4D97-AF65-F5344CB8AC3E}">
        <p14:creationId xmlns:p14="http://schemas.microsoft.com/office/powerpoint/2010/main" val="15365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to coordinate the access of multiple sending/receiving nodes to the shared link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???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We need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protocol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coordinate the transmission of the active nodes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protocols are called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Medium or Multiple Access Control (MAC) Protocols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belong to a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sublayer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the data link layer called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(Medium Access Control)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expected from MAC Protocols: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Main task is to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minimize collisions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order to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utilize the bandwidth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by: </a:t>
            </a:r>
          </a:p>
          <a:p>
            <a:pPr lvl="1"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station can use the link (medium)? (Determining)</a:t>
            </a:r>
          </a:p>
          <a:p>
            <a:pPr lvl="1"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station should do when the link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busy?</a:t>
            </a:r>
          </a:p>
          <a:p>
            <a:pPr lvl="1"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station should do when it is involved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collision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</a:rPr>
              <a:t>Data link layer divided into two functionality-oriented </a:t>
            </a:r>
            <a:r>
              <a:rPr lang="en-US" dirty="0" err="1" smtClean="0">
                <a:latin typeface="Times New Roman" pitchFamily="18" charset="0"/>
              </a:rPr>
              <a:t>sublayers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776413"/>
            <a:ext cx="6826171" cy="409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Taxonomy of multiple-access protocols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97063"/>
            <a:ext cx="6554788" cy="328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5245</TotalTime>
  <Words>1518</Words>
  <Application>Microsoft Macintosh PowerPoint</Application>
  <PresentationFormat>On-screen Show (4:3)</PresentationFormat>
  <Paragraphs>175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Calibri</vt:lpstr>
      <vt:lpstr>Mangal</vt:lpstr>
      <vt:lpstr>Times New Roman</vt:lpstr>
      <vt:lpstr>Arial</vt:lpstr>
      <vt:lpstr>Office Theme</vt:lpstr>
      <vt:lpstr>CSE/PC/B/T/316  Computer Networks Topic 3- Multiple Access Protocols (ALOHA and Slotted ALOHA)</vt:lpstr>
      <vt:lpstr>Data link layer divided into two functionality-oriented sublayers</vt:lpstr>
      <vt:lpstr>Multiple Access</vt:lpstr>
      <vt:lpstr>What is the problem?</vt:lpstr>
      <vt:lpstr>Problem: Coordination</vt:lpstr>
      <vt:lpstr>Solution: MAC</vt:lpstr>
      <vt:lpstr>What is expected from MAC Protocols: </vt:lpstr>
      <vt:lpstr>Data link layer divided into two functionality-oriented sublayers</vt:lpstr>
      <vt:lpstr>Taxonomy of multiple-access protocols  </vt:lpstr>
      <vt:lpstr>Random Access (or contention) Protocols </vt:lpstr>
      <vt:lpstr>Protocols</vt:lpstr>
      <vt:lpstr>Frames in a pure ALOHA network</vt:lpstr>
      <vt:lpstr>Pure ALOHA Protocol</vt:lpstr>
      <vt:lpstr>Procedure for pure ALOHA protocol </vt:lpstr>
      <vt:lpstr>Throughput for pure ALOHA</vt:lpstr>
      <vt:lpstr>Throughput for pure ALOHA</vt:lpstr>
      <vt:lpstr>Throughput for pure ALOHA</vt:lpstr>
      <vt:lpstr>Throughput for pure ALOHA</vt:lpstr>
      <vt:lpstr>Vulnerable time for pure ALOHA protocol</vt:lpstr>
      <vt:lpstr>Throughput S versus load G for Pure ALOHA</vt:lpstr>
      <vt:lpstr>Disadvantages of Pure ALOHA</vt:lpstr>
      <vt:lpstr>Frames in a pure ALOHA network</vt:lpstr>
      <vt:lpstr>Vulnerable time for pure ALOHA protocol</vt:lpstr>
      <vt:lpstr>Slotted ALOHA</vt:lpstr>
      <vt:lpstr>Frames in a slotted ALOHA network</vt:lpstr>
      <vt:lpstr>Slotted ALOHA</vt:lpstr>
      <vt:lpstr> Vulnerable time for slotted ALOHA protocol </vt:lpstr>
      <vt:lpstr>PowerPoint Presentation</vt:lpstr>
      <vt:lpstr>Comparison</vt:lpstr>
      <vt:lpstr>PowerPoint Presentation</vt:lpstr>
      <vt:lpstr>Problem -1</vt:lpstr>
      <vt:lpstr>Solution</vt:lpstr>
      <vt:lpstr>Solution …contd</vt:lpstr>
      <vt:lpstr>Problem - 2</vt:lpstr>
      <vt:lpstr>Solution </vt:lpstr>
      <vt:lpstr>Problem -3</vt:lpstr>
      <vt:lpstr>Solution</vt:lpstr>
      <vt:lpstr>PowerPoint Presentation</vt:lpstr>
      <vt:lpstr>Problem -4</vt:lpstr>
      <vt:lpstr>PowerPoint Presentation</vt:lpstr>
      <vt:lpstr>PowerPoint Presentation</vt:lpstr>
      <vt:lpstr>Problem -5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Communication Lecture 1- Introduction</dc:title>
  <dc:creator>sarbani</dc:creator>
  <cp:lastModifiedBy>Microsoft Office User</cp:lastModifiedBy>
  <cp:revision>219</cp:revision>
  <dcterms:created xsi:type="dcterms:W3CDTF">2006-08-16T00:00:00Z</dcterms:created>
  <dcterms:modified xsi:type="dcterms:W3CDTF">2021-07-30T04:13:34Z</dcterms:modified>
</cp:coreProperties>
</file>