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91" r:id="rId3"/>
    <p:sldId id="289" r:id="rId4"/>
    <p:sldId id="292" r:id="rId5"/>
    <p:sldId id="293" r:id="rId6"/>
    <p:sldId id="294" r:id="rId7"/>
    <p:sldId id="295" r:id="rId8"/>
    <p:sldId id="296" r:id="rId9"/>
    <p:sldId id="380" r:id="rId10"/>
    <p:sldId id="297" r:id="rId11"/>
    <p:sldId id="371" r:id="rId12"/>
    <p:sldId id="372" r:id="rId13"/>
    <p:sldId id="373" r:id="rId14"/>
    <p:sldId id="374" r:id="rId15"/>
    <p:sldId id="375" r:id="rId16"/>
    <p:sldId id="376" r:id="rId17"/>
    <p:sldId id="377" r:id="rId18"/>
    <p:sldId id="378" r:id="rId19"/>
    <p:sldId id="379" r:id="rId20"/>
    <p:sldId id="381" r:id="rId21"/>
    <p:sldId id="384" r:id="rId22"/>
    <p:sldId id="382" r:id="rId23"/>
    <p:sldId id="301" r:id="rId24"/>
    <p:sldId id="298" r:id="rId25"/>
    <p:sldId id="299" r:id="rId26"/>
    <p:sldId id="30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57" autoAdjust="0"/>
    <p:restoredTop sz="94671"/>
  </p:normalViewPr>
  <p:slideViewPr>
    <p:cSldViewPr>
      <p:cViewPr>
        <p:scale>
          <a:sx n="71" d="100"/>
          <a:sy n="71" d="100"/>
        </p:scale>
        <p:origin x="1616" y="6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84"/>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D07592-00F8-45F1-8923-FEA1B3B1F480}" type="datetimeFigureOut">
              <a:rPr lang="en-US" smtClean="0"/>
              <a:pPr/>
              <a:t>8/2/21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F07A35-6987-400F-A1C3-5F3C0E2E70C9}" type="slidenum">
              <a:rPr lang="en-US" smtClean="0"/>
              <a:pPr/>
              <a:t>‹#›</a:t>
            </a:fld>
            <a:endParaRPr lang="en-US"/>
          </a:p>
        </p:txBody>
      </p:sp>
    </p:spTree>
    <p:extLst>
      <p:ext uri="{BB962C8B-B14F-4D97-AF65-F5344CB8AC3E}">
        <p14:creationId xmlns:p14="http://schemas.microsoft.com/office/powerpoint/2010/main" val="892351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sarbani.roy@jadavpuruniversity.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mr-IN" dirty="0" smtClean="0"/>
              <a:t>CSE/PC/</a:t>
            </a:r>
            <a:r>
              <a:rPr lang="mr-IN" dirty="0" err="1" smtClean="0"/>
              <a:t>B</a:t>
            </a:r>
            <a:r>
              <a:rPr lang="mr-IN" dirty="0" smtClean="0"/>
              <a:t>/</a:t>
            </a:r>
            <a:r>
              <a:rPr lang="mr-IN" dirty="0" err="1" smtClean="0"/>
              <a:t>T</a:t>
            </a:r>
            <a:r>
              <a:rPr lang="mr-IN" dirty="0" smtClean="0"/>
              <a:t>/316</a:t>
            </a:r>
            <a:r>
              <a:rPr lang="en-US" dirty="0" smtClean="0"/>
              <a:t/>
            </a:r>
            <a:br>
              <a:rPr lang="en-US" dirty="0" smtClean="0"/>
            </a:br>
            <a:r>
              <a:rPr lang="en-US" dirty="0" smtClean="0"/>
              <a:t> Computer Networks</a:t>
            </a:r>
            <a:br>
              <a:rPr lang="en-US" dirty="0" smtClean="0"/>
            </a:br>
            <a:r>
              <a:rPr lang="en-US" dirty="0" smtClean="0"/>
              <a:t>Topic </a:t>
            </a:r>
            <a:r>
              <a:rPr lang="en-US" dirty="0"/>
              <a:t>4- Multiple Access Protocols</a:t>
            </a:r>
            <a:br>
              <a:rPr lang="en-US" dirty="0"/>
            </a:br>
            <a:r>
              <a:rPr lang="en-US" dirty="0"/>
              <a:t> </a:t>
            </a:r>
            <a:r>
              <a:rPr lang="en-US" dirty="0" smtClean="0"/>
              <a:t>(CSMA)</a:t>
            </a:r>
            <a:endParaRPr lang="en-US" dirty="0"/>
          </a:p>
        </p:txBody>
      </p:sp>
      <p:sp>
        <p:nvSpPr>
          <p:cNvPr id="3" name="Subtitle 2"/>
          <p:cNvSpPr>
            <a:spLocks noGrp="1"/>
          </p:cNvSpPr>
          <p:nvPr>
            <p:ph type="subTitle" idx="1"/>
          </p:nvPr>
        </p:nvSpPr>
        <p:spPr>
          <a:xfrm>
            <a:off x="381000" y="4876800"/>
            <a:ext cx="6400800" cy="1219200"/>
          </a:xfrm>
        </p:spPr>
        <p:txBody>
          <a:bodyPr>
            <a:normAutofit fontScale="85000" lnSpcReduction="20000"/>
          </a:bodyPr>
          <a:lstStyle/>
          <a:p>
            <a:pPr algn="l"/>
            <a:r>
              <a:rPr lang="en-US" dirty="0" smtClean="0">
                <a:solidFill>
                  <a:schemeClr val="tx2"/>
                </a:solidFill>
              </a:rPr>
              <a:t>Sarbani Roy</a:t>
            </a:r>
          </a:p>
          <a:p>
            <a:pPr algn="l"/>
            <a:r>
              <a:rPr lang="en-US" sz="2000" dirty="0" smtClean="0">
                <a:solidFill>
                  <a:schemeClr val="tx2"/>
                </a:solidFill>
                <a:hlinkClick r:id="rId2"/>
              </a:rPr>
              <a:t>sarbani.roy@jadavpuruniversity.in</a:t>
            </a:r>
            <a:endParaRPr lang="en-US" sz="2000" dirty="0" smtClean="0">
              <a:solidFill>
                <a:schemeClr val="tx2"/>
              </a:solidFill>
            </a:endParaRPr>
          </a:p>
          <a:p>
            <a:pPr algn="l"/>
            <a:r>
              <a:rPr lang="en-US" sz="2000" dirty="0" smtClean="0">
                <a:solidFill>
                  <a:schemeClr val="tx2"/>
                </a:solidFill>
              </a:rPr>
              <a:t>Office: CC-5-7</a:t>
            </a:r>
          </a:p>
          <a:p>
            <a:pPr algn="l"/>
            <a:r>
              <a:rPr lang="en-US" sz="2000" dirty="0" smtClean="0">
                <a:solidFill>
                  <a:schemeClr val="tx2"/>
                </a:solidFill>
              </a:rPr>
              <a:t>Cell: 9051639328</a:t>
            </a:r>
            <a:endParaRPr lang="en-US" sz="2000"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p-Persistent</a:t>
            </a:r>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1524000" y="1905000"/>
            <a:ext cx="6090987"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-persistent</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711" y="1752600"/>
            <a:ext cx="8830578" cy="3302000"/>
          </a:xfrm>
        </p:spPr>
      </p:pic>
    </p:spTree>
    <p:extLst>
      <p:ext uri="{BB962C8B-B14F-4D97-AF65-F5344CB8AC3E}">
        <p14:creationId xmlns:p14="http://schemas.microsoft.com/office/powerpoint/2010/main" val="11591502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5620" y="1600200"/>
            <a:ext cx="5252759" cy="4525963"/>
          </a:xfrm>
        </p:spPr>
      </p:pic>
    </p:spTree>
    <p:extLst>
      <p:ext uri="{BB962C8B-B14F-4D97-AF65-F5344CB8AC3E}">
        <p14:creationId xmlns:p14="http://schemas.microsoft.com/office/powerpoint/2010/main" val="3001859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56695"/>
            <a:ext cx="8229600" cy="4412973"/>
          </a:xfrm>
        </p:spPr>
      </p:pic>
    </p:spTree>
    <p:extLst>
      <p:ext uri="{BB962C8B-B14F-4D97-AF65-F5344CB8AC3E}">
        <p14:creationId xmlns:p14="http://schemas.microsoft.com/office/powerpoint/2010/main" val="2241662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0977"/>
            <a:ext cx="7391400" cy="6730611"/>
          </a:xfrm>
        </p:spPr>
      </p:pic>
    </p:spTree>
    <p:extLst>
      <p:ext uri="{BB962C8B-B14F-4D97-AF65-F5344CB8AC3E}">
        <p14:creationId xmlns:p14="http://schemas.microsoft.com/office/powerpoint/2010/main" val="8646487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03240"/>
            <a:ext cx="8229600" cy="4519883"/>
          </a:xfrm>
        </p:spPr>
      </p:pic>
    </p:spTree>
    <p:extLst>
      <p:ext uri="{BB962C8B-B14F-4D97-AF65-F5344CB8AC3E}">
        <p14:creationId xmlns:p14="http://schemas.microsoft.com/office/powerpoint/2010/main" val="17136599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0620" y="990600"/>
            <a:ext cx="6599400" cy="5135563"/>
          </a:xfrm>
        </p:spPr>
      </p:pic>
    </p:spTree>
    <p:extLst>
      <p:ext uri="{BB962C8B-B14F-4D97-AF65-F5344CB8AC3E}">
        <p14:creationId xmlns:p14="http://schemas.microsoft.com/office/powerpoint/2010/main" val="935637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540195"/>
            <a:ext cx="8229600" cy="2645972"/>
          </a:xfrm>
        </p:spPr>
      </p:pic>
    </p:spTree>
    <p:extLst>
      <p:ext uri="{BB962C8B-B14F-4D97-AF65-F5344CB8AC3E}">
        <p14:creationId xmlns:p14="http://schemas.microsoft.com/office/powerpoint/2010/main" val="1990834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2514600"/>
            <a:ext cx="7900774" cy="2019201"/>
          </a:xfrm>
        </p:spPr>
      </p:pic>
    </p:spTree>
    <p:extLst>
      <p:ext uri="{BB962C8B-B14F-4D97-AF65-F5344CB8AC3E}">
        <p14:creationId xmlns:p14="http://schemas.microsoft.com/office/powerpoint/2010/main" val="486132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545979"/>
            <a:ext cx="8229600" cy="2634404"/>
          </a:xfrm>
        </p:spPr>
      </p:pic>
    </p:spTree>
    <p:extLst>
      <p:ext uri="{BB962C8B-B14F-4D97-AF65-F5344CB8AC3E}">
        <p14:creationId xmlns:p14="http://schemas.microsoft.com/office/powerpoint/2010/main" val="2067953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Carrier Sense Multiple Access (CSMA)</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To minimize the chance of collision and therefore, increase the performance, the CSMA method. </a:t>
            </a:r>
          </a:p>
          <a:p>
            <a:pPr algn="just"/>
            <a:r>
              <a:rPr lang="en-US" dirty="0" smtClean="0"/>
              <a:t>The chance of collision can be reduced if a station senses the medium before trying to use it.</a:t>
            </a:r>
          </a:p>
          <a:p>
            <a:pPr algn="just"/>
            <a:r>
              <a:rPr lang="en-US" dirty="0" smtClean="0"/>
              <a:t>CSMA requires that each station first listen to the medium (or check the state of the medium) before sending.</a:t>
            </a:r>
          </a:p>
          <a:p>
            <a:pPr algn="just"/>
            <a:r>
              <a:rPr lang="en-US" dirty="0" smtClean="0"/>
              <a:t>Based on the principle “</a:t>
            </a:r>
            <a:r>
              <a:rPr lang="en-US" i="1" dirty="0" smtClean="0">
                <a:solidFill>
                  <a:schemeClr val="tx2">
                    <a:lumMod val="75000"/>
                  </a:schemeClr>
                </a:solidFill>
              </a:rPr>
              <a:t>Sense before transmit</a:t>
            </a:r>
            <a:r>
              <a:rPr lang="en-US" dirty="0" smtClean="0"/>
              <a:t>” or “</a:t>
            </a:r>
            <a:r>
              <a:rPr lang="en-US" i="1" dirty="0" smtClean="0">
                <a:solidFill>
                  <a:schemeClr val="tx2">
                    <a:lumMod val="75000"/>
                  </a:schemeClr>
                </a:solidFill>
              </a:rPr>
              <a:t>Listen before talk</a:t>
            </a:r>
            <a:r>
              <a:rPr lang="en-US" dirty="0" smtClean="0"/>
              <a: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a:t>
            </a:r>
            <a:endParaRPr lang="en-US" dirty="0"/>
          </a:p>
        </p:txBody>
      </p:sp>
      <p:sp>
        <p:nvSpPr>
          <p:cNvPr id="3" name="Content Placeholder 2"/>
          <p:cNvSpPr>
            <a:spLocks noGrp="1"/>
          </p:cNvSpPr>
          <p:nvPr>
            <p:ph idx="1"/>
          </p:nvPr>
        </p:nvSpPr>
        <p:spPr/>
        <p:txBody>
          <a:bodyPr/>
          <a:lstStyle/>
          <a:p>
            <a:r>
              <a:rPr lang="en-US" dirty="0" smtClean="0"/>
              <a:t>P-persistent is the </a:t>
            </a:r>
            <a:r>
              <a:rPr lang="en-US" dirty="0"/>
              <a:t>most efficient </a:t>
            </a:r>
            <a:r>
              <a:rPr lang="en-US" dirty="0" smtClean="0"/>
              <a:t>one. </a:t>
            </a:r>
          </a:p>
          <a:p>
            <a:pPr lvl="1" algn="just"/>
            <a:r>
              <a:rPr lang="en-US" dirty="0" smtClean="0"/>
              <a:t>It </a:t>
            </a:r>
            <a:r>
              <a:rPr lang="en-US" dirty="0"/>
              <a:t>reduces the number of collisions considerably as compared to 1-persistent CSMA. The channel utilization is much better than non-persistent CSMA.</a:t>
            </a:r>
            <a:endParaRPr lang="en-US" dirty="0"/>
          </a:p>
        </p:txBody>
      </p:sp>
    </p:spTree>
    <p:extLst>
      <p:ext uri="{BB962C8B-B14F-4D97-AF65-F5344CB8AC3E}">
        <p14:creationId xmlns:p14="http://schemas.microsoft.com/office/powerpoint/2010/main" val="17073666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Throughput </a:t>
            </a:r>
            <a:r>
              <a:rPr lang="en-US" dirty="0"/>
              <a:t>of p-persistent CSMA</a:t>
            </a:r>
          </a:p>
        </p:txBody>
      </p:sp>
      <p:sp>
        <p:nvSpPr>
          <p:cNvPr id="3" name="Content Placeholder 2"/>
          <p:cNvSpPr>
            <a:spLocks noGrp="1"/>
          </p:cNvSpPr>
          <p:nvPr>
            <p:ph idx="1"/>
          </p:nvPr>
        </p:nvSpPr>
        <p:spPr/>
        <p:txBody>
          <a:bodyPr/>
          <a:lstStyle/>
          <a:p>
            <a:pPr algn="just"/>
            <a:r>
              <a:rPr lang="en-US" dirty="0"/>
              <a:t>For low/intermediate values of propagation delay and with p optimized, throughput of p-persistent CSMA lies between that of slotted and </a:t>
            </a:r>
            <a:r>
              <a:rPr lang="en-US" dirty="0" err="1"/>
              <a:t>unslotted</a:t>
            </a:r>
            <a:r>
              <a:rPr lang="en-US" dirty="0"/>
              <a:t> </a:t>
            </a:r>
            <a:r>
              <a:rPr lang="en-US" dirty="0" smtClean="0"/>
              <a:t>non-persistent </a:t>
            </a:r>
            <a:r>
              <a:rPr lang="en-US" dirty="0"/>
              <a:t>CSMA </a:t>
            </a:r>
          </a:p>
          <a:p>
            <a:pPr algn="just"/>
            <a:r>
              <a:rPr lang="en-US" dirty="0" smtClean="0"/>
              <a:t>For </a:t>
            </a:r>
            <a:r>
              <a:rPr lang="en-US" dirty="0"/>
              <a:t>long propagation delays, p-persistent CSMA throughput exceeds that of </a:t>
            </a:r>
            <a:r>
              <a:rPr lang="en-US" dirty="0" smtClean="0"/>
              <a:t>non-persistent </a:t>
            </a:r>
            <a:r>
              <a:rPr lang="en-US" dirty="0"/>
              <a:t>CSMA</a:t>
            </a:r>
          </a:p>
        </p:txBody>
      </p:sp>
    </p:spTree>
    <p:extLst>
      <p:ext uri="{BB962C8B-B14F-4D97-AF65-F5344CB8AC3E}">
        <p14:creationId xmlns:p14="http://schemas.microsoft.com/office/powerpoint/2010/main" val="10499853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Throughputs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7061" y="2465383"/>
            <a:ext cx="6449877" cy="3795912"/>
          </a:xfrm>
        </p:spPr>
      </p:pic>
      <p:sp>
        <p:nvSpPr>
          <p:cNvPr id="5" name="Rectangle 4"/>
          <p:cNvSpPr/>
          <p:nvPr/>
        </p:nvSpPr>
        <p:spPr>
          <a:xfrm>
            <a:off x="467388" y="1252159"/>
            <a:ext cx="8067012" cy="1200329"/>
          </a:xfrm>
          <a:prstGeom prst="rect">
            <a:avLst/>
          </a:prstGeom>
        </p:spPr>
        <p:txBody>
          <a:bodyPr wrap="square">
            <a:spAutoFit/>
          </a:bodyPr>
          <a:lstStyle/>
          <a:p>
            <a:r>
              <a:rPr lang="en-US" dirty="0">
                <a:solidFill>
                  <a:srgbClr val="000000"/>
                </a:solidFill>
                <a:latin typeface="Arial" charset="0"/>
              </a:rPr>
              <a:t>The throughput of a network system is defined as the number of successful transmissions per frame time. The through put of p-persistent CMSA depends upon the value of p. </a:t>
            </a:r>
            <a:r>
              <a:rPr lang="en-US" dirty="0" smtClean="0">
                <a:solidFill>
                  <a:srgbClr val="000000"/>
                </a:solidFill>
                <a:latin typeface="Arial" charset="0"/>
              </a:rPr>
              <a:t>In general, </a:t>
            </a:r>
            <a:r>
              <a:rPr lang="en-US" dirty="0">
                <a:solidFill>
                  <a:srgbClr val="000000"/>
                </a:solidFill>
                <a:latin typeface="Arial" charset="0"/>
              </a:rPr>
              <a:t>lower the value of p, greater the throughput. However, with lower values of p, channel utilization also reduces.</a:t>
            </a:r>
            <a:endParaRPr lang="en-US" dirty="0"/>
          </a:p>
        </p:txBody>
      </p:sp>
    </p:spTree>
    <p:extLst>
      <p:ext uri="{BB962C8B-B14F-4D97-AF65-F5344CB8AC3E}">
        <p14:creationId xmlns:p14="http://schemas.microsoft.com/office/powerpoint/2010/main" val="10197137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in CSMA</a:t>
            </a:r>
            <a:endParaRPr lang="en-US" dirty="0"/>
          </a:p>
        </p:txBody>
      </p:sp>
      <p:sp>
        <p:nvSpPr>
          <p:cNvPr id="3" name="Content Placeholder 2"/>
          <p:cNvSpPr>
            <a:spLocks noGrp="1"/>
          </p:cNvSpPr>
          <p:nvPr>
            <p:ph idx="1"/>
          </p:nvPr>
        </p:nvSpPr>
        <p:spPr/>
        <p:txBody>
          <a:bodyPr/>
          <a:lstStyle/>
          <a:p>
            <a:pPr algn="just"/>
            <a:r>
              <a:rPr lang="en-US" dirty="0" smtClean="0"/>
              <a:t>The CSMA method does not specify the procedure following a collision.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CSMA with Collision Detection (CSMA/CD)</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To overcome the problem of CSMA, CSMA with collision detection  i.e., CSMA/CD augments the algorithm to handle the collision. </a:t>
            </a:r>
          </a:p>
          <a:p>
            <a:pPr algn="just"/>
            <a:r>
              <a:rPr lang="en-US" dirty="0" smtClean="0"/>
              <a:t>In CSMA/CD, a station monitors the medium after it sends a frame to see if the transmission was successful. If so, the station is done. If however, there is a collision the frame is sent again.</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Collision of the first bit in CSMA/CD</a:t>
            </a:r>
            <a:br>
              <a:rPr lang="en-US" dirty="0" smtClean="0"/>
            </a:br>
            <a:endParaRPr lang="en-US" dirty="0"/>
          </a:p>
        </p:txBody>
      </p:sp>
      <p:sp>
        <p:nvSpPr>
          <p:cNvPr id="3" name="Content Placeholder 2"/>
          <p:cNvSpPr>
            <a:spLocks noGrp="1"/>
          </p:cNvSpPr>
          <p:nvPr>
            <p:ph idx="1"/>
          </p:nvPr>
        </p:nvSpPr>
        <p:spPr/>
        <p:txBody>
          <a:bodyPr/>
          <a:lstStyle/>
          <a:p>
            <a:endParaRPr lang="en-US"/>
          </a:p>
        </p:txBody>
      </p:sp>
      <p:pic>
        <p:nvPicPr>
          <p:cNvPr id="5" name="Picture 7"/>
          <p:cNvPicPr>
            <a:picLocks noChangeAspect="1" noChangeArrowheads="1"/>
          </p:cNvPicPr>
          <p:nvPr/>
        </p:nvPicPr>
        <p:blipFill>
          <a:blip r:embed="rId2" cstate="print"/>
          <a:srcRect/>
          <a:stretch>
            <a:fillRect/>
          </a:stretch>
        </p:blipFill>
        <p:spPr bwMode="auto">
          <a:xfrm>
            <a:off x="9525" y="2033588"/>
            <a:ext cx="9058275" cy="26146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and abortion in CSMA/CD</a:t>
            </a:r>
            <a:endParaRPr lang="en-US" dirty="0"/>
          </a:p>
        </p:txBody>
      </p:sp>
      <p:sp>
        <p:nvSpPr>
          <p:cNvPr id="3" name="Content Placeholder 2"/>
          <p:cNvSpPr>
            <a:spLocks noGrp="1"/>
          </p:cNvSpPr>
          <p:nvPr>
            <p:ph idx="1"/>
          </p:nvPr>
        </p:nvSpPr>
        <p:spPr/>
        <p:txBody>
          <a:bodyPr/>
          <a:lstStyle/>
          <a:p>
            <a:endParaRPr lang="en-US"/>
          </a:p>
        </p:txBody>
      </p:sp>
      <p:pic>
        <p:nvPicPr>
          <p:cNvPr id="4" name="Picture 7"/>
          <p:cNvPicPr>
            <a:picLocks noChangeAspect="1" noChangeArrowheads="1"/>
          </p:cNvPicPr>
          <p:nvPr/>
        </p:nvPicPr>
        <p:blipFill>
          <a:blip r:embed="rId2" cstate="print"/>
          <a:srcRect/>
          <a:stretch>
            <a:fillRect/>
          </a:stretch>
        </p:blipFill>
        <p:spPr bwMode="auto">
          <a:xfrm>
            <a:off x="73025" y="2081213"/>
            <a:ext cx="8994775" cy="29479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Space/time model of the collision in CSMA</a:t>
            </a:r>
            <a:endParaRPr lang="en-US" dirty="0"/>
          </a:p>
        </p:txBody>
      </p:sp>
      <p:sp>
        <p:nvSpPr>
          <p:cNvPr id="3" name="Content Placeholder 2"/>
          <p:cNvSpPr>
            <a:spLocks noGrp="1"/>
          </p:cNvSpPr>
          <p:nvPr>
            <p:ph idx="1"/>
          </p:nvPr>
        </p:nvSpPr>
        <p:spPr/>
        <p:txBody>
          <a:bodyPr/>
          <a:lstStyle/>
          <a:p>
            <a:endParaRPr lang="en-US"/>
          </a:p>
        </p:txBody>
      </p:sp>
      <p:pic>
        <p:nvPicPr>
          <p:cNvPr id="4" name="Picture 7"/>
          <p:cNvPicPr>
            <a:picLocks noChangeAspect="1" noChangeArrowheads="1"/>
          </p:cNvPicPr>
          <p:nvPr/>
        </p:nvPicPr>
        <p:blipFill>
          <a:blip r:embed="rId2" cstate="print"/>
          <a:srcRect/>
          <a:stretch>
            <a:fillRect/>
          </a:stretch>
        </p:blipFill>
        <p:spPr bwMode="auto">
          <a:xfrm>
            <a:off x="609600" y="1779587"/>
            <a:ext cx="7880350" cy="5078413"/>
          </a:xfrm>
          <a:prstGeom prst="rect">
            <a:avLst/>
          </a:prstGeom>
          <a:solidFill>
            <a:schemeClr val="accent1"/>
          </a:solidFill>
          <a:ln w="9525">
            <a:noFill/>
            <a:miter lim="800000"/>
            <a:headEnd/>
            <a:tailEnd/>
          </a:ln>
          <a:effectLst/>
        </p:spPr>
      </p:pic>
      <p:sp>
        <p:nvSpPr>
          <p:cNvPr id="5" name="TextBox 4"/>
          <p:cNvSpPr txBox="1"/>
          <p:nvPr/>
        </p:nvSpPr>
        <p:spPr>
          <a:xfrm>
            <a:off x="5410200" y="2667000"/>
            <a:ext cx="1371600" cy="369332"/>
          </a:xfrm>
          <a:prstGeom prst="rect">
            <a:avLst/>
          </a:prstGeom>
          <a:noFill/>
        </p:spPr>
        <p:txBody>
          <a:bodyPr wrap="square" rtlCol="0">
            <a:spAutoFit/>
          </a:bodyPr>
          <a:lstStyle/>
          <a:p>
            <a:r>
              <a:rPr lang="en-US" dirty="0" smtClean="0"/>
              <a:t>t</a:t>
            </a:r>
            <a:r>
              <a:rPr lang="en-US" sz="1100" dirty="0" smtClean="0"/>
              <a:t>2</a:t>
            </a:r>
            <a:r>
              <a:rPr lang="en-US" dirty="0" smtClean="0"/>
              <a:t> &gt; t</a:t>
            </a:r>
            <a:r>
              <a:rPr lang="en-US" sz="1100" dirty="0" smtClean="0"/>
              <a:t>1</a:t>
            </a:r>
            <a:endParaRPr lang="en-US" dirty="0"/>
          </a:p>
        </p:txBody>
      </p:sp>
      <p:sp>
        <p:nvSpPr>
          <p:cNvPr id="6" name="TextBox 5"/>
          <p:cNvSpPr txBox="1"/>
          <p:nvPr/>
        </p:nvSpPr>
        <p:spPr>
          <a:xfrm>
            <a:off x="609600" y="3429000"/>
            <a:ext cx="1600200" cy="923330"/>
          </a:xfrm>
          <a:prstGeom prst="rect">
            <a:avLst/>
          </a:prstGeom>
          <a:solidFill>
            <a:schemeClr val="accent2"/>
          </a:solidFill>
        </p:spPr>
        <p:txBody>
          <a:bodyPr wrap="square" rtlCol="0">
            <a:spAutoFit/>
          </a:bodyPr>
          <a:lstStyle/>
          <a:p>
            <a:r>
              <a:rPr lang="en-US" dirty="0" smtClean="0"/>
              <a:t>Area </a:t>
            </a:r>
            <a:r>
              <a:rPr lang="en-US" dirty="0" err="1" smtClean="0"/>
              <a:t>whers</a:t>
            </a:r>
            <a:r>
              <a:rPr lang="en-US" dirty="0" smtClean="0"/>
              <a:t> B’s Signal exists</a:t>
            </a:r>
          </a:p>
          <a:p>
            <a:endParaRPr lang="en-US" dirty="0"/>
          </a:p>
        </p:txBody>
      </p:sp>
      <p:sp>
        <p:nvSpPr>
          <p:cNvPr id="8" name="TextBox 7"/>
          <p:cNvSpPr txBox="1"/>
          <p:nvPr/>
        </p:nvSpPr>
        <p:spPr>
          <a:xfrm>
            <a:off x="3200400" y="6030417"/>
            <a:ext cx="1600200" cy="923330"/>
          </a:xfrm>
          <a:prstGeom prst="rect">
            <a:avLst/>
          </a:prstGeom>
          <a:solidFill>
            <a:schemeClr val="accent2"/>
          </a:solidFill>
        </p:spPr>
        <p:txBody>
          <a:bodyPr wrap="square" rtlCol="0">
            <a:spAutoFit/>
          </a:bodyPr>
          <a:lstStyle/>
          <a:p>
            <a:r>
              <a:rPr lang="en-US" dirty="0" smtClean="0"/>
              <a:t>Area </a:t>
            </a:r>
            <a:r>
              <a:rPr lang="en-US" dirty="0" err="1" smtClean="0"/>
              <a:t>whers</a:t>
            </a:r>
            <a:r>
              <a:rPr lang="en-US" dirty="0" smtClean="0"/>
              <a:t> C’s Signal exists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Vulnerable time in CSMA</a:t>
            </a:r>
            <a:endParaRPr lang="en-US" dirty="0"/>
          </a:p>
        </p:txBody>
      </p:sp>
      <p:sp>
        <p:nvSpPr>
          <p:cNvPr id="3" name="Content Placeholder 2"/>
          <p:cNvSpPr>
            <a:spLocks noGrp="1"/>
          </p:cNvSpPr>
          <p:nvPr>
            <p:ph idx="1"/>
          </p:nvPr>
        </p:nvSpPr>
        <p:spPr/>
        <p:txBody>
          <a:bodyPr/>
          <a:lstStyle/>
          <a:p>
            <a:endParaRPr lang="en-US"/>
          </a:p>
        </p:txBody>
      </p:sp>
      <p:pic>
        <p:nvPicPr>
          <p:cNvPr id="4" name="Picture 7"/>
          <p:cNvPicPr>
            <a:picLocks noChangeAspect="1" noChangeArrowheads="1"/>
          </p:cNvPicPr>
          <p:nvPr/>
        </p:nvPicPr>
        <p:blipFill>
          <a:blip r:embed="rId2" cstate="print"/>
          <a:srcRect/>
          <a:stretch>
            <a:fillRect/>
          </a:stretch>
        </p:blipFill>
        <p:spPr bwMode="auto">
          <a:xfrm>
            <a:off x="228600" y="2035175"/>
            <a:ext cx="8839200" cy="3298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Persistence methods</a:t>
            </a:r>
            <a:endParaRPr lang="en-US" dirty="0"/>
          </a:p>
        </p:txBody>
      </p:sp>
      <p:sp>
        <p:nvSpPr>
          <p:cNvPr id="3" name="Content Placeholder 2"/>
          <p:cNvSpPr>
            <a:spLocks noGrp="1"/>
          </p:cNvSpPr>
          <p:nvPr>
            <p:ph idx="1"/>
          </p:nvPr>
        </p:nvSpPr>
        <p:spPr/>
        <p:txBody>
          <a:bodyPr/>
          <a:lstStyle/>
          <a:p>
            <a:pPr algn="just"/>
            <a:r>
              <a:rPr lang="en-US" dirty="0" smtClean="0"/>
              <a:t>What should a station do if the channel is busy?</a:t>
            </a:r>
          </a:p>
          <a:p>
            <a:pPr algn="just"/>
            <a:r>
              <a:rPr lang="en-US" dirty="0" smtClean="0"/>
              <a:t>What should a station do if the channel is idle?</a:t>
            </a:r>
          </a:p>
          <a:p>
            <a:endParaRPr lang="en-US" dirty="0" smtClean="0"/>
          </a:p>
          <a:p>
            <a:pPr algn="just"/>
            <a:r>
              <a:rPr lang="en-US" dirty="0" smtClean="0"/>
              <a:t>Three methods have been devised to answer these questions: </a:t>
            </a:r>
            <a:r>
              <a:rPr lang="en-US" dirty="0" smtClean="0">
                <a:solidFill>
                  <a:srgbClr val="0000FF"/>
                </a:solidFill>
              </a:rPr>
              <a:t>the 1-persistent</a:t>
            </a:r>
            <a:r>
              <a:rPr lang="en-US" dirty="0" smtClean="0"/>
              <a:t>, </a:t>
            </a:r>
            <a:r>
              <a:rPr lang="en-US" dirty="0" smtClean="0">
                <a:solidFill>
                  <a:srgbClr val="0000FF"/>
                </a:solidFill>
              </a:rPr>
              <a:t>the </a:t>
            </a:r>
            <a:r>
              <a:rPr lang="en-US" dirty="0" err="1" smtClean="0">
                <a:solidFill>
                  <a:srgbClr val="0000FF"/>
                </a:solidFill>
              </a:rPr>
              <a:t>nonpersistent</a:t>
            </a:r>
            <a:r>
              <a:rPr lang="en-US" dirty="0" smtClean="0">
                <a:solidFill>
                  <a:srgbClr val="0000FF"/>
                </a:solidFill>
              </a:rPr>
              <a:t> </a:t>
            </a:r>
            <a:r>
              <a:rPr lang="en-US" dirty="0" smtClean="0"/>
              <a:t>and</a:t>
            </a:r>
            <a:r>
              <a:rPr lang="en-US" dirty="0" smtClean="0">
                <a:solidFill>
                  <a:srgbClr val="0000FF"/>
                </a:solidFill>
              </a:rPr>
              <a:t> the p-persistent method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1-Persistent</a:t>
            </a:r>
            <a:endParaRPr lang="en-US" dirty="0"/>
          </a:p>
        </p:txBody>
      </p:sp>
      <p:sp>
        <p:nvSpPr>
          <p:cNvPr id="3" name="Content Placeholder 2"/>
          <p:cNvSpPr>
            <a:spLocks noGrp="1"/>
          </p:cNvSpPr>
          <p:nvPr>
            <p:ph idx="1"/>
          </p:nvPr>
        </p:nvSpPr>
        <p:spPr/>
        <p:txBody>
          <a:bodyPr>
            <a:normAutofit/>
          </a:bodyPr>
          <a:lstStyle/>
          <a:p>
            <a:pPr algn="just"/>
            <a:r>
              <a:rPr lang="en-US" sz="2200" dirty="0" smtClean="0"/>
              <a:t>The 1-persistent method is simple and straightforward. In this method, after the station finds the line idle, it sends its frame immediately (with probability 1). This method has the highest chance of collision because two or more stations may find the line idle and send their frames immediately. Ethernet uses this method</a:t>
            </a:r>
            <a:endParaRPr lang="en-US" sz="2200" dirty="0"/>
          </a:p>
        </p:txBody>
      </p:sp>
      <p:pic>
        <p:nvPicPr>
          <p:cNvPr id="1026" name="Picture 2"/>
          <p:cNvPicPr>
            <a:picLocks noChangeAspect="1" noChangeArrowheads="1"/>
          </p:cNvPicPr>
          <p:nvPr/>
        </p:nvPicPr>
        <p:blipFill>
          <a:blip r:embed="rId2" cstate="print"/>
          <a:srcRect/>
          <a:stretch>
            <a:fillRect/>
          </a:stretch>
        </p:blipFill>
        <p:spPr bwMode="auto">
          <a:xfrm>
            <a:off x="228600" y="3733800"/>
            <a:ext cx="6360242" cy="19050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6553200" y="3657600"/>
            <a:ext cx="2449286"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Nonpersistent</a:t>
            </a:r>
            <a:endParaRPr lang="en-US" dirty="0"/>
          </a:p>
        </p:txBody>
      </p:sp>
      <p:sp>
        <p:nvSpPr>
          <p:cNvPr id="3" name="Content Placeholder 2"/>
          <p:cNvSpPr>
            <a:spLocks noGrp="1"/>
          </p:cNvSpPr>
          <p:nvPr>
            <p:ph idx="1"/>
          </p:nvPr>
        </p:nvSpPr>
        <p:spPr>
          <a:xfrm>
            <a:off x="228600" y="1371600"/>
            <a:ext cx="8458200" cy="4754563"/>
          </a:xfrm>
        </p:spPr>
        <p:txBody>
          <a:bodyPr>
            <a:normAutofit/>
          </a:bodyPr>
          <a:lstStyle/>
          <a:p>
            <a:pPr algn="just"/>
            <a:r>
              <a:rPr lang="en-US" sz="2100" dirty="0" smtClean="0"/>
              <a:t>In the </a:t>
            </a:r>
            <a:r>
              <a:rPr lang="en-US" sz="2100" dirty="0" err="1" smtClean="0"/>
              <a:t>nonpersistent</a:t>
            </a:r>
            <a:r>
              <a:rPr lang="en-US" sz="2100" dirty="0" smtClean="0"/>
              <a:t> method, a station that has a frame to send senses the line. If the line is idle, it sends immediately. If the line is not idle, it waits for a random amount of time and then senses the line again. The non persistent approach reduces the chance of collision because it is unlikely that two or more stations will wait the same amount of time and retry to send simultaneously.</a:t>
            </a:r>
          </a:p>
          <a:p>
            <a:pPr algn="just"/>
            <a:r>
              <a:rPr lang="en-US" sz="2100" dirty="0" smtClean="0"/>
              <a:t>However, this method reduces the efficiency of the network because the medium remains idle when there may be stations with frames to send.</a:t>
            </a:r>
            <a:endParaRPr lang="en-US" sz="2100" dirty="0"/>
          </a:p>
        </p:txBody>
      </p:sp>
      <p:pic>
        <p:nvPicPr>
          <p:cNvPr id="2050" name="Picture 2"/>
          <p:cNvPicPr>
            <a:picLocks noChangeAspect="1" noChangeArrowheads="1"/>
          </p:cNvPicPr>
          <p:nvPr/>
        </p:nvPicPr>
        <p:blipFill>
          <a:blip r:embed="rId2" cstate="print"/>
          <a:srcRect/>
          <a:stretch>
            <a:fillRect/>
          </a:stretch>
        </p:blipFill>
        <p:spPr bwMode="auto">
          <a:xfrm>
            <a:off x="228600" y="4267200"/>
            <a:ext cx="5257800" cy="1542631"/>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5485809" y="4191000"/>
            <a:ext cx="3604438"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p-Persistent</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sz="2000" dirty="0" smtClean="0"/>
              <a:t>The p-persistent method is used if the channel has time slots with a slot duration equal to or greater than the maximum propagation time. The p-persistent approach combines the advantage of the other two strategies. It reduces the chance of collision and improves efficiency. In this method, after the station finds the line idle it follows these steps:</a:t>
            </a:r>
          </a:p>
          <a:p>
            <a:pPr>
              <a:buNone/>
            </a:pPr>
            <a:r>
              <a:rPr lang="en-US" sz="2000" dirty="0" smtClean="0"/>
              <a:t>		1. with probability p, the station sends its frame.</a:t>
            </a:r>
          </a:p>
          <a:p>
            <a:pPr>
              <a:buNone/>
            </a:pPr>
            <a:r>
              <a:rPr lang="en-US" sz="2000" dirty="0" smtClean="0"/>
              <a:t>		2. with probability q=1-p, the station waits for the beginning of the next time slot and checks the line again.</a:t>
            </a:r>
          </a:p>
          <a:p>
            <a:pPr>
              <a:buNone/>
            </a:pPr>
            <a:r>
              <a:rPr lang="en-US" sz="2000" dirty="0" smtClean="0"/>
              <a:t>			a. if the line is idle, it goes to step 1.</a:t>
            </a:r>
          </a:p>
          <a:p>
            <a:pPr>
              <a:buNone/>
            </a:pPr>
            <a:r>
              <a:rPr lang="en-US" sz="2000" dirty="0" smtClean="0"/>
              <a:t>			b. if the line is busy, it acts as though a collision has occurred and uses the back-off procedure.</a:t>
            </a:r>
          </a:p>
          <a:p>
            <a:endParaRPr lang="en-US" sz="2100" dirty="0"/>
          </a:p>
        </p:txBody>
      </p:sp>
      <p:pic>
        <p:nvPicPr>
          <p:cNvPr id="3074" name="Picture 2"/>
          <p:cNvPicPr>
            <a:picLocks noChangeAspect="1" noChangeArrowheads="1"/>
          </p:cNvPicPr>
          <p:nvPr/>
        </p:nvPicPr>
        <p:blipFill>
          <a:blip r:embed="rId2" cstate="print"/>
          <a:srcRect/>
          <a:stretch>
            <a:fillRect/>
          </a:stretch>
        </p:blipFill>
        <p:spPr bwMode="auto">
          <a:xfrm>
            <a:off x="1447800" y="5029199"/>
            <a:ext cx="5257800" cy="167118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of p</a:t>
            </a:r>
            <a:r>
              <a:rPr lang="mr-IN" dirty="0" smtClean="0"/>
              <a:t>–</a:t>
            </a:r>
            <a:r>
              <a:rPr lang="en-US" dirty="0" smtClean="0"/>
              <a:t>persistent CSMA</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When </a:t>
            </a:r>
            <a:r>
              <a:rPr lang="en-US" dirty="0"/>
              <a:t>a frame is ready, the transmitting station checks whether the channel is idle or busy.</a:t>
            </a:r>
          </a:p>
          <a:p>
            <a:pPr lvl="1" algn="just"/>
            <a:r>
              <a:rPr lang="en-US" dirty="0"/>
              <a:t>If the channel is idle then it transmits the frame immediately.</a:t>
            </a:r>
          </a:p>
          <a:p>
            <a:pPr lvl="1" algn="just"/>
            <a:r>
              <a:rPr lang="en-US" dirty="0"/>
              <a:t>If the channel is busy, the station waits and continually checks until the channel becomes idle.</a:t>
            </a:r>
          </a:p>
          <a:p>
            <a:pPr algn="just"/>
            <a:r>
              <a:rPr lang="en-US" dirty="0"/>
              <a:t>When the channel becomes idle, the station transmits the frame with a probability p.</a:t>
            </a:r>
          </a:p>
          <a:p>
            <a:pPr algn="just"/>
            <a:r>
              <a:rPr lang="en-US" dirty="0"/>
              <a:t>With a probability ( 1 – p ), the channel waits for next time slot. If the next time slot is idle, it again transmits with a probability p and waits with a probability ( 1 – p ).</a:t>
            </a:r>
          </a:p>
          <a:p>
            <a:pPr algn="just"/>
            <a:r>
              <a:rPr lang="en-US" dirty="0"/>
              <a:t>The station repeats this process until either frame has been transmitted or another station has begun transmitting.</a:t>
            </a:r>
          </a:p>
          <a:p>
            <a:pPr algn="just"/>
            <a:r>
              <a:rPr lang="en-US" dirty="0"/>
              <a:t>If another station begins transmitting, the station waits for a random amount of time and restarts the algorithm.</a:t>
            </a:r>
          </a:p>
          <a:p>
            <a:endParaRPr lang="en-US" dirty="0"/>
          </a:p>
        </p:txBody>
      </p:sp>
    </p:spTree>
    <p:extLst>
      <p:ext uri="{BB962C8B-B14F-4D97-AF65-F5344CB8AC3E}">
        <p14:creationId xmlns:p14="http://schemas.microsoft.com/office/powerpoint/2010/main" val="21315219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5386</TotalTime>
  <Words>767</Words>
  <Application>Microsoft Macintosh PowerPoint</Application>
  <PresentationFormat>On-screen Show (4:3)</PresentationFormat>
  <Paragraphs>56</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Calibri</vt:lpstr>
      <vt:lpstr>Mangal</vt:lpstr>
      <vt:lpstr>Arial</vt:lpstr>
      <vt:lpstr>Office Theme</vt:lpstr>
      <vt:lpstr>CSE/PC/B/T/316  Computer Networks Topic 4- Multiple Access Protocols  (CSMA)</vt:lpstr>
      <vt:lpstr>Carrier Sense Multiple Access (CSMA)</vt:lpstr>
      <vt:lpstr>Space/time model of the collision in CSMA</vt:lpstr>
      <vt:lpstr>Vulnerable time in CSMA</vt:lpstr>
      <vt:lpstr>Persistence methods</vt:lpstr>
      <vt:lpstr>1-Persistent</vt:lpstr>
      <vt:lpstr>Nonpersistent</vt:lpstr>
      <vt:lpstr>p-Persistent</vt:lpstr>
      <vt:lpstr>Algorithm of p–persistent CSMA</vt:lpstr>
      <vt:lpstr>p-Persistent</vt:lpstr>
      <vt:lpstr>p-persistent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vt:lpstr>
      <vt:lpstr>Throughput of p-persistent CSMA</vt:lpstr>
      <vt:lpstr>Comparison of Throughputs</vt:lpstr>
      <vt:lpstr>Problem in CSMA</vt:lpstr>
      <vt:lpstr>CSMA with Collision Detection (CSMA/CD)</vt:lpstr>
      <vt:lpstr>Collision of the first bit in CSMA/CD </vt:lpstr>
      <vt:lpstr>Collision and abortion in CSMA/CD</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Communication Lecture 1- Introduction</dc:title>
  <dc:creator>sarbani</dc:creator>
  <cp:lastModifiedBy>Microsoft Office User</cp:lastModifiedBy>
  <cp:revision>226</cp:revision>
  <dcterms:created xsi:type="dcterms:W3CDTF">2006-08-16T00:00:00Z</dcterms:created>
  <dcterms:modified xsi:type="dcterms:W3CDTF">2021-08-03T05:57:55Z</dcterms:modified>
</cp:coreProperties>
</file>