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1" r:id="rId3"/>
    <p:sldId id="298" r:id="rId4"/>
    <p:sldId id="299" r:id="rId5"/>
    <p:sldId id="300" r:id="rId6"/>
    <p:sldId id="302" r:id="rId7"/>
    <p:sldId id="369" r:id="rId8"/>
    <p:sldId id="303" r:id="rId9"/>
    <p:sldId id="304" r:id="rId10"/>
    <p:sldId id="305"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66" r:id="rId27"/>
    <p:sldId id="306" r:id="rId28"/>
    <p:sldId id="322" r:id="rId29"/>
    <p:sldId id="323" r:id="rId30"/>
    <p:sldId id="324" r:id="rId31"/>
    <p:sldId id="325" r:id="rId32"/>
    <p:sldId id="326" r:id="rId33"/>
    <p:sldId id="357" r:id="rId34"/>
    <p:sldId id="358" r:id="rId35"/>
    <p:sldId id="359" r:id="rId36"/>
    <p:sldId id="367" r:id="rId37"/>
    <p:sldId id="368" r:id="rId38"/>
    <p:sldId id="360" r:id="rId39"/>
    <p:sldId id="361" r:id="rId40"/>
    <p:sldId id="362" r:id="rId41"/>
    <p:sldId id="363" r:id="rId42"/>
    <p:sldId id="364" r:id="rId43"/>
    <p:sldId id="36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06" autoAdjust="0"/>
    <p:restoredTop sz="94690"/>
  </p:normalViewPr>
  <p:slideViewPr>
    <p:cSldViewPr>
      <p:cViewPr varScale="1">
        <p:scale>
          <a:sx n="91" d="100"/>
          <a:sy n="91" d="100"/>
        </p:scale>
        <p:origin x="105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07592-00F8-45F1-8923-FEA1B3B1F480}" type="datetimeFigureOut">
              <a:rPr lang="en-US" smtClean="0"/>
              <a:pPr/>
              <a:t>8/6/21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07A35-6987-400F-A1C3-5F3C0E2E70C9}" type="slidenum">
              <a:rPr lang="en-US" smtClean="0"/>
              <a:pPr/>
              <a:t>‹#›</a:t>
            </a:fld>
            <a:endParaRPr lang="en-US"/>
          </a:p>
        </p:txBody>
      </p:sp>
    </p:spTree>
    <p:extLst>
      <p:ext uri="{BB962C8B-B14F-4D97-AF65-F5344CB8AC3E}">
        <p14:creationId xmlns:p14="http://schemas.microsoft.com/office/powerpoint/2010/main" val="89235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508E1-2660-4A62-A69E-84C4CE8B34B1}" type="slidenum">
              <a:rPr lang="en-US"/>
              <a:pPr/>
              <a:t>19</a:t>
            </a:fld>
            <a:endParaRPr lang="en-US"/>
          </a:p>
        </p:txBody>
      </p:sp>
      <p:sp>
        <p:nvSpPr>
          <p:cNvPr id="1917954" name="Rectangle 2"/>
          <p:cNvSpPr>
            <a:spLocks noGrp="1" noRot="1" noChangeAspect="1" noChangeArrowheads="1" noTextEdit="1"/>
          </p:cNvSpPr>
          <p:nvPr>
            <p:ph type="sldImg"/>
          </p:nvPr>
        </p:nvSpPr>
        <p:spPr>
          <a:xfrm>
            <a:off x="1096963" y="652463"/>
            <a:ext cx="4630737" cy="3475037"/>
          </a:xfrm>
          <a:ln/>
        </p:spPr>
      </p:sp>
      <p:sp>
        <p:nvSpPr>
          <p:cNvPr id="1917955" name="Rectangle 3"/>
          <p:cNvSpPr>
            <a:spLocks noGrp="1" noChangeArrowheads="1"/>
          </p:cNvSpPr>
          <p:nvPr>
            <p:ph type="body" idx="1"/>
          </p:nvPr>
        </p:nvSpPr>
        <p:spPr>
          <a:xfrm>
            <a:off x="909638" y="4344988"/>
            <a:ext cx="5008562" cy="4125912"/>
          </a:xfrm>
        </p:spPr>
        <p:txBody>
          <a:bodyPr/>
          <a:lstStyle/>
          <a:p>
            <a:endParaRPr lang="en-US"/>
          </a:p>
        </p:txBody>
      </p:sp>
    </p:spTree>
    <p:extLst>
      <p:ext uri="{BB962C8B-B14F-4D97-AF65-F5344CB8AC3E}">
        <p14:creationId xmlns:p14="http://schemas.microsoft.com/office/powerpoint/2010/main" val="529537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arbani.roy@jadavpuruniversity.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mr-IN" dirty="0" smtClean="0"/>
              <a:t>CSE/PC/</a:t>
            </a:r>
            <a:r>
              <a:rPr lang="mr-IN" dirty="0" err="1" smtClean="0"/>
              <a:t>B</a:t>
            </a:r>
            <a:r>
              <a:rPr lang="mr-IN" dirty="0" smtClean="0"/>
              <a:t>/</a:t>
            </a:r>
            <a:r>
              <a:rPr lang="mr-IN" dirty="0" err="1" smtClean="0"/>
              <a:t>T</a:t>
            </a:r>
            <a:r>
              <a:rPr lang="mr-IN" dirty="0" smtClean="0"/>
              <a:t>/316</a:t>
            </a:r>
            <a:r>
              <a:rPr lang="en-US" dirty="0" smtClean="0"/>
              <a:t/>
            </a:r>
            <a:br>
              <a:rPr lang="en-US" dirty="0" smtClean="0"/>
            </a:br>
            <a:r>
              <a:rPr lang="en-US" dirty="0" smtClean="0"/>
              <a:t> Computer Networks</a:t>
            </a:r>
            <a:br>
              <a:rPr lang="en-US" dirty="0" smtClean="0"/>
            </a:br>
            <a:r>
              <a:rPr lang="en-US" dirty="0" smtClean="0"/>
              <a:t>Topic </a:t>
            </a:r>
            <a:r>
              <a:rPr lang="en-US" dirty="0"/>
              <a:t>5</a:t>
            </a:r>
            <a:r>
              <a:rPr lang="en-US" dirty="0" smtClean="0"/>
              <a:t>- </a:t>
            </a:r>
            <a:r>
              <a:rPr lang="en-US" dirty="0"/>
              <a:t>Multiple Access Protocols</a:t>
            </a:r>
            <a:br>
              <a:rPr lang="en-US" dirty="0"/>
            </a:br>
            <a:r>
              <a:rPr lang="en-US" dirty="0"/>
              <a:t> </a:t>
            </a:r>
            <a:r>
              <a:rPr lang="en-US" dirty="0" smtClean="0"/>
              <a:t>(CSMA-CD, CSMA-CA)</a:t>
            </a:r>
            <a:endParaRPr lang="en-US" dirty="0"/>
          </a:p>
        </p:txBody>
      </p:sp>
      <p:sp>
        <p:nvSpPr>
          <p:cNvPr id="3" name="Subtitle 2"/>
          <p:cNvSpPr>
            <a:spLocks noGrp="1"/>
          </p:cNvSpPr>
          <p:nvPr>
            <p:ph type="subTitle" idx="1"/>
          </p:nvPr>
        </p:nvSpPr>
        <p:spPr>
          <a:xfrm>
            <a:off x="381000" y="4876800"/>
            <a:ext cx="6400800" cy="1219200"/>
          </a:xfrm>
        </p:spPr>
        <p:txBody>
          <a:bodyPr>
            <a:normAutofit fontScale="85000" lnSpcReduction="20000"/>
          </a:bodyPr>
          <a:lstStyle/>
          <a:p>
            <a:pPr algn="l"/>
            <a:r>
              <a:rPr lang="en-US" dirty="0" smtClean="0">
                <a:solidFill>
                  <a:schemeClr val="tx2"/>
                </a:solidFill>
              </a:rPr>
              <a:t>Sarbani Roy</a:t>
            </a:r>
          </a:p>
          <a:p>
            <a:pPr algn="l"/>
            <a:r>
              <a:rPr lang="en-US" sz="2000" dirty="0" smtClean="0">
                <a:solidFill>
                  <a:schemeClr val="tx2"/>
                </a:solidFill>
                <a:hlinkClick r:id="rId2"/>
              </a:rPr>
              <a:t>sarbani.roy@jadavpuruniversity.in</a:t>
            </a:r>
            <a:endParaRPr lang="en-US" sz="2000" dirty="0" smtClean="0">
              <a:solidFill>
                <a:schemeClr val="tx2"/>
              </a:solidFill>
            </a:endParaRPr>
          </a:p>
          <a:p>
            <a:pPr algn="l"/>
            <a:r>
              <a:rPr lang="en-US" sz="2000" dirty="0" smtClean="0">
                <a:solidFill>
                  <a:schemeClr val="tx2"/>
                </a:solidFill>
              </a:rPr>
              <a:t>Office: CC-5-7</a:t>
            </a:r>
          </a:p>
          <a:p>
            <a:pPr algn="l"/>
            <a:r>
              <a:rPr lang="en-US" sz="2000" dirty="0" smtClean="0">
                <a:solidFill>
                  <a:schemeClr val="tx2"/>
                </a:solidFill>
              </a:rPr>
              <a:t>Cell: 9051639328</a:t>
            </a:r>
            <a:endParaRPr lang="en-US" sz="2000"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Energy level during transmission, idleness, or collision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The level of energy in a channel can have three values: zero (idle), normal (busy i.e., transmission) and abnormal (collision)</a:t>
            </a:r>
            <a:endParaRPr lang="en-US" dirty="0"/>
          </a:p>
        </p:txBody>
      </p:sp>
      <p:pic>
        <p:nvPicPr>
          <p:cNvPr id="4" name="Picture 7"/>
          <p:cNvPicPr>
            <a:picLocks noChangeAspect="1" noChangeArrowheads="1"/>
          </p:cNvPicPr>
          <p:nvPr/>
        </p:nvPicPr>
        <p:blipFill>
          <a:blip r:embed="rId2" cstate="print"/>
          <a:srcRect/>
          <a:stretch>
            <a:fillRect/>
          </a:stretch>
        </p:blipFill>
        <p:spPr bwMode="auto">
          <a:xfrm>
            <a:off x="941388" y="4206875"/>
            <a:ext cx="7212012" cy="227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idea behind Collision Detection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basic idea behind CSMA/CD is that a station needs to be able to receive while transmitting to detect a collision.</a:t>
            </a:r>
          </a:p>
          <a:p>
            <a:pPr algn="just"/>
            <a:r>
              <a:rPr lang="en-US" dirty="0" smtClean="0"/>
              <a:t>When there is no collision , the station receives one signal i.e., its own signal.</a:t>
            </a:r>
          </a:p>
          <a:p>
            <a:pPr algn="just"/>
            <a:r>
              <a:rPr lang="en-US" dirty="0" smtClean="0"/>
              <a:t>When there is a collision, the station receives two signal; its own signal and the signal transmitted by the second station.</a:t>
            </a:r>
          </a:p>
          <a:p>
            <a:pPr lvl="1" algn="just"/>
            <a:r>
              <a:rPr lang="en-US" dirty="0" smtClean="0"/>
              <a:t>To distinguish between these two cases, the received signals in these two cases must be significantly different.</a:t>
            </a:r>
          </a:p>
          <a:p>
            <a:pPr lvl="1" algn="just"/>
            <a:r>
              <a:rPr lang="en-US" dirty="0" smtClean="0"/>
              <a:t>In other words, the signal from the second station needs to add a significant amount of energy  to the one created by the first station.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it’s a wired network …</a:t>
            </a:r>
            <a:endParaRPr lang="en-US" dirty="0"/>
          </a:p>
        </p:txBody>
      </p:sp>
      <p:sp>
        <p:nvSpPr>
          <p:cNvPr id="3" name="Content Placeholder 2"/>
          <p:cNvSpPr>
            <a:spLocks noGrp="1"/>
          </p:cNvSpPr>
          <p:nvPr>
            <p:ph idx="1"/>
          </p:nvPr>
        </p:nvSpPr>
        <p:spPr/>
        <p:txBody>
          <a:bodyPr/>
          <a:lstStyle/>
          <a:p>
            <a:pPr algn="just"/>
            <a:r>
              <a:rPr lang="en-US" dirty="0" smtClean="0"/>
              <a:t>In a wired network, the received signal has almost the same energy as the sent signal because either the length of the cable is short or there are repeaters that amplify the energy between the sender and the receiver.</a:t>
            </a:r>
          </a:p>
          <a:p>
            <a:pPr algn="just"/>
            <a:r>
              <a:rPr lang="en-US" dirty="0" smtClean="0"/>
              <a:t>This means, that in a collision, the detected energy almost doubles.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it’s a wireless network…</a:t>
            </a:r>
            <a:endParaRPr lang="en-US" dirty="0"/>
          </a:p>
        </p:txBody>
      </p:sp>
      <p:sp>
        <p:nvSpPr>
          <p:cNvPr id="3" name="Content Placeholder 2"/>
          <p:cNvSpPr>
            <a:spLocks noGrp="1"/>
          </p:cNvSpPr>
          <p:nvPr>
            <p:ph idx="1"/>
          </p:nvPr>
        </p:nvSpPr>
        <p:spPr/>
        <p:txBody>
          <a:bodyPr/>
          <a:lstStyle/>
          <a:p>
            <a:pPr algn="just"/>
            <a:r>
              <a:rPr lang="en-US" dirty="0" smtClean="0"/>
              <a:t>In a wireless network, much of the sent energy is lost in transmission (due to propagation, </a:t>
            </a:r>
            <a:r>
              <a:rPr lang="en-US" dirty="0" err="1" smtClean="0"/>
              <a:t>pathloss</a:t>
            </a:r>
            <a:r>
              <a:rPr lang="en-US" dirty="0" smtClean="0"/>
              <a:t>). </a:t>
            </a:r>
          </a:p>
          <a:p>
            <a:pPr algn="just"/>
            <a:r>
              <a:rPr lang="en-US" dirty="0" smtClean="0"/>
              <a:t>The received signal has very little energy.</a:t>
            </a:r>
          </a:p>
          <a:p>
            <a:pPr algn="just"/>
            <a:r>
              <a:rPr lang="en-US" dirty="0" smtClean="0"/>
              <a:t>Therefore, a collision may add only 5 to 10 percent additional energy.</a:t>
            </a:r>
          </a:p>
          <a:p>
            <a:pPr algn="just"/>
            <a:r>
              <a:rPr lang="en-US" dirty="0" smtClean="0"/>
              <a:t>This is not useful for effective collision detection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Why does CSMA/CD fail in wireless networks?</a:t>
            </a:r>
            <a:endParaRPr lang="en-US" sz="3600" dirty="0"/>
          </a:p>
        </p:txBody>
      </p:sp>
      <p:sp>
        <p:nvSpPr>
          <p:cNvPr id="3" name="Content Placeholder 2"/>
          <p:cNvSpPr>
            <a:spLocks noGrp="1"/>
          </p:cNvSpPr>
          <p:nvPr>
            <p:ph idx="1"/>
          </p:nvPr>
        </p:nvSpPr>
        <p:spPr>
          <a:xfrm>
            <a:off x="609600" y="1752600"/>
            <a:ext cx="7848600" cy="4800600"/>
          </a:xfrm>
        </p:spPr>
        <p:txBody>
          <a:bodyPr/>
          <a:lstStyle/>
          <a:p>
            <a:pPr algn="just"/>
            <a:r>
              <a:rPr lang="en-US" sz="2400" dirty="0" smtClean="0"/>
              <a:t>Signal strength decreases proportional to the square of the distance …obstacles attenuate the signal even further	</a:t>
            </a:r>
          </a:p>
          <a:p>
            <a:r>
              <a:rPr lang="en-US" sz="2400" dirty="0" smtClean="0"/>
              <a:t>The sender may now apply carrier sense and detect an idle medium</a:t>
            </a:r>
          </a:p>
          <a:p>
            <a:pPr lvl="1" algn="just"/>
            <a:r>
              <a:rPr lang="en-US" sz="2000" dirty="0" smtClean="0"/>
              <a:t>The sender starts sending but a collision happens at the receiver due to a second sender</a:t>
            </a:r>
          </a:p>
          <a:p>
            <a:pPr algn="just"/>
            <a:r>
              <a:rPr lang="en-US" sz="2400" dirty="0" smtClean="0"/>
              <a:t>It might be the case that a sender cannot “hear” the collision, i.e., CD does not work</a:t>
            </a:r>
          </a:p>
          <a:p>
            <a:pPr lvl="1"/>
            <a:r>
              <a:rPr lang="en-US" sz="2000" dirty="0" smtClean="0"/>
              <a:t>The sender detects no collision and assumes that the data has been transmitted without errors, but a collision might actually have destroyed the data at the receiver.</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Wireless Medium Access Control</a:t>
            </a:r>
            <a:endParaRPr lang="en-US" sz="3600"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1724821"/>
            <a:ext cx="8238590" cy="49045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Wireless Media Disperse Energy</a:t>
            </a:r>
            <a:endParaRPr lang="en-US" sz="3600"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207196" y="1600200"/>
            <a:ext cx="8936804"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Collision Detection Difficult</a:t>
            </a:r>
            <a:endParaRPr lang="en-US" sz="3600" dirty="0"/>
          </a:p>
        </p:txBody>
      </p:sp>
      <p:sp>
        <p:nvSpPr>
          <p:cNvPr id="3" name="Content Placeholder 2"/>
          <p:cNvSpPr>
            <a:spLocks noGrp="1"/>
          </p:cNvSpPr>
          <p:nvPr>
            <p:ph idx="1"/>
          </p:nvPr>
        </p:nvSpPr>
        <p:spPr/>
        <p:txBody>
          <a:bodyPr/>
          <a:lstStyle/>
          <a:p>
            <a:r>
              <a:rPr lang="en-US" dirty="0" smtClean="0"/>
              <a:t>Signal reception based on SINR</a:t>
            </a:r>
          </a:p>
          <a:p>
            <a:pPr lvl="1"/>
            <a:r>
              <a:rPr lang="en-US" dirty="0" smtClean="0">
                <a:solidFill>
                  <a:srgbClr val="CC0000"/>
                </a:solidFill>
              </a:rPr>
              <a:t>Transmitter can only hear itself </a:t>
            </a:r>
          </a:p>
          <a:p>
            <a:pPr lvl="1"/>
            <a:r>
              <a:rPr lang="en-US" dirty="0" smtClean="0">
                <a:solidFill>
                  <a:srgbClr val="CC0000"/>
                </a:solidFill>
              </a:rPr>
              <a:t>Cannot determine signal quality at receiver</a:t>
            </a:r>
          </a:p>
          <a:p>
            <a:endParaRPr lang="en-US" dirty="0"/>
          </a:p>
        </p:txBody>
      </p:sp>
      <p:pic>
        <p:nvPicPr>
          <p:cNvPr id="6147" name="Picture 3"/>
          <p:cNvPicPr>
            <a:picLocks noChangeAspect="1" noChangeArrowheads="1"/>
          </p:cNvPicPr>
          <p:nvPr/>
        </p:nvPicPr>
        <p:blipFill>
          <a:blip r:embed="rId2" cstate="print"/>
          <a:srcRect/>
          <a:stretch>
            <a:fillRect/>
          </a:stretch>
        </p:blipFill>
        <p:spPr bwMode="auto">
          <a:xfrm>
            <a:off x="464976" y="4419600"/>
            <a:ext cx="8145624"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Calculating SINR</a:t>
            </a:r>
            <a:endParaRPr lang="en-US" sz="3600"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762000" y="1824038"/>
            <a:ext cx="7709416" cy="4805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a:xfrm>
            <a:off x="0" y="838200"/>
            <a:ext cx="9144000" cy="547688"/>
          </a:xfrm>
        </p:spPr>
        <p:txBody>
          <a:bodyPr>
            <a:normAutofit fontScale="90000"/>
          </a:bodyPr>
          <a:lstStyle/>
          <a:p>
            <a:r>
              <a:rPr lang="en-US" dirty="0"/>
              <a:t>Issues</a:t>
            </a:r>
          </a:p>
        </p:txBody>
      </p:sp>
      <p:sp>
        <p:nvSpPr>
          <p:cNvPr id="1916931" name="Rectangle 3"/>
          <p:cNvSpPr>
            <a:spLocks noGrp="1" noChangeArrowheads="1"/>
          </p:cNvSpPr>
          <p:nvPr>
            <p:ph type="body" idx="1"/>
          </p:nvPr>
        </p:nvSpPr>
        <p:spPr>
          <a:xfrm>
            <a:off x="244475" y="1676400"/>
            <a:ext cx="8655050" cy="4757738"/>
          </a:xfrm>
        </p:spPr>
        <p:txBody>
          <a:bodyPr>
            <a:normAutofit lnSpcReduction="10000"/>
          </a:bodyPr>
          <a:lstStyle/>
          <a:p>
            <a:pPr marL="228600" indent="-228600">
              <a:lnSpc>
                <a:spcPct val="90000"/>
              </a:lnSpc>
            </a:pPr>
            <a:r>
              <a:rPr lang="en-US" sz="2000" dirty="0"/>
              <a:t>The main issues need to be addressed while designing a MAC protocol for ad hoc wireless networks:</a:t>
            </a:r>
          </a:p>
          <a:p>
            <a:pPr marL="571500" lvl="1" indent="-228600">
              <a:lnSpc>
                <a:spcPct val="90000"/>
              </a:lnSpc>
            </a:pPr>
            <a:r>
              <a:rPr lang="en-US" sz="2000" b="1" dirty="0"/>
              <a:t>Hidden and exposed terminal problems</a:t>
            </a:r>
            <a:r>
              <a:rPr lang="en-US" sz="2000" dirty="0"/>
              <a:t>:</a:t>
            </a:r>
          </a:p>
          <a:p>
            <a:pPr marL="917575" lvl="2" indent="-234950">
              <a:lnSpc>
                <a:spcPct val="90000"/>
              </a:lnSpc>
            </a:pPr>
            <a:r>
              <a:rPr lang="en-US" sz="2000" b="1" dirty="0"/>
              <a:t>Hidden nodes: </a:t>
            </a:r>
            <a:endParaRPr lang="en-US" sz="2000" dirty="0"/>
          </a:p>
          <a:p>
            <a:pPr marL="1257300" lvl="3" indent="-225425">
              <a:lnSpc>
                <a:spcPct val="90000"/>
              </a:lnSpc>
            </a:pPr>
            <a:r>
              <a:rPr lang="en-US" b="1" dirty="0"/>
              <a:t>Hidden stations</a:t>
            </a:r>
            <a:r>
              <a:rPr lang="en-US" dirty="0"/>
              <a:t>: Carrier sensing may fail to detect another station. </a:t>
            </a:r>
          </a:p>
          <a:p>
            <a:pPr marL="1257300" lvl="3" indent="-225425">
              <a:lnSpc>
                <a:spcPct val="90000"/>
              </a:lnSpc>
            </a:pPr>
            <a:r>
              <a:rPr lang="en-US" b="1" dirty="0"/>
              <a:t>Fading</a:t>
            </a:r>
            <a:r>
              <a:rPr lang="en-US" dirty="0"/>
              <a:t>: The strength of radio signals diminished rapidly with the distance from the transmitter. </a:t>
            </a:r>
          </a:p>
          <a:p>
            <a:pPr marL="917575" lvl="2" indent="-234950">
              <a:lnSpc>
                <a:spcPct val="90000"/>
              </a:lnSpc>
            </a:pPr>
            <a:r>
              <a:rPr lang="en-US" sz="2000" b="1" dirty="0"/>
              <a:t>Exposed nodes: </a:t>
            </a:r>
            <a:endParaRPr lang="en-US" sz="2000" dirty="0"/>
          </a:p>
          <a:p>
            <a:pPr marL="1257300" lvl="3" indent="-225425">
              <a:lnSpc>
                <a:spcPct val="90000"/>
              </a:lnSpc>
            </a:pPr>
            <a:r>
              <a:rPr lang="en-US" b="1" dirty="0"/>
              <a:t>Exposed stations</a:t>
            </a:r>
            <a:r>
              <a:rPr lang="en-US" dirty="0"/>
              <a:t>: B is sending to A. C can detect it. C might want to send to E but conclude it cannot transmit because C hears B.</a:t>
            </a:r>
          </a:p>
          <a:p>
            <a:pPr marL="1257300" lvl="3" indent="-225425">
              <a:lnSpc>
                <a:spcPct val="90000"/>
              </a:lnSpc>
            </a:pPr>
            <a:r>
              <a:rPr lang="en-US" b="1" dirty="0"/>
              <a:t>Collision masking</a:t>
            </a:r>
            <a:r>
              <a:rPr lang="en-US" dirty="0"/>
              <a:t>: The local signal might drown out the remote transmission. </a:t>
            </a:r>
            <a:endParaRPr lang="en-US" b="1" dirty="0"/>
          </a:p>
          <a:p>
            <a:pPr marL="571500" lvl="1" indent="-228600">
              <a:lnSpc>
                <a:spcPct val="90000"/>
              </a:lnSpc>
            </a:pPr>
            <a:r>
              <a:rPr lang="en-US" sz="2000" b="1" dirty="0"/>
              <a:t>Error-Prone Shared Broadcast Channel</a:t>
            </a:r>
          </a:p>
          <a:p>
            <a:pPr marL="571500" lvl="1" indent="-228600">
              <a:lnSpc>
                <a:spcPct val="90000"/>
              </a:lnSpc>
            </a:pPr>
            <a:r>
              <a:rPr lang="en-US" sz="2000" b="1" dirty="0"/>
              <a:t>Distributed Nature/Lack of Central Coordination</a:t>
            </a:r>
          </a:p>
          <a:p>
            <a:pPr marL="571500" lvl="1" indent="-228600">
              <a:lnSpc>
                <a:spcPct val="90000"/>
              </a:lnSpc>
            </a:pPr>
            <a:r>
              <a:rPr lang="en-US" sz="2000" b="1" dirty="0"/>
              <a:t>Mobility of Nodes</a:t>
            </a:r>
            <a:r>
              <a:rPr lang="en-US" sz="2000" dirty="0"/>
              <a:t>: Nodes are mobile most of the time.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in CSMA</a:t>
            </a:r>
            <a:endParaRPr lang="en-US" dirty="0"/>
          </a:p>
        </p:txBody>
      </p:sp>
      <p:sp>
        <p:nvSpPr>
          <p:cNvPr id="3" name="Content Placeholder 2"/>
          <p:cNvSpPr>
            <a:spLocks noGrp="1"/>
          </p:cNvSpPr>
          <p:nvPr>
            <p:ph idx="1"/>
          </p:nvPr>
        </p:nvSpPr>
        <p:spPr/>
        <p:txBody>
          <a:bodyPr/>
          <a:lstStyle/>
          <a:p>
            <a:pPr algn="just"/>
            <a:r>
              <a:rPr lang="en-US" dirty="0" smtClean="0"/>
              <a:t>The CSMA method does not specify the procedure following a collision.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Motivation – Hidden Terminal Problem</a:t>
            </a:r>
            <a:endParaRPr lang="en-US" sz="3600" dirty="0"/>
          </a:p>
        </p:txBody>
      </p:sp>
      <p:sp>
        <p:nvSpPr>
          <p:cNvPr id="3" name="Content Placeholder 2"/>
          <p:cNvSpPr>
            <a:spLocks noGrp="1"/>
          </p:cNvSpPr>
          <p:nvPr>
            <p:ph sz="half" idx="1"/>
          </p:nvPr>
        </p:nvSpPr>
        <p:spPr>
          <a:xfrm>
            <a:off x="0" y="2057400"/>
            <a:ext cx="3848100" cy="4114800"/>
          </a:xfrm>
        </p:spPr>
        <p:txBody>
          <a:bodyPr/>
          <a:lstStyle/>
          <a:p>
            <a:pPr algn="just" eaLnBrk="1" hangingPunct="1"/>
            <a:r>
              <a:rPr lang="en-US" sz="2400" dirty="0" smtClean="0"/>
              <a:t>A sends to B, C cannot receive A </a:t>
            </a:r>
          </a:p>
          <a:p>
            <a:pPr algn="just" eaLnBrk="1" hangingPunct="1"/>
            <a:r>
              <a:rPr lang="en-US" sz="2400" dirty="0" smtClean="0"/>
              <a:t>C wants to send to B, C senses a “free” medium (CS fails)</a:t>
            </a:r>
          </a:p>
          <a:p>
            <a:pPr algn="just" eaLnBrk="1" hangingPunct="1"/>
            <a:r>
              <a:rPr lang="en-US" sz="2400" dirty="0" smtClean="0"/>
              <a:t>collision at B, A cannot detect the collision (CD fails)</a:t>
            </a:r>
          </a:p>
          <a:p>
            <a:pPr algn="just" eaLnBrk="1" hangingPunct="1"/>
            <a:r>
              <a:rPr lang="en-US" sz="2400" dirty="0" smtClean="0"/>
              <a:t>A is “hidden” for C</a:t>
            </a:r>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3957941" y="2895600"/>
            <a:ext cx="5186059" cy="1938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6200" y="381000"/>
            <a:ext cx="9017877" cy="5943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76200" y="674116"/>
            <a:ext cx="8991600" cy="59552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Motivation – Exposed Terminal Problem</a:t>
            </a:r>
            <a:endParaRPr lang="en-US" sz="3600" dirty="0"/>
          </a:p>
        </p:txBody>
      </p:sp>
      <p:sp>
        <p:nvSpPr>
          <p:cNvPr id="3" name="Content Placeholder 2"/>
          <p:cNvSpPr>
            <a:spLocks noGrp="1"/>
          </p:cNvSpPr>
          <p:nvPr>
            <p:ph sz="half" idx="1"/>
          </p:nvPr>
        </p:nvSpPr>
        <p:spPr>
          <a:xfrm>
            <a:off x="228600" y="2057400"/>
            <a:ext cx="3848100" cy="4114800"/>
          </a:xfrm>
        </p:spPr>
        <p:txBody>
          <a:bodyPr/>
          <a:lstStyle/>
          <a:p>
            <a:pPr algn="just" eaLnBrk="1" hangingPunct="1"/>
            <a:r>
              <a:rPr lang="en-US" sz="2400" dirty="0" smtClean="0"/>
              <a:t>B sends to A, C wants to send to D</a:t>
            </a:r>
          </a:p>
          <a:p>
            <a:pPr algn="just" eaLnBrk="1" hangingPunct="1"/>
            <a:r>
              <a:rPr lang="en-US" sz="2400" dirty="0" smtClean="0"/>
              <a:t>C has to wait, CS signals a medium in use</a:t>
            </a:r>
          </a:p>
          <a:p>
            <a:pPr algn="just" eaLnBrk="1" hangingPunct="1"/>
            <a:r>
              <a:rPr lang="en-US" sz="2400" dirty="0" smtClean="0"/>
              <a:t>since A is outside the radio range of C (waiting is not necessary)</a:t>
            </a:r>
          </a:p>
          <a:p>
            <a:pPr algn="just" eaLnBrk="1" hangingPunct="1"/>
            <a:r>
              <a:rPr lang="en-US" sz="2400" dirty="0" smtClean="0"/>
              <a:t>C is “exposed” to B</a:t>
            </a:r>
          </a:p>
          <a:p>
            <a:endParaRPr lang="en-US" dirty="0"/>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145676" y="3352800"/>
            <a:ext cx="4998324" cy="1486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6200" y="381001"/>
            <a:ext cx="9006106"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Motivation - Near and Far Terminals</a:t>
            </a:r>
            <a:endParaRPr lang="en-US" sz="3600" dirty="0"/>
          </a:p>
        </p:txBody>
      </p:sp>
      <p:sp>
        <p:nvSpPr>
          <p:cNvPr id="3" name="Content Placeholder 2"/>
          <p:cNvSpPr>
            <a:spLocks noGrp="1"/>
          </p:cNvSpPr>
          <p:nvPr>
            <p:ph sz="half" idx="1"/>
          </p:nvPr>
        </p:nvSpPr>
        <p:spPr/>
        <p:txBody>
          <a:bodyPr/>
          <a:lstStyle/>
          <a:p>
            <a:pPr algn="just" eaLnBrk="1" hangingPunct="1"/>
            <a:r>
              <a:rPr lang="en-US" sz="2400" dirty="0" smtClean="0"/>
              <a:t>Terminals A and B send, C receives</a:t>
            </a:r>
          </a:p>
          <a:p>
            <a:pPr marL="819150" lvl="1" algn="just" eaLnBrk="1" hangingPunct="1"/>
            <a:r>
              <a:rPr lang="en-US" dirty="0" smtClean="0"/>
              <a:t>the signal of terminal B hides A’s signal</a:t>
            </a:r>
          </a:p>
          <a:p>
            <a:pPr marL="819150" lvl="1" algn="just" eaLnBrk="1" hangingPunct="1"/>
            <a:r>
              <a:rPr lang="en-US" dirty="0" smtClean="0"/>
              <a:t>C cannot receive A</a:t>
            </a:r>
          </a:p>
          <a:p>
            <a:pPr algn="just" eaLnBrk="1" hangingPunct="1"/>
            <a:r>
              <a:rPr lang="en-US" sz="2400" dirty="0" smtClean="0"/>
              <a:t>This is also a severe problem for CDMA networks</a:t>
            </a:r>
          </a:p>
          <a:p>
            <a:pPr algn="just" eaLnBrk="1" hangingPunct="1"/>
            <a:r>
              <a:rPr lang="en-US" sz="2400" dirty="0" smtClean="0"/>
              <a:t>precise power control required</a:t>
            </a:r>
          </a:p>
          <a:p>
            <a:endParaRPr lang="en-US" dirty="0"/>
          </a:p>
        </p:txBody>
      </p:sp>
      <p:pic>
        <p:nvPicPr>
          <p:cNvPr id="4098" name="Picture 2"/>
          <p:cNvPicPr>
            <a:picLocks noGrp="1" noChangeAspect="1" noChangeArrowheads="1"/>
          </p:cNvPicPr>
          <p:nvPr>
            <p:ph sz="half" idx="2"/>
          </p:nvPr>
        </p:nvPicPr>
        <p:blipFill>
          <a:blip r:embed="rId2" cstate="print"/>
          <a:srcRect/>
          <a:stretch>
            <a:fillRect/>
          </a:stretch>
        </p:blipFill>
        <p:spPr bwMode="auto">
          <a:xfrm>
            <a:off x="4419600" y="3352800"/>
            <a:ext cx="4642310" cy="117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Solutions</a:t>
            </a:r>
            <a:endParaRPr lang="en-US" sz="3600" dirty="0"/>
          </a:p>
        </p:txBody>
      </p:sp>
      <p:sp>
        <p:nvSpPr>
          <p:cNvPr id="6" name="Content Placeholder 5"/>
          <p:cNvSpPr>
            <a:spLocks noGrp="1"/>
          </p:cNvSpPr>
          <p:nvPr>
            <p:ph idx="1"/>
          </p:nvPr>
        </p:nvSpPr>
        <p:spPr/>
        <p:txBody>
          <a:bodyPr/>
          <a:lstStyle/>
          <a:p>
            <a:r>
              <a:rPr lang="en-US" dirty="0" smtClean="0"/>
              <a:t>Busy Tone</a:t>
            </a:r>
          </a:p>
          <a:p>
            <a:pPr lvl="1"/>
            <a:r>
              <a:rPr lang="en-US" dirty="0" smtClean="0"/>
              <a:t>A receiver transmits busy tone when receiving data</a:t>
            </a:r>
          </a:p>
          <a:p>
            <a:pPr lvl="1"/>
            <a:r>
              <a:rPr lang="en-US" dirty="0" smtClean="0"/>
              <a:t>All nodes hearing busy tone keep silent</a:t>
            </a:r>
          </a:p>
          <a:p>
            <a:pPr lvl="1"/>
            <a:r>
              <a:rPr lang="en-US" dirty="0" smtClean="0"/>
              <a:t>Avoids interference from hidden terminals</a:t>
            </a:r>
          </a:p>
          <a:p>
            <a:pPr lvl="1"/>
            <a:r>
              <a:rPr lang="en-US" dirty="0" smtClean="0"/>
              <a:t>Requires a separate channel for busy tone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CSMA with Collision Avoidance (CSMA/CA)</a:t>
            </a:r>
            <a:endParaRPr lang="en-US" dirty="0"/>
          </a:p>
        </p:txBody>
      </p:sp>
      <p:sp>
        <p:nvSpPr>
          <p:cNvPr id="3" name="Content Placeholder 2"/>
          <p:cNvSpPr>
            <a:spLocks noGrp="1"/>
          </p:cNvSpPr>
          <p:nvPr>
            <p:ph idx="1"/>
          </p:nvPr>
        </p:nvSpPr>
        <p:spPr/>
        <p:txBody>
          <a:bodyPr/>
          <a:lstStyle/>
          <a:p>
            <a:pPr algn="just"/>
            <a:r>
              <a:rPr lang="en-US" dirty="0" smtClean="0"/>
              <a:t>We need to avoid collisions on wireless networks because they cannot be detected. </a:t>
            </a:r>
          </a:p>
          <a:p>
            <a:pPr algn="just"/>
            <a:r>
              <a:rPr lang="en-US" dirty="0" smtClean="0"/>
              <a:t>CSMA/CA was invented for this network.</a:t>
            </a:r>
          </a:p>
          <a:p>
            <a:pPr algn="just"/>
            <a:r>
              <a:rPr lang="en-US" dirty="0" smtClean="0"/>
              <a:t>Collisions are avoided through the use of CSMA/CA’s three strategies:</a:t>
            </a:r>
          </a:p>
          <a:p>
            <a:pPr lvl="1" algn="just"/>
            <a:r>
              <a:rPr lang="en-US" dirty="0" smtClean="0"/>
              <a:t>The </a:t>
            </a:r>
            <a:r>
              <a:rPr lang="en-US" dirty="0" err="1" smtClean="0"/>
              <a:t>interframe</a:t>
            </a:r>
            <a:r>
              <a:rPr lang="en-US" dirty="0" smtClean="0"/>
              <a:t> space</a:t>
            </a:r>
          </a:p>
          <a:p>
            <a:pPr lvl="1" algn="just"/>
            <a:r>
              <a:rPr lang="en-US" dirty="0" smtClean="0"/>
              <a:t>The contention window</a:t>
            </a:r>
          </a:p>
          <a:p>
            <a:pPr lvl="1" algn="just"/>
            <a:r>
              <a:rPr lang="en-US" dirty="0" smtClean="0"/>
              <a:t>Acknowledgements</a:t>
            </a:r>
          </a:p>
          <a:p>
            <a:pPr lvl="1"/>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in CSMA/CA</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381000" y="2819400"/>
            <a:ext cx="8510587" cy="194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Interframe</a:t>
            </a:r>
            <a:r>
              <a:rPr lang="en-US" dirty="0" smtClean="0"/>
              <a:t> space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Collisions are avoided by deferring transmission even if the channel is found idle.</a:t>
            </a:r>
          </a:p>
          <a:p>
            <a:pPr algn="just"/>
            <a:r>
              <a:rPr lang="en-US" dirty="0" smtClean="0"/>
              <a:t>When an idle channel is found, the station does not send immediately. It waits for a period of time called the </a:t>
            </a:r>
            <a:r>
              <a:rPr lang="en-US" dirty="0" err="1" smtClean="0"/>
              <a:t>interframe</a:t>
            </a:r>
            <a:r>
              <a:rPr lang="en-US" dirty="0" smtClean="0"/>
              <a:t> space or IFS.</a:t>
            </a:r>
          </a:p>
          <a:p>
            <a:pPr algn="just"/>
            <a:r>
              <a:rPr lang="en-US" dirty="0" smtClean="0"/>
              <a:t>Even though the channel may appear idle when it is sensed, a distant station may have already started transmitting.</a:t>
            </a:r>
          </a:p>
          <a:p>
            <a:pPr lvl="1" algn="just"/>
            <a:r>
              <a:rPr lang="en-US" dirty="0" smtClean="0"/>
              <a:t>The distant station’s signal has not yet reached this station.</a:t>
            </a:r>
          </a:p>
          <a:p>
            <a:pPr lvl="1" algn="just"/>
            <a:r>
              <a:rPr lang="en-US" dirty="0" smtClean="0"/>
              <a:t>The IFS time allows the front of the transmitted signal by the distant station to reach this station.</a:t>
            </a:r>
          </a:p>
          <a:p>
            <a:pPr lvl="1" algn="just"/>
            <a:r>
              <a:rPr lang="en-US" dirty="0" smtClean="0"/>
              <a:t>If after the IFS time the channel is still idle, the station can send, but it still needs to wait a time equal to the contention time.</a:t>
            </a:r>
          </a:p>
          <a:p>
            <a:pPr algn="just"/>
            <a:r>
              <a:rPr lang="en-US" dirty="0" smtClean="0"/>
              <a:t>The  IFS variable can also be used to </a:t>
            </a:r>
            <a:r>
              <a:rPr lang="en-US" dirty="0" smtClean="0">
                <a:solidFill>
                  <a:srgbClr val="0000FF"/>
                </a:solidFill>
              </a:rPr>
              <a:t>prioritize stations or frame types</a:t>
            </a:r>
            <a:r>
              <a:rPr lang="en-US" dirty="0" smtClean="0"/>
              <a:t>. For example, a station that is assigned a shorter IFS has a higher priority.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CSMA with Collision Detection (CSMA/CD)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To overcome the problem of CSMA, CSMA with collision detection  i.e., CSMA/CD augments the algorithm to handle the collision. </a:t>
            </a:r>
          </a:p>
          <a:p>
            <a:pPr algn="just"/>
            <a:r>
              <a:rPr lang="en-US" dirty="0" smtClean="0"/>
              <a:t>In CSMA/CD, a station monitors the medium after it sends a frame to see if the transmission was successful. If so, the station is done. If however, there is a collision the frame is sent again.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Contention window</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Times New Roman" pitchFamily="18" charset="0"/>
                <a:cs typeface="Times New Roman" pitchFamily="18" charset="0"/>
              </a:rPr>
              <a:t>The contention window is an amount of time divided into slots. </a:t>
            </a:r>
          </a:p>
          <a:p>
            <a:pPr lvl="1" algn="just"/>
            <a:r>
              <a:rPr lang="en-US" dirty="0" smtClean="0">
                <a:latin typeface="Times New Roman" pitchFamily="18" charset="0"/>
                <a:cs typeface="Times New Roman" pitchFamily="18" charset="0"/>
              </a:rPr>
              <a:t>A station that is ready to send choose a random number of slots as its wait time. </a:t>
            </a:r>
          </a:p>
          <a:p>
            <a:pPr lvl="1" algn="just"/>
            <a:r>
              <a:rPr lang="en-US" dirty="0" smtClean="0">
                <a:latin typeface="Times New Roman" pitchFamily="18" charset="0"/>
                <a:cs typeface="Times New Roman" pitchFamily="18" charset="0"/>
              </a:rPr>
              <a:t>The number of slots in the window changes according to the binary exponential back-off strategy. </a:t>
            </a:r>
          </a:p>
          <a:p>
            <a:pPr lvl="1" algn="just"/>
            <a:r>
              <a:rPr lang="en-US" dirty="0" smtClean="0">
                <a:latin typeface="Times New Roman" pitchFamily="18" charset="0"/>
                <a:cs typeface="Times New Roman" pitchFamily="18" charset="0"/>
              </a:rPr>
              <a:t>This means that it is set to one slot the first time and then doubles each time the station cannot detect an idle channel after the IFS time. This is very similar to the p-persistent method except that a random outcome defines the number of slots taken by the waiting station.</a:t>
            </a:r>
          </a:p>
          <a:p>
            <a:pPr algn="just"/>
            <a:r>
              <a:rPr lang="en-US" dirty="0" smtClean="0">
                <a:latin typeface="Times New Roman" pitchFamily="18" charset="0"/>
                <a:cs typeface="Times New Roman" pitchFamily="18" charset="0"/>
              </a:rPr>
              <a:t>In CSMA/CA, if the station finds the channel busy, it does not restart the timer of the contention window; it stops the timer and restarts it when the channel becomes idle.</a:t>
            </a:r>
          </a:p>
          <a:p>
            <a:pPr lvl="1" algn="just"/>
            <a:r>
              <a:rPr lang="en-US" dirty="0" smtClean="0">
                <a:latin typeface="Times New Roman" pitchFamily="18" charset="0"/>
                <a:cs typeface="Times New Roman" pitchFamily="18" charset="0"/>
              </a:rPr>
              <a:t>This gives priority to the station with the longest waiting time.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pPr algn="just"/>
            <a:r>
              <a:rPr lang="en-US" dirty="0" smtClean="0"/>
              <a:t>With all these precautions, there still may be a collision resulting in destroyed data.</a:t>
            </a:r>
          </a:p>
          <a:p>
            <a:pPr algn="just"/>
            <a:r>
              <a:rPr lang="en-US" dirty="0" smtClean="0"/>
              <a:t>In addition, the data may be corrupted during the transmission.</a:t>
            </a:r>
          </a:p>
          <a:p>
            <a:pPr algn="just"/>
            <a:r>
              <a:rPr lang="en-US" dirty="0" smtClean="0"/>
              <a:t>The positive acknowledgement and the time-out timer can help guarantee that the receiver has received the frame.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Flow diagram </a:t>
            </a:r>
            <a:br>
              <a:rPr lang="en-US" dirty="0" smtClean="0"/>
            </a:br>
            <a:r>
              <a:rPr lang="en-US" dirty="0" smtClean="0"/>
              <a:t>of CSMA/CA</a:t>
            </a:r>
            <a:endParaRPr lang="en-US" dirty="0"/>
          </a:p>
        </p:txBody>
      </p:sp>
      <p:sp>
        <p:nvSpPr>
          <p:cNvPr id="3" name="Content Placeholder 2"/>
          <p:cNvSpPr>
            <a:spLocks noGrp="1"/>
          </p:cNvSpPr>
          <p:nvPr>
            <p:ph idx="1"/>
          </p:nvPr>
        </p:nvSpPr>
        <p:spPr/>
        <p:txBody>
          <a:bodyPr/>
          <a:lstStyle/>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4800600" y="136648"/>
            <a:ext cx="4114800" cy="659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MACA</a:t>
            </a:r>
            <a:endParaRPr lang="en-US" sz="3600" dirty="0"/>
          </a:p>
        </p:txBody>
      </p:sp>
      <p:sp>
        <p:nvSpPr>
          <p:cNvPr id="3" name="Content Placeholder 2"/>
          <p:cNvSpPr>
            <a:spLocks noGrp="1"/>
          </p:cNvSpPr>
          <p:nvPr>
            <p:ph idx="1"/>
          </p:nvPr>
        </p:nvSpPr>
        <p:spPr/>
        <p:txBody>
          <a:bodyPr/>
          <a:lstStyle/>
          <a:p>
            <a:pPr algn="just"/>
            <a:r>
              <a:rPr lang="en-US" sz="2400" dirty="0" smtClean="0"/>
              <a:t>MACA (Multiple Access Collision Avoidance )</a:t>
            </a:r>
          </a:p>
          <a:p>
            <a:pPr lvl="1" algn="just"/>
            <a:r>
              <a:rPr lang="en-US" sz="2400" dirty="0" smtClean="0"/>
              <a:t>When node A wants to send a packet to node B, node A first sends a Request-to-Send (RTS) to B</a:t>
            </a:r>
          </a:p>
          <a:p>
            <a:pPr lvl="1" algn="just"/>
            <a:r>
              <a:rPr lang="en-US" sz="2400" dirty="0" smtClean="0"/>
              <a:t>On receiving RTS, node B responds by sending  Clear-to-Send (CTS), provided node B is able to receive the packet</a:t>
            </a:r>
          </a:p>
          <a:p>
            <a:pPr lvl="1" algn="just"/>
            <a:r>
              <a:rPr lang="en-US" sz="2400" dirty="0" smtClean="0"/>
              <a:t>If a packet transmitted by a node is lost, the node uses the binary exponential back-off (BEB) algorithm to back off a random interval of time before retrying</a:t>
            </a:r>
          </a:p>
          <a:p>
            <a:pPr algn="just"/>
            <a:r>
              <a:rPr lang="en-US" sz="2400" dirty="0" smtClean="0"/>
              <a:t>When a node (such as C) overhears a CTS, it keeps quiet for the duration of the transfer </a:t>
            </a:r>
          </a:p>
          <a:p>
            <a:pPr algn="just"/>
            <a:r>
              <a:rPr lang="en-US" sz="2400" dirty="0" smtClean="0"/>
              <a:t>Transfer duration is included in RTS and CTS both</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Simplified state machines for a sender and receiver</a:t>
            </a:r>
            <a:endParaRPr lang="en-US" sz="36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sz="2400" dirty="0" smtClean="0"/>
          </a:p>
          <a:p>
            <a:endParaRPr lang="en-US" dirty="0"/>
          </a:p>
        </p:txBody>
      </p:sp>
      <p:pic>
        <p:nvPicPr>
          <p:cNvPr id="13314" name="Picture 2"/>
          <p:cNvPicPr>
            <a:picLocks noChangeAspect="1" noChangeArrowheads="1"/>
          </p:cNvPicPr>
          <p:nvPr/>
        </p:nvPicPr>
        <p:blipFill>
          <a:blip r:embed="rId2" cstate="print"/>
          <a:srcRect/>
          <a:stretch>
            <a:fillRect/>
          </a:stretch>
        </p:blipFill>
        <p:spPr bwMode="auto">
          <a:xfrm>
            <a:off x="838200" y="1600200"/>
            <a:ext cx="7078706" cy="40144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Packet transmission in MACA</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1447800" y="1795462"/>
            <a:ext cx="6172200" cy="50286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sz="2400"/>
              <a:t>Receiver informs interferers before transmission – MACA </a:t>
            </a:r>
          </a:p>
        </p:txBody>
      </p:sp>
      <p:sp>
        <p:nvSpPr>
          <p:cNvPr id="360451" name="Rectangle 3"/>
          <p:cNvSpPr>
            <a:spLocks noGrp="1" noChangeArrowheads="1"/>
          </p:cNvSpPr>
          <p:nvPr>
            <p:ph type="body" idx="1"/>
          </p:nvPr>
        </p:nvSpPr>
        <p:spPr>
          <a:xfrm>
            <a:off x="423863" y="1676400"/>
            <a:ext cx="3906837" cy="4429125"/>
          </a:xfrm>
        </p:spPr>
        <p:txBody>
          <a:bodyPr/>
          <a:lstStyle/>
          <a:p>
            <a:r>
              <a:rPr lang="en-US" sz="1800" dirty="0"/>
              <a:t>Sender B asks receiver C whether C is able to receive a transmission</a:t>
            </a:r>
            <a:br>
              <a:rPr lang="en-US" sz="1800" dirty="0"/>
            </a:br>
            <a:r>
              <a:rPr lang="en-US" sz="1800" b="1" i="1" dirty="0"/>
              <a:t>Request to Send (RTS)</a:t>
            </a:r>
          </a:p>
          <a:p>
            <a:r>
              <a:rPr lang="en-US" sz="1800" dirty="0"/>
              <a:t>Receiver C agrees, sends out a </a:t>
            </a:r>
            <a:r>
              <a:rPr lang="en-US" sz="1800" b="1" i="1" dirty="0"/>
              <a:t>Clear to Send </a:t>
            </a:r>
            <a:r>
              <a:rPr lang="en-US" sz="1800" dirty="0"/>
              <a:t>(</a:t>
            </a:r>
            <a:r>
              <a:rPr lang="en-US" sz="1800" b="1" i="1" dirty="0"/>
              <a:t>CTS</a:t>
            </a:r>
            <a:r>
              <a:rPr lang="en-US" sz="1800" dirty="0"/>
              <a:t>)</a:t>
            </a:r>
          </a:p>
          <a:p>
            <a:r>
              <a:rPr lang="en-US" sz="1800" dirty="0"/>
              <a:t>Potential interferers overhear either RTS or CTS and know about impending transmission and for how long it will last</a:t>
            </a:r>
          </a:p>
          <a:p>
            <a:pPr lvl="1"/>
            <a:r>
              <a:rPr lang="en-US" sz="1800" dirty="0"/>
              <a:t>Store this information in a </a:t>
            </a:r>
            <a:r>
              <a:rPr lang="en-US" sz="1800" b="1" i="1" dirty="0"/>
              <a:t>Network Allocation Vector</a:t>
            </a:r>
            <a:endParaRPr lang="en-US" sz="1800" dirty="0"/>
          </a:p>
          <a:p>
            <a:r>
              <a:rPr lang="en-US" sz="1800" dirty="0"/>
              <a:t>B sends, C </a:t>
            </a:r>
            <a:r>
              <a:rPr lang="en-US" sz="1800" dirty="0" err="1"/>
              <a:t>acks</a:t>
            </a:r>
            <a:endParaRPr lang="en-US" sz="1800" dirty="0"/>
          </a:p>
          <a:p>
            <a:pPr>
              <a:buFont typeface="Symbol" pitchFamily="18" charset="2"/>
              <a:buNone/>
            </a:pPr>
            <a:r>
              <a:rPr lang="en-US" sz="1800" dirty="0"/>
              <a:t> </a:t>
            </a:r>
            <a:r>
              <a:rPr lang="en-US" sz="1800" dirty="0">
                <a:latin typeface="cmsy10" pitchFamily="34" charset="0"/>
              </a:rPr>
              <a:t>!</a:t>
            </a:r>
            <a:r>
              <a:rPr lang="en-US" sz="1800" dirty="0"/>
              <a:t> </a:t>
            </a:r>
            <a:r>
              <a:rPr lang="en-US" sz="1800" b="1" i="1" dirty="0"/>
              <a:t>MACA protocol</a:t>
            </a:r>
            <a:r>
              <a:rPr lang="en-US" sz="1800" dirty="0"/>
              <a:t> (used e.g. in </a:t>
            </a:r>
            <a:r>
              <a:rPr lang="en-US" sz="1800" b="1" i="1" dirty="0"/>
              <a:t>IEEE 802.11</a:t>
            </a:r>
            <a:r>
              <a:rPr lang="en-US" sz="1800" dirty="0"/>
              <a:t>)</a:t>
            </a:r>
          </a:p>
        </p:txBody>
      </p:sp>
      <p:graphicFrame>
        <p:nvGraphicFramePr>
          <p:cNvPr id="360452" name="Object 4"/>
          <p:cNvGraphicFramePr>
            <a:graphicFrameLocks noChangeAspect="1"/>
          </p:cNvGraphicFramePr>
          <p:nvPr/>
        </p:nvGraphicFramePr>
        <p:xfrm>
          <a:off x="4191000" y="1828800"/>
          <a:ext cx="4890659" cy="4419600"/>
        </p:xfrm>
        <a:graphic>
          <a:graphicData uri="http://schemas.openxmlformats.org/presentationml/2006/ole">
            <mc:AlternateContent xmlns:mc="http://schemas.openxmlformats.org/markup-compatibility/2006">
              <mc:Choice xmlns:v="urn:schemas-microsoft-com:vml" Requires="v">
                <p:oleObj spid="_x0000_s1050" name="Visio" r:id="rId3" imgW="5858834" imgH="6271502" progId="">
                  <p:embed/>
                </p:oleObj>
              </mc:Choice>
              <mc:Fallback>
                <p:oleObj name="Visio" r:id="rId3" imgW="5858834" imgH="627150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828800"/>
                        <a:ext cx="489065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RTS/CTS </a:t>
            </a:r>
          </a:p>
        </p:txBody>
      </p:sp>
      <p:sp>
        <p:nvSpPr>
          <p:cNvPr id="361475" name="Rectangle 3"/>
          <p:cNvSpPr>
            <a:spLocks noGrp="1" noChangeArrowheads="1"/>
          </p:cNvSpPr>
          <p:nvPr>
            <p:ph type="body" idx="1"/>
          </p:nvPr>
        </p:nvSpPr>
        <p:spPr>
          <a:xfrm>
            <a:off x="0" y="1905000"/>
            <a:ext cx="3505200" cy="1828800"/>
          </a:xfrm>
        </p:spPr>
        <p:txBody>
          <a:bodyPr>
            <a:normAutofit lnSpcReduction="10000"/>
          </a:bodyPr>
          <a:lstStyle/>
          <a:p>
            <a:r>
              <a:rPr lang="en-US" sz="2400" dirty="0"/>
              <a:t>RTS/CTS ameliorate, but do not solve hidden/exposed terminal problems</a:t>
            </a:r>
          </a:p>
          <a:p>
            <a:r>
              <a:rPr lang="en-US" sz="2400" dirty="0" smtClean="0"/>
              <a:t> </a:t>
            </a:r>
            <a:endParaRPr lang="en-US" sz="2400" dirty="0"/>
          </a:p>
        </p:txBody>
      </p:sp>
      <p:graphicFrame>
        <p:nvGraphicFramePr>
          <p:cNvPr id="2051" name="Object 3"/>
          <p:cNvGraphicFramePr>
            <a:graphicFrameLocks noChangeAspect="1"/>
          </p:cNvGraphicFramePr>
          <p:nvPr/>
        </p:nvGraphicFramePr>
        <p:xfrm>
          <a:off x="3310748" y="2438400"/>
          <a:ext cx="5533015" cy="3352800"/>
        </p:xfrm>
        <a:graphic>
          <a:graphicData uri="http://schemas.openxmlformats.org/presentationml/2006/ole">
            <mc:AlternateContent xmlns:mc="http://schemas.openxmlformats.org/markup-compatibility/2006">
              <mc:Choice xmlns:v="urn:schemas-microsoft-com:vml" Requires="v">
                <p:oleObj spid="_x0000_s2074" name="Visio" r:id="rId3" imgW="6868588" imgH="4163214" progId="">
                  <p:embed/>
                </p:oleObj>
              </mc:Choice>
              <mc:Fallback>
                <p:oleObj name="Visio" r:id="rId3" imgW="6868588" imgH="4163214"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748" y="2438400"/>
                        <a:ext cx="553301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3065"/>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MACA protocol </a:t>
            </a:r>
          </a:p>
        </p:txBody>
      </p:sp>
      <p:sp>
        <p:nvSpPr>
          <p:cNvPr id="3" name="Content Placeholder 2"/>
          <p:cNvSpPr>
            <a:spLocks noGrp="1"/>
          </p:cNvSpPr>
          <p:nvPr>
            <p:ph idx="1"/>
          </p:nvPr>
        </p:nvSpPr>
        <p:spPr>
          <a:xfrm>
            <a:off x="609600" y="1981200"/>
            <a:ext cx="8229600" cy="4114800"/>
          </a:xfrm>
        </p:spPr>
        <p:txBody>
          <a:bodyPr/>
          <a:lstStyle/>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(a) A sending an RTS to B    (b) B responding with a CTS to A</a:t>
            </a:r>
            <a:endParaRPr lang="en-US" sz="2400" dirty="0"/>
          </a:p>
        </p:txBody>
      </p:sp>
      <p:pic>
        <p:nvPicPr>
          <p:cNvPr id="11266" name="Picture 2"/>
          <p:cNvPicPr>
            <a:picLocks noChangeAspect="1" noChangeArrowheads="1"/>
          </p:cNvPicPr>
          <p:nvPr/>
        </p:nvPicPr>
        <p:blipFill>
          <a:blip r:embed="rId2" cstate="print"/>
          <a:srcRect/>
          <a:stretch>
            <a:fillRect/>
          </a:stretch>
        </p:blipFill>
        <p:spPr bwMode="auto">
          <a:xfrm>
            <a:off x="685800" y="1447800"/>
            <a:ext cx="7964139"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err="1" smtClean="0"/>
              <a:t>Backoff</a:t>
            </a:r>
            <a:r>
              <a:rPr lang="en-US" sz="3600" dirty="0" smtClean="0"/>
              <a:t> Interval </a:t>
            </a:r>
          </a:p>
        </p:txBody>
      </p:sp>
      <p:sp>
        <p:nvSpPr>
          <p:cNvPr id="23555" name="Rectangle 3"/>
          <p:cNvSpPr>
            <a:spLocks noGrp="1" noChangeArrowheads="1"/>
          </p:cNvSpPr>
          <p:nvPr>
            <p:ph type="body" idx="1"/>
          </p:nvPr>
        </p:nvSpPr>
        <p:spPr>
          <a:xfrm>
            <a:off x="685800" y="1828800"/>
            <a:ext cx="7772400" cy="4114800"/>
          </a:xfrm>
        </p:spPr>
        <p:txBody>
          <a:bodyPr/>
          <a:lstStyle/>
          <a:p>
            <a:pPr algn="just"/>
            <a:r>
              <a:rPr lang="en-US" sz="2400" dirty="0" err="1" smtClean="0"/>
              <a:t>Backoff</a:t>
            </a:r>
            <a:r>
              <a:rPr lang="en-US" sz="2400" dirty="0" smtClean="0"/>
              <a:t> intervals used to reduce collision probability</a:t>
            </a:r>
          </a:p>
          <a:p>
            <a:pPr algn="just"/>
            <a:r>
              <a:rPr lang="en-US" sz="2400" dirty="0" smtClean="0"/>
              <a:t>When transmitting a packet, choose a </a:t>
            </a:r>
            <a:r>
              <a:rPr lang="en-US" sz="2400" dirty="0" err="1" smtClean="0"/>
              <a:t>backoff</a:t>
            </a:r>
            <a:r>
              <a:rPr lang="en-US" sz="2400" dirty="0" smtClean="0"/>
              <a:t> interval  in the range [0,cw]</a:t>
            </a:r>
          </a:p>
          <a:p>
            <a:pPr lvl="1" algn="just"/>
            <a:r>
              <a:rPr lang="en-US" sz="2400" dirty="0" err="1" smtClean="0">
                <a:ea typeface="+mn-ea"/>
                <a:cs typeface="+mn-cs"/>
              </a:rPr>
              <a:t>cw</a:t>
            </a:r>
            <a:r>
              <a:rPr lang="en-US" sz="2400" dirty="0" smtClean="0">
                <a:ea typeface="+mn-ea"/>
                <a:cs typeface="+mn-cs"/>
              </a:rPr>
              <a:t> is contention window</a:t>
            </a:r>
          </a:p>
          <a:p>
            <a:pPr algn="just"/>
            <a:r>
              <a:rPr lang="en-US" sz="2400" dirty="0" smtClean="0"/>
              <a:t>Count down the </a:t>
            </a:r>
            <a:r>
              <a:rPr lang="en-US" sz="2400" dirty="0" err="1" smtClean="0"/>
              <a:t>backoff</a:t>
            </a:r>
            <a:r>
              <a:rPr lang="en-US" sz="2400" dirty="0" smtClean="0"/>
              <a:t> interval when medium is idle</a:t>
            </a:r>
          </a:p>
          <a:p>
            <a:pPr lvl="1" algn="just"/>
            <a:r>
              <a:rPr lang="en-US" sz="2400" dirty="0" smtClean="0">
                <a:ea typeface="+mn-ea"/>
                <a:cs typeface="+mn-cs"/>
              </a:rPr>
              <a:t>Count-down is suspended if medium becomes busy</a:t>
            </a:r>
          </a:p>
          <a:p>
            <a:pPr algn="just"/>
            <a:r>
              <a:rPr lang="en-US" sz="2400" dirty="0" smtClean="0"/>
              <a:t>When </a:t>
            </a:r>
            <a:r>
              <a:rPr lang="en-US" sz="2400" dirty="0" err="1" smtClean="0"/>
              <a:t>backoff</a:t>
            </a:r>
            <a:r>
              <a:rPr lang="en-US" sz="2400" dirty="0" smtClean="0"/>
              <a:t> interval reaches 0, transmit RTS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 of the first bit in CSMA/CD</a:t>
            </a:r>
            <a:br>
              <a:rPr lang="en-US" dirty="0" smtClean="0"/>
            </a:br>
            <a:endParaRPr lang="en-US" dirty="0"/>
          </a:p>
        </p:txBody>
      </p:sp>
      <p:sp>
        <p:nvSpPr>
          <p:cNvPr id="3" name="Content Placeholder 2"/>
          <p:cNvSpPr>
            <a:spLocks noGrp="1"/>
          </p:cNvSpPr>
          <p:nvPr>
            <p:ph idx="1"/>
          </p:nvPr>
        </p:nvSpPr>
        <p:spPr/>
        <p:txBody>
          <a:bodyPr/>
          <a:lstStyle/>
          <a:p>
            <a:endParaRPr lang="en-US"/>
          </a:p>
        </p:txBody>
      </p:sp>
      <p:pic>
        <p:nvPicPr>
          <p:cNvPr id="5" name="Picture 7"/>
          <p:cNvPicPr>
            <a:picLocks noChangeAspect="1" noChangeArrowheads="1"/>
          </p:cNvPicPr>
          <p:nvPr/>
        </p:nvPicPr>
        <p:blipFill>
          <a:blip r:embed="rId2" cstate="print"/>
          <a:srcRect/>
          <a:stretch>
            <a:fillRect/>
          </a:stretch>
        </p:blipFill>
        <p:spPr bwMode="auto">
          <a:xfrm>
            <a:off x="9525" y="2033588"/>
            <a:ext cx="9058275" cy="2614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600" dirty="0" err="1" smtClean="0"/>
              <a:t>Backoff</a:t>
            </a:r>
            <a:r>
              <a:rPr lang="en-US" sz="3600" dirty="0" smtClean="0"/>
              <a:t> Interval</a:t>
            </a:r>
          </a:p>
        </p:txBody>
      </p:sp>
      <p:sp>
        <p:nvSpPr>
          <p:cNvPr id="25603" name="Rectangle 3"/>
          <p:cNvSpPr>
            <a:spLocks noGrp="1" noChangeArrowheads="1"/>
          </p:cNvSpPr>
          <p:nvPr>
            <p:ph type="body" idx="1"/>
          </p:nvPr>
        </p:nvSpPr>
        <p:spPr/>
        <p:txBody>
          <a:bodyPr/>
          <a:lstStyle/>
          <a:p>
            <a:pPr algn="just"/>
            <a:r>
              <a:rPr lang="en-US" sz="2600" dirty="0" smtClean="0"/>
              <a:t>The time spent counting down </a:t>
            </a:r>
            <a:r>
              <a:rPr lang="en-US" sz="2600" dirty="0" err="1" smtClean="0"/>
              <a:t>backoff</a:t>
            </a:r>
            <a:r>
              <a:rPr lang="en-US" sz="2600" dirty="0" smtClean="0"/>
              <a:t> intervals is a part of MAC overhead</a:t>
            </a:r>
          </a:p>
          <a:p>
            <a:pPr algn="just"/>
            <a:r>
              <a:rPr lang="en-US" sz="2600" dirty="0" smtClean="0"/>
              <a:t>Choosing a </a:t>
            </a:r>
            <a:r>
              <a:rPr lang="en-US" sz="2600" dirty="0" smtClean="0">
                <a:solidFill>
                  <a:srgbClr val="990099"/>
                </a:solidFill>
              </a:rPr>
              <a:t>large </a:t>
            </a:r>
            <a:r>
              <a:rPr lang="en-US" sz="2600" dirty="0" err="1" smtClean="0">
                <a:solidFill>
                  <a:srgbClr val="990099"/>
                </a:solidFill>
              </a:rPr>
              <a:t>cw</a:t>
            </a:r>
            <a:r>
              <a:rPr lang="en-US" sz="2600" dirty="0" smtClean="0">
                <a:solidFill>
                  <a:srgbClr val="990099"/>
                </a:solidFill>
              </a:rPr>
              <a:t> </a:t>
            </a:r>
            <a:r>
              <a:rPr lang="en-US" sz="2600" dirty="0" smtClean="0"/>
              <a:t>leads to large </a:t>
            </a:r>
            <a:r>
              <a:rPr lang="en-US" sz="2600" dirty="0" err="1" smtClean="0"/>
              <a:t>backoff</a:t>
            </a:r>
            <a:r>
              <a:rPr lang="en-US" sz="2600" dirty="0" smtClean="0"/>
              <a:t> intervals and can result in larger overhead</a:t>
            </a:r>
          </a:p>
          <a:p>
            <a:pPr algn="just"/>
            <a:r>
              <a:rPr lang="en-US" sz="2600" dirty="0" smtClean="0"/>
              <a:t>Choosing a </a:t>
            </a:r>
            <a:r>
              <a:rPr lang="en-US" sz="2600" dirty="0" smtClean="0">
                <a:solidFill>
                  <a:srgbClr val="990099"/>
                </a:solidFill>
              </a:rPr>
              <a:t>small </a:t>
            </a:r>
            <a:r>
              <a:rPr lang="en-US" sz="2600" dirty="0" err="1" smtClean="0">
                <a:solidFill>
                  <a:srgbClr val="990099"/>
                </a:solidFill>
              </a:rPr>
              <a:t>cw</a:t>
            </a:r>
            <a:r>
              <a:rPr lang="en-US" sz="2600" dirty="0" smtClean="0">
                <a:solidFill>
                  <a:srgbClr val="990099"/>
                </a:solidFill>
              </a:rPr>
              <a:t> </a:t>
            </a:r>
            <a:r>
              <a:rPr lang="en-US" sz="2600" dirty="0" smtClean="0"/>
              <a:t>leads to a larger number of collisions (when two nodes count down to 0 simultaneously)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a:t>
            </a:r>
            <a:endParaRPr lang="en-US" sz="3600"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2057400"/>
            <a:ext cx="8077200" cy="414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Problem with MACA</a:t>
            </a:r>
            <a:endParaRPr lang="en-US" sz="3600"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lgn="just"/>
            <a:endParaRPr lang="en-US" sz="2400" dirty="0" smtClean="0"/>
          </a:p>
          <a:p>
            <a:pPr algn="just"/>
            <a:endParaRPr lang="en-US" sz="2400" dirty="0" smtClean="0"/>
          </a:p>
          <a:p>
            <a:pPr algn="just"/>
            <a:endParaRPr lang="en-US" sz="2400" dirty="0" smtClean="0"/>
          </a:p>
          <a:p>
            <a:pPr algn="just"/>
            <a:r>
              <a:rPr lang="en-US" sz="2400" dirty="0" smtClean="0"/>
              <a:t>The binary exponential back-off mechanism used in MACA might starve flows sometimes</a:t>
            </a:r>
          </a:p>
          <a:p>
            <a:pPr algn="just"/>
            <a:r>
              <a:rPr lang="en-US" sz="2400" dirty="0" smtClean="0"/>
              <a:t>The problem is solved by MACAW</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1828800" y="1371600"/>
            <a:ext cx="5486400" cy="168069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057400" y="3067050"/>
            <a:ext cx="4495800"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Solution</a:t>
            </a:r>
            <a:endParaRPr lang="en-US" sz="3600" dirty="0"/>
          </a:p>
        </p:txBody>
      </p:sp>
      <p:sp>
        <p:nvSpPr>
          <p:cNvPr id="3" name="Content Placeholder 2"/>
          <p:cNvSpPr>
            <a:spLocks noGrp="1"/>
          </p:cNvSpPr>
          <p:nvPr>
            <p:ph idx="1"/>
          </p:nvPr>
        </p:nvSpPr>
        <p:spPr>
          <a:xfrm>
            <a:off x="609600" y="1600200"/>
            <a:ext cx="7848600" cy="5029200"/>
          </a:xfrm>
        </p:spPr>
        <p:txBody>
          <a:bodyPr>
            <a:normAutofit lnSpcReduction="10000"/>
          </a:bodyPr>
          <a:lstStyle/>
          <a:p>
            <a:pPr algn="just"/>
            <a:r>
              <a:rPr lang="en-US" sz="2200" dirty="0" smtClean="0"/>
              <a:t>Back-off algorithm has been modified by </a:t>
            </a:r>
            <a:r>
              <a:rPr lang="en-US" sz="2200" dirty="0" err="1" smtClean="0"/>
              <a:t>Bharghavan</a:t>
            </a:r>
            <a:r>
              <a:rPr lang="en-US" sz="2200" dirty="0" smtClean="0"/>
              <a:t> in 1994</a:t>
            </a:r>
          </a:p>
          <a:p>
            <a:pPr lvl="1" algn="just"/>
            <a:r>
              <a:rPr lang="en-US" sz="2200" dirty="0" smtClean="0"/>
              <a:t>Packet header has an additional filed carrying the current back-off counter value of the transmitting node</a:t>
            </a:r>
          </a:p>
          <a:p>
            <a:pPr lvl="1" algn="just"/>
            <a:r>
              <a:rPr lang="en-US" sz="2200" dirty="0" smtClean="0"/>
              <a:t>A node receiving the packet copies this value into its own back-off counter</a:t>
            </a:r>
          </a:p>
          <a:p>
            <a:r>
              <a:rPr lang="en-US" sz="2200" dirty="0" smtClean="0"/>
              <a:t>To prevent large variations in the back-off  values</a:t>
            </a:r>
          </a:p>
          <a:p>
            <a:pPr lvl="1"/>
            <a:r>
              <a:rPr lang="en-US" sz="2200" dirty="0" smtClean="0"/>
              <a:t>A multiplicative increase and linear decrease (MILD) is used in MACAW</a:t>
            </a:r>
          </a:p>
          <a:p>
            <a:r>
              <a:rPr lang="en-US" sz="2200" dirty="0" smtClean="0"/>
              <a:t>Collision: back-off is increased by a multiplicative factor (1.5)</a:t>
            </a:r>
          </a:p>
          <a:p>
            <a:r>
              <a:rPr lang="en-US" sz="2200" dirty="0" smtClean="0"/>
              <a:t>Successful: back-off is decreased by one </a:t>
            </a:r>
          </a:p>
          <a:p>
            <a:r>
              <a:rPr lang="en-US" sz="2200" dirty="0" smtClean="0"/>
              <a:t> Implement per flow fairness as opposed to the per node fairness</a:t>
            </a:r>
          </a:p>
          <a:p>
            <a:pPr lvl="1"/>
            <a:r>
              <a:rPr lang="en-US" sz="2200" dirty="0" smtClean="0"/>
              <a:t> Multiple queues at every node (running </a:t>
            </a:r>
            <a:r>
              <a:rPr lang="en-US" sz="2200" dirty="0" err="1" smtClean="0"/>
              <a:t>backoff</a:t>
            </a:r>
            <a:r>
              <a:rPr lang="en-US" sz="2200" dirty="0" smtClean="0"/>
              <a:t> algorithm independently)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and abortion in CSMA/CD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73025" y="2081213"/>
            <a:ext cx="8994775" cy="294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Frame Size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For CSMA/CD to work, we need a restriction on the frame size. Before sending the last bit of the frame, the sending station must detect a collision, if any, and abort the transmission.</a:t>
            </a:r>
          </a:p>
          <a:p>
            <a:pPr algn="just"/>
            <a:r>
              <a:rPr lang="en-US" sz="2400" dirty="0" smtClean="0"/>
              <a:t>This is so because the station, once the entire frame is sent, does not keep a copy of the frame and does not monitor the line for collision detection.</a:t>
            </a:r>
          </a:p>
          <a:p>
            <a:pPr algn="just"/>
            <a:r>
              <a:rPr lang="en-US" sz="2400" dirty="0" smtClean="0"/>
              <a:t>Therefore, the frame transmission time </a:t>
            </a:r>
            <a:r>
              <a:rPr lang="en-US" sz="2400" dirty="0" err="1" smtClean="0"/>
              <a:t>T</a:t>
            </a:r>
            <a:r>
              <a:rPr lang="en-US" sz="1400" dirty="0" err="1" smtClean="0"/>
              <a:t>fr</a:t>
            </a:r>
            <a:r>
              <a:rPr lang="en-US" sz="2400" dirty="0" smtClean="0"/>
              <a:t> must be at least two times the maximum propagation time T</a:t>
            </a:r>
            <a:r>
              <a:rPr lang="en-US" sz="1400" dirty="0" smtClean="0"/>
              <a:t>p</a:t>
            </a:r>
            <a:r>
              <a:rPr lang="en-US" sz="2400" dirty="0" smtClean="0"/>
              <a:t>.</a:t>
            </a:r>
          </a:p>
          <a:p>
            <a:pPr algn="just"/>
            <a:r>
              <a:rPr lang="en-US" sz="2400" dirty="0" smtClean="0"/>
              <a:t>If the two stations involved in a collision are the maximum distance apart, the signal from the first takes time </a:t>
            </a:r>
            <a:r>
              <a:rPr lang="en-US" sz="2400" dirty="0" err="1" smtClean="0"/>
              <a:t>T</a:t>
            </a:r>
            <a:r>
              <a:rPr lang="en-US" sz="1500" dirty="0" err="1" smtClean="0"/>
              <a:t>p</a:t>
            </a:r>
            <a:r>
              <a:rPr lang="en-US" sz="2400" dirty="0" smtClean="0"/>
              <a:t> to reach the second, and the effect of the collision takes another time </a:t>
            </a:r>
            <a:r>
              <a:rPr lang="en-US" sz="2400" dirty="0" err="1" smtClean="0"/>
              <a:t>T</a:t>
            </a:r>
            <a:r>
              <a:rPr lang="en-US" sz="1500" dirty="0" err="1" smtClean="0"/>
              <a:t>p</a:t>
            </a:r>
            <a:r>
              <a:rPr lang="en-US" sz="2400" dirty="0" smtClean="0"/>
              <a:t> to reach the first. So the requirement is that the first station must still be transmitting after 2T</a:t>
            </a:r>
            <a:r>
              <a:rPr lang="en-US" sz="1700" dirty="0" smtClean="0"/>
              <a:t>p</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algn="just"/>
            <a:r>
              <a:rPr lang="en-US" dirty="0" smtClean="0"/>
              <a:t>A network using CSMA/CD has a bandwidth of 10 Mbps. If the maximum propagation time (including the delays in the </a:t>
            </a:r>
            <a:r>
              <a:rPr lang="en-US" dirty="0" smtClean="0"/>
              <a:t>devices) </a:t>
            </a:r>
            <a:r>
              <a:rPr lang="en-US" dirty="0" smtClean="0"/>
              <a:t>is 25.6 </a:t>
            </a:r>
            <a:r>
              <a:rPr lang="en-US" dirty="0" err="1" smtClean="0"/>
              <a:t>μs</a:t>
            </a:r>
            <a:r>
              <a:rPr lang="en-US" dirty="0" smtClean="0"/>
              <a:t>, what is the minimum size of the frame?</a:t>
            </a:r>
          </a:p>
          <a:p>
            <a:endParaRPr lang="en-US" dirty="0"/>
          </a:p>
        </p:txBody>
      </p:sp>
    </p:spTree>
    <p:extLst>
      <p:ext uri="{BB962C8B-B14F-4D97-AF65-F5344CB8AC3E}">
        <p14:creationId xmlns:p14="http://schemas.microsoft.com/office/powerpoint/2010/main" val="1946923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chemeClr val="hlink"/>
                </a:solidFill>
              </a:rPr>
              <a:t>Solution</a:t>
            </a:r>
          </a:p>
        </p:txBody>
      </p:sp>
      <p:sp>
        <p:nvSpPr>
          <p:cNvPr id="3" name="Content Placeholder 2"/>
          <p:cNvSpPr>
            <a:spLocks noGrp="1"/>
          </p:cNvSpPr>
          <p:nvPr>
            <p:ph idx="1"/>
          </p:nvPr>
        </p:nvSpPr>
        <p:spPr/>
        <p:txBody>
          <a:bodyPr>
            <a:normAutofit/>
          </a:bodyPr>
          <a:lstStyle/>
          <a:p>
            <a:pPr algn="just">
              <a:buNone/>
            </a:pPr>
            <a:r>
              <a:rPr lang="en-US" dirty="0" smtClean="0"/>
              <a:t>	The frame transmission time is </a:t>
            </a:r>
            <a:r>
              <a:rPr lang="en-US" dirty="0" err="1" smtClean="0"/>
              <a:t>T</a:t>
            </a:r>
            <a:r>
              <a:rPr lang="en-US" baseline="-16000" dirty="0" err="1" smtClean="0"/>
              <a:t>fr</a:t>
            </a:r>
            <a:r>
              <a:rPr lang="en-US" dirty="0" smtClean="0"/>
              <a:t> = 2 × </a:t>
            </a:r>
            <a:r>
              <a:rPr lang="en-US" dirty="0" err="1" smtClean="0"/>
              <a:t>T</a:t>
            </a:r>
            <a:r>
              <a:rPr lang="en-US" baseline="-14000" dirty="0" err="1" smtClean="0"/>
              <a:t>p</a:t>
            </a:r>
            <a:r>
              <a:rPr lang="en-US" dirty="0" smtClean="0"/>
              <a:t> = 51.2 </a:t>
            </a:r>
            <a:r>
              <a:rPr lang="en-US" dirty="0" err="1" smtClean="0"/>
              <a:t>μs</a:t>
            </a:r>
            <a:r>
              <a:rPr lang="en-US" dirty="0" smtClean="0"/>
              <a:t>. This means, in the worst case, a station needs to transmit for a period of 51.2 </a:t>
            </a:r>
            <a:r>
              <a:rPr lang="en-US" dirty="0" err="1" smtClean="0"/>
              <a:t>μs</a:t>
            </a:r>
            <a:r>
              <a:rPr lang="en-US" dirty="0" smtClean="0"/>
              <a:t> to detect the collision. The minimum size of the frame is 10 Mbps × 51.2 </a:t>
            </a:r>
            <a:r>
              <a:rPr lang="en-US" dirty="0" err="1" smtClean="0"/>
              <a:t>μs</a:t>
            </a:r>
            <a:r>
              <a:rPr lang="en-US" dirty="0" smtClean="0"/>
              <a:t> = 512 bits or 64 bytes. This is actually the minimum size of the frame for Standard Ethernet.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 for the CSMA/CD</a:t>
            </a:r>
            <a:endParaRPr lang="en-US" dirty="0"/>
          </a:p>
        </p:txBody>
      </p:sp>
      <p:sp>
        <p:nvSpPr>
          <p:cNvPr id="3" name="Content Placeholder 2"/>
          <p:cNvSpPr>
            <a:spLocks noGrp="1"/>
          </p:cNvSpPr>
          <p:nvPr>
            <p:ph idx="1"/>
          </p:nvPr>
        </p:nvSpPr>
        <p:spPr/>
        <p:txBody>
          <a:bodyPr/>
          <a:lstStyle/>
          <a:p>
            <a:endParaRPr lang="en-US"/>
          </a:p>
        </p:txBody>
      </p:sp>
      <p:pic>
        <p:nvPicPr>
          <p:cNvPr id="4" name="Picture 7"/>
          <p:cNvPicPr>
            <a:picLocks noChangeAspect="1" noChangeArrowheads="1"/>
          </p:cNvPicPr>
          <p:nvPr/>
        </p:nvPicPr>
        <p:blipFill>
          <a:blip r:embed="rId2" cstate="print"/>
          <a:srcRect/>
          <a:stretch>
            <a:fillRect/>
          </a:stretch>
        </p:blipFill>
        <p:spPr bwMode="auto">
          <a:xfrm>
            <a:off x="1166813" y="1622425"/>
            <a:ext cx="6297612" cy="508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4060</TotalTime>
  <Words>1724</Words>
  <Application>Microsoft Macintosh PowerPoint</Application>
  <PresentationFormat>On-screen Show (4:3)</PresentationFormat>
  <Paragraphs>178</Paragraphs>
  <Slides>43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Calibri</vt:lpstr>
      <vt:lpstr>cmsy10</vt:lpstr>
      <vt:lpstr>Mangal</vt:lpstr>
      <vt:lpstr>Symbol</vt:lpstr>
      <vt:lpstr>Times New Roman</vt:lpstr>
      <vt:lpstr>Arial</vt:lpstr>
      <vt:lpstr>Office Theme</vt:lpstr>
      <vt:lpstr>Visio</vt:lpstr>
      <vt:lpstr>CSE/PC/B/T/316  Computer Networks Topic 5- Multiple Access Protocols  (CSMA-CD, CSMA-CA)</vt:lpstr>
      <vt:lpstr>Problem in CSMA</vt:lpstr>
      <vt:lpstr>CSMA with Collision Detection (CSMA/CD)</vt:lpstr>
      <vt:lpstr>Collision of the first bit in CSMA/CD </vt:lpstr>
      <vt:lpstr>Collision and abortion in CSMA/CD</vt:lpstr>
      <vt:lpstr>Minimum Frame Size</vt:lpstr>
      <vt:lpstr>Problem</vt:lpstr>
      <vt:lpstr>Solution</vt:lpstr>
      <vt:lpstr>Flow diagram for the CSMA/CD</vt:lpstr>
      <vt:lpstr>Energy level during transmission, idleness, or collision </vt:lpstr>
      <vt:lpstr>Basic idea behind Collision Detection</vt:lpstr>
      <vt:lpstr>If it’s a wired network …</vt:lpstr>
      <vt:lpstr>What if it’s a wireless network…</vt:lpstr>
      <vt:lpstr>Why does CSMA/CD fail in wireless networks?</vt:lpstr>
      <vt:lpstr>Wireless Medium Access Control</vt:lpstr>
      <vt:lpstr>Wireless Media Disperse Energy</vt:lpstr>
      <vt:lpstr>Collision Detection Difficult</vt:lpstr>
      <vt:lpstr>Calculating SINR</vt:lpstr>
      <vt:lpstr>Issues</vt:lpstr>
      <vt:lpstr> Motivation – Hidden Terminal Problem</vt:lpstr>
      <vt:lpstr>PowerPoint Presentation</vt:lpstr>
      <vt:lpstr>PowerPoint Presentation</vt:lpstr>
      <vt:lpstr>Motivation – Exposed Terminal Problem</vt:lpstr>
      <vt:lpstr>PowerPoint Presentation</vt:lpstr>
      <vt:lpstr>Motivation - Near and Far Terminals</vt:lpstr>
      <vt:lpstr>Solutions</vt:lpstr>
      <vt:lpstr>CSMA with Collision Avoidance (CSMA/CA)</vt:lpstr>
      <vt:lpstr>Timing in CSMA/CA</vt:lpstr>
      <vt:lpstr>Interframe space</vt:lpstr>
      <vt:lpstr>Contention window</vt:lpstr>
      <vt:lpstr>Acknowledgement</vt:lpstr>
      <vt:lpstr>Flow diagram  of CSMA/CA</vt:lpstr>
      <vt:lpstr>MACA</vt:lpstr>
      <vt:lpstr>Simplified state machines for a sender and receiver</vt:lpstr>
      <vt:lpstr>Packet transmission in MACA</vt:lpstr>
      <vt:lpstr>Receiver informs interferers before transmission – MACA </vt:lpstr>
      <vt:lpstr>RTS/CTS </vt:lpstr>
      <vt:lpstr>The MACA protocol </vt:lpstr>
      <vt:lpstr>Backoff Interval </vt:lpstr>
      <vt:lpstr>Backoff Interval</vt:lpstr>
      <vt:lpstr>Example</vt:lpstr>
      <vt:lpstr>Problem with MACA</vt:lpstr>
      <vt:lpstr>Solution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Communication Lecture 1- Introduction</dc:title>
  <dc:creator>sarbani</dc:creator>
  <cp:lastModifiedBy>Microsoft Office User</cp:lastModifiedBy>
  <cp:revision>224</cp:revision>
  <dcterms:created xsi:type="dcterms:W3CDTF">2006-08-16T00:00:00Z</dcterms:created>
  <dcterms:modified xsi:type="dcterms:W3CDTF">2021-08-06T08:54:35Z</dcterms:modified>
</cp:coreProperties>
</file>