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4" r:id="rId18"/>
    <p:sldId id="342" r:id="rId19"/>
    <p:sldId id="345" r:id="rId20"/>
    <p:sldId id="343" r:id="rId21"/>
    <p:sldId id="34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6" autoAdjust="0"/>
    <p:restoredTop sz="94690"/>
  </p:normalViewPr>
  <p:slideViewPr>
    <p:cSldViewPr>
      <p:cViewPr varScale="1">
        <p:scale>
          <a:sx n="91" d="100"/>
          <a:sy n="91" d="100"/>
        </p:scale>
        <p:origin x="1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7592-00F8-45F1-8923-FEA1B3B1F480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07A35-6987-400F-A1C3-5F3C0E2E7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rbani.roy@jadavpuruniversity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mr-IN" dirty="0"/>
              <a:t>CSE/PC/</a:t>
            </a:r>
            <a:r>
              <a:rPr lang="mr-IN" dirty="0" err="1"/>
              <a:t>B</a:t>
            </a:r>
            <a:r>
              <a:rPr lang="mr-IN" dirty="0"/>
              <a:t>/</a:t>
            </a:r>
            <a:r>
              <a:rPr lang="mr-IN" dirty="0" err="1"/>
              <a:t>T</a:t>
            </a:r>
            <a:r>
              <a:rPr lang="mr-IN" dirty="0"/>
              <a:t>/316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Computer </a:t>
            </a:r>
            <a:r>
              <a:rPr lang="en-US" dirty="0" smtClean="0"/>
              <a:t>Networks</a:t>
            </a:r>
            <a:br>
              <a:rPr lang="en-US" dirty="0" smtClean="0"/>
            </a:br>
            <a:r>
              <a:rPr lang="en-US" dirty="0" smtClean="0"/>
              <a:t>Topic </a:t>
            </a:r>
            <a:r>
              <a:rPr lang="en-US" dirty="0" smtClean="0"/>
              <a:t>6- MAC</a:t>
            </a:r>
            <a:br>
              <a:rPr lang="en-US" dirty="0" smtClean="0"/>
            </a:b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Controlled Access and </a:t>
            </a:r>
            <a:r>
              <a:rPr lang="en-US" dirty="0"/>
              <a:t>Channelization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76800"/>
            <a:ext cx="6400800" cy="1219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Sarbani Roy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  <a:hlinkClick r:id="rId2"/>
              </a:rPr>
              <a:t>sarbani.roy@jadavpuruniversity.in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Office: CC-5-7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Cell: 9051639328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Chip sequences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70200"/>
            <a:ext cx="87757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representation in CDMA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3016250"/>
            <a:ext cx="8126412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Sharing channel in CDMA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8" y="1524000"/>
            <a:ext cx="87296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signal created by four stations in CDMA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" y="1552575"/>
            <a:ext cx="80264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Decoding of the composite signal for one in CDMA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301750"/>
            <a:ext cx="7358062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rule and examples of creating Walsh tables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750" y="1417638"/>
            <a:ext cx="598805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The number of sequences in a Walsh table needs to be N = 2</a:t>
            </a:r>
            <a:r>
              <a:rPr lang="en-US" baseline="30000" dirty="0" smtClean="0">
                <a:latin typeface="Arial" charset="0"/>
              </a:rPr>
              <a:t>m</a:t>
            </a:r>
            <a:r>
              <a:rPr lang="en-US" dirty="0" smtClean="0">
                <a:latin typeface="Arial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800"/>
            <a:ext cx="6338047" cy="1497106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61397" y="5410200"/>
            <a:ext cx="562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 smtClean="0"/>
              <a:t>When we divide the result by N, we get d1 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Find the chips for a network with</a:t>
            </a:r>
          </a:p>
          <a:p>
            <a:pPr algn="just"/>
            <a:r>
              <a:rPr lang="en-US" dirty="0" smtClean="0">
                <a:solidFill>
                  <a:schemeClr val="hlink"/>
                </a:solidFill>
              </a:rPr>
              <a:t>a.</a:t>
            </a:r>
            <a:r>
              <a:rPr lang="en-US" dirty="0" smtClean="0"/>
              <a:t> Two stations           </a:t>
            </a:r>
            <a:r>
              <a:rPr lang="en-US" dirty="0" smtClean="0">
                <a:solidFill>
                  <a:schemeClr val="hlink"/>
                </a:solidFill>
              </a:rPr>
              <a:t>b.</a:t>
            </a:r>
            <a:r>
              <a:rPr lang="en-US" dirty="0" smtClean="0"/>
              <a:t> Four stations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hlink"/>
                </a:solidFill>
              </a:rPr>
              <a:t>Solution</a:t>
            </a:r>
            <a:endParaRPr lang="en-US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hlink"/>
                </a:solidFill>
              </a:rPr>
              <a:t>a</a:t>
            </a:r>
            <a:r>
              <a:rPr lang="en-US" dirty="0" smtClean="0">
                <a:solidFill>
                  <a:schemeClr val="hlink"/>
                </a:solidFill>
              </a:rPr>
              <a:t>.</a:t>
            </a:r>
            <a:r>
              <a:rPr lang="en-US" dirty="0" smtClean="0"/>
              <a:t> For a two-station network, we have </a:t>
            </a:r>
            <a:br>
              <a:rPr lang="en-US" dirty="0" smtClean="0"/>
            </a:br>
            <a:r>
              <a:rPr lang="en-US" dirty="0" smtClean="0"/>
              <a:t>                           [+1 +1] and [+1 −1].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hlink"/>
                </a:solidFill>
              </a:rPr>
              <a:t>b</a:t>
            </a:r>
            <a:r>
              <a:rPr lang="en-US" dirty="0" smtClean="0"/>
              <a:t>. For a four-station network we have </a:t>
            </a:r>
            <a:br>
              <a:rPr lang="en-US" dirty="0" smtClean="0"/>
            </a:br>
            <a:r>
              <a:rPr lang="en-US" dirty="0" smtClean="0"/>
              <a:t>                       [+1 +1 +1 +1], [+1 −1 +1 −1], </a:t>
            </a:r>
            <a:br>
              <a:rPr lang="en-US" dirty="0" smtClean="0"/>
            </a:br>
            <a:r>
              <a:rPr lang="en-US" dirty="0" smtClean="0"/>
              <a:t>                 [+1 +1 −1 −1],  and   [+1 −1 −1 +1].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 smtClean="0">
                <a:solidFill>
                  <a:schemeClr val="hlink"/>
                </a:solidFill>
              </a:rPr>
              <a:t>controlled access</a:t>
            </a:r>
            <a:r>
              <a:rPr lang="en-US" dirty="0" smtClean="0"/>
              <a:t>, the stations consult one another to find which station has the right to send. A station cannot send unless it has been authorized by other stations. We discuss three popular controlled-access methods.</a:t>
            </a:r>
          </a:p>
          <a:p>
            <a:pPr lvl="1" algn="just"/>
            <a:r>
              <a:rPr lang="en-US" dirty="0" smtClean="0">
                <a:solidFill>
                  <a:srgbClr val="0033CC"/>
                </a:solidFill>
              </a:rPr>
              <a:t>Reservation </a:t>
            </a:r>
          </a:p>
          <a:p>
            <a:pPr lvl="1" algn="just"/>
            <a:r>
              <a:rPr lang="fr-FR" dirty="0" smtClean="0">
                <a:solidFill>
                  <a:srgbClr val="0033CC"/>
                </a:solidFill>
              </a:rPr>
              <a:t>Polling </a:t>
            </a:r>
          </a:p>
          <a:p>
            <a:pPr lvl="1" algn="just"/>
            <a:r>
              <a:rPr lang="en-US" dirty="0" smtClean="0">
                <a:solidFill>
                  <a:srgbClr val="0033CC"/>
                </a:solidFill>
              </a:rPr>
              <a:t>Token Passing</a:t>
            </a:r>
          </a:p>
          <a:p>
            <a:pPr lvl="1"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number of sequences if we have 90 stations in our network?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hlink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chemeClr val="hlink"/>
                </a:solidFill>
              </a:rPr>
              <a:t>Solution</a:t>
            </a:r>
            <a:endParaRPr lang="en-US" dirty="0" smtClean="0">
              <a:solidFill>
                <a:schemeClr val="hlink"/>
              </a:solidFill>
            </a:endParaRPr>
          </a:p>
          <a:p>
            <a:pPr algn="just">
              <a:buNone/>
            </a:pPr>
            <a:r>
              <a:rPr lang="en-US" dirty="0" smtClean="0"/>
              <a:t>The number of sequences needs to be 2</a:t>
            </a:r>
            <a:r>
              <a:rPr lang="en-US" baseline="30000" dirty="0" smtClean="0"/>
              <a:t>m</a:t>
            </a:r>
            <a:r>
              <a:rPr lang="en-US" dirty="0" smtClean="0"/>
              <a:t>. We need to choose m = 7 and N = 2</a:t>
            </a:r>
            <a:r>
              <a:rPr lang="en-US" baseline="30000" dirty="0" smtClean="0"/>
              <a:t>7</a:t>
            </a:r>
            <a:r>
              <a:rPr lang="en-US" dirty="0" smtClean="0"/>
              <a:t> or 128. We can then use 90 </a:t>
            </a:r>
            <a:r>
              <a:rPr lang="en-US" dirty="0" smtClean="0"/>
              <a:t>of </a:t>
            </a:r>
            <a:r>
              <a:rPr lang="en-US" dirty="0" smtClean="0"/>
              <a:t>the sequences as the chips.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In reservation method, a station needs to make a reservation before sending data. Time is divided into intervals. In each interval, a reservation frame precedes the data frames sent in that interval.</a:t>
            </a:r>
          </a:p>
          <a:p>
            <a:pPr algn="just"/>
            <a:r>
              <a:rPr lang="en-US" sz="2000" dirty="0" smtClean="0"/>
              <a:t>If there are N stations in the system, there are exactly N reservation </a:t>
            </a:r>
            <a:r>
              <a:rPr lang="en-US" sz="2000" dirty="0" err="1" smtClean="0"/>
              <a:t>minislots</a:t>
            </a:r>
            <a:r>
              <a:rPr lang="en-US" sz="2000" dirty="0" smtClean="0"/>
              <a:t> in the reservation frame. Each </a:t>
            </a:r>
            <a:r>
              <a:rPr lang="en-US" sz="2000" dirty="0" err="1" smtClean="0"/>
              <a:t>minislot</a:t>
            </a:r>
            <a:r>
              <a:rPr lang="en-US" sz="2000" dirty="0" smtClean="0"/>
              <a:t> belongs to a station. When a station needs to send a data frame, it makes a reservation in its own </a:t>
            </a:r>
            <a:r>
              <a:rPr lang="en-US" sz="2000" dirty="0" err="1" smtClean="0"/>
              <a:t>minislot</a:t>
            </a:r>
            <a:r>
              <a:rPr lang="en-US" sz="2000" dirty="0" smtClean="0"/>
              <a:t>. The station that have made reservations can send their data frames after the reservation frame.</a:t>
            </a:r>
            <a:endParaRPr lang="en-US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0"/>
            <a:ext cx="78613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Polling work with topologies in which one device is designated as a primary station and the other devices are secondary stations.</a:t>
            </a:r>
          </a:p>
          <a:p>
            <a:pPr algn="just"/>
            <a:r>
              <a:rPr lang="en-US" sz="2000" dirty="0" smtClean="0"/>
              <a:t>All data exchanges must be made through the primary device; the primary device controls the link, therefore, it is always  the initiator of a session.</a:t>
            </a:r>
          </a:p>
          <a:p>
            <a:pPr algn="just"/>
            <a:r>
              <a:rPr lang="en-US" sz="2000" dirty="0" smtClean="0">
                <a:solidFill>
                  <a:srgbClr val="0000FF"/>
                </a:solidFill>
              </a:rPr>
              <a:t>Poll:</a:t>
            </a:r>
            <a:r>
              <a:rPr lang="en-US" sz="2000" dirty="0" smtClean="0"/>
              <a:t> If the primary wants to receive data, it asks the secondary nodes if they have anything to send.</a:t>
            </a:r>
          </a:p>
          <a:p>
            <a:pPr algn="just"/>
            <a:r>
              <a:rPr lang="en-US" sz="2000" dirty="0" smtClean="0">
                <a:solidFill>
                  <a:srgbClr val="0000FF"/>
                </a:solidFill>
              </a:rPr>
              <a:t>Select: </a:t>
            </a:r>
            <a:r>
              <a:rPr lang="en-US" sz="2000" dirty="0" smtClean="0"/>
              <a:t>If the primary wants to send data, it tells the secondary nodes to get ready to receive.</a:t>
            </a:r>
            <a:endParaRPr lang="en-US" sz="2000" dirty="0" smtClean="0">
              <a:solidFill>
                <a:srgbClr val="0000FF"/>
              </a:solidFill>
            </a:endParaRPr>
          </a:p>
          <a:p>
            <a:pPr algn="just"/>
            <a:endParaRPr lang="en-US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779838"/>
            <a:ext cx="8483600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the token passing method, the station in a network are organized in a logical ring.</a:t>
            </a:r>
          </a:p>
          <a:p>
            <a:r>
              <a:rPr lang="en-US" sz="2000" dirty="0" smtClean="0"/>
              <a:t>A special packet called a token circulates through the ring. The possession of the token gives the station the right to access the channel and send its data.</a:t>
            </a:r>
          </a:p>
          <a:p>
            <a:r>
              <a:rPr lang="en-US" sz="2000" dirty="0" smtClean="0"/>
              <a:t>Token management is needed for this access method.</a:t>
            </a:r>
            <a:endParaRPr lang="en-US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657600"/>
            <a:ext cx="4283075" cy="3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hlink"/>
                </a:solidFill>
              </a:rPr>
              <a:t>Channelization</a:t>
            </a:r>
            <a:r>
              <a:rPr lang="en-US" dirty="0" smtClean="0"/>
              <a:t> is a multiple-access method in which the available bandwidth of a link is shared in time, frequency, or through code, between different stations. In this section, we discuss three channelization protocols.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dirty="0" smtClean="0">
                <a:solidFill>
                  <a:srgbClr val="0033CC"/>
                </a:solidFill>
              </a:rPr>
              <a:t>Frequency-Division Multiple Access (FDMA)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fr-FR" dirty="0" smtClean="0">
                <a:solidFill>
                  <a:srgbClr val="0033CC"/>
                </a:solidFill>
              </a:rPr>
              <a:t>Time-Division Multiple Access (TDMA)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fr-FR" dirty="0" smtClean="0">
                <a:solidFill>
                  <a:srgbClr val="0033CC"/>
                </a:solidFill>
              </a:rPr>
              <a:t>Code-Division Multiple Access (CDMA)</a:t>
            </a:r>
            <a:endParaRPr lang="en-US" dirty="0" smtClean="0">
              <a:solidFill>
                <a:srgbClr val="0033CC"/>
              </a:solidFill>
            </a:endParaRP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FDMA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676400"/>
            <a:ext cx="3352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In FDMA, the available bandwidth is divided into frequency bands.</a:t>
            </a:r>
          </a:p>
          <a:p>
            <a:pPr algn="just"/>
            <a:r>
              <a:rPr lang="en-US" sz="2000" dirty="0" smtClean="0"/>
              <a:t>Each station is allocated a band to send its data.</a:t>
            </a:r>
          </a:p>
          <a:p>
            <a:pPr algn="just"/>
            <a:r>
              <a:rPr lang="en-US" sz="2000" dirty="0" smtClean="0"/>
              <a:t>Each station uses a </a:t>
            </a:r>
            <a:r>
              <a:rPr lang="en-US" sz="2000" dirty="0" err="1" smtClean="0"/>
              <a:t>bandpass</a:t>
            </a:r>
            <a:r>
              <a:rPr lang="en-US" sz="2000" dirty="0" smtClean="0"/>
              <a:t> filter to confine the transmitter frequencies.</a:t>
            </a:r>
          </a:p>
          <a:p>
            <a:pPr algn="just"/>
            <a:r>
              <a:rPr lang="en-US" sz="2000" dirty="0" smtClean="0"/>
              <a:t>To prevent station interferences, the allocated bands are separated from one another by small guard bands.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3320" y="1752600"/>
            <a:ext cx="550944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In TDMA, the bandwidth is just one channel that is timeshared between different stations.</a:t>
            </a:r>
          </a:p>
          <a:p>
            <a:pPr algn="just"/>
            <a:r>
              <a:rPr lang="en-US" sz="2000" dirty="0" smtClean="0"/>
              <a:t>The main problem with TDMA lies in achieving synchronization between the different stations.</a:t>
            </a:r>
          </a:p>
          <a:p>
            <a:pPr algn="just"/>
            <a:r>
              <a:rPr lang="en-US" sz="2000" dirty="0" smtClean="0"/>
              <a:t>Each node needs to know the beginning of its slot and the location of its slot.</a:t>
            </a:r>
          </a:p>
          <a:p>
            <a:pPr algn="just"/>
            <a:r>
              <a:rPr lang="en-US" sz="2000" dirty="0" smtClean="0"/>
              <a:t>This may be difficult  because of propagation delays if the stations are spread over a large area.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928813"/>
            <a:ext cx="5026119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CDMA was conceived several decades ago..with advancement on electronic technology recently implemented .</a:t>
            </a:r>
          </a:p>
          <a:p>
            <a:pPr algn="just"/>
            <a:r>
              <a:rPr lang="en-US" sz="2000" dirty="0" smtClean="0"/>
              <a:t>In CDMA, one channel carries all transmissions simultaneously.</a:t>
            </a:r>
          </a:p>
          <a:p>
            <a:pPr algn="just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0420" y="2328863"/>
            <a:ext cx="4557380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655</Words>
  <Application>Microsoft Macintosh PowerPoint</Application>
  <PresentationFormat>On-screen Show (4:3)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Mangal</vt:lpstr>
      <vt:lpstr>Arial</vt:lpstr>
      <vt:lpstr>Office Theme</vt:lpstr>
      <vt:lpstr>CSE/PC/B/T/316  Computer Networks Topic 6- MAC  Controlled Access and Channelization </vt:lpstr>
      <vt:lpstr>Controlled Access</vt:lpstr>
      <vt:lpstr>Reservation</vt:lpstr>
      <vt:lpstr>Polling</vt:lpstr>
      <vt:lpstr>Token passing</vt:lpstr>
      <vt:lpstr>Channelization</vt:lpstr>
      <vt:lpstr>FDMA</vt:lpstr>
      <vt:lpstr>TDMA</vt:lpstr>
      <vt:lpstr>CDMA</vt:lpstr>
      <vt:lpstr>Chip sequences </vt:lpstr>
      <vt:lpstr>Data representation in CDMA </vt:lpstr>
      <vt:lpstr>Sharing channel in CDMA </vt:lpstr>
      <vt:lpstr>Digital signal created by four stations in CDMA </vt:lpstr>
      <vt:lpstr>Decoding of the composite signal for one in CDMA </vt:lpstr>
      <vt:lpstr>General rule and examples of creating Walsh tables </vt:lpstr>
      <vt:lpstr>PowerPoint Presentation</vt:lpstr>
      <vt:lpstr>Example</vt:lpstr>
      <vt:lpstr>Problem</vt:lpstr>
      <vt:lpstr>Solution</vt:lpstr>
      <vt:lpstr>Problem</vt:lpstr>
      <vt:lpstr>Solution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 Lecture 1- Introduction</dc:title>
  <dc:creator>sarbani</dc:creator>
  <cp:lastModifiedBy>Microsoft Office User</cp:lastModifiedBy>
  <cp:revision>219</cp:revision>
  <dcterms:created xsi:type="dcterms:W3CDTF">2006-08-16T00:00:00Z</dcterms:created>
  <dcterms:modified xsi:type="dcterms:W3CDTF">2021-08-10T06:09:28Z</dcterms:modified>
</cp:coreProperties>
</file>