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0" r:id="rId2"/>
    <p:sldId id="256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0" r:id="rId22"/>
    <p:sldId id="278" r:id="rId23"/>
    <p:sldId id="286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8" autoAdjust="0"/>
    <p:restoredTop sz="94700"/>
  </p:normalViewPr>
  <p:slideViewPr>
    <p:cSldViewPr snapToGrid="0">
      <p:cViewPr varScale="1">
        <p:scale>
          <a:sx n="104" d="100"/>
          <a:sy n="104" d="100"/>
        </p:scale>
        <p:origin x="664" y="200"/>
      </p:cViewPr>
      <p:guideLst>
        <p:guide orient="horz" pos="3067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DC49-3171-4C78-8F06-79D0F5976DED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6ADA-FFCB-4DF1-AF7B-E49375E18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047FC-5D06-4177-A025-5E6806ADE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1EF605-F848-4BF3-8FF3-CBD381B6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B5A0B-EF61-4D7E-9FE0-FB125AF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191B07-709A-4D34-B5FD-FA10C93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3D7E82-94C7-46D4-A2E3-120D55A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3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155B0-546C-4717-A4DE-56FC10B9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7F84E9-40DC-4B5D-B1BC-C1FF5E8ED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59E8B3-7235-4201-B4B1-C7E80978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AC1E39-E526-4C62-8CFA-1F48A5A3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FA12C9-331F-4EB0-A425-D6A2D5AE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6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8CF7C5-7C04-4E87-A223-316775AA4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C6F000-9817-44FC-853A-A4A3673D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A619FC-4547-439A-BCC8-9E019DEA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DBA345-B780-481E-AC2D-5438C284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584532-52E2-42EA-9865-71EC38B1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2452-ED59-4F25-BC68-EFB63300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B0BABC-15ED-4741-AEBA-69C7BE44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A2E921-67B6-4608-9994-A4073A10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19001F-C65A-4434-BEF8-D285ED4D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5CFA7-907D-4EDF-B62B-CE948F3F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49A93-59BA-4670-933E-E36BF34E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7928BA-B63D-4229-A96E-38683186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FD83D7-7594-4234-8501-BA341D2B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CFB08D-69FB-4039-A581-2EF5B955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2FBE77-24E2-46D4-AE19-33491899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F48D1-4DCD-431D-8486-333CEAE9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5BF6F8-1C59-4936-A152-8919C08E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8CB4BA-373E-43FD-B35D-4C024B7B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F403C5-6BF5-4EDE-9985-1F06B1E0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85361C-685B-435C-B37A-728BD597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FF51E8-75D2-4F66-A09D-716E4D64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FEF9BD-B2A3-497F-86D5-546F56C0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44FC06-0F1B-4C94-AF92-433F7D33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B3400E-2AA3-460C-8B94-EC5E32F1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D21A10-117C-4E1E-8514-70F1D30A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97AAEE1-DF2C-4850-98DA-D0CD28C96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322829-36E2-4E7E-BDE4-5F474388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2C8C8FD-653A-462D-B26E-4EF28723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FBDE9E-9717-4046-9E05-347B443F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E80D8-1F0D-4548-8268-1A75167F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65CF3BC-FA96-4A05-89C3-0680DE49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732AC6-BE08-4122-95D8-8C45C61A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845C53-A3A0-4005-8438-45CA83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B31B72-D875-490D-B72D-1F5955F8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79DA73-F0CF-4E10-82A6-8E46E39C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C9B28A-5DEE-4C3A-BF13-E5B0C5D4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3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EA6A41-B3F3-49E9-9FCF-FD355E19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A3ABD3-9CB2-4868-9B89-1C396E3A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007756-527D-48F9-868A-D28AE7D9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A9C868-2AAC-4F61-9906-228B7615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93E180E-3953-4776-980C-EAE8283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D29608-D507-477A-AE23-6F0ADCA4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9FE82-1333-4854-8DA2-7F378A8B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4455979-DE0E-48C9-8519-38F167DA8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421D95-0526-4F91-840B-3508DE4FC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DBC337-1376-4C8B-B546-5EE6B46F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C5B93A-BBDE-4401-9370-06F2E4C7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9E25FF-3FF1-492B-AA0A-FA057F93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DCD4D8-4CDF-4C4A-B043-FC637BCF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DCF6F2-1FC8-48A3-B4ED-4381C700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7CE351-C4FD-4EFB-B5F4-30E158AAC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543B-ABE4-4CDB-9AF5-60D413549309}" type="datetimeFigureOut">
              <a:rPr lang="en-IN" smtClean="0"/>
              <a:t>21/08/21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AE3F0A-E5CF-4EB9-B5D6-9DAFDA4E5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D4D92B-6051-4FD0-9753-D32D6427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2BBB-BADF-4016-95F7-0DBE4EE1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mr-IN" sz="4400" dirty="0"/>
              <a:t>CSE/PC/</a:t>
            </a:r>
            <a:r>
              <a:rPr lang="mr-IN" sz="4400" dirty="0" err="1"/>
              <a:t>B</a:t>
            </a:r>
            <a:r>
              <a:rPr lang="mr-IN" sz="4400" dirty="0"/>
              <a:t>/</a:t>
            </a:r>
            <a:r>
              <a:rPr lang="mr-IN" sz="4400" dirty="0" err="1"/>
              <a:t>T</a:t>
            </a:r>
            <a:r>
              <a:rPr lang="mr-IN" sz="4400" dirty="0"/>
              <a:t>/316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Computer Networks</a:t>
            </a:r>
            <a:br>
              <a:rPr lang="en-US" dirty="0" smtClean="0"/>
            </a:br>
            <a:r>
              <a:rPr lang="en-US" dirty="0" smtClean="0"/>
              <a:t>Topic 10- Connecting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76800"/>
            <a:ext cx="6400800" cy="1219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hlinkClick r:id="rId2"/>
              </a:rPr>
              <a:t>sarbani.roy@jadavpuruniversity.in 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Cell: 9051639328</a:t>
            </a:r>
          </a:p>
        </p:txBody>
      </p:sp>
    </p:spTree>
    <p:extLst>
      <p:ext uri="{BB962C8B-B14F-4D97-AF65-F5344CB8AC3E}">
        <p14:creationId xmlns:p14="http://schemas.microsoft.com/office/powerpoint/2010/main" val="1584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0BD3-E935-4F97-8BF4-C7B4A2C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Bridges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4FD87-EFE8-4D71-9B20-BDF32D52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the frame enters it not only regenerates the signal it receives but also checks the source and destination addresses in the frame.</a:t>
            </a:r>
          </a:p>
          <a:p>
            <a:r>
              <a:rPr lang="en-US" sz="2000" dirty="0"/>
              <a:t>It maintains a table that maps physical addresses to ports.</a:t>
            </a:r>
          </a:p>
          <a:p>
            <a:r>
              <a:rPr lang="en-US" sz="2000" dirty="0"/>
              <a:t>It send data frames only to the concerned destination.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45689B-1E31-4340-9B75-2459345E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9" y="3501608"/>
            <a:ext cx="790685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0BD3-E935-4F97-8BF4-C7B4A2C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Bridges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4FD87-EFE8-4D71-9B20-BDF32D52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Example-1:</a:t>
            </a:r>
            <a:r>
              <a:rPr lang="en-US" sz="2000" dirty="0"/>
              <a:t>  If a frame destined for station 71:2B:13:45:61:42 arrives at port 1</a:t>
            </a:r>
          </a:p>
          <a:p>
            <a:pPr lvl="1"/>
            <a:r>
              <a:rPr lang="en-US" sz="1600" dirty="0"/>
              <a:t> Consults its table to find the departing port.</a:t>
            </a:r>
          </a:p>
          <a:p>
            <a:pPr lvl="1"/>
            <a:r>
              <a:rPr lang="en-US" sz="1600" dirty="0"/>
              <a:t>According to its table, frames for 71:2B:13:45:61:42 leave through port 1.</a:t>
            </a:r>
          </a:p>
          <a:p>
            <a:pPr lvl="1"/>
            <a:r>
              <a:rPr lang="en-US" sz="1600" dirty="0"/>
              <a:t>Therefore, there is no need for forwarding and the frame is dropped.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45689B-1E31-4340-9B75-2459345E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9" y="3501608"/>
            <a:ext cx="7906853" cy="2991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2C10F5-82A3-4AD4-9F77-B5119D3929A2}"/>
              </a:ext>
            </a:extLst>
          </p:cNvPr>
          <p:cNvSpPr txBox="1"/>
          <p:nvPr/>
        </p:nvSpPr>
        <p:spPr>
          <a:xfrm flipH="1">
            <a:off x="9000933" y="3170297"/>
            <a:ext cx="204207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 case of Example-1, LAN 2 remains free of traffic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0BD3-E935-4F97-8BF4-C7B4A2C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Bridges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4FD87-EFE8-4D71-9B20-BDF32D52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Example-2:</a:t>
            </a:r>
            <a:r>
              <a:rPr lang="en-US" sz="2000" dirty="0"/>
              <a:t>  if a frame for 71:2B:13:45:61:41 arrives at port 2</a:t>
            </a:r>
          </a:p>
          <a:p>
            <a:pPr lvl="1"/>
            <a:r>
              <a:rPr lang="en-US" sz="1600" dirty="0"/>
              <a:t> Consults its table to find the departing port.</a:t>
            </a:r>
          </a:p>
          <a:p>
            <a:pPr lvl="1"/>
            <a:r>
              <a:rPr lang="en-US" sz="1600" dirty="0"/>
              <a:t>According to its table, frames for 71:2B:13:45:61:41 leave through port 1.</a:t>
            </a:r>
          </a:p>
          <a:p>
            <a:pPr lvl="1"/>
            <a:r>
              <a:rPr lang="en-US" sz="1600" dirty="0"/>
              <a:t>The frame is forwarded.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45689B-1E31-4340-9B75-2459345E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9" y="3501608"/>
            <a:ext cx="7906853" cy="2991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55F031-7D2A-4AC2-A2B5-9727C7DFF12B}"/>
              </a:ext>
            </a:extLst>
          </p:cNvPr>
          <p:cNvSpPr txBox="1"/>
          <p:nvPr/>
        </p:nvSpPr>
        <p:spPr>
          <a:xfrm flipH="1">
            <a:off x="9000933" y="3170297"/>
            <a:ext cx="2042074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 case of Example-2, both LANs have traffic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Transparent Bridges (Learning bridges)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transparent bridge is a bridge in which the stations are completely unaware of the bridge's existence.</a:t>
            </a:r>
          </a:p>
          <a:p>
            <a:r>
              <a:rPr lang="en-US" dirty="0"/>
              <a:t>If a bridge is added or deleted from the system, reconfiguration of the stations is unnecessary.</a:t>
            </a:r>
          </a:p>
          <a:p>
            <a:r>
              <a:rPr lang="en-US" dirty="0"/>
              <a:t>Automatic learning of forwarding tables</a:t>
            </a:r>
          </a:p>
          <a:p>
            <a:pPr lvl="2"/>
            <a:r>
              <a:rPr lang="en-US" dirty="0"/>
              <a:t>The earliest bridges had forwarding tables that were static. The systems administrator would manually enter each table entry during bridge setup.</a:t>
            </a:r>
          </a:p>
          <a:p>
            <a:pPr lvl="2"/>
            <a:r>
              <a:rPr lang="en-US" dirty="0"/>
              <a:t>In case of transparent bridges, the forwarding table is automatically made by </a:t>
            </a:r>
            <a:r>
              <a:rPr lang="en-US" dirty="0">
                <a:solidFill>
                  <a:srgbClr val="C00000"/>
                </a:solidFill>
              </a:rPr>
              <a:t>learning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frame movements </a:t>
            </a:r>
            <a:r>
              <a:rPr lang="en-US" dirty="0"/>
              <a:t>in 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9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13255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A sends a frame to station D:</a:t>
            </a:r>
          </a:p>
          <a:p>
            <a:pPr lvl="1" algn="just"/>
            <a:r>
              <a:rPr lang="en-US" sz="1800" dirty="0"/>
              <a:t>The bridge does not have an entry for either D or A</a:t>
            </a:r>
          </a:p>
          <a:p>
            <a:pPr lvl="1" algn="just"/>
            <a:r>
              <a:rPr lang="en-US" sz="1800" dirty="0"/>
              <a:t>The frame goes out from all three ports (i.e., there is flooding).</a:t>
            </a:r>
          </a:p>
          <a:p>
            <a:pPr lvl="1" algn="just"/>
            <a:r>
              <a:rPr lang="en-US" sz="1800" dirty="0"/>
              <a:t>However, by looking at the source address, the bridge learns that station A must be located on the LAN connected to port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D2EDF44-C2CF-4120-A9C5-9C67A15A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17F074-EDF2-4B25-9070-DA709DAD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13255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A sends a frame to station D:</a:t>
            </a:r>
          </a:p>
          <a:p>
            <a:pPr lvl="1" algn="just"/>
            <a:r>
              <a:rPr lang="en-US" sz="1800" dirty="0"/>
              <a:t>The bridge does not have an entry for either D or A</a:t>
            </a:r>
          </a:p>
          <a:p>
            <a:pPr lvl="1" algn="just"/>
            <a:r>
              <a:rPr lang="en-US" sz="1800" dirty="0"/>
              <a:t>The frame goes out from all three ports (i.e., there is flooding).</a:t>
            </a:r>
          </a:p>
          <a:p>
            <a:pPr lvl="1" algn="just"/>
            <a:r>
              <a:rPr lang="en-US" sz="1800" dirty="0"/>
              <a:t>However, by looking at the source address, the bridge learns that station A must be located on the LAN connected to port 1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The bridge adds this entry to its table. </a:t>
            </a: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852897D-0EED-4831-A414-F1565C69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5FFFCE1-062F-4107-945C-06612EE9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D67F59-FE93-48C9-BE6E-D822A7453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73" y="4797212"/>
            <a:ext cx="1935411" cy="20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9267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E sends a frame to station A:</a:t>
            </a:r>
          </a:p>
          <a:p>
            <a:pPr lvl="1" algn="just"/>
            <a:r>
              <a:rPr lang="en-US" sz="1800" dirty="0"/>
              <a:t>The bridge has an entry for A.</a:t>
            </a:r>
          </a:p>
          <a:p>
            <a:pPr lvl="1" algn="just"/>
            <a:r>
              <a:rPr lang="en-US" sz="1800" dirty="0"/>
              <a:t>So it forwards the frame only to port 1 (Note: There is no flooding).</a:t>
            </a:r>
          </a:p>
          <a:p>
            <a:pPr lvl="1" algn="just"/>
            <a:r>
              <a:rPr lang="en-US" sz="1800" dirty="0"/>
              <a:t>The frame goes out from all three ports.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AD98DD-2FA4-4AC1-91B5-0B2C9838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8447595-309E-496D-A64C-EA10C87D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5C4F452-DBC1-4F5F-89AC-DFBB8939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73" y="4797212"/>
            <a:ext cx="1935411" cy="20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13255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E sends a frame to station A:</a:t>
            </a:r>
          </a:p>
          <a:p>
            <a:pPr lvl="1" algn="just"/>
            <a:r>
              <a:rPr lang="en-US" sz="1800" dirty="0"/>
              <a:t>The bridge has an entry for A.</a:t>
            </a:r>
          </a:p>
          <a:p>
            <a:pPr lvl="1" algn="just"/>
            <a:r>
              <a:rPr lang="en-US" sz="1800" dirty="0"/>
              <a:t>So it forwards the frame only to port 1 (Note: There is no flooding).</a:t>
            </a:r>
          </a:p>
          <a:p>
            <a:pPr lvl="1" algn="just"/>
            <a:r>
              <a:rPr lang="en-US" sz="1800" dirty="0"/>
              <a:t>The frame goes out from all three ports.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It uses the source address of the frame, E, to add a second entry for E to the table.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D5565A0-576C-48FA-AD3C-B64D3642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A1E2CE8-9620-4F02-B3FE-60E36DAC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6C4D0E8-8198-4F1E-B2A6-B4E985F42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73" y="4797212"/>
            <a:ext cx="1935411" cy="2033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42C0159-3241-4166-A082-DC702674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416" y="4820282"/>
            <a:ext cx="1851536" cy="20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2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13255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B sends a frame to C:</a:t>
            </a:r>
          </a:p>
          <a:p>
            <a:pPr lvl="1" algn="just"/>
            <a:r>
              <a:rPr lang="en-US" sz="1800" dirty="0"/>
              <a:t>The bridge has no entry for C.</a:t>
            </a:r>
          </a:p>
          <a:p>
            <a:pPr lvl="1" algn="just"/>
            <a:r>
              <a:rPr lang="en-US" sz="1800" dirty="0"/>
              <a:t>So once again it floods the network, i.e., the frame goes out from all three ports.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F2B4E7-C4F0-4468-B0FD-EEFF76D6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5A1F79-0B74-4D2E-91AE-D135F028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C0135C3-45E4-4720-A76B-3B318F2D1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73" y="4797212"/>
            <a:ext cx="1935411" cy="2033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E4DC920-CF66-4384-AD3C-7B7A11FFF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416" y="4820282"/>
            <a:ext cx="1851536" cy="20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13255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B sends a frame to C:</a:t>
            </a:r>
          </a:p>
          <a:p>
            <a:pPr lvl="1" algn="just"/>
            <a:r>
              <a:rPr lang="en-US" sz="1800" dirty="0"/>
              <a:t>The bridge has no entry for C.</a:t>
            </a:r>
          </a:p>
          <a:p>
            <a:pPr lvl="1" algn="just"/>
            <a:r>
              <a:rPr lang="en-US" sz="1800" dirty="0"/>
              <a:t>So once again it floods the network, i.e., the frame goes out from all three ports.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Adds one more entry for C to the table.</a:t>
            </a:r>
          </a:p>
          <a:p>
            <a:pPr lvl="1" algn="just"/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80DA125-E703-47D0-9336-4DBCCF3D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40F34CA-30C1-4C96-9425-D5AD63C3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D3C6B96-65C9-4F4D-B63B-9AC8C4A9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73" y="4797212"/>
            <a:ext cx="1935411" cy="2033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3BE10BB-7C4E-4817-9635-8C7D8A0B9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416" y="4820282"/>
            <a:ext cx="1851536" cy="2023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A2D1C0A-B5E8-42F2-B558-FE8B39163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808" y="4820282"/>
            <a:ext cx="1870216" cy="20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55783-4357-4854-B311-9459E28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A0B833-3DE8-44AC-BF15-35A8675A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Hosts and networks do not normally operate in isolation. The connecting devices are mainly used to connect hosts together to make a network or to connect networks together to make an internet.</a:t>
            </a:r>
          </a:p>
          <a:p>
            <a:pPr algn="just"/>
            <a:r>
              <a:rPr lang="en-US" sz="2400" dirty="0"/>
              <a:t>Need of connecting devices-</a:t>
            </a:r>
          </a:p>
          <a:p>
            <a:pPr lvl="2" algn="just"/>
            <a:r>
              <a:rPr lang="en-US" sz="1800" dirty="0"/>
              <a:t>Separating (connecting) networks or expanding network</a:t>
            </a:r>
          </a:p>
          <a:p>
            <a:pPr lvl="2" algn="just"/>
            <a:r>
              <a:rPr lang="en-US" sz="1800" dirty="0"/>
              <a:t>To connect two LANs with different protocols.</a:t>
            </a:r>
          </a:p>
          <a:p>
            <a:pPr lvl="2" algn="just"/>
            <a:r>
              <a:rPr lang="en-US" sz="1800" dirty="0"/>
              <a:t>To connect a LAN to the Internet.</a:t>
            </a:r>
          </a:p>
          <a:p>
            <a:pPr lvl="2" algn="just"/>
            <a:r>
              <a:rPr lang="en-US" sz="1800" dirty="0"/>
              <a:t>To split a LAN into segments to reduce traffic congestion.</a:t>
            </a:r>
          </a:p>
          <a:p>
            <a:pPr lvl="2" algn="just"/>
            <a:r>
              <a:rPr lang="en-US" sz="1800" dirty="0"/>
              <a:t>To provide a security wall between two different types of users.</a:t>
            </a:r>
          </a:p>
          <a:p>
            <a:pPr lvl="2" algn="just"/>
            <a:r>
              <a:rPr lang="en-US" sz="1800" dirty="0"/>
              <a:t>To connect WLAN to LAN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23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12A8F-0DD3-4C4E-A7C7-9E295B42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"/>
            <a:ext cx="10515600" cy="1325563"/>
          </a:xfrm>
        </p:spPr>
        <p:txBody>
          <a:bodyPr/>
          <a:lstStyle/>
          <a:p>
            <a:r>
              <a:rPr lang="en-IN" dirty="0"/>
              <a:t>Transparent Bridges: process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4382-CD6B-475C-971A-75D9DA0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When station B sends a frame to C:</a:t>
            </a:r>
          </a:p>
          <a:p>
            <a:pPr lvl="1" algn="just"/>
            <a:r>
              <a:rPr lang="en-US" sz="1800" dirty="0"/>
              <a:t>The bridge has no entry for C.</a:t>
            </a:r>
          </a:p>
          <a:p>
            <a:pPr lvl="1" algn="just"/>
            <a:r>
              <a:rPr lang="en-US" sz="1800" dirty="0"/>
              <a:t>So once again it floods the network, i.e., the frame goes out from all three ports.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Adds one more entry for C to the table.</a:t>
            </a:r>
          </a:p>
          <a:p>
            <a:pPr lvl="1" algn="just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57B435-16D3-49BC-B991-FD298FFF8C05}"/>
              </a:ext>
            </a:extLst>
          </p:cNvPr>
          <p:cNvSpPr txBox="1"/>
          <p:nvPr/>
        </p:nvSpPr>
        <p:spPr>
          <a:xfrm flipH="1">
            <a:off x="926688" y="4107053"/>
            <a:ext cx="35403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The process of learning continues as the bridge forwards frames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4E093A-5BAC-419C-9469-BE756BA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22" y="1012721"/>
            <a:ext cx="4900490" cy="3854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982837B-EDF5-48FA-9385-F6E93D15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4" y="4797212"/>
            <a:ext cx="1870668" cy="2069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0C683-12D8-43D1-88D6-0E56F0A39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73" y="4797212"/>
            <a:ext cx="1935411" cy="2033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C86B328-2A7E-4CD9-BD61-74E94A0C2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416" y="4820282"/>
            <a:ext cx="1851536" cy="20237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F58D7B9-C7EA-4A4A-9A0C-3E7E960FE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808" y="4820282"/>
            <a:ext cx="1870216" cy="20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610A9-8E1C-415C-B363-BD0CD9D4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bridges: Loop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B31DB2-1E39-46BF-976F-CD7822A0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Redundant bridges ---&gt; more than one bridge between a pair of LANs</a:t>
            </a:r>
          </a:p>
          <a:p>
            <a:r>
              <a:rPr lang="en-US" dirty="0"/>
              <a:t>Transparent bridges work fine as long as there are no redundant bridges in the system.</a:t>
            </a:r>
          </a:p>
          <a:p>
            <a:r>
              <a:rPr lang="en-US" dirty="0"/>
              <a:t>Systems administrators, however, like to have redundant bridges to make the system more reliable. If a bridge fails, another bridge takes over until the failed one is repaired or replaced.  </a:t>
            </a:r>
          </a:p>
          <a:p>
            <a:r>
              <a:rPr lang="en-US" dirty="0">
                <a:solidFill>
                  <a:srgbClr val="FF0000"/>
                </a:solidFill>
              </a:rPr>
              <a:t>Redundancy can create loops in the system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2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610A9-8E1C-415C-B363-BD0CD9D4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3"/>
            <a:ext cx="10515600" cy="1325563"/>
          </a:xfrm>
        </p:spPr>
        <p:txBody>
          <a:bodyPr/>
          <a:lstStyle/>
          <a:p>
            <a:r>
              <a:rPr lang="en-US" dirty="0"/>
              <a:t>Transparent bridges: Loop Problem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230E5E60-AEDB-4E09-AAAF-4BBD0702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68" y="1224301"/>
            <a:ext cx="7931845" cy="5344043"/>
          </a:xfrm>
        </p:spPr>
      </p:pic>
    </p:spTree>
    <p:extLst>
      <p:ext uri="{BB962C8B-B14F-4D97-AF65-F5344CB8AC3E}">
        <p14:creationId xmlns:p14="http://schemas.microsoft.com/office/powerpoint/2010/main" val="87789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610A9-8E1C-415C-B363-BD0CD9D4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3"/>
            <a:ext cx="10515600" cy="1325563"/>
          </a:xfrm>
        </p:spPr>
        <p:txBody>
          <a:bodyPr/>
          <a:lstStyle/>
          <a:p>
            <a:r>
              <a:rPr lang="en-US" dirty="0"/>
              <a:t>Loop Problem: Solution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3FC5E44-EBD0-40CB-BD93-06A7CAE5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solve the looping problem, the IEEE specification requires that switches use the spanning tree algorithm to create a </a:t>
            </a:r>
            <a:r>
              <a:rPr lang="en-US" dirty="0" smtClean="0"/>
              <a:t>loop-less </a:t>
            </a:r>
            <a:r>
              <a:rPr lang="en-US" dirty="0"/>
              <a:t>topology</a:t>
            </a:r>
          </a:p>
          <a:p>
            <a:r>
              <a:rPr lang="en-IN" dirty="0"/>
              <a:t>A spanning </a:t>
            </a:r>
            <a:r>
              <a:rPr lang="en-US" dirty="0"/>
              <a:t>tree is a graph in which there is no loop.</a:t>
            </a:r>
          </a:p>
          <a:p>
            <a:r>
              <a:rPr lang="en-US" dirty="0"/>
              <a:t>In a bridged LAN, this means creating a topology in which each LAN can be reached from any other LAN through one path only (no loop).</a:t>
            </a:r>
          </a:p>
          <a:p>
            <a:r>
              <a:rPr lang="en-US" dirty="0"/>
              <a:t>We cannot change the physical topology of  the system because of physical connections between cables and bridges, but we can create a logical topology that overlays the physical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4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F581BF-DD32-4D20-A963-461AF954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FAC48-4DDA-4967-A537-6F688087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71872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router is a three-layer device: It operates in the physical, data link, and network layers.</a:t>
            </a:r>
          </a:p>
          <a:p>
            <a:pPr algn="just"/>
            <a:r>
              <a:rPr lang="en-US" dirty="0"/>
              <a:t>As a physical layer device: It regenerates the signal it receives.</a:t>
            </a:r>
          </a:p>
          <a:p>
            <a:pPr algn="just"/>
            <a:r>
              <a:rPr lang="en-US" dirty="0"/>
              <a:t>As a data link layer device: The router checks the physical addresses (source and destination) contained in the packet.</a:t>
            </a:r>
          </a:p>
          <a:p>
            <a:pPr algn="just"/>
            <a:r>
              <a:rPr lang="en-US" dirty="0"/>
              <a:t>As a network layer device: A router checks the network layer addresses (addresses in the IP layer).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FB599F-B51E-469E-B611-A090A283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60" y="2146491"/>
            <a:ext cx="3992642" cy="25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15286A-900E-49D2-9B07-AE20EFC3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3604F3-B8C1-4645-B4BD-775E720E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packets based on their logical addresses (host-to-host addressing).</a:t>
            </a:r>
          </a:p>
          <a:p>
            <a:r>
              <a:rPr lang="en-US" dirty="0"/>
              <a:t>A router normally connects LANs and WANs in the Internet and has a routing table that is used for making decision about the route. </a:t>
            </a:r>
          </a:p>
          <a:p>
            <a:r>
              <a:rPr lang="en-US" dirty="0"/>
              <a:t>The routing tables are normally dynamic and are updated using routing protocols.</a:t>
            </a:r>
          </a:p>
          <a:p>
            <a:r>
              <a:rPr lang="en-US" dirty="0"/>
              <a:t>Routers can increase network efficiency by filtering out broadcast traffic between networks, thus reducing unnecessary traffic between networks.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5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A8359E-9393-4455-84D6-F84DB63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connecting independent LANs and WANs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FEA7C60-E9DC-43CF-A688-1E3D57CD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02" y="2096464"/>
            <a:ext cx="10718498" cy="3779680"/>
          </a:xfrm>
        </p:spPr>
      </p:pic>
    </p:spTree>
    <p:extLst>
      <p:ext uri="{BB962C8B-B14F-4D97-AF65-F5344CB8AC3E}">
        <p14:creationId xmlns:p14="http://schemas.microsoft.com/office/powerpoint/2010/main" val="61603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0B37B-7248-48CC-B603-9C85E31D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a router and a repeater or a bridge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1C70A4-3D3C-4B85-B2BC-2428720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has a physical and logical (IP) address for each of its interfaces.</a:t>
            </a:r>
          </a:p>
          <a:p>
            <a:r>
              <a:rPr lang="en-US" dirty="0"/>
              <a:t>A router acts only on those packets in which the physical destination address matches the address of the interface at which the packet arrives.</a:t>
            </a:r>
          </a:p>
          <a:p>
            <a:r>
              <a:rPr lang="en-US" dirty="0"/>
              <a:t>A router changes the physical address of the packet (both source and destination) when it forwards the packet.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A0CD2A-B2D9-472B-A02F-9248898C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10799A-2B1A-4219-8927-AF64A711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8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router has four components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Input ports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Output ports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Routing processor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Switching fabric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B25757-C9EB-4A34-9D5D-1FBF28D2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91" y="3577290"/>
            <a:ext cx="873564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D11E9-2678-445D-9F5F-2097FA0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Router: Input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862F8-0912-4E42-BB25-EFE810B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input port performs the physical and data link layer functions of the router.</a:t>
            </a:r>
          </a:p>
          <a:p>
            <a:r>
              <a:rPr lang="en-US" dirty="0"/>
              <a:t>The bits are constructed from the received signal.</a:t>
            </a:r>
          </a:p>
          <a:p>
            <a:r>
              <a:rPr lang="en-US" dirty="0"/>
              <a:t>The packet is decapsulated from the frame.</a:t>
            </a:r>
          </a:p>
          <a:p>
            <a:r>
              <a:rPr lang="en-US" dirty="0"/>
              <a:t>Errors are detected and corrected.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7D30C6-1011-4C29-8CB6-EED8EEC2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4397108"/>
            <a:ext cx="925959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B0C67-DC24-44D0-B56B-697416A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devices-Types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7D1DB6-3E11-440B-A6A5-4DC34583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Connecting devices can be divided into five different categories based on the layer in which they operate in a network</a:t>
            </a:r>
          </a:p>
          <a:p>
            <a:pPr lvl="2"/>
            <a:r>
              <a:rPr lang="en-IN" sz="1600" i="1" dirty="0"/>
              <a:t>Passive hub: </a:t>
            </a:r>
            <a:r>
              <a:rPr lang="en-US" sz="1600" dirty="0"/>
              <a:t>Operate below the physical layer</a:t>
            </a:r>
          </a:p>
          <a:p>
            <a:pPr lvl="2"/>
            <a:r>
              <a:rPr lang="en-US" sz="1600" i="1" dirty="0"/>
              <a:t>Repeater or an active hub: </a:t>
            </a:r>
            <a:r>
              <a:rPr lang="en-US" sz="1600" dirty="0"/>
              <a:t>Operate at the physical layer</a:t>
            </a:r>
          </a:p>
          <a:p>
            <a:pPr lvl="2"/>
            <a:r>
              <a:rPr lang="en-US" sz="1600" i="1" dirty="0"/>
              <a:t>Bridge or a two-layer switch: </a:t>
            </a:r>
            <a:r>
              <a:rPr lang="en-US" sz="1600" dirty="0"/>
              <a:t>Operate at the physical and data link layers</a:t>
            </a:r>
          </a:p>
          <a:p>
            <a:pPr lvl="2"/>
            <a:r>
              <a:rPr lang="en-US" sz="1600" i="1" dirty="0"/>
              <a:t>Router or a three-layer switch:  </a:t>
            </a:r>
            <a:r>
              <a:rPr lang="en-US" sz="1600" dirty="0"/>
              <a:t>Operate at the physical, data link, and network layers</a:t>
            </a:r>
          </a:p>
          <a:p>
            <a:pPr lvl="2"/>
            <a:r>
              <a:rPr lang="en-IN" sz="1600" i="1" dirty="0"/>
              <a:t>Gateway:  </a:t>
            </a:r>
            <a:r>
              <a:rPr lang="en-US" sz="1600" dirty="0"/>
              <a:t>Operate at all five layers </a:t>
            </a:r>
            <a:endParaRPr lang="en-IN" sz="16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66B1C43B-77EA-46AC-A621-9FA86A6D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72" y="3852711"/>
            <a:ext cx="7556100" cy="2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6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DE0B2-F8B8-4443-A3EB-44F80735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Router: Output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22B7ED-7383-438E-B32B-D0FC8C44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output port performs the same functions as the input port, but in the reverse order.</a:t>
            </a:r>
          </a:p>
          <a:p>
            <a:r>
              <a:rPr lang="en-US" dirty="0"/>
              <a:t>First the outgoing packets are queued, then the packet is encapsulated in a frame.</a:t>
            </a:r>
          </a:p>
          <a:p>
            <a:r>
              <a:rPr lang="en-US" dirty="0"/>
              <a:t>And finally the physical layer functions are applied to the frame to create the signal to be sent on the line.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B9F03EC-8715-4165-8A8B-35173810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25" y="4749557"/>
            <a:ext cx="940248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D1F5E-A873-4E29-B9F6-98C3A82D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Router: Routing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C91150-364B-43B3-B6FD-7CD933F9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routing processor performs the functions of the network layer .</a:t>
            </a:r>
          </a:p>
          <a:p>
            <a:r>
              <a:rPr lang="en-US" dirty="0"/>
              <a:t>The destination address is used to find the address of the next hop.</a:t>
            </a:r>
          </a:p>
          <a:p>
            <a:r>
              <a:rPr lang="en-US" dirty="0"/>
              <a:t>This activity is sometimes referred to as table lookup because the routing processor searches the routing table.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72DC3E-771C-4719-BC15-09915C9B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15" y="3992480"/>
            <a:ext cx="8584370" cy="26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8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94CDC-DFF6-4519-9A27-85E2EA8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Router: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947476-88BE-47B1-9D37-804A838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difficult task in a router is to move the packet from the input queue to the output queue.</a:t>
            </a:r>
          </a:p>
          <a:p>
            <a:r>
              <a:rPr lang="en-US" dirty="0"/>
              <a:t>The speed with which this is done affects the size of the input/output queue and the overall delay in packet delivery</a:t>
            </a:r>
          </a:p>
          <a:p>
            <a:r>
              <a:rPr lang="en-US" dirty="0"/>
              <a:t>Routers use a variety of switching fabrics. Some of the switching fabrics </a:t>
            </a: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IN" dirty="0" smtClean="0"/>
              <a:t>Crossbar Switch, Banyan </a:t>
            </a:r>
            <a:r>
              <a:rPr lang="en-IN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60174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4FACF5-3549-4A00-9BD7-9461753A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6C8BDC-BA0A-44E6-9758-EB2AC9F0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gateway is normally a computer that operates in all five layers of the Internet (TCP/IP) or seven layers of OSI model.</a:t>
            </a:r>
          </a:p>
          <a:p>
            <a:pPr algn="just"/>
            <a:r>
              <a:rPr lang="en-US" dirty="0"/>
              <a:t>Unlike a router a gateway can forward packets across different networks that may also use different protocols.</a:t>
            </a:r>
          </a:p>
          <a:p>
            <a:pPr algn="just"/>
            <a:r>
              <a:rPr lang="en-US" dirty="0"/>
              <a:t>For example, If network A is token ring network using TCP / IP and network B is in a Ethernet network, a gateway can relay frames between these two networks.</a:t>
            </a:r>
          </a:p>
          <a:p>
            <a:pPr algn="just"/>
            <a:r>
              <a:rPr lang="en-US" dirty="0"/>
              <a:t>A network designed to use the OSI model can be connected to another network using the Internet (TCP/IP) model.</a:t>
            </a:r>
          </a:p>
          <a:p>
            <a:pPr algn="just"/>
            <a:r>
              <a:rPr lang="en-US" dirty="0"/>
              <a:t>It has abilities to translate between different frame formats and also between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2193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4C967-D958-48C6-A265-C5F339C2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Passive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815D1A-89C4-46B9-A1BC-F7720B6C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838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passive hub is </a:t>
            </a:r>
            <a:r>
              <a:rPr lang="en-US" sz="2000" dirty="0">
                <a:solidFill>
                  <a:srgbClr val="C00000"/>
                </a:solidFill>
              </a:rPr>
              <a:t>just a connector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It connects the wires coming from different branches.</a:t>
            </a:r>
          </a:p>
          <a:p>
            <a:pPr algn="just"/>
            <a:r>
              <a:rPr lang="en-US" sz="2000" dirty="0"/>
              <a:t>The signal pass through a passive hub </a:t>
            </a:r>
            <a:r>
              <a:rPr lang="en-US" sz="2000" dirty="0">
                <a:solidFill>
                  <a:srgbClr val="C00000"/>
                </a:solidFill>
              </a:rPr>
              <a:t>without regeneration or amplification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In a star-topology Ethernet LAN, a passive hub is just a point where the signals coming from different stations collide; the hub is the </a:t>
            </a:r>
            <a:r>
              <a:rPr lang="en-US" sz="2000" dirty="0">
                <a:solidFill>
                  <a:srgbClr val="C00000"/>
                </a:solidFill>
              </a:rPr>
              <a:t>collision point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C83D2C-1092-4798-9152-B900E177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48" y="2170853"/>
            <a:ext cx="3473752" cy="25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CCE5D4-6703-4D34-961E-8D0A059C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CA8232-FDBE-4B04-8820-FA0D6F12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28"/>
            <a:ext cx="10874828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repeater is a device that operates only in the </a:t>
            </a:r>
            <a:r>
              <a:rPr lang="en-US" sz="2000" dirty="0">
                <a:solidFill>
                  <a:srgbClr val="C00000"/>
                </a:solidFill>
              </a:rPr>
              <a:t>physical layer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A repeater can </a:t>
            </a:r>
            <a:r>
              <a:rPr lang="en-US" sz="2000" dirty="0">
                <a:solidFill>
                  <a:srgbClr val="C00000"/>
                </a:solidFill>
              </a:rPr>
              <a:t>extend the physical length of a LAN</a:t>
            </a:r>
            <a:r>
              <a:rPr lang="en-US" sz="2000" dirty="0"/>
              <a:t>. It can overcome the 10Base5 Ethernet length (i.e., 500m) restriction.</a:t>
            </a:r>
          </a:p>
          <a:p>
            <a:pPr algn="just"/>
            <a:r>
              <a:rPr lang="en-US" sz="2000" dirty="0"/>
              <a:t>A repeater is </a:t>
            </a:r>
            <a:r>
              <a:rPr lang="en-US" sz="2000" b="1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a device that can </a:t>
            </a:r>
            <a:r>
              <a:rPr lang="en-US" sz="2000" dirty="0">
                <a:solidFill>
                  <a:srgbClr val="C00000"/>
                </a:solidFill>
              </a:rPr>
              <a:t>connect two LANs of different protocols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63F02D2-A1E7-43BD-B4F3-79AF6D13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64" y="3465348"/>
            <a:ext cx="6651362" cy="2868904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="" xmlns:a16="http://schemas.microsoft.com/office/drawing/2014/main" id="{778EC45A-FBF8-4D57-9A1D-071F09927410}"/>
              </a:ext>
            </a:extLst>
          </p:cNvPr>
          <p:cNvSpPr/>
          <p:nvPr/>
        </p:nvSpPr>
        <p:spPr>
          <a:xfrm>
            <a:off x="9927770" y="5514389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BE03036-8936-4568-8C95-8D7304DC804D}"/>
              </a:ext>
            </a:extLst>
          </p:cNvPr>
          <p:cNvCxnSpPr>
            <a:cxnSpLocks/>
          </p:cNvCxnSpPr>
          <p:nvPr/>
        </p:nvCxnSpPr>
        <p:spPr>
          <a:xfrm flipV="1">
            <a:off x="5024581" y="4784424"/>
            <a:ext cx="3596905" cy="729965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AABFFD9-A05B-40B4-B0F8-208885C8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40" y="3603674"/>
            <a:ext cx="2340950" cy="178592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73C3BC9-3D59-48D8-AA2F-ABF268E8E1C1}"/>
              </a:ext>
            </a:extLst>
          </p:cNvPr>
          <p:cNvSpPr/>
          <p:nvPr/>
        </p:nvSpPr>
        <p:spPr>
          <a:xfrm>
            <a:off x="8811207" y="3470564"/>
            <a:ext cx="2901821" cy="2089544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5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CCE5D4-6703-4D34-961E-8D0A059C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75"/>
            <a:ext cx="10515600" cy="1325563"/>
          </a:xfrm>
        </p:spPr>
        <p:txBody>
          <a:bodyPr/>
          <a:lstStyle/>
          <a:p>
            <a:r>
              <a:rPr lang="en-IN" dirty="0"/>
              <a:t>Repeaters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CA8232-FDBE-4B04-8820-FA0D6F12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1391"/>
            <a:ext cx="10946364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repeater acts as a </a:t>
            </a:r>
            <a:r>
              <a:rPr lang="en-US" sz="2000" dirty="0">
                <a:solidFill>
                  <a:srgbClr val="C00000"/>
                </a:solidFill>
              </a:rPr>
              <a:t>two-port node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A repeater receives a signal and, before it becomes too weak or corrupted, </a:t>
            </a:r>
            <a:r>
              <a:rPr lang="en-US" sz="2000" dirty="0">
                <a:solidFill>
                  <a:srgbClr val="C00000"/>
                </a:solidFill>
              </a:rPr>
              <a:t>regenerates the original bit pattern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When it receives a frame from any of the ports, it regenerates and forwards it to the other port.</a:t>
            </a:r>
          </a:p>
          <a:p>
            <a:pPr algn="just"/>
            <a:r>
              <a:rPr lang="en-US" sz="2000" dirty="0"/>
              <a:t>A repeater forwards every frame; it has </a:t>
            </a:r>
            <a:r>
              <a:rPr lang="en-US" sz="2000" dirty="0">
                <a:solidFill>
                  <a:srgbClr val="C00000"/>
                </a:solidFill>
              </a:rPr>
              <a:t>no filtering capability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6B5B0B-EB7B-4606-9D7F-0215A81F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84" y="3582596"/>
            <a:ext cx="6380638" cy="30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D3D36-F40A-4202-BC51-708E0931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BF089F-FF65-480F-B912-7599A8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Is Repeater </a:t>
            </a:r>
            <a:r>
              <a:rPr lang="en-US" sz="2000" dirty="0" smtClean="0"/>
              <a:t>also </a:t>
            </a:r>
            <a:r>
              <a:rPr lang="en-US" sz="2000" dirty="0"/>
              <a:t>an Amplifier?</a:t>
            </a:r>
          </a:p>
          <a:p>
            <a:pPr lvl="1" algn="just"/>
            <a:r>
              <a:rPr lang="en-US" sz="1800" dirty="0" smtClean="0"/>
              <a:t>Repeater </a:t>
            </a:r>
            <a:r>
              <a:rPr lang="en-US" sz="1800" dirty="0"/>
              <a:t>is a regenerator, </a:t>
            </a:r>
            <a:r>
              <a:rPr lang="en-US" sz="1800" dirty="0">
                <a:solidFill>
                  <a:srgbClr val="C00000"/>
                </a:solidFill>
              </a:rPr>
              <a:t>not an amplifier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/>
              <a:t>An amplifier cannot discriminate between the intended signal and noise; it amplifies equally everything fed into it. </a:t>
            </a:r>
          </a:p>
          <a:p>
            <a:pPr lvl="1" algn="just"/>
            <a:r>
              <a:rPr lang="en-US" sz="1800" dirty="0"/>
              <a:t>A repeater does not amplify the signal; it regenerates the signal. When it receives a weakened or corrupted signal, it creates a copy, bit for bit, at the original strength.</a:t>
            </a:r>
          </a:p>
          <a:p>
            <a:pPr algn="just"/>
            <a:r>
              <a:rPr lang="en-US" sz="2000" dirty="0"/>
              <a:t>What is Active Hubs?</a:t>
            </a:r>
          </a:p>
          <a:p>
            <a:pPr lvl="1" algn="just"/>
            <a:r>
              <a:rPr lang="en-US" sz="1800" dirty="0"/>
              <a:t>An active hub is actually a </a:t>
            </a:r>
            <a:r>
              <a:rPr lang="en-US" sz="1800" dirty="0">
                <a:solidFill>
                  <a:srgbClr val="C00000"/>
                </a:solidFill>
              </a:rPr>
              <a:t>multiport repeater</a:t>
            </a:r>
            <a:r>
              <a:rPr lang="en-US" sz="1800" dirty="0"/>
              <a:t>. </a:t>
            </a:r>
          </a:p>
          <a:p>
            <a:pPr lvl="1" algn="just"/>
            <a:r>
              <a:rPr lang="en-US" sz="1800" dirty="0"/>
              <a:t>It is normally used to create connections between stations in a physical star topology.</a:t>
            </a:r>
          </a:p>
          <a:p>
            <a:pPr lvl="1" algn="just"/>
            <a:r>
              <a:rPr lang="en-US" sz="1800" dirty="0"/>
              <a:t>Hubs can also be used to create multiple levels of hierarchy. The hierarchical use of hubs removes the length limitation of 10Base-T (100 m).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175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C81000-78BA-423F-A261-C84BC5FA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hierarchy of hubs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BD7BF106-478D-4254-8DEA-E731FD5D3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543"/>
            <a:ext cx="9475624" cy="3911600"/>
          </a:xfrm>
        </p:spPr>
      </p:pic>
    </p:spTree>
    <p:extLst>
      <p:ext uri="{BB962C8B-B14F-4D97-AF65-F5344CB8AC3E}">
        <p14:creationId xmlns:p14="http://schemas.microsoft.com/office/powerpoint/2010/main" val="176846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F9581-C296-4466-AA0F-3DB389E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8ABD1A-3448-424B-97F6-0C45953B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9114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bridge operates in both the physical and the data link layer.</a:t>
            </a:r>
          </a:p>
          <a:p>
            <a:pPr algn="just"/>
            <a:r>
              <a:rPr lang="en-US" sz="2000" dirty="0"/>
              <a:t>As a physical layer device, it regenerates the signal it receives. </a:t>
            </a:r>
          </a:p>
          <a:p>
            <a:pPr algn="just"/>
            <a:r>
              <a:rPr lang="en-US" sz="2000" dirty="0"/>
              <a:t>As a data link layer device, the bridge can check the physical (MAC) addresses (source and destination) contained in the frame.</a:t>
            </a:r>
          </a:p>
          <a:p>
            <a:pPr algn="just"/>
            <a:r>
              <a:rPr lang="en-US" sz="2000" dirty="0"/>
              <a:t>What is the difference in functionality between a bridge and a repeater? </a:t>
            </a:r>
          </a:p>
          <a:p>
            <a:pPr lvl="1" algn="just"/>
            <a:r>
              <a:rPr lang="en-US" sz="1800" dirty="0"/>
              <a:t>A bridge has filtering capability. It can check the destination address of a frame and decide if the frame should be forwarded or dropped.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ABF5A3-43A5-4781-98AC-70FD01E6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17" y="4486046"/>
            <a:ext cx="5028166" cy="21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2020</Words>
  <Application>Microsoft Macintosh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Mangal</vt:lpstr>
      <vt:lpstr>Arial</vt:lpstr>
      <vt:lpstr>Office Theme</vt:lpstr>
      <vt:lpstr>CSE/PC/B/T/316  Computer Networks Topic 10- Connecting Devices</vt:lpstr>
      <vt:lpstr>Connecting devices</vt:lpstr>
      <vt:lpstr>Connecting devices-Types</vt:lpstr>
      <vt:lpstr>Passive Hubs</vt:lpstr>
      <vt:lpstr>Repeaters</vt:lpstr>
      <vt:lpstr>Repeaters</vt:lpstr>
      <vt:lpstr>Repeaters </vt:lpstr>
      <vt:lpstr>A hierarchy of hubs</vt:lpstr>
      <vt:lpstr>Bridges</vt:lpstr>
      <vt:lpstr>How Bridges work</vt:lpstr>
      <vt:lpstr>How Bridges work</vt:lpstr>
      <vt:lpstr>How Bridges work</vt:lpstr>
      <vt:lpstr>Transparent Bridges (Learning bridges)</vt:lpstr>
      <vt:lpstr>Transparent Bridges: process of learning</vt:lpstr>
      <vt:lpstr>Transparent Bridges: process of learning</vt:lpstr>
      <vt:lpstr>Transparent Bridges: process of learning</vt:lpstr>
      <vt:lpstr>Transparent Bridges: process of learning</vt:lpstr>
      <vt:lpstr>Transparent Bridges: process of learning</vt:lpstr>
      <vt:lpstr>Transparent Bridges: process of learning</vt:lpstr>
      <vt:lpstr>Transparent Bridges: process of learning</vt:lpstr>
      <vt:lpstr>Transparent bridges: Loop Problem</vt:lpstr>
      <vt:lpstr>Transparent bridges: Loop Problem</vt:lpstr>
      <vt:lpstr>Loop Problem: Solution</vt:lpstr>
      <vt:lpstr>Routers</vt:lpstr>
      <vt:lpstr>Routers</vt:lpstr>
      <vt:lpstr>Routers connecting independent LANs and WANs</vt:lpstr>
      <vt:lpstr>Differences between a router and a repeater or a bridge</vt:lpstr>
      <vt:lpstr>Components of a Router</vt:lpstr>
      <vt:lpstr>Components of a Router: Input ports</vt:lpstr>
      <vt:lpstr>Components of a Router: Output ports</vt:lpstr>
      <vt:lpstr>Components of a Router: Routing processor</vt:lpstr>
      <vt:lpstr>Components of a Router: Switching fabric</vt:lpstr>
      <vt:lpstr>Gateway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Sarbani Roy</dc:creator>
  <cp:lastModifiedBy>Microsoft Office User</cp:lastModifiedBy>
  <cp:revision>338</cp:revision>
  <dcterms:created xsi:type="dcterms:W3CDTF">2021-08-20T09:18:02Z</dcterms:created>
  <dcterms:modified xsi:type="dcterms:W3CDTF">2021-09-03T03:17:57Z</dcterms:modified>
</cp:coreProperties>
</file>