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4" r:id="rId3"/>
    <p:sldId id="316" r:id="rId4"/>
    <p:sldId id="318" r:id="rId5"/>
    <p:sldId id="319" r:id="rId6"/>
    <p:sldId id="317" r:id="rId7"/>
    <p:sldId id="324" r:id="rId8"/>
    <p:sldId id="325" r:id="rId9"/>
    <p:sldId id="320" r:id="rId10"/>
    <p:sldId id="321" r:id="rId11"/>
    <p:sldId id="322" r:id="rId12"/>
    <p:sldId id="323" r:id="rId13"/>
    <p:sldId id="315" r:id="rId14"/>
    <p:sldId id="301" r:id="rId15"/>
    <p:sldId id="326" r:id="rId16"/>
    <p:sldId id="303" r:id="rId17"/>
    <p:sldId id="304" r:id="rId18"/>
    <p:sldId id="305" r:id="rId19"/>
    <p:sldId id="306" r:id="rId20"/>
    <p:sldId id="307" r:id="rId21"/>
    <p:sldId id="308" r:id="rId22"/>
    <p:sldId id="296" r:id="rId23"/>
    <p:sldId id="309" r:id="rId24"/>
    <p:sldId id="297" r:id="rId25"/>
    <p:sldId id="310" r:id="rId26"/>
    <p:sldId id="298" r:id="rId27"/>
    <p:sldId id="311" r:id="rId28"/>
    <p:sldId id="299" r:id="rId29"/>
    <p:sldId id="312" r:id="rId30"/>
    <p:sldId id="300"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6" autoAdjust="0"/>
    <p:restoredTop sz="93186" autoAdjust="0"/>
  </p:normalViewPr>
  <p:slideViewPr>
    <p:cSldViewPr>
      <p:cViewPr varScale="1">
        <p:scale>
          <a:sx n="79" d="100"/>
          <a:sy n="79" d="100"/>
        </p:scale>
        <p:origin x="216" y="4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9/18/21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29279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49F428E3-15C2-4F02-ADA8-3014A85761C7}" type="slidenum">
              <a:rPr lang="en-US" altLang="zh-TW"/>
              <a:pPr/>
              <a:t>22</a:t>
            </a:fld>
            <a:endParaRPr lang="en-US" altLang="zh-TW"/>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7648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11EB34AF-1C4B-4BA5-9E1A-F04E098F6378}" type="slidenum">
              <a:rPr lang="en-US" altLang="zh-TW"/>
              <a:pPr/>
              <a:t>31</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7013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49F428E3-15C2-4F02-ADA8-3014A85761C7}" type="slidenum">
              <a:rPr lang="en-US" altLang="zh-TW"/>
              <a:pPr/>
              <a:t>23</a:t>
            </a:fld>
            <a:endParaRPr lang="en-US" altLang="zh-TW"/>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000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7887B064-EBED-43E8-ACBF-C6C8294FC336}" type="slidenum">
              <a:rPr lang="en-US" altLang="zh-TW"/>
              <a:pPr/>
              <a:t>24</a:t>
            </a:fld>
            <a:endParaRPr lang="en-US" altLang="zh-TW"/>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741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7887B064-EBED-43E8-ACBF-C6C8294FC336}" type="slidenum">
              <a:rPr lang="en-US" altLang="zh-TW"/>
              <a:pPr/>
              <a:t>25</a:t>
            </a:fld>
            <a:endParaRPr lang="en-US" altLang="zh-TW"/>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7831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85DD9F69-11B0-43B4-98DC-9F3895A77ED2}" type="slidenum">
              <a:rPr lang="en-US" altLang="zh-TW"/>
              <a:pPr/>
              <a:t>26</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2371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85DD9F69-11B0-43B4-98DC-9F3895A77ED2}" type="slidenum">
              <a:rPr lang="en-US" altLang="zh-TW"/>
              <a:pPr/>
              <a:t>27</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473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8262420B-4BF8-4752-82ED-7FF20C35C4C9}" type="slidenum">
              <a:rPr lang="en-US" altLang="zh-TW"/>
              <a:pPr/>
              <a:t>28</a:t>
            </a:fld>
            <a:endParaRPr lang="en-US" altLang="zh-TW"/>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6771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8262420B-4BF8-4752-82ED-7FF20C35C4C9}" type="slidenum">
              <a:rPr lang="en-US" altLang="zh-TW"/>
              <a:pPr/>
              <a:t>29</a:t>
            </a:fld>
            <a:endParaRPr lang="en-US" altLang="zh-TW"/>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75206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11EB34AF-1C4B-4BA5-9E1A-F04E098F6378}" type="slidenum">
              <a:rPr lang="en-US" altLang="zh-TW"/>
              <a:pPr/>
              <a:t>30</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6625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21C25-CD7B-4442-A65C-8AD0B88C7ECC}" type="datetime1">
              <a:rPr lang="en-US" smtClean="0"/>
              <a:pPr/>
              <a:t>9/18/21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7334-1AA4-47AA-A534-124BC91D4A50}" type="datetime1">
              <a:rPr lang="en-US" smtClean="0"/>
              <a:pPr/>
              <a:t>9/18/21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2E682-5923-42E5-8A6D-4BCD11D20886}" type="datetime1">
              <a:rPr lang="en-US" smtClean="0"/>
              <a:pPr/>
              <a:t>9/18/21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407BC-6DD6-478A-8C6B-EE8367D5F5A8}" type="datetime1">
              <a:rPr lang="en-US" smtClean="0"/>
              <a:pPr/>
              <a:t>9/18/21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BFFCC6-B2DE-42C1-860C-CC15AE7F5A4C}" type="datetime1">
              <a:rPr lang="en-US" smtClean="0"/>
              <a:pPr/>
              <a:t>9/18/21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E722E-C424-435F-8608-A67C4498325B}" type="datetime1">
              <a:rPr lang="en-US" smtClean="0"/>
              <a:pPr/>
              <a:t>9/18/21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7996C-4A7C-4871-8A21-D2F0507B097C}" type="datetime1">
              <a:rPr lang="en-US" smtClean="0"/>
              <a:pPr/>
              <a:t>9/18/21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5F2AA-04E9-4FED-BAF0-0D84738E6A92}" type="datetime1">
              <a:rPr lang="en-US" smtClean="0"/>
              <a:pPr/>
              <a:t>9/18/21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D7FA2-0584-40B1-A019-5113176F100C}" type="datetime1">
              <a:rPr lang="en-US" smtClean="0"/>
              <a:pPr/>
              <a:t>9/18/21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0D33D-7EDD-4F59-9F86-F06AB5E887E9}" type="datetime1">
              <a:rPr lang="en-US" smtClean="0"/>
              <a:pPr/>
              <a:t>9/18/21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25F5E-7137-452E-B6CF-1B82FF606986}" type="datetime1">
              <a:rPr lang="en-US" smtClean="0"/>
              <a:pPr/>
              <a:t>9/18/21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06F15-EAE6-4F16-8410-2FC09076C227}" type="datetime1">
              <a:rPr lang="en-US" smtClean="0"/>
              <a:pPr/>
              <a:t>9/18/21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8991600" cy="1470025"/>
          </a:xfrm>
        </p:spPr>
        <p:txBody>
          <a:bodyPr>
            <a:normAutofit fontScale="90000"/>
          </a:bodyPr>
          <a:lstStyle/>
          <a:p>
            <a:r>
              <a:rPr lang="mr-IN" dirty="0" smtClean="0"/>
              <a:t>CSE/PC/</a:t>
            </a:r>
            <a:r>
              <a:rPr lang="mr-IN" dirty="0" err="1" smtClean="0"/>
              <a:t>B</a:t>
            </a:r>
            <a:r>
              <a:rPr lang="mr-IN" dirty="0" smtClean="0"/>
              <a:t>/</a:t>
            </a:r>
            <a:r>
              <a:rPr lang="mr-IN" dirty="0" err="1" smtClean="0"/>
              <a:t>T</a:t>
            </a:r>
            <a:r>
              <a:rPr lang="mr-IN" dirty="0" smtClean="0"/>
              <a:t>/316</a:t>
            </a:r>
            <a:r>
              <a:rPr lang="en-US" dirty="0" smtClean="0"/>
              <a:t/>
            </a:r>
            <a:br>
              <a:rPr lang="en-US" dirty="0" smtClean="0"/>
            </a:br>
            <a:r>
              <a:rPr lang="en-US" dirty="0" smtClean="0"/>
              <a:t> Computer Networks</a:t>
            </a:r>
            <a:r>
              <a:rPr lang="en-US" smtClean="0"/>
              <a:t/>
            </a:r>
            <a:br>
              <a:rPr lang="en-US" smtClean="0"/>
            </a:br>
            <a:r>
              <a:rPr lang="en-US" smtClean="0"/>
              <a:t>Problems </a:t>
            </a:r>
            <a:r>
              <a:rPr lang="en-US" dirty="0" smtClean="0"/>
              <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7AB6-DA71-47C2-BE9B-97DD25260B9E}"/>
              </a:ext>
            </a:extLst>
          </p:cNvPr>
          <p:cNvSpPr>
            <a:spLocks noGrp="1"/>
          </p:cNvSpPr>
          <p:nvPr>
            <p:ph type="title"/>
          </p:nvPr>
        </p:nvSpPr>
        <p:spPr>
          <a:xfrm>
            <a:off x="304800" y="812633"/>
            <a:ext cx="8229600" cy="1143000"/>
          </a:xfrm>
        </p:spPr>
        <p:txBody>
          <a:bodyPr>
            <a:normAutofit/>
          </a:bodyPr>
          <a:lstStyle/>
          <a:p>
            <a:pPr algn="l"/>
            <a:r>
              <a:rPr lang="en-US" sz="2025" dirty="0" smtClean="0"/>
              <a:t/>
            </a:r>
            <a:br>
              <a:rPr lang="en-US" sz="2025" dirty="0" smtClean="0"/>
            </a:br>
            <a:r>
              <a:rPr lang="en-US" sz="2025" dirty="0" smtClean="0"/>
              <a:t>A </a:t>
            </a:r>
            <a:r>
              <a:rPr lang="en-US" sz="2025" dirty="0"/>
              <a:t>router uses the following routing table:</a:t>
            </a:r>
            <a:endParaRPr lang="en-IN" dirty="0">
              <a:highlight>
                <a:srgbClr val="C0C0C0"/>
              </a:highlight>
            </a:endParaRPr>
          </a:p>
        </p:txBody>
      </p:sp>
      <p:pic>
        <p:nvPicPr>
          <p:cNvPr id="5" name="Content Placeholder 4">
            <a:extLst>
              <a:ext uri="{FF2B5EF4-FFF2-40B4-BE49-F238E27FC236}">
                <a16:creationId xmlns:a16="http://schemas.microsoft.com/office/drawing/2014/main" xmlns="" id="{244BDC50-EC55-4F47-9BD8-CCC98B31E7ED}"/>
              </a:ext>
            </a:extLst>
          </p:cNvPr>
          <p:cNvPicPr>
            <a:picLocks noGrp="1"/>
          </p:cNvPicPr>
          <p:nvPr>
            <p:ph idx="1"/>
          </p:nvPr>
        </p:nvPicPr>
        <p:blipFill rotWithShape="1">
          <a:blip r:embed="rId2"/>
          <a:srcRect t="9884"/>
          <a:stretch/>
        </p:blipFill>
        <p:spPr>
          <a:xfrm>
            <a:off x="152400" y="1941345"/>
            <a:ext cx="4200525" cy="2632409"/>
          </a:xfrm>
          <a:prstGeom prst="rect">
            <a:avLst/>
          </a:prstGeom>
        </p:spPr>
      </p:pic>
      <p:sp>
        <p:nvSpPr>
          <p:cNvPr id="4"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pic>
        <p:nvPicPr>
          <p:cNvPr id="6" name="Content Placeholder 3">
            <a:extLst>
              <a:ext uri="{FF2B5EF4-FFF2-40B4-BE49-F238E27FC236}">
                <a16:creationId xmlns:a16="http://schemas.microsoft.com/office/drawing/2014/main" xmlns="" id="{4916BD3E-5B14-4E7B-AFA6-01297EDC3D2B}"/>
              </a:ext>
            </a:extLst>
          </p:cNvPr>
          <p:cNvPicPr>
            <a:picLocks/>
          </p:cNvPicPr>
          <p:nvPr/>
        </p:nvPicPr>
        <p:blipFill>
          <a:blip r:embed="rId3"/>
          <a:stretch>
            <a:fillRect/>
          </a:stretch>
        </p:blipFill>
        <p:spPr>
          <a:xfrm>
            <a:off x="4038600" y="3352800"/>
            <a:ext cx="4876800" cy="3260618"/>
          </a:xfrm>
          <a:prstGeom prst="rect">
            <a:avLst/>
          </a:prstGeom>
        </p:spPr>
      </p:pic>
    </p:spTree>
    <p:extLst>
      <p:ext uri="{BB962C8B-B14F-4D97-AF65-F5344CB8AC3E}">
        <p14:creationId xmlns:p14="http://schemas.microsoft.com/office/powerpoint/2010/main" val="12479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7AB6-DA71-47C2-BE9B-97DD25260B9E}"/>
              </a:ext>
            </a:extLst>
          </p:cNvPr>
          <p:cNvSpPr>
            <a:spLocks noGrp="1"/>
          </p:cNvSpPr>
          <p:nvPr>
            <p:ph type="title"/>
          </p:nvPr>
        </p:nvSpPr>
        <p:spPr>
          <a:xfrm>
            <a:off x="628650" y="1752600"/>
            <a:ext cx="7886700" cy="4183858"/>
          </a:xfrm>
        </p:spPr>
        <p:txBody>
          <a:bodyPr>
            <a:normAutofit fontScale="90000"/>
          </a:bodyPr>
          <a:lstStyle/>
          <a:p>
            <a:pPr algn="just"/>
            <a:r>
              <a:rPr lang="en-US" sz="2200" dirty="0" smtClean="0"/>
              <a:t>Consider </a:t>
            </a:r>
            <a:r>
              <a:rPr lang="en-US" sz="2200" dirty="0"/>
              <a:t>a network using the pure ALOHA medium access control protocol, where each frame is of length 1,000 bits. </a:t>
            </a:r>
            <a:r>
              <a:rPr lang="en-US" sz="2200" dirty="0"/>
              <a:t>The channel transmission rate is 1 Mbps (=106 bits per second). The aggregate number of transmissions across all the nodes (including new frame transmissions and retransmitted frames due to collisions) is modelled as a Poisson process with a rate of 1,000 frames per second. Throughput is defined as the average number of frames successfully transmitted per second. The throughput of the network (rounded to the nearest integer) is________</a:t>
            </a:r>
            <a:br>
              <a:rPr lang="en-US" sz="2200" dirty="0"/>
            </a:br>
            <a:r>
              <a:rPr lang="en-US" sz="2200" dirty="0"/>
              <a:t/>
            </a:r>
            <a:br>
              <a:rPr lang="en-US" sz="2200" dirty="0"/>
            </a:br>
            <a:r>
              <a:rPr lang="en-US" sz="2200" dirty="0"/>
              <a:t>A.	135</a:t>
            </a:r>
            <a:br>
              <a:rPr lang="en-US" sz="2200" dirty="0"/>
            </a:br>
            <a:r>
              <a:rPr lang="en-US" sz="2200" dirty="0"/>
              <a:t>B.	140</a:t>
            </a:r>
            <a:br>
              <a:rPr lang="en-US" sz="2200" dirty="0"/>
            </a:br>
            <a:r>
              <a:rPr lang="en-US" sz="2200" dirty="0"/>
              <a:t>C.	120</a:t>
            </a:r>
            <a:br>
              <a:rPr lang="en-US" sz="2200" dirty="0"/>
            </a:br>
            <a:r>
              <a:rPr lang="en-US" sz="2200" dirty="0"/>
              <a:t>D.	130</a:t>
            </a:r>
            <a:r>
              <a:rPr lang="en-US" sz="2025" dirty="0"/>
              <a:t/>
            </a:r>
            <a:br>
              <a:rPr lang="en-US" sz="2025" dirty="0"/>
            </a:br>
            <a:endParaRPr lang="en-IN" dirty="0">
              <a:highlight>
                <a:srgbClr val="C0C0C0"/>
              </a:highlight>
            </a:endParaRPr>
          </a:p>
        </p:txBody>
      </p:sp>
      <p:sp>
        <p:nvSpPr>
          <p:cNvPr id="3"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extLst>
      <p:ext uri="{BB962C8B-B14F-4D97-AF65-F5344CB8AC3E}">
        <p14:creationId xmlns:p14="http://schemas.microsoft.com/office/powerpoint/2010/main" val="131647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4E468AD9-C285-4EAE-B4C5-F3879410F2B2}"/>
              </a:ext>
            </a:extLst>
          </p:cNvPr>
          <p:cNvPicPr>
            <a:picLocks noGrp="1"/>
          </p:cNvPicPr>
          <p:nvPr>
            <p:ph idx="1"/>
          </p:nvPr>
        </p:nvPicPr>
        <p:blipFill>
          <a:blip r:embed="rId2"/>
          <a:stretch>
            <a:fillRect/>
          </a:stretch>
        </p:blipFill>
        <p:spPr>
          <a:xfrm>
            <a:off x="685800" y="1539876"/>
            <a:ext cx="7315200" cy="4945062"/>
          </a:xfrm>
          <a:prstGeom prst="rect">
            <a:avLst/>
          </a:prstGeom>
        </p:spPr>
      </p:pic>
      <p:sp>
        <p:nvSpPr>
          <p:cNvPr id="5" name="Title 4"/>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154117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63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idx="1"/>
          </p:nvPr>
        </p:nvSpPr>
        <p:spPr/>
        <p:txBody>
          <a:bodyPr>
            <a:normAutofit/>
          </a:bodyPr>
          <a:lstStyle/>
          <a:p>
            <a:r>
              <a:rPr lang="en-US" sz="2000" dirty="0" smtClean="0"/>
              <a:t>In an IPV4 packet, the value of HLEN is 1000 in binary. How many options are being carried by this packet</a:t>
            </a:r>
            <a:r>
              <a:rPr lang="en-US" sz="2000" dirty="0" smtClean="0"/>
              <a:t>?</a:t>
            </a:r>
            <a:endParaRPr lang="en-US" sz="2000" dirty="0"/>
          </a:p>
          <a:p>
            <a:pPr marL="514350" indent="-514350">
              <a:buAutoNum type="alphaUcPeriod"/>
            </a:pPr>
            <a:r>
              <a:rPr lang="en-US" sz="2000" dirty="0" smtClean="0"/>
              <a:t>10</a:t>
            </a:r>
          </a:p>
          <a:p>
            <a:pPr marL="514350" indent="-514350">
              <a:buAutoNum type="alphaUcPeriod"/>
            </a:pPr>
            <a:r>
              <a:rPr lang="en-US" sz="2000" dirty="0" smtClean="0"/>
              <a:t>11</a:t>
            </a:r>
          </a:p>
          <a:p>
            <a:pPr marL="514350" indent="-514350">
              <a:buAutoNum type="alphaUcPeriod"/>
            </a:pPr>
            <a:r>
              <a:rPr lang="en-US" sz="2000" dirty="0" smtClean="0"/>
              <a:t>12</a:t>
            </a:r>
          </a:p>
          <a:p>
            <a:pPr marL="514350" indent="-514350">
              <a:buAutoNum type="alphaUcPeriod"/>
            </a:pPr>
            <a:r>
              <a:rPr lang="en-US" sz="2000" dirty="0" smtClean="0"/>
              <a:t>13</a:t>
            </a:r>
            <a:endParaRPr lang="en-US" sz="2000" dirty="0" smtClean="0"/>
          </a:p>
        </p:txBody>
      </p:sp>
    </p:spTree>
    <p:extLst>
      <p:ext uri="{BB962C8B-B14F-4D97-AF65-F5344CB8AC3E}">
        <p14:creationId xmlns:p14="http://schemas.microsoft.com/office/powerpoint/2010/main" val="11906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3"/>
          <p:cNvSpPr/>
          <p:nvPr/>
        </p:nvSpPr>
        <p:spPr>
          <a:xfrm>
            <a:off x="647700" y="2209800"/>
            <a:ext cx="7848600" cy="1015663"/>
          </a:xfrm>
          <a:prstGeom prst="rect">
            <a:avLst/>
          </a:prstGeom>
        </p:spPr>
        <p:txBody>
          <a:bodyPr wrap="square">
            <a:spAutoFit/>
          </a:bodyPr>
          <a:lstStyle/>
          <a:p>
            <a:pPr algn="just"/>
            <a:r>
              <a:rPr lang="en-US" sz="2000" dirty="0"/>
              <a:t>The HLEN value is 8, i.e., the total number of bytes in the header is 8X4=32 bytes. Now the first 20 bytes are the base header and the next 12 bytes are the options.</a:t>
            </a:r>
            <a:endParaRPr lang="en-US" sz="2000" dirty="0"/>
          </a:p>
        </p:txBody>
      </p:sp>
    </p:spTree>
    <p:extLst>
      <p:ext uri="{BB962C8B-B14F-4D97-AF65-F5344CB8AC3E}">
        <p14:creationId xmlns:p14="http://schemas.microsoft.com/office/powerpoint/2010/main" val="113786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idx="1"/>
          </p:nvPr>
        </p:nvSpPr>
        <p:spPr/>
        <p:txBody>
          <a:bodyPr>
            <a:normAutofit/>
          </a:bodyPr>
          <a:lstStyle/>
          <a:p>
            <a:r>
              <a:rPr lang="en-US" sz="2000" dirty="0" smtClean="0"/>
              <a:t>An IPV4 packet has arrived with the first 8 bits as </a:t>
            </a:r>
            <a:r>
              <a:rPr lang="en-US" sz="2000" dirty="0" smtClean="0"/>
              <a:t>01000010</a:t>
            </a:r>
            <a:endParaRPr lang="en-US" sz="2000" dirty="0" smtClean="0"/>
          </a:p>
          <a:p>
            <a:r>
              <a:rPr lang="en-US" sz="2000" dirty="0" smtClean="0"/>
              <a:t>The receiver discards the packet. Why?</a:t>
            </a:r>
            <a:endParaRPr lang="en-US" sz="2000" dirty="0"/>
          </a:p>
        </p:txBody>
      </p:sp>
    </p:spTree>
    <p:extLst>
      <p:ext uri="{BB962C8B-B14F-4D97-AF65-F5344CB8AC3E}">
        <p14:creationId xmlns:p14="http://schemas.microsoft.com/office/powerpoint/2010/main" val="163369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lgn="just"/>
            <a:endParaRPr lang="en-US" sz="2000" dirty="0"/>
          </a:p>
          <a:p>
            <a:pPr algn="just"/>
            <a:endParaRPr lang="en-US" sz="2000" dirty="0"/>
          </a:p>
          <a:p>
            <a:pPr algn="just"/>
            <a:r>
              <a:rPr lang="en-US" sz="2000" dirty="0" smtClean="0"/>
              <a:t>There </a:t>
            </a:r>
            <a:r>
              <a:rPr lang="en-US" sz="2000" dirty="0" smtClean="0"/>
              <a:t>is an error in this packet. The 4 leftmost bits (0100) show the version, which is 4 and correct. The next 4 bits 0010 show an invalid header length (2X4=8). The minimum number of bytes in the header must be 20. The packet has been corrupted in transmission.</a:t>
            </a:r>
            <a:endParaRPr lang="en-US" sz="2000" dirty="0"/>
          </a:p>
        </p:txBody>
      </p:sp>
    </p:spTree>
    <p:extLst>
      <p:ext uri="{BB962C8B-B14F-4D97-AF65-F5344CB8AC3E}">
        <p14:creationId xmlns:p14="http://schemas.microsoft.com/office/powerpoint/2010/main" val="195278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sz="2000" dirty="0" smtClean="0"/>
              <a:t>In an IPV4 packet the value of HLEN is 5, and the value of the total length field is 0x0028. How many bytes of data are being carried by this packet</a:t>
            </a:r>
            <a:r>
              <a:rPr lang="en-US" sz="2000" dirty="0" smtClean="0"/>
              <a:t>?</a:t>
            </a:r>
          </a:p>
          <a:p>
            <a:pPr marL="514350" indent="-514350">
              <a:buAutoNum type="alphaUcPeriod"/>
            </a:pPr>
            <a:r>
              <a:rPr lang="en-US" sz="2000" dirty="0" smtClean="0"/>
              <a:t>20</a:t>
            </a:r>
          </a:p>
          <a:p>
            <a:pPr marL="514350" indent="-514350">
              <a:buAutoNum type="alphaUcPeriod"/>
            </a:pPr>
            <a:r>
              <a:rPr lang="en-US" sz="2000" dirty="0" smtClean="0"/>
              <a:t>40</a:t>
            </a:r>
          </a:p>
          <a:p>
            <a:pPr marL="514350" indent="-514350">
              <a:buAutoNum type="alphaUcPeriod"/>
            </a:pPr>
            <a:r>
              <a:rPr lang="en-US" sz="2000" dirty="0" smtClean="0"/>
              <a:t>60</a:t>
            </a:r>
            <a:endParaRPr lang="en-US" sz="2000" dirty="0" smtClean="0"/>
          </a:p>
          <a:p>
            <a:endParaRPr lang="en-US" dirty="0"/>
          </a:p>
        </p:txBody>
      </p:sp>
    </p:spTree>
    <p:extLst>
      <p:ext uri="{BB962C8B-B14F-4D97-AF65-F5344CB8AC3E}">
        <p14:creationId xmlns:p14="http://schemas.microsoft.com/office/powerpoint/2010/main" val="43066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lgn="just"/>
            <a:r>
              <a:rPr lang="en-US" sz="2000" dirty="0" smtClean="0"/>
              <a:t>The HLEN value is 5 i.e., the total number of bytes in the header is (5X4=) 20 bytes that means no options. Now the total length is 0x0028 i.e., 40 bytes. So the packet is carrying (40-20=) 20 bytes data. </a:t>
            </a:r>
            <a:endParaRPr lang="en-US" sz="2000" dirty="0"/>
          </a:p>
        </p:txBody>
      </p:sp>
    </p:spTree>
    <p:extLst>
      <p:ext uri="{BB962C8B-B14F-4D97-AF65-F5344CB8AC3E}">
        <p14:creationId xmlns:p14="http://schemas.microsoft.com/office/powerpoint/2010/main" val="117068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 and Connecting Devices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3805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2000" dirty="0" smtClean="0"/>
              <a:t>An IPV4 packet has arrived with the first few hexadecimal digits 0x45000028000100000102</a:t>
            </a:r>
          </a:p>
          <a:p>
            <a:r>
              <a:rPr lang="en-US" sz="2000" dirty="0" smtClean="0"/>
              <a:t>How many hops can the packet travel before being dropped? Also find the data belong to what upper-layer protocol</a:t>
            </a:r>
            <a:r>
              <a:rPr lang="en-US" sz="2000" dirty="0" smtClean="0"/>
              <a:t>?</a:t>
            </a:r>
          </a:p>
          <a:p>
            <a:pPr marL="514350" indent="-514350">
              <a:buAutoNum type="alphaUcPeriod"/>
            </a:pPr>
            <a:r>
              <a:rPr lang="en-US" sz="2000" dirty="0"/>
              <a:t>1</a:t>
            </a:r>
            <a:r>
              <a:rPr lang="en-US" sz="2000" dirty="0" smtClean="0"/>
              <a:t>, ICMP</a:t>
            </a:r>
          </a:p>
          <a:p>
            <a:pPr marL="514350" indent="-514350">
              <a:buAutoNum type="alphaUcPeriod"/>
            </a:pPr>
            <a:r>
              <a:rPr lang="en-US" sz="2000" dirty="0" smtClean="0"/>
              <a:t>1, IGMP</a:t>
            </a:r>
          </a:p>
          <a:p>
            <a:pPr marL="514350" indent="-514350">
              <a:buAutoNum type="alphaUcPeriod"/>
            </a:pPr>
            <a:r>
              <a:rPr lang="en-US" sz="2000" dirty="0" smtClean="0"/>
              <a:t>2, ICMP</a:t>
            </a:r>
          </a:p>
          <a:p>
            <a:pPr marL="514350" indent="-514350">
              <a:buAutoNum type="alphaUcPeriod"/>
            </a:pPr>
            <a:r>
              <a:rPr lang="en-US" sz="2000" dirty="0" smtClean="0"/>
              <a:t>2, IGMP</a:t>
            </a:r>
            <a:endParaRPr lang="en-US" sz="2000" dirty="0"/>
          </a:p>
        </p:txBody>
      </p:sp>
    </p:spTree>
    <p:extLst>
      <p:ext uri="{BB962C8B-B14F-4D97-AF65-F5344CB8AC3E}">
        <p14:creationId xmlns:p14="http://schemas.microsoft.com/office/powerpoint/2010/main" val="384359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sz="2000" dirty="0" smtClean="0"/>
              <a:t>First we have to find the TTL field, so we skip 16 hexadecimal digits (8 bytes). The TTL value is 01 that means the packet can travel only one hop. After that its TTL value will be 0 and it will be dropped.</a:t>
            </a:r>
          </a:p>
          <a:p>
            <a:r>
              <a:rPr lang="en-US" sz="2000" dirty="0" smtClean="0"/>
              <a:t>The protocol bit is the next byte i.e., 02, which means IGMP is the upper layer protocol.</a:t>
            </a:r>
            <a:endParaRPr lang="en-US" sz="2000" dirty="0"/>
          </a:p>
        </p:txBody>
      </p:sp>
    </p:spTree>
    <p:extLst>
      <p:ext uri="{BB962C8B-B14F-4D97-AF65-F5344CB8AC3E}">
        <p14:creationId xmlns:p14="http://schemas.microsoft.com/office/powerpoint/2010/main" val="298852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300037" y="2209800"/>
            <a:ext cx="8839200" cy="1077218"/>
          </a:xfrm>
          <a:prstGeom prst="rect">
            <a:avLst/>
          </a:prstGeom>
          <a:noFill/>
          <a:ln w="9525">
            <a:noFill/>
            <a:miter lim="800000"/>
            <a:headEnd/>
            <a:tailEnd/>
          </a:ln>
          <a:effectLst/>
        </p:spPr>
        <p:txBody>
          <a:bodyPr>
            <a:spAutoFit/>
          </a:bodyPr>
          <a:lstStyle/>
          <a:p>
            <a:pPr algn="just"/>
            <a:r>
              <a:rPr lang="en-US" altLang="zh-TW" sz="2000" dirty="0">
                <a:ea typeface="新細明體" charset="-120"/>
              </a:rPr>
              <a:t>A packet has arrived with an M bit value of 0. Is this the first fragment, the last fragment, or a middle fragment? Do we know if the packet was fragmented?</a:t>
            </a:r>
          </a:p>
          <a:p>
            <a:pPr algn="just"/>
            <a:endParaRPr lang="en-US" altLang="zh-TW" sz="2400" dirty="0">
              <a:latin typeface="Arial Unicode MS" pitchFamily="34" charset="-128"/>
              <a:ea typeface="新細明體" charset="-120"/>
            </a:endParaRP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300037" y="2209800"/>
            <a:ext cx="8462963" cy="1015663"/>
          </a:xfrm>
          <a:prstGeom prst="rect">
            <a:avLst/>
          </a:prstGeom>
          <a:noFill/>
          <a:ln w="9525">
            <a:noFill/>
            <a:miter lim="800000"/>
            <a:headEnd/>
            <a:tailEnd/>
          </a:ln>
          <a:effectLst/>
        </p:spPr>
        <p:txBody>
          <a:bodyPr wrap="square">
            <a:spAutoFit/>
          </a:bodyPr>
          <a:lstStyle/>
          <a:p>
            <a:pPr algn="just"/>
            <a:r>
              <a:rPr lang="en-US" altLang="zh-TW" sz="2000" dirty="0" smtClean="0">
                <a:ea typeface="新細明體" charset="-120"/>
              </a:rPr>
              <a:t>If </a:t>
            </a:r>
            <a:r>
              <a:rPr lang="en-US" altLang="zh-TW" sz="2000" dirty="0">
                <a:ea typeface="新細明體" charset="-120"/>
              </a:rPr>
              <a:t>the M bit is 0, it means that there are no more fragments; the fragment is the last one. However, we cannot say if the original packet was fragmented or not. A </a:t>
            </a:r>
            <a:r>
              <a:rPr lang="en-US" altLang="zh-TW" sz="2000" dirty="0" smtClean="0">
                <a:ea typeface="新細明體" charset="-120"/>
              </a:rPr>
              <a:t>non-fragmented </a:t>
            </a:r>
            <a:r>
              <a:rPr lang="en-US" altLang="zh-TW" sz="2000" dirty="0">
                <a:ea typeface="新細明體" charset="-120"/>
              </a:rPr>
              <a:t>packet is considered the last fragment.</a:t>
            </a: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spTree>
    <p:extLst>
      <p:ext uri="{BB962C8B-B14F-4D97-AF65-F5344CB8AC3E}">
        <p14:creationId xmlns:p14="http://schemas.microsoft.com/office/powerpoint/2010/main" val="1608881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2"/>
          <p:cNvSpPr txBox="1">
            <a:spLocks noChangeArrowheads="1"/>
          </p:cNvSpPr>
          <p:nvPr/>
        </p:nvSpPr>
        <p:spPr bwMode="auto">
          <a:xfrm>
            <a:off x="9525" y="1676400"/>
            <a:ext cx="8839200" cy="1077218"/>
          </a:xfrm>
          <a:prstGeom prst="rect">
            <a:avLst/>
          </a:prstGeom>
          <a:noFill/>
          <a:ln w="9525">
            <a:noFill/>
            <a:miter lim="800000"/>
            <a:headEnd/>
            <a:tailEnd/>
          </a:ln>
          <a:effectLst/>
        </p:spPr>
        <p:txBody>
          <a:bodyPr>
            <a:spAutoFit/>
          </a:bodyPr>
          <a:lstStyle/>
          <a:p>
            <a:pPr algn="just"/>
            <a:r>
              <a:rPr lang="en-US" altLang="zh-TW" sz="2000" dirty="0">
                <a:ea typeface="新細明體" charset="-120"/>
              </a:rPr>
              <a:t>A packet has arrived with an M bit value of 1. Is this the first fragment, the last fragment, or a middle fragment? Do we know if the packet was fragmented?</a:t>
            </a:r>
          </a:p>
          <a:p>
            <a:pPr algn="just"/>
            <a:endParaRPr lang="en-US" altLang="zh-TW" sz="2400" dirty="0">
              <a:latin typeface="Arial Unicode MS" pitchFamily="34" charset="-128"/>
              <a:ea typeface="新細明體" charset="-120"/>
            </a:endParaRP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2"/>
          <p:cNvSpPr txBox="1">
            <a:spLocks noChangeArrowheads="1"/>
          </p:cNvSpPr>
          <p:nvPr/>
        </p:nvSpPr>
        <p:spPr bwMode="auto">
          <a:xfrm>
            <a:off x="9525" y="1676400"/>
            <a:ext cx="8839200" cy="1323439"/>
          </a:xfrm>
          <a:prstGeom prst="rect">
            <a:avLst/>
          </a:prstGeom>
          <a:noFill/>
          <a:ln w="9525">
            <a:noFill/>
            <a:miter lim="800000"/>
            <a:headEnd/>
            <a:tailEnd/>
          </a:ln>
          <a:effectLst/>
        </p:spPr>
        <p:txBody>
          <a:bodyPr>
            <a:spAutoFit/>
          </a:bodyPr>
          <a:lstStyle/>
          <a:p>
            <a:pPr algn="just"/>
            <a:r>
              <a:rPr lang="en-US" altLang="zh-TW" sz="2000" dirty="0" smtClean="0">
                <a:ea typeface="新細明體" charset="-120"/>
              </a:rPr>
              <a:t>If </a:t>
            </a:r>
            <a:r>
              <a:rPr lang="en-US" altLang="zh-TW" sz="2000" dirty="0">
                <a:ea typeface="新細明體" charset="-120"/>
              </a:rPr>
              <a:t>the M bit is 1, it means that there is at least one more fragment. This fragment can be the first one or a middle one, but not the last one. We don’t know if it is the first one or a middle one; we need more information (the value of the fragmentation offset). See also the next example.</a:t>
            </a: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spTree>
    <p:extLst>
      <p:ext uri="{BB962C8B-B14F-4D97-AF65-F5344CB8AC3E}">
        <p14:creationId xmlns:p14="http://schemas.microsoft.com/office/powerpoint/2010/main" val="414991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2"/>
          <p:cNvSpPr txBox="1">
            <a:spLocks noChangeArrowheads="1"/>
          </p:cNvSpPr>
          <p:nvPr/>
        </p:nvSpPr>
        <p:spPr bwMode="auto">
          <a:xfrm>
            <a:off x="76200" y="1828800"/>
            <a:ext cx="8839200" cy="1077218"/>
          </a:xfrm>
          <a:prstGeom prst="rect">
            <a:avLst/>
          </a:prstGeom>
          <a:noFill/>
          <a:ln w="9525">
            <a:noFill/>
            <a:miter lim="800000"/>
            <a:headEnd/>
            <a:tailEnd/>
          </a:ln>
          <a:effectLst/>
        </p:spPr>
        <p:txBody>
          <a:bodyPr>
            <a:spAutoFit/>
          </a:bodyPr>
          <a:lstStyle/>
          <a:p>
            <a:pPr algn="just"/>
            <a:r>
              <a:rPr lang="en-US" altLang="zh-TW" sz="2000" dirty="0">
                <a:ea typeface="新細明體" charset="-120"/>
              </a:rPr>
              <a:t>A packet has arrived with an M bit value of 1 and a fragmentation offset value of zero. Is this the first fragment, the last fragment, or a middle fragment?</a:t>
            </a:r>
          </a:p>
          <a:p>
            <a:pPr algn="just"/>
            <a:endParaRPr lang="en-US" altLang="zh-TW" sz="2400" dirty="0">
              <a:latin typeface="Arial Unicode MS" pitchFamily="34" charset="-128"/>
              <a:ea typeface="新細明體" charset="-120"/>
            </a:endParaRP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2"/>
          <p:cNvSpPr txBox="1">
            <a:spLocks noChangeArrowheads="1"/>
          </p:cNvSpPr>
          <p:nvPr/>
        </p:nvSpPr>
        <p:spPr bwMode="auto">
          <a:xfrm>
            <a:off x="76200" y="1828800"/>
            <a:ext cx="8839200" cy="707886"/>
          </a:xfrm>
          <a:prstGeom prst="rect">
            <a:avLst/>
          </a:prstGeom>
          <a:noFill/>
          <a:ln w="9525">
            <a:noFill/>
            <a:miter lim="800000"/>
            <a:headEnd/>
            <a:tailEnd/>
          </a:ln>
          <a:effectLst/>
        </p:spPr>
        <p:txBody>
          <a:bodyPr>
            <a:spAutoFit/>
          </a:bodyPr>
          <a:lstStyle/>
          <a:p>
            <a:pPr algn="just"/>
            <a:r>
              <a:rPr lang="en-US" altLang="zh-TW" sz="2000" dirty="0" smtClean="0">
                <a:ea typeface="新細明體" charset="-120"/>
              </a:rPr>
              <a:t>Because </a:t>
            </a:r>
            <a:r>
              <a:rPr lang="en-US" altLang="zh-TW" sz="2000" dirty="0">
                <a:ea typeface="新細明體" charset="-120"/>
              </a:rPr>
              <a:t>the M bit is 1, it is either the first fragment or a middle one. Because the offset value is 0, it is the first fragment.</a:t>
            </a: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spTree>
    <p:extLst>
      <p:ext uri="{BB962C8B-B14F-4D97-AF65-F5344CB8AC3E}">
        <p14:creationId xmlns:p14="http://schemas.microsoft.com/office/powerpoint/2010/main" val="965718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2"/>
          <p:cNvSpPr txBox="1">
            <a:spLocks noChangeArrowheads="1"/>
          </p:cNvSpPr>
          <p:nvPr/>
        </p:nvSpPr>
        <p:spPr bwMode="auto">
          <a:xfrm>
            <a:off x="0" y="1905000"/>
            <a:ext cx="8839200" cy="1077218"/>
          </a:xfrm>
          <a:prstGeom prst="rect">
            <a:avLst/>
          </a:prstGeom>
          <a:noFill/>
          <a:ln w="9525">
            <a:noFill/>
            <a:miter lim="800000"/>
            <a:headEnd/>
            <a:tailEnd/>
          </a:ln>
          <a:effectLst/>
        </p:spPr>
        <p:txBody>
          <a:bodyPr>
            <a:spAutoFit/>
          </a:bodyPr>
          <a:lstStyle/>
          <a:p>
            <a:pPr algn="just"/>
            <a:r>
              <a:rPr lang="en-US" altLang="zh-TW" sz="2000" dirty="0">
                <a:ea typeface="新細明體" charset="-120"/>
              </a:rPr>
              <a:t>A packet has arrived in which the offset value is 100. What is the number of the first byte? Do we know the number of the last byte?</a:t>
            </a:r>
          </a:p>
          <a:p>
            <a:pPr algn="just"/>
            <a:endParaRPr lang="en-US" altLang="zh-TW" sz="2400" dirty="0">
              <a:latin typeface="Arial Unicode MS" pitchFamily="34" charset="-128"/>
              <a:ea typeface="新細明體" charset="-120"/>
            </a:endParaRP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2"/>
          <p:cNvSpPr txBox="1">
            <a:spLocks noChangeArrowheads="1"/>
          </p:cNvSpPr>
          <p:nvPr/>
        </p:nvSpPr>
        <p:spPr bwMode="auto">
          <a:xfrm>
            <a:off x="0" y="1905000"/>
            <a:ext cx="8839200" cy="1015663"/>
          </a:xfrm>
          <a:prstGeom prst="rect">
            <a:avLst/>
          </a:prstGeom>
          <a:noFill/>
          <a:ln w="9525">
            <a:noFill/>
            <a:miter lim="800000"/>
            <a:headEnd/>
            <a:tailEnd/>
          </a:ln>
          <a:effectLst/>
        </p:spPr>
        <p:txBody>
          <a:bodyPr>
            <a:spAutoFit/>
          </a:bodyPr>
          <a:lstStyle/>
          <a:p>
            <a:pPr algn="just"/>
            <a:r>
              <a:rPr lang="en-US" altLang="zh-TW" sz="2000" dirty="0" smtClean="0">
                <a:ea typeface="新細明體" charset="-120"/>
              </a:rPr>
              <a:t>To </a:t>
            </a:r>
            <a:r>
              <a:rPr lang="en-US" altLang="zh-TW" sz="2000" dirty="0">
                <a:ea typeface="新細明體" charset="-120"/>
              </a:rPr>
              <a:t>find the number of the first byte, we multiply the offset value by 8. This means that the first byte number is 800. We cannot determine the number of the last byte unless we know the length of the data.</a:t>
            </a: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spTree>
    <p:extLst>
      <p:ext uri="{BB962C8B-B14F-4D97-AF65-F5344CB8AC3E}">
        <p14:creationId xmlns:p14="http://schemas.microsoft.com/office/powerpoint/2010/main" val="85937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a:t>
            </a:r>
            <a:endParaRPr lang="en-US" dirty="0"/>
          </a:p>
        </p:txBody>
      </p:sp>
      <p:sp>
        <p:nvSpPr>
          <p:cNvPr id="5" name="Content Placeholder 4"/>
          <p:cNvSpPr>
            <a:spLocks noGrp="1"/>
          </p:cNvSpPr>
          <p:nvPr>
            <p:ph idx="1"/>
          </p:nvPr>
        </p:nvSpPr>
        <p:spPr/>
        <p:txBody>
          <a:bodyPr>
            <a:normAutofit/>
          </a:bodyPr>
          <a:lstStyle/>
          <a:p>
            <a:r>
              <a:rPr lang="en-US" sz="2200" dirty="0"/>
              <a:t>Determine the maximum length of the cable (in km) for transmitting data at a rate of 500 Mbps in an Ethernet LAN with frames of size 10,000 bits. Assume the signal speed in the cable to be 2,00,000 km/s</a:t>
            </a:r>
            <a:r>
              <a:rPr lang="en-US" sz="2200" dirty="0" smtClean="0"/>
              <a:t>.</a:t>
            </a:r>
          </a:p>
          <a:p>
            <a:pPr marL="0" indent="0">
              <a:buNone/>
            </a:pPr>
            <a:r>
              <a:rPr lang="en-IN" sz="2200" dirty="0"/>
              <a:t>A.	1</a:t>
            </a:r>
          </a:p>
          <a:p>
            <a:pPr marL="0" indent="0">
              <a:buNone/>
            </a:pPr>
            <a:r>
              <a:rPr lang="en-IN" sz="2200" dirty="0"/>
              <a:t>B.	2</a:t>
            </a:r>
          </a:p>
          <a:p>
            <a:pPr marL="0" indent="0">
              <a:buNone/>
            </a:pPr>
            <a:r>
              <a:rPr lang="en-IN" sz="2200" dirty="0"/>
              <a:t>C.	2.5</a:t>
            </a:r>
          </a:p>
          <a:p>
            <a:pPr marL="0" indent="0">
              <a:buNone/>
            </a:pPr>
            <a:r>
              <a:rPr lang="en-IN" sz="2200" dirty="0"/>
              <a:t>D.	5</a:t>
            </a:r>
          </a:p>
          <a:p>
            <a:endParaRPr lang="en-US" dirty="0"/>
          </a:p>
        </p:txBody>
      </p:sp>
    </p:spTree>
    <p:extLst>
      <p:ext uri="{BB962C8B-B14F-4D97-AF65-F5344CB8AC3E}">
        <p14:creationId xmlns:p14="http://schemas.microsoft.com/office/powerpoint/2010/main" val="26414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0" y="1828800"/>
            <a:ext cx="8839200" cy="1384995"/>
          </a:xfrm>
          <a:prstGeom prst="rect">
            <a:avLst/>
          </a:prstGeom>
          <a:noFill/>
          <a:ln w="9525">
            <a:noFill/>
            <a:miter lim="800000"/>
            <a:headEnd/>
            <a:tailEnd/>
          </a:ln>
          <a:effectLst/>
        </p:spPr>
        <p:txBody>
          <a:bodyPr>
            <a:spAutoFit/>
          </a:bodyPr>
          <a:lstStyle/>
          <a:p>
            <a:pPr algn="just"/>
            <a:r>
              <a:rPr lang="en-US" altLang="zh-TW" sz="2000" dirty="0">
                <a:ea typeface="新細明體" charset="-120"/>
              </a:rPr>
              <a:t>A packet has arrived in which the offset value is 100, the value of HLEN is 5 and the value of the total length field is 100. What is the number of the first byte and the last byte?</a:t>
            </a:r>
          </a:p>
          <a:p>
            <a:pPr algn="just"/>
            <a:endParaRPr lang="en-US" altLang="zh-TW" sz="2400" dirty="0">
              <a:latin typeface="Arial Unicode MS" pitchFamily="34" charset="-128"/>
              <a:ea typeface="新細明體" charset="-120"/>
            </a:endParaRP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0" y="1828800"/>
            <a:ext cx="8839200" cy="1015663"/>
          </a:xfrm>
          <a:prstGeom prst="rect">
            <a:avLst/>
          </a:prstGeom>
          <a:noFill/>
          <a:ln w="9525">
            <a:noFill/>
            <a:miter lim="800000"/>
            <a:headEnd/>
            <a:tailEnd/>
          </a:ln>
          <a:effectLst/>
        </p:spPr>
        <p:txBody>
          <a:bodyPr>
            <a:spAutoFit/>
          </a:bodyPr>
          <a:lstStyle/>
          <a:p>
            <a:pPr algn="just"/>
            <a:r>
              <a:rPr lang="en-US" altLang="zh-TW" sz="2000" dirty="0" smtClean="0">
                <a:ea typeface="新細明體" charset="-120"/>
              </a:rPr>
              <a:t>The </a:t>
            </a:r>
            <a:r>
              <a:rPr lang="en-US" altLang="zh-TW" sz="2000" dirty="0">
                <a:ea typeface="新細明體" charset="-120"/>
              </a:rPr>
              <a:t>first byte number is 100 × 8 = 800. The total length is 100 bytes and the header length is 20 bytes (5 × 4), which means that there are 80 bytes in this datagram. If the first byte number is 800, the last byte number must be 879.</a:t>
            </a:r>
          </a:p>
        </p:txBody>
      </p:sp>
      <p:sp>
        <p:nvSpPr>
          <p:cNvPr id="6" name="Title 1"/>
          <p:cNvSpPr txBox="1">
            <a:spLocks/>
          </p:cNvSpPr>
          <p:nvPr/>
        </p:nvSpPr>
        <p:spPr>
          <a:xfrm>
            <a:off x="300037"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Solution</a:t>
            </a:r>
            <a:endParaRPr lang="en-US" dirty="0"/>
          </a:p>
        </p:txBody>
      </p:sp>
    </p:spTree>
    <p:extLst>
      <p:ext uri="{BB962C8B-B14F-4D97-AF65-F5344CB8AC3E}">
        <p14:creationId xmlns:p14="http://schemas.microsoft.com/office/powerpoint/2010/main" val="191192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lnSpcReduction="10000"/>
              </a:bodyPr>
              <a:lstStyle/>
              <a:p>
                <a:pPr algn="just"/>
                <a:r>
                  <a:rPr lang="en-US" sz="2200" dirty="0"/>
                  <a:t>Determine the maximum length of the cable (in km) for transmitting data at a rate of 500 Mbps in an Ethernet LAN with frames of size 10,000 bits. Assume the signal speed in the cable to be 2,00,000 km/s</a:t>
                </a:r>
                <a:r>
                  <a:rPr lang="en-US" sz="2200" dirty="0" smtClean="0"/>
                  <a:t>.</a:t>
                </a:r>
              </a:p>
              <a:p>
                <a:pPr algn="just"/>
                <a:endParaRPr lang="en-US" sz="2200" dirty="0" smtClean="0"/>
              </a:p>
              <a:p>
                <a:pPr marL="0" indent="0">
                  <a:lnSpc>
                    <a:spcPct val="107000"/>
                  </a:lnSpc>
                  <a:spcAft>
                    <a:spcPts val="800"/>
                  </a:spcAft>
                  <a:buNone/>
                </a:pPr>
                <a:r>
                  <a:rPr lang="en-IN" sz="2200" dirty="0">
                    <a:ea typeface="Calibri" panose="020F0502020204030204" pitchFamily="34" charset="0"/>
                    <a:cs typeface="Times New Roman" panose="02020603050405020304" pitchFamily="18" charset="0"/>
                  </a:rPr>
                  <a:t>Data should be transmitted at the rate of 500 Mbps.</a:t>
                </a:r>
              </a:p>
              <a:p>
                <a:pPr marL="0" indent="0">
                  <a:lnSpc>
                    <a:spcPct val="107000"/>
                  </a:lnSpc>
                  <a:spcAft>
                    <a:spcPts val="800"/>
                  </a:spcAft>
                  <a:buNone/>
                </a:pPr>
                <a:r>
                  <a:rPr lang="en-IN" sz="2200" dirty="0">
                    <a:ea typeface="Calibri" panose="020F0502020204030204" pitchFamily="34" charset="0"/>
                    <a:cs typeface="Times New Roman" panose="02020603050405020304" pitchFamily="18" charset="0"/>
                  </a:rPr>
                  <a:t>transmission time ≥ round trip time of 1 bit</a:t>
                </a:r>
              </a:p>
              <a:p>
                <a:pPr marL="0" indent="0">
                  <a:lnSpc>
                    <a:spcPct val="107000"/>
                  </a:lnSpc>
                  <a:spcAft>
                    <a:spcPts val="800"/>
                  </a:spcAft>
                  <a:buNone/>
                </a:pPr>
                <a:r>
                  <a:rPr lang="en-IN" sz="2200" dirty="0">
                    <a:ea typeface="Calibri" panose="020F0502020204030204" pitchFamily="34" charset="0"/>
                    <a:cs typeface="Times New Roman" panose="02020603050405020304" pitchFamily="18" charset="0"/>
                  </a:rPr>
                  <a:t>transmission time ≥ 2 × propagation time</a:t>
                </a:r>
              </a:p>
              <a:p>
                <a:pPr marL="0" indent="0">
                  <a:lnSpc>
                    <a:spcPct val="107000"/>
                  </a:lnSpc>
                  <a:spcAft>
                    <a:spcPts val="800"/>
                  </a:spcAft>
                  <a:buNone/>
                </a:pPr>
                <a14:m>
                  <m:oMath xmlns:m="http://schemas.openxmlformats.org/officeDocument/2006/math">
                    <m:f>
                      <m:fPr>
                        <m:ctrlPr>
                          <a:rPr lang="en-IN" sz="2200" i="1">
                            <a:ea typeface="Calibri" panose="020F0502020204030204" pitchFamily="34" charset="0"/>
                            <a:cs typeface="Times New Roman" panose="02020603050405020304" pitchFamily="18" charset="0"/>
                          </a:rPr>
                        </m:ctrlPr>
                      </m:fPr>
                      <m:num>
                        <m:r>
                          <a:rPr lang="en-IN" sz="2200" i="1">
                            <a:ea typeface="Calibri" panose="020F0502020204030204" pitchFamily="34" charset="0"/>
                            <a:cs typeface="Times New Roman" panose="02020603050405020304" pitchFamily="18" charset="0"/>
                          </a:rPr>
                          <m:t>10000 </m:t>
                        </m:r>
                        <m:r>
                          <a:rPr lang="en-IN" sz="2200" i="1">
                            <a:ea typeface="Calibri" panose="020F0502020204030204" pitchFamily="34" charset="0"/>
                            <a:cs typeface="Times New Roman" panose="02020603050405020304" pitchFamily="18" charset="0"/>
                          </a:rPr>
                          <m:t>𝑏𝑖𝑡𝑠</m:t>
                        </m:r>
                      </m:num>
                      <m:den>
                        <m:r>
                          <a:rPr lang="en-IN" sz="2200" i="1">
                            <a:ea typeface="Calibri" panose="020F0502020204030204" pitchFamily="34" charset="0"/>
                            <a:cs typeface="Times New Roman" panose="02020603050405020304" pitchFamily="18" charset="0"/>
                          </a:rPr>
                          <m:t>500 </m:t>
                        </m:r>
                        <m:r>
                          <a:rPr lang="en-IN" sz="2200" i="1">
                            <a:ea typeface="Calibri" panose="020F0502020204030204" pitchFamily="34" charset="0"/>
                            <a:cs typeface="Times New Roman" panose="02020603050405020304" pitchFamily="18" charset="0"/>
                          </a:rPr>
                          <m:t>𝑀𝑏𝑝𝑠</m:t>
                        </m:r>
                      </m:den>
                    </m:f>
                    <m:r>
                      <a:rPr lang="en-IN" sz="2200" i="1">
                        <a:ea typeface="Calibri" panose="020F0502020204030204" pitchFamily="34" charset="0"/>
                        <a:cs typeface="Times New Roman" panose="02020603050405020304" pitchFamily="18" charset="0"/>
                      </a:rPr>
                      <m:t>≥2×</m:t>
                    </m:r>
                    <m:f>
                      <m:fPr>
                        <m:ctrlPr>
                          <a:rPr lang="en-IN" sz="2200" i="1">
                            <a:ea typeface="Calibri" panose="020F0502020204030204" pitchFamily="34" charset="0"/>
                            <a:cs typeface="Times New Roman" panose="02020603050405020304" pitchFamily="18" charset="0"/>
                          </a:rPr>
                        </m:ctrlPr>
                      </m:fPr>
                      <m:num>
                        <m:r>
                          <a:rPr lang="en-IN" sz="2200" i="1">
                            <a:ea typeface="Calibri" panose="020F0502020204030204" pitchFamily="34" charset="0"/>
                            <a:cs typeface="Times New Roman" panose="02020603050405020304" pitchFamily="18" charset="0"/>
                          </a:rPr>
                          <m:t>𝑑</m:t>
                        </m:r>
                      </m:num>
                      <m:den>
                        <m:r>
                          <a:rPr lang="en-IN" sz="2200" i="1">
                            <a:ea typeface="Calibri" panose="020F0502020204030204" pitchFamily="34" charset="0"/>
                            <a:cs typeface="Times New Roman" panose="02020603050405020304" pitchFamily="18" charset="0"/>
                          </a:rPr>
                          <m:t>2×</m:t>
                        </m:r>
                        <m:sSup>
                          <m:sSupPr>
                            <m:ctrlPr>
                              <a:rPr lang="en-IN" sz="2200" i="1">
                                <a:ea typeface="Calibri" panose="020F0502020204030204" pitchFamily="34" charset="0"/>
                                <a:cs typeface="Times New Roman" panose="02020603050405020304" pitchFamily="18" charset="0"/>
                              </a:rPr>
                            </m:ctrlPr>
                          </m:sSupPr>
                          <m:e>
                            <m:r>
                              <a:rPr lang="en-IN" sz="2200" i="1">
                                <a:ea typeface="Calibri" panose="020F0502020204030204" pitchFamily="34" charset="0"/>
                                <a:cs typeface="Times New Roman" panose="02020603050405020304" pitchFamily="18" charset="0"/>
                              </a:rPr>
                              <m:t>10</m:t>
                            </m:r>
                          </m:e>
                          <m:sup>
                            <m:r>
                              <a:rPr lang="en-IN" sz="2200" i="1">
                                <a:ea typeface="Calibri" panose="020F0502020204030204" pitchFamily="34" charset="0"/>
                                <a:cs typeface="Times New Roman" panose="02020603050405020304" pitchFamily="18" charset="0"/>
                              </a:rPr>
                              <m:t>5</m:t>
                            </m:r>
                          </m:sup>
                        </m:sSup>
                        <m:r>
                          <a:rPr lang="en-IN" sz="2200" i="1">
                            <a:ea typeface="Calibri" panose="020F0502020204030204" pitchFamily="34" charset="0"/>
                            <a:cs typeface="Times New Roman" panose="02020603050405020304" pitchFamily="18" charset="0"/>
                          </a:rPr>
                          <m:t> </m:t>
                        </m:r>
                        <m:r>
                          <a:rPr lang="en-IN" sz="2200" i="1">
                            <a:ea typeface="Calibri" panose="020F0502020204030204" pitchFamily="34" charset="0"/>
                            <a:cs typeface="Times New Roman" panose="02020603050405020304" pitchFamily="18" charset="0"/>
                          </a:rPr>
                          <m:t>𝑘𝑚</m:t>
                        </m:r>
                        <m:r>
                          <a:rPr lang="en-IN" sz="2200" i="1">
                            <a:ea typeface="Calibri" panose="020F0502020204030204" pitchFamily="34" charset="0"/>
                            <a:cs typeface="Times New Roman" panose="02020603050405020304" pitchFamily="18" charset="0"/>
                          </a:rPr>
                          <m:t>/</m:t>
                        </m:r>
                        <m:r>
                          <a:rPr lang="en-IN" sz="2200" i="1">
                            <a:ea typeface="Calibri" panose="020F0502020204030204" pitchFamily="34" charset="0"/>
                            <a:cs typeface="Times New Roman" panose="02020603050405020304" pitchFamily="18" charset="0"/>
                          </a:rPr>
                          <m:t>𝑠𝑒𝑐</m:t>
                        </m:r>
                      </m:den>
                    </m:f>
                  </m:oMath>
                </a14:m>
                <a:r>
                  <a:rPr lang="en-IN" sz="2200" dirty="0">
                    <a:ea typeface="Times New Roman" panose="02020603050405020304" pitchFamily="18" charset="0"/>
                    <a:cs typeface="Times New Roman" panose="02020603050405020304" pitchFamily="18" charset="0"/>
                  </a:rPr>
                  <a:t> </a:t>
                </a:r>
                <a:endParaRPr lang="en-IN" sz="2200" dirty="0">
                  <a:ea typeface="Calibri" panose="020F0502020204030204" pitchFamily="34" charset="0"/>
                  <a:cs typeface="Times New Roman" panose="02020603050405020304" pitchFamily="18" charset="0"/>
                </a:endParaRPr>
              </a:p>
              <a:p>
                <a:pPr marL="0" indent="0">
                  <a:lnSpc>
                    <a:spcPct val="107000"/>
                  </a:lnSpc>
                  <a:spcAft>
                    <a:spcPts val="800"/>
                  </a:spcAft>
                  <a:buNone/>
                </a:pPr>
                <a14:m>
                  <m:oMath xmlns:m="http://schemas.openxmlformats.org/officeDocument/2006/math">
                    <m:r>
                      <a:rPr lang="en-IN" sz="2200" i="1">
                        <a:ea typeface="Calibri" panose="020F0502020204030204" pitchFamily="34" charset="0"/>
                        <a:cs typeface="Times New Roman" panose="02020603050405020304" pitchFamily="18" charset="0"/>
                      </a:rPr>
                      <m:t>𝑑</m:t>
                    </m:r>
                    <m:r>
                      <a:rPr lang="en-IN" sz="2200" i="1">
                        <a:ea typeface="Calibri" panose="020F0502020204030204" pitchFamily="34" charset="0"/>
                        <a:cs typeface="Times New Roman" panose="02020603050405020304" pitchFamily="18" charset="0"/>
                      </a:rPr>
                      <m:t>≤2 </m:t>
                    </m:r>
                    <m:r>
                      <a:rPr lang="en-IN" sz="2200" i="1">
                        <a:ea typeface="Calibri" panose="020F0502020204030204" pitchFamily="34" charset="0"/>
                        <a:cs typeface="Times New Roman" panose="02020603050405020304" pitchFamily="18" charset="0"/>
                      </a:rPr>
                      <m:t>𝑘𝑚</m:t>
                    </m:r>
                  </m:oMath>
                </a14:m>
                <a:r>
                  <a:rPr lang="en-IN" sz="2200" dirty="0">
                    <a:ea typeface="Times New Roman" panose="02020603050405020304" pitchFamily="18" charset="0"/>
                    <a:cs typeface="Times New Roman" panose="02020603050405020304" pitchFamily="18" charset="0"/>
                  </a:rPr>
                  <a:t> </a:t>
                </a:r>
                <a:endParaRPr lang="en-IN" sz="2200" dirty="0">
                  <a:ea typeface="Calibri" panose="020F0502020204030204" pitchFamily="34" charset="0"/>
                  <a:cs typeface="Times New Roman" panose="02020603050405020304" pitchFamily="18" charset="0"/>
                </a:endParaRP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963" t="-1752" r="-963" b="-6873"/>
                </a:stretch>
              </a:blipFill>
            </p:spPr>
            <p:txBody>
              <a:bodyPr/>
              <a:lstStyle/>
              <a:p>
                <a:r>
                  <a:rPr lang="en-US">
                    <a:noFill/>
                  </a:rPr>
                  <a:t> </a:t>
                </a:r>
              </a:p>
            </p:txBody>
          </p:sp>
        </mc:Fallback>
      </mc:AlternateContent>
    </p:spTree>
    <p:extLst>
      <p:ext uri="{BB962C8B-B14F-4D97-AF65-F5344CB8AC3E}">
        <p14:creationId xmlns:p14="http://schemas.microsoft.com/office/powerpoint/2010/main" val="153224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7AB6-DA71-47C2-BE9B-97DD25260B9E}"/>
              </a:ext>
            </a:extLst>
          </p:cNvPr>
          <p:cNvSpPr>
            <a:spLocks noGrp="1"/>
          </p:cNvSpPr>
          <p:nvPr>
            <p:ph type="title"/>
          </p:nvPr>
        </p:nvSpPr>
        <p:spPr>
          <a:xfrm>
            <a:off x="375557" y="1547019"/>
            <a:ext cx="8229600" cy="1143000"/>
          </a:xfrm>
        </p:spPr>
        <p:txBody>
          <a:bodyPr>
            <a:noAutofit/>
          </a:bodyPr>
          <a:lstStyle/>
          <a:p>
            <a:pPr algn="just"/>
            <a:r>
              <a:rPr lang="en-US" sz="2000" dirty="0" smtClean="0"/>
              <a:t>A </a:t>
            </a:r>
            <a:r>
              <a:rPr lang="en-US" sz="2000" dirty="0"/>
              <a:t>certain population of ALOHA users manages to generate 70 request/sec. </a:t>
            </a:r>
            <a:r>
              <a:rPr lang="en-US" sz="2000" dirty="0"/>
              <a:t>If the time is slotted in units of 50 msec</a:t>
            </a:r>
            <a:r>
              <a:rPr lang="en-US" sz="2000" dirty="0"/>
              <a:t>, then channel load would </a:t>
            </a:r>
            <a:r>
              <a:rPr lang="en-US" sz="2000" dirty="0" smtClean="0"/>
              <a:t>be </a:t>
            </a:r>
            <a:r>
              <a:rPr lang="mr-IN" sz="2000" dirty="0" smtClean="0"/>
              <a:t>…</a:t>
            </a:r>
            <a:r>
              <a:rPr lang="en-US" sz="2000" dirty="0" smtClean="0"/>
              <a:t>.</a:t>
            </a:r>
            <a:endParaRPr lang="en-IN" sz="2000" dirty="0">
              <a:highlight>
                <a:srgbClr val="C0C0C0"/>
              </a:highlight>
            </a:endParaRPr>
          </a:p>
        </p:txBody>
      </p:sp>
      <p:sp>
        <p:nvSpPr>
          <p:cNvPr id="4" name="Content Placeholder 3">
            <a:extLst>
              <a:ext uri="{FF2B5EF4-FFF2-40B4-BE49-F238E27FC236}">
                <a16:creationId xmlns:a16="http://schemas.microsoft.com/office/drawing/2014/main" xmlns="" id="{1FB74A4E-80F9-4681-BD1E-3134A0A4F5C2}"/>
              </a:ext>
            </a:extLst>
          </p:cNvPr>
          <p:cNvSpPr>
            <a:spLocks noGrp="1"/>
          </p:cNvSpPr>
          <p:nvPr>
            <p:ph idx="1"/>
          </p:nvPr>
        </p:nvSpPr>
        <p:spPr>
          <a:xfrm>
            <a:off x="457200" y="2819400"/>
            <a:ext cx="8229600" cy="3306763"/>
          </a:xfrm>
        </p:spPr>
        <p:txBody>
          <a:bodyPr>
            <a:normAutofit/>
          </a:bodyPr>
          <a:lstStyle/>
          <a:p>
            <a:pPr marL="0" indent="0">
              <a:buNone/>
            </a:pPr>
            <a:r>
              <a:rPr lang="en-IN" sz="2000" dirty="0">
                <a:latin typeface="+mj-lt"/>
              </a:rPr>
              <a:t>A.	4.25</a:t>
            </a:r>
          </a:p>
          <a:p>
            <a:pPr marL="0" indent="0">
              <a:buNone/>
            </a:pPr>
            <a:r>
              <a:rPr lang="en-IN" sz="2000" dirty="0">
                <a:latin typeface="+mj-lt"/>
              </a:rPr>
              <a:t>B.	3.5</a:t>
            </a:r>
          </a:p>
          <a:p>
            <a:pPr marL="0" indent="0">
              <a:buNone/>
            </a:pPr>
            <a:r>
              <a:rPr lang="en-IN" sz="2000" dirty="0">
                <a:latin typeface="+mj-lt"/>
              </a:rPr>
              <a:t>C.	350</a:t>
            </a:r>
          </a:p>
          <a:p>
            <a:pPr marL="0" indent="0">
              <a:buNone/>
            </a:pPr>
            <a:r>
              <a:rPr lang="en-IN" sz="2000" dirty="0">
                <a:latin typeface="+mj-lt"/>
              </a:rPr>
              <a:t>D.	450</a:t>
            </a:r>
          </a:p>
          <a:p>
            <a:pPr marL="0" indent="0">
              <a:buNone/>
            </a:pPr>
            <a:endParaRPr lang="en-IN" sz="2400" dirty="0"/>
          </a:p>
        </p:txBody>
      </p:sp>
      <p:sp>
        <p:nvSpPr>
          <p:cNvPr id="5"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extLst>
      <p:ext uri="{BB962C8B-B14F-4D97-AF65-F5344CB8AC3E}">
        <p14:creationId xmlns:p14="http://schemas.microsoft.com/office/powerpoint/2010/main" val="180894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lnSpc>
                <a:spcPct val="107000"/>
              </a:lnSpc>
              <a:spcAft>
                <a:spcPts val="800"/>
              </a:spcAft>
              <a:buNone/>
            </a:pPr>
            <a:r>
              <a:rPr lang="en-US" sz="2000" dirty="0"/>
              <a:t>A certain population of ALOHA users manages to generate 70 request/sec. If the time is slotted in units of 50 </a:t>
            </a:r>
            <a:r>
              <a:rPr lang="en-US" sz="2000" dirty="0" err="1"/>
              <a:t>msec</a:t>
            </a:r>
            <a:r>
              <a:rPr lang="en-US" sz="2000" dirty="0"/>
              <a:t>, then channel load would </a:t>
            </a:r>
            <a:r>
              <a:rPr lang="en-US" sz="2000" dirty="0" smtClean="0"/>
              <a:t>be</a:t>
            </a:r>
            <a:r>
              <a:rPr lang="mr-IN" sz="2000" dirty="0" smtClean="0"/>
              <a:t>…</a:t>
            </a:r>
            <a:endParaRPr lang="en-US" sz="2000" dirty="0" smtClean="0"/>
          </a:p>
          <a:p>
            <a:pPr marL="0" indent="0">
              <a:lnSpc>
                <a:spcPct val="107000"/>
              </a:lnSpc>
              <a:spcAft>
                <a:spcPts val="800"/>
              </a:spcAft>
              <a:buNone/>
            </a:pPr>
            <a:r>
              <a:rPr lang="en-US" sz="2000" dirty="0" smtClean="0">
                <a:ea typeface="Calibri" panose="020F0502020204030204" pitchFamily="34" charset="0"/>
                <a:cs typeface="Times New Roman" panose="02020603050405020304" pitchFamily="18" charset="0"/>
              </a:rPr>
              <a:t>Number </a:t>
            </a:r>
            <a:r>
              <a:rPr lang="en-US" sz="2000" dirty="0">
                <a:ea typeface="Calibri" panose="020F0502020204030204" pitchFamily="34" charset="0"/>
                <a:cs typeface="Times New Roman" panose="02020603050405020304" pitchFamily="18" charset="0"/>
              </a:rPr>
              <a:t>of requests = 70 request/sec </a:t>
            </a:r>
          </a:p>
          <a:p>
            <a:pPr marL="0" indent="0">
              <a:lnSpc>
                <a:spcPct val="107000"/>
              </a:lnSpc>
              <a:spcAft>
                <a:spcPts val="800"/>
              </a:spcAft>
              <a:buNone/>
            </a:pPr>
            <a:r>
              <a:rPr lang="en-US" sz="2000" dirty="0">
                <a:ea typeface="Calibri" panose="020F0502020204030204" pitchFamily="34" charset="0"/>
                <a:cs typeface="Times New Roman" panose="02020603050405020304" pitchFamily="18" charset="0"/>
              </a:rPr>
              <a:t>Time slot unit = 50 </a:t>
            </a:r>
            <a:r>
              <a:rPr lang="en-US" sz="2000" dirty="0" err="1">
                <a:ea typeface="Calibri" panose="020F0502020204030204" pitchFamily="34" charset="0"/>
                <a:cs typeface="Times New Roman" panose="02020603050405020304" pitchFamily="18" charset="0"/>
              </a:rPr>
              <a:t>msec</a:t>
            </a:r>
            <a:r>
              <a:rPr lang="en-US" sz="2000" dirty="0">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2000" dirty="0">
                <a:ea typeface="Calibri" panose="020F0502020204030204" pitchFamily="34" charset="0"/>
                <a:cs typeface="Times New Roman" panose="02020603050405020304" pitchFamily="18" charset="0"/>
              </a:rPr>
              <a:t>Number of time slots in 1 second = 1000/50 = 20 </a:t>
            </a:r>
          </a:p>
          <a:p>
            <a:pPr marL="0" indent="0">
              <a:lnSpc>
                <a:spcPct val="107000"/>
              </a:lnSpc>
              <a:spcAft>
                <a:spcPts val="800"/>
              </a:spcAft>
              <a:buNone/>
            </a:pPr>
            <a:r>
              <a:rPr lang="en-US" sz="2000" dirty="0">
                <a:ea typeface="Calibri" panose="020F0502020204030204" pitchFamily="34" charset="0"/>
                <a:cs typeface="Times New Roman" panose="02020603050405020304" pitchFamily="18" charset="0"/>
              </a:rPr>
              <a:t>Channel Load = Number of requests in 1 sec / Number of slots in 1 sec = 70/20 = 3.5 </a:t>
            </a:r>
          </a:p>
          <a:p>
            <a:pPr marL="0" indent="0">
              <a:lnSpc>
                <a:spcPct val="107000"/>
              </a:lnSpc>
              <a:spcAft>
                <a:spcPts val="800"/>
              </a:spcAft>
              <a:buNone/>
            </a:pPr>
            <a:r>
              <a:rPr lang="en-US" sz="2000" dirty="0">
                <a:ea typeface="Calibri" panose="020F0502020204030204" pitchFamily="34" charset="0"/>
                <a:cs typeface="Times New Roman" panose="02020603050405020304" pitchFamily="18" charset="0"/>
              </a:rPr>
              <a:t>Option (B) is correct.</a:t>
            </a:r>
            <a:endParaRPr lang="en-IN" sz="2000" dirty="0"/>
          </a:p>
          <a:p>
            <a:endParaRPr lang="en-US" dirty="0"/>
          </a:p>
        </p:txBody>
      </p:sp>
    </p:spTree>
    <p:extLst>
      <p:ext uri="{BB962C8B-B14F-4D97-AF65-F5344CB8AC3E}">
        <p14:creationId xmlns:p14="http://schemas.microsoft.com/office/powerpoint/2010/main" val="57873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lgn="just"/>
            <a:r>
              <a:rPr lang="en-IN" sz="2000" dirty="0"/>
              <a:t>A network has a data transmission bandwidth of 20 × 106 bits per second. It uses CSMA/CD in the MAC layer. The maximum signal propagation time from one node to another node is 40 microseconds. The minimum size of a frame in the network is _________ bytes.</a:t>
            </a:r>
            <a:endParaRPr lang="en-US" sz="2000" dirty="0"/>
          </a:p>
        </p:txBody>
      </p:sp>
    </p:spTree>
    <p:extLst>
      <p:ext uri="{BB962C8B-B14F-4D97-AF65-F5344CB8AC3E}">
        <p14:creationId xmlns:p14="http://schemas.microsoft.com/office/powerpoint/2010/main" val="161948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lgn="just"/>
            <a:r>
              <a:rPr lang="en-IN" sz="1800" dirty="0"/>
              <a:t>A network has a data transmission bandwidth of 20 × </a:t>
            </a:r>
            <a:r>
              <a:rPr lang="en-IN" sz="1800" dirty="0" smtClean="0"/>
              <a:t>10^6 </a:t>
            </a:r>
            <a:r>
              <a:rPr lang="en-IN" sz="1800" dirty="0"/>
              <a:t>bits per second. It uses CSMA/CD in the MAC layer. The maximum signal propagation time from one node to another node is 40 microseconds. The minimum size of a frame in the network is _________ bytes.</a:t>
            </a:r>
            <a:endParaRPr lang="en-US" sz="1800" dirty="0"/>
          </a:p>
        </p:txBody>
      </p:sp>
      <p:pic>
        <p:nvPicPr>
          <p:cNvPr id="4" name="Picture 3"/>
          <p:cNvPicPr/>
          <p:nvPr/>
        </p:nvPicPr>
        <p:blipFill>
          <a:blip r:embed="rId2"/>
          <a:stretch>
            <a:fillRect/>
          </a:stretch>
        </p:blipFill>
        <p:spPr>
          <a:xfrm>
            <a:off x="2362200" y="2971800"/>
            <a:ext cx="3810000" cy="3154363"/>
          </a:xfrm>
          <a:prstGeom prst="rect">
            <a:avLst/>
          </a:prstGeom>
        </p:spPr>
      </p:pic>
    </p:spTree>
    <p:extLst>
      <p:ext uri="{BB962C8B-B14F-4D97-AF65-F5344CB8AC3E}">
        <p14:creationId xmlns:p14="http://schemas.microsoft.com/office/powerpoint/2010/main" val="497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7AB6-DA71-47C2-BE9B-97DD25260B9E}"/>
              </a:ext>
            </a:extLst>
          </p:cNvPr>
          <p:cNvSpPr>
            <a:spLocks noGrp="1"/>
          </p:cNvSpPr>
          <p:nvPr>
            <p:ph type="title"/>
          </p:nvPr>
        </p:nvSpPr>
        <p:spPr>
          <a:xfrm>
            <a:off x="304800" y="812633"/>
            <a:ext cx="8229600" cy="1143000"/>
          </a:xfrm>
        </p:spPr>
        <p:txBody>
          <a:bodyPr>
            <a:normAutofit/>
          </a:bodyPr>
          <a:lstStyle/>
          <a:p>
            <a:pPr algn="l"/>
            <a:r>
              <a:rPr lang="en-US" sz="2025" dirty="0" smtClean="0"/>
              <a:t/>
            </a:r>
            <a:br>
              <a:rPr lang="en-US" sz="2025" dirty="0" smtClean="0"/>
            </a:br>
            <a:r>
              <a:rPr lang="en-US" sz="2025" dirty="0" smtClean="0"/>
              <a:t>A </a:t>
            </a:r>
            <a:r>
              <a:rPr lang="en-US" sz="2025" dirty="0"/>
              <a:t>router uses the following routing table:</a:t>
            </a:r>
            <a:endParaRPr lang="en-IN" dirty="0">
              <a:highlight>
                <a:srgbClr val="C0C0C0"/>
              </a:highlight>
            </a:endParaRPr>
          </a:p>
        </p:txBody>
      </p:sp>
      <p:pic>
        <p:nvPicPr>
          <p:cNvPr id="5" name="Content Placeholder 4">
            <a:extLst>
              <a:ext uri="{FF2B5EF4-FFF2-40B4-BE49-F238E27FC236}">
                <a16:creationId xmlns:a16="http://schemas.microsoft.com/office/drawing/2014/main" xmlns="" id="{244BDC50-EC55-4F47-9BD8-CCC98B31E7ED}"/>
              </a:ext>
            </a:extLst>
          </p:cNvPr>
          <p:cNvPicPr>
            <a:picLocks noGrp="1"/>
          </p:cNvPicPr>
          <p:nvPr>
            <p:ph idx="1"/>
          </p:nvPr>
        </p:nvPicPr>
        <p:blipFill rotWithShape="1">
          <a:blip r:embed="rId2"/>
          <a:srcRect t="9884"/>
          <a:stretch/>
        </p:blipFill>
        <p:spPr>
          <a:xfrm>
            <a:off x="628650" y="1931821"/>
            <a:ext cx="6150603" cy="3622790"/>
          </a:xfrm>
          <a:prstGeom prst="rect">
            <a:avLst/>
          </a:prstGeom>
        </p:spPr>
      </p:pic>
      <p:sp>
        <p:nvSpPr>
          <p:cNvPr id="4"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Problem</a:t>
            </a:r>
            <a:endParaRPr lang="en-US" dirty="0"/>
          </a:p>
        </p:txBody>
      </p:sp>
    </p:spTree>
    <p:extLst>
      <p:ext uri="{BB962C8B-B14F-4D97-AF65-F5344CB8AC3E}">
        <p14:creationId xmlns:p14="http://schemas.microsoft.com/office/powerpoint/2010/main" val="173065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8362</TotalTime>
  <Words>1248</Words>
  <Application>Microsoft Macintosh PowerPoint</Application>
  <PresentationFormat>On-screen Show (4:3)</PresentationFormat>
  <Paragraphs>107</Paragraphs>
  <Slides>31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Calibri</vt:lpstr>
      <vt:lpstr>Mangal</vt:lpstr>
      <vt:lpstr>Times New Roman</vt:lpstr>
      <vt:lpstr>新細明體</vt:lpstr>
      <vt:lpstr>Arial</vt:lpstr>
      <vt:lpstr>Office Theme</vt:lpstr>
      <vt:lpstr>CSE/PC/B/T/316  Computer Networks Problems  </vt:lpstr>
      <vt:lpstr>MAC and Connecting Devices</vt:lpstr>
      <vt:lpstr>Problem</vt:lpstr>
      <vt:lpstr>Solution</vt:lpstr>
      <vt:lpstr>A certain population of ALOHA users manages to generate 70 request/sec. If the time is slotted in units of 50 msec, then channel load would be ….</vt:lpstr>
      <vt:lpstr>Solution</vt:lpstr>
      <vt:lpstr>Problem</vt:lpstr>
      <vt:lpstr>Solution</vt:lpstr>
      <vt:lpstr> A router uses the following routing table:</vt:lpstr>
      <vt:lpstr> A router uses the following routing table:</vt:lpstr>
      <vt:lpstr>Consider a network using the pure ALOHA medium access control protocol, where each frame is of length 1,000 bits. The channel transmission rate is 1 Mbps (=106 bits per second). The aggregate number of transmissions across all the nodes (including new frame transmissions and retransmitted frames due to collisions) is modelled as a Poisson process with a rate of 1,000 frames per second. Throughput is defined as the average number of frames successfully transmitted per second. The throughput of the network (rounded to the nearest integer) is________  A. 135 B. 140 C. 120 D. 130 </vt:lpstr>
      <vt:lpstr>Solution</vt:lpstr>
      <vt:lpstr>Network Layer</vt:lpstr>
      <vt:lpstr>Problem </vt:lpstr>
      <vt:lpstr>Solution</vt:lpstr>
      <vt:lpstr>Problem </vt:lpstr>
      <vt:lpstr>Solution</vt:lpstr>
      <vt:lpstr>Problem</vt:lpstr>
      <vt:lpstr>Solution</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310</cp:revision>
  <dcterms:created xsi:type="dcterms:W3CDTF">2006-08-16T00:00:00Z</dcterms:created>
  <dcterms:modified xsi:type="dcterms:W3CDTF">2021-09-18T04:07:41Z</dcterms:modified>
</cp:coreProperties>
</file>