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41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8" r:id="rId18"/>
    <p:sldId id="279" r:id="rId19"/>
    <p:sldId id="281" r:id="rId20"/>
    <p:sldId id="282" r:id="rId21"/>
    <p:sldId id="283" r:id="rId22"/>
    <p:sldId id="340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7" r:id="rId32"/>
    <p:sldId id="342" r:id="rId33"/>
    <p:sldId id="299" r:id="rId34"/>
    <p:sldId id="301" r:id="rId35"/>
    <p:sldId id="303" r:id="rId36"/>
    <p:sldId id="305" r:id="rId37"/>
    <p:sldId id="306" r:id="rId38"/>
    <p:sldId id="308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2" r:id="rId49"/>
    <p:sldId id="327" r:id="rId50"/>
    <p:sldId id="343" r:id="rId51"/>
    <p:sldId id="330" r:id="rId52"/>
    <p:sldId id="331" r:id="rId53"/>
    <p:sldId id="332" r:id="rId54"/>
    <p:sldId id="33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7" autoAdjust="0"/>
    <p:restoredTop sz="93186" autoAdjust="0"/>
  </p:normalViewPr>
  <p:slideViewPr>
    <p:cSldViewPr>
      <p:cViewPr varScale="1">
        <p:scale>
          <a:sx n="90" d="100"/>
          <a:sy n="90" d="100"/>
        </p:scale>
        <p:origin x="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86382-78A6-4B3A-9F7B-3BA9017B96A8}" type="slidenum">
              <a:rPr lang="en-US"/>
              <a:pPr/>
              <a:t>3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9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CB0C6-C1A5-486B-A512-24F19F59F044}" type="slidenum">
              <a:rPr lang="en-US"/>
              <a:pPr/>
              <a:t>12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D536F-D2AF-418B-A061-1D28C1AB1BFA}" type="slidenum">
              <a:rPr lang="en-US"/>
              <a:pPr/>
              <a:t>13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A7024-42C7-417C-B27C-C741B75C3963}" type="slidenum">
              <a:rPr lang="en-US"/>
              <a:pPr/>
              <a:t>14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555A4-E9CE-44F7-AB5C-6C7DE3344E73}" type="slidenum">
              <a:rPr lang="en-US"/>
              <a:pPr/>
              <a:t>15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A720B-E43F-406F-B8AA-CF1B4C42FDE7}" type="slidenum">
              <a:rPr lang="en-US"/>
              <a:pPr/>
              <a:t>16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7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6E4AB-45C1-4F2B-ADBD-B67F0DAB6B82}" type="slidenum">
              <a:rPr lang="en-US"/>
              <a:pPr/>
              <a:t>17</a:t>
            </a:fld>
            <a:endParaRPr 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2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72B84-CA00-4E20-A29A-95F8FF292928}" type="slidenum">
              <a:rPr lang="en-US"/>
              <a:pPr/>
              <a:t>18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4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7016C-E963-40C9-8769-1D1A4FA9AE0F}" type="slidenum">
              <a:rPr lang="en-US"/>
              <a:pPr/>
              <a:t>19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9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F3FDF-72A3-4C88-8BFF-1D3730BCFA74}" type="slidenum">
              <a:rPr lang="en-US"/>
              <a:pPr/>
              <a:t>20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E2468-5568-4A18-8585-0FC9BD804ABA}" type="slidenum">
              <a:rPr lang="en-US"/>
              <a:pPr/>
              <a:t>21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839BA-B84F-41D5-AFBE-39B5221AA8CC}" type="slidenum">
              <a:rPr lang="en-US"/>
              <a:pPr/>
              <a:t>4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9AC7A-050D-425D-A38B-C66C6010137D}" type="slidenum">
              <a:rPr lang="en-US"/>
              <a:pPr/>
              <a:t>23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00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3821D-48D1-473E-AC54-BE4728CD7EFF}" type="slidenum">
              <a:rPr lang="en-US"/>
              <a:pPr/>
              <a:t>24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1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D4579-DA03-4163-82E7-C4B219521574}" type="slidenum">
              <a:rPr lang="en-US"/>
              <a:pPr/>
              <a:t>25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9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D492-C99E-4B3D-988F-3F67EA98CA22}" type="slidenum">
              <a:rPr lang="en-US"/>
              <a:pPr/>
              <a:t>26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6194-ECA8-4864-9BA4-C7CFE7A9C314}" type="slidenum">
              <a:rPr lang="en-US"/>
              <a:pPr/>
              <a:t>27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9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0A2B0-99E9-4767-827C-92A7E298EE0F}" type="slidenum">
              <a:rPr lang="en-US"/>
              <a:pPr/>
              <a:t>28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8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B0DB2-6736-447F-81AA-8F6494D69BA9}" type="slidenum">
              <a:rPr lang="en-US"/>
              <a:pPr/>
              <a:t>29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7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8593C-C2E2-4273-888D-FBAB9B2E7FEA}" type="slidenum">
              <a:rPr lang="en-US"/>
              <a:pPr/>
              <a:t>30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97C09-6F3C-4002-97AA-EF3390DCC74A}" type="slidenum">
              <a:rPr lang="en-US"/>
              <a:pPr/>
              <a:t>31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7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D500C-9062-4912-9EA9-CE7F811C5C01}" type="slidenum">
              <a:rPr lang="en-US"/>
              <a:pPr/>
              <a:t>33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BD127-5D85-45F3-97FA-54EE00326EBB}" type="slidenum">
              <a:rPr lang="en-US"/>
              <a:pPr/>
              <a:t>5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65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58B01-CB0E-4714-A86D-1FBFA82D05FB}" type="slidenum">
              <a:rPr lang="en-US"/>
              <a:pPr/>
              <a:t>34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9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6724F-673B-4B6A-B9D1-7AB4CD98C069}" type="slidenum">
              <a:rPr lang="en-US"/>
              <a:pPr/>
              <a:t>35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1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1D592-538A-404F-B60F-1E207778C939}" type="slidenum">
              <a:rPr lang="en-US"/>
              <a:pPr/>
              <a:t>36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B19B5-DEBA-4533-A6AF-DF92C45FD930}" type="slidenum">
              <a:rPr lang="en-US"/>
              <a:pPr/>
              <a:t>37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D2E96-892C-432F-9137-4806C1ADE41D}" type="slidenum">
              <a:rPr lang="en-US"/>
              <a:pPr/>
              <a:t>38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4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CAC6-6B80-4385-AD57-204447997E81}" type="slidenum">
              <a:rPr lang="en-US"/>
              <a:pPr/>
              <a:t>39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9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0EC8-C293-4EF5-BD14-1CB19E5DF564}" type="slidenum">
              <a:rPr lang="en-US"/>
              <a:pPr/>
              <a:t>40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7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93359-E5D2-4CA3-9C1E-7356D2632F2A}" type="slidenum">
              <a:rPr lang="en-US"/>
              <a:pPr/>
              <a:t>41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6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424B2-596A-494E-B79C-AF8D01BF93F7}" type="slidenum">
              <a:rPr lang="en-US"/>
              <a:pPr/>
              <a:t>42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53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8B54C-8091-4703-99EC-1FCA56A02740}" type="slidenum">
              <a:rPr lang="en-US"/>
              <a:pPr/>
              <a:t>43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3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09DE2-91E6-4C64-AE88-DA40D6E037F1}" type="slidenum">
              <a:rPr lang="en-US"/>
              <a:pPr/>
              <a:t>6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75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4AB06-6CEC-44F6-BF71-4E516804D1AF}" type="slidenum">
              <a:rPr lang="en-US"/>
              <a:pPr/>
              <a:t>44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6E57-8581-42F3-873D-712FECA5ED74}" type="slidenum">
              <a:rPr lang="en-US"/>
              <a:pPr/>
              <a:t>45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09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D3BC-46BE-4EED-9B04-9B7975E0DEBF}" type="slidenum">
              <a:rPr lang="en-US"/>
              <a:pPr/>
              <a:t>46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6D853-2986-4ABD-AA35-69FF900072A9}" type="slidenum">
              <a:rPr lang="en-US"/>
              <a:pPr/>
              <a:t>47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6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9399-2CDF-43FF-97D5-150184919946}" type="slidenum">
              <a:rPr lang="en-US"/>
              <a:pPr/>
              <a:t>48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02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96485-18E8-4E26-A607-BE3DD3FA0F3A}" type="slidenum">
              <a:rPr lang="en-US"/>
              <a:pPr/>
              <a:t>49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3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C0AB-8047-499A-A113-7DB704473DA4}" type="slidenum">
              <a:rPr lang="en-US"/>
              <a:pPr/>
              <a:t>51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75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78A6-96D2-40E6-8C37-709B337D3AA2}" type="slidenum">
              <a:rPr lang="en-US"/>
              <a:pPr/>
              <a:t>52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777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3E7B8-6EB4-4EA4-AAFF-C00C964BDF05}" type="slidenum">
              <a:rPr lang="en-US"/>
              <a:pPr/>
              <a:t>53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2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99562-0E3F-49A8-A2C4-3A3C4E2E756B}" type="slidenum">
              <a:rPr lang="en-US"/>
              <a:pPr/>
              <a:t>54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1C0D7-C2DF-489D-9997-58DB30A3AA36}" type="slidenum">
              <a:rPr lang="en-US"/>
              <a:pPr/>
              <a:t>7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67DA8-22B5-40F8-A925-8950964D965C}" type="slidenum">
              <a:rPr lang="en-US"/>
              <a:pPr/>
              <a:t>8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2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B2E18-B63D-4555-87AF-76070BC92DCE}" type="slidenum">
              <a:rPr lang="en-US"/>
              <a:pPr/>
              <a:t>9</a:t>
            </a:fld>
            <a:endParaRPr lang="en-US"/>
          </a:p>
        </p:txBody>
      </p:sp>
      <p:sp>
        <p:nvSpPr>
          <p:cNvPr id="89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9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5AE8F-977E-4270-832C-3A59A18A2B82}" type="slidenum">
              <a:rPr lang="en-US"/>
              <a:pPr/>
              <a:t>10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5063E-B73E-426A-8850-7EE004758879}" type="slidenum">
              <a:rPr lang="en-US"/>
              <a:pPr/>
              <a:t>11</a:t>
            </a:fld>
            <a:endParaRPr lang="en-US"/>
          </a:p>
        </p:txBody>
      </p:sp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E9976-8E8E-47DC-8AB4-54FCD2B53C44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C609-CA21-4011-90D6-5742C6310F91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675-1E1D-498C-B624-8E7F671421D9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FD47-E259-457B-8CEA-4BFB1299A9A7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67A-C9F6-4E33-8B22-5A2D538B5FF3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D9D1-8C85-4AB2-A14C-233988A3BDE8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0C19-8FE8-49B8-85EC-45225F52E597}" type="datetime1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193A-E495-4C53-8809-E9E5C1B783FA}" type="datetime1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65CB-C909-4F91-AE0E-6363426A8390}" type="datetime1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4D64-2642-4C00-9F76-0297783C0E57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E5-D550-4673-B6B6-75AAF2C4CB8F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71C7-4BAF-4598-90CE-F3FA32811881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jadavpuruniversity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1470025"/>
          </a:xfrm>
        </p:spPr>
        <p:txBody>
          <a:bodyPr>
            <a:normAutofit fontScale="90000"/>
          </a:bodyPr>
          <a:lstStyle/>
          <a:p>
            <a:r>
              <a:rPr lang="mr-IN" dirty="0" smtClean="0"/>
              <a:t>CSE/PC/</a:t>
            </a:r>
            <a:r>
              <a:rPr lang="mr-IN" dirty="0" err="1" smtClean="0"/>
              <a:t>B</a:t>
            </a:r>
            <a:r>
              <a:rPr lang="mr-IN" dirty="0" smtClean="0"/>
              <a:t>/</a:t>
            </a:r>
            <a:r>
              <a:rPr lang="mr-IN" dirty="0" err="1" smtClean="0"/>
              <a:t>T</a:t>
            </a:r>
            <a:r>
              <a:rPr lang="mr-IN" dirty="0" smtClean="0"/>
              <a:t>/316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dirty="0" smtClean="0"/>
              <a:t>Computer Networks</a:t>
            </a:r>
            <a:br>
              <a:rPr lang="en-US" dirty="0" smtClean="0"/>
            </a:br>
            <a:r>
              <a:rPr lang="en-US" dirty="0" smtClean="0"/>
              <a:t>Topic 18- Application Layer</a:t>
            </a:r>
            <a:br>
              <a:rPr lang="en-US" dirty="0" smtClean="0"/>
            </a:br>
            <a:r>
              <a:rPr lang="en-US" dirty="0" smtClean="0"/>
              <a:t>DNS, Remote login, e-mail, FTP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hlinkClick r:id="rId2"/>
              </a:rPr>
              <a:t>sarbani.roy@jadavpuruniversity.in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7895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DNS </a:t>
            </a:r>
            <a:r>
              <a:rPr lang="en-US" sz="2000" i="1" dirty="0">
                <a:latin typeface="Times New Roman" pitchFamily="18" charset="0"/>
              </a:rPr>
              <a:t>IN THE INTERNET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1847850"/>
            <a:ext cx="70389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19431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Generic </a:t>
            </a:r>
            <a:r>
              <a:rPr lang="en-US" sz="2000" i="1" dirty="0">
                <a:latin typeface="Times New Roman" pitchFamily="18" charset="0"/>
              </a:rPr>
              <a:t>domains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775" y="1060450"/>
            <a:ext cx="6956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1295400" y="152400"/>
            <a:ext cx="2518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Generic </a:t>
            </a:r>
            <a:r>
              <a:rPr lang="en-US" sz="2000" i="1" dirty="0">
                <a:latin typeface="Times New Roman" pitchFamily="18" charset="0"/>
              </a:rPr>
              <a:t>domain labels</a:t>
            </a:r>
          </a:p>
        </p:txBody>
      </p:sp>
      <p:pic>
        <p:nvPicPr>
          <p:cNvPr id="8847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938" y="533400"/>
            <a:ext cx="6316662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1957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Country </a:t>
            </a:r>
            <a:r>
              <a:rPr lang="en-US" sz="2000" i="1" dirty="0">
                <a:latin typeface="Times New Roman" pitchFamily="18" charset="0"/>
              </a:rPr>
              <a:t>domains</a:t>
            </a: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0450" y="1066800"/>
            <a:ext cx="44513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5763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17716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Inverse </a:t>
            </a:r>
            <a:r>
              <a:rPr lang="en-US" sz="2000" i="1" dirty="0">
                <a:latin typeface="Times New Roman" pitchFamily="18" charset="0"/>
              </a:rPr>
              <a:t>domain</a:t>
            </a:r>
          </a:p>
        </p:txBody>
      </p:sp>
      <p:sp>
        <p:nvSpPr>
          <p:cNvPr id="88576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57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950913"/>
            <a:ext cx="4086225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2863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Recursive </a:t>
            </a:r>
            <a:r>
              <a:rPr lang="en-US" sz="2000" i="1" dirty="0">
                <a:latin typeface="Times New Roman" pitchFamily="18" charset="0"/>
              </a:rPr>
              <a:t>resolution</a:t>
            </a:r>
          </a:p>
        </p:txBody>
      </p:sp>
      <p:sp>
        <p:nvSpPr>
          <p:cNvPr id="8785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85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988" y="1524000"/>
            <a:ext cx="7212012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1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142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Iterative </a:t>
            </a:r>
            <a:r>
              <a:rPr lang="en-US" sz="2000" i="1" dirty="0">
                <a:latin typeface="Times New Roman" pitchFamily="18" charset="0"/>
              </a:rPr>
              <a:t>resolution</a:t>
            </a:r>
          </a:p>
        </p:txBody>
      </p:sp>
      <p:sp>
        <p:nvSpPr>
          <p:cNvPr id="8796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96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0538" y="1693863"/>
            <a:ext cx="5859462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2721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Query </a:t>
            </a:r>
            <a:r>
              <a:rPr lang="en-US" sz="2000" i="1" dirty="0">
                <a:latin typeface="Times New Roman" pitchFamily="18" charset="0"/>
              </a:rPr>
              <a:t>and response messages</a:t>
            </a: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038" y="2332038"/>
            <a:ext cx="7751762" cy="32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70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Header </a:t>
            </a:r>
            <a:r>
              <a:rPr lang="en-US" sz="2000" i="1" dirty="0">
                <a:latin typeface="Times New Roman" pitchFamily="18" charset="0"/>
              </a:rPr>
              <a:t>format</a:t>
            </a:r>
          </a:p>
        </p:txBody>
      </p:sp>
      <p:sp>
        <p:nvSpPr>
          <p:cNvPr id="8816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3" y="2466975"/>
            <a:ext cx="8821737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REGISTRARS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63237" name="Rectangle 5"/>
          <p:cNvSpPr>
            <a:spLocks noChangeArrowheads="1"/>
          </p:cNvSpPr>
          <p:nvPr/>
        </p:nvSpPr>
        <p:spPr bwMode="auto">
          <a:xfrm>
            <a:off x="304800" y="1430338"/>
            <a:ext cx="82296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How are new domains added to DNS? This is done through a registrar, a commercial entity accredited by ICANN. A registrar first verifies that the requested domain name is unique and then enters it into the DNS database. A fee is charged.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64259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30893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DYNAMIC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DOMAIN NAME 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         SYSTEM (DDNS)</a:t>
            </a:r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64261" name="Rectangle 5"/>
          <p:cNvSpPr>
            <a:spLocks noChangeArrowheads="1"/>
          </p:cNvSpPr>
          <p:nvPr/>
        </p:nvSpPr>
        <p:spPr bwMode="auto">
          <a:xfrm>
            <a:off x="152400" y="1600200"/>
            <a:ext cx="82296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DNS master file must be updated dynamically. The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Dynamic Domain Name System (DDNS)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therefore was devised to respond to this need. In DDNS, when a binding between a name and an address is determined, the information is sent, usually by DHCP to a primary DNS server. The primary server updates the zone. The secondary servers are notified either actively or passively.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6528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06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ENCAPSULATION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228600" y="1460500"/>
            <a:ext cx="82296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DNS can use either UDP or TCP. In both cases the well-known port used by the server is port 53. UDP is used when the size of the response message is less than 512 bytes because most UDP packages have a 512-byte packet size limit. If the size of the response message is more than 512 bytes, a TCP connection is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8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2658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Local </a:t>
            </a:r>
            <a:r>
              <a:rPr lang="en-US" sz="2000" i="1" dirty="0">
                <a:latin typeface="Times New Roman" pitchFamily="18" charset="0"/>
              </a:rPr>
              <a:t>and remote log-in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1013" y="1104900"/>
            <a:ext cx="4954587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8373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Concept </a:t>
            </a:r>
            <a:r>
              <a:rPr lang="en-US" sz="2000" i="1" dirty="0">
                <a:latin typeface="Times New Roman" pitchFamily="18" charset="0"/>
              </a:rPr>
              <a:t>of NVT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638" y="1981200"/>
            <a:ext cx="64817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Text Box 2"/>
          <p:cNvSpPr txBox="1">
            <a:spLocks noChangeArrowheads="1"/>
          </p:cNvSpPr>
          <p:nvPr/>
        </p:nvSpPr>
        <p:spPr bwMode="auto">
          <a:xfrm>
            <a:off x="1219200" y="76200"/>
            <a:ext cx="3224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Some </a:t>
            </a:r>
            <a:r>
              <a:rPr lang="en-US" sz="2000" i="1" dirty="0">
                <a:latin typeface="Times New Roman" pitchFamily="18" charset="0"/>
              </a:rPr>
              <a:t>NVT control characters</a:t>
            </a:r>
          </a:p>
        </p:txBody>
      </p:sp>
      <p:pic>
        <p:nvPicPr>
          <p:cNvPr id="891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533400"/>
            <a:ext cx="6280150" cy="578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840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An </a:t>
            </a:r>
            <a:r>
              <a:rPr lang="en-US" sz="2000" i="1" dirty="0">
                <a:latin typeface="Times New Roman" pitchFamily="18" charset="0"/>
              </a:rPr>
              <a:t>example of embedding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11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538" y="2925763"/>
            <a:ext cx="76549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Text Box 2"/>
          <p:cNvSpPr txBox="1">
            <a:spLocks noChangeArrowheads="1"/>
          </p:cNvSpPr>
          <p:nvPr/>
        </p:nvSpPr>
        <p:spPr bwMode="auto">
          <a:xfrm>
            <a:off x="615950" y="1219200"/>
            <a:ext cx="9957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Options</a:t>
            </a:r>
            <a:endParaRPr lang="en-US" sz="2000" i="1" dirty="0">
              <a:latin typeface="Times New Roman" pitchFamily="18" charset="0"/>
            </a:endParaRPr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1013"/>
            <a:ext cx="817245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1219200" y="685800"/>
            <a:ext cx="43686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NVT </a:t>
            </a:r>
            <a:r>
              <a:rPr lang="en-US" sz="2000" i="1" dirty="0">
                <a:latin typeface="Times New Roman" pitchFamily="18" charset="0"/>
              </a:rPr>
              <a:t>character set for option negotiation</a:t>
            </a:r>
          </a:p>
        </p:txBody>
      </p:sp>
      <p:pic>
        <p:nvPicPr>
          <p:cNvPr id="8939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1209675"/>
            <a:ext cx="7586662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211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dirty="0" smtClean="0">
                <a:latin typeface="Times New Roman" pitchFamily="18" charset="0"/>
              </a:rPr>
              <a:t>Example : </a:t>
            </a:r>
            <a:r>
              <a:rPr lang="en-US" sz="2000" i="1" dirty="0">
                <a:latin typeface="Times New Roman" pitchFamily="18" charset="0"/>
              </a:rPr>
              <a:t>Echo option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1175" y="1784350"/>
            <a:ext cx="522922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679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Example </a:t>
            </a:r>
            <a:r>
              <a:rPr lang="en-US" sz="2000" i="1" dirty="0">
                <a:latin typeface="Times New Roman" pitchFamily="18" charset="0"/>
              </a:rPr>
              <a:t>of using the DNS service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73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2006600"/>
            <a:ext cx="7596187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Text Box 2"/>
          <p:cNvSpPr txBox="1">
            <a:spLocks noChangeArrowheads="1"/>
          </p:cNvSpPr>
          <p:nvPr/>
        </p:nvSpPr>
        <p:spPr bwMode="auto">
          <a:xfrm>
            <a:off x="1760538" y="1676400"/>
            <a:ext cx="38757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Table </a:t>
            </a:r>
            <a:r>
              <a:rPr lang="en-US" sz="2000" i="1" dirty="0" smtClean="0">
                <a:latin typeface="Times New Roman" pitchFamily="18" charset="0"/>
              </a:rPr>
              <a:t>Character </a:t>
            </a:r>
            <a:r>
              <a:rPr lang="en-US" sz="2000" i="1" dirty="0">
                <a:latin typeface="Times New Roman" pitchFamily="18" charset="0"/>
              </a:rPr>
              <a:t>set for </a:t>
            </a:r>
            <a:r>
              <a:rPr lang="en-US" sz="2000" i="1" dirty="0" err="1">
                <a:latin typeface="Times New Roman" pitchFamily="18" charset="0"/>
              </a:rPr>
              <a:t>suboptions</a:t>
            </a:r>
            <a:endParaRPr lang="en-US" sz="2000" i="1" dirty="0">
              <a:latin typeface="Times New Roman" pitchFamily="18" charset="0"/>
            </a:endParaRPr>
          </a:p>
        </p:txBody>
      </p:sp>
      <p:pic>
        <p:nvPicPr>
          <p:cNvPr id="8949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188" y="2057400"/>
            <a:ext cx="5484812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5288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dirty="0" smtClean="0">
                <a:latin typeface="Times New Roman" pitchFamily="18" charset="0"/>
              </a:rPr>
              <a:t>Example </a:t>
            </a:r>
            <a:r>
              <a:rPr lang="en-US" sz="2000" i="1" dirty="0">
                <a:latin typeface="Times New Roman" pitchFamily="18" charset="0"/>
              </a:rPr>
              <a:t>of </a:t>
            </a:r>
            <a:r>
              <a:rPr lang="en-US" sz="2000" i="1" dirty="0" err="1">
                <a:latin typeface="Times New Roman" pitchFamily="18" charset="0"/>
              </a:rPr>
              <a:t>suboption</a:t>
            </a:r>
            <a:r>
              <a:rPr lang="en-US" sz="2000" i="1" dirty="0">
                <a:latin typeface="Times New Roman" pitchFamily="18" charset="0"/>
              </a:rPr>
              <a:t> negotiation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32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0" y="2055813"/>
            <a:ext cx="6572250" cy="327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18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86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First </a:t>
            </a:r>
            <a:r>
              <a:rPr lang="en-US" sz="2000" i="1" dirty="0">
                <a:latin typeface="Times New Roman" pitchFamily="18" charset="0"/>
              </a:rPr>
              <a:t>scenario in electronic mail</a:t>
            </a: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2286000"/>
            <a:ext cx="63341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7306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Second </a:t>
            </a:r>
            <a:r>
              <a:rPr lang="en-US" sz="2000" i="1" dirty="0">
                <a:latin typeface="Times New Roman" pitchFamily="18" charset="0"/>
              </a:rPr>
              <a:t>scenario in electronic mail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52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78025"/>
            <a:ext cx="8601075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35496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Third </a:t>
            </a:r>
            <a:r>
              <a:rPr lang="en-US" sz="2000" i="1" dirty="0">
                <a:latin typeface="Times New Roman" pitchFamily="18" charset="0"/>
              </a:rPr>
              <a:t>scenario in electronic mail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950" y="1016000"/>
            <a:ext cx="63436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7017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Fourth </a:t>
            </a:r>
            <a:r>
              <a:rPr lang="en-US" sz="2000" i="1" dirty="0">
                <a:latin typeface="Times New Roman" pitchFamily="18" charset="0"/>
              </a:rPr>
              <a:t>scenario in electronic mail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288" y="1295400"/>
            <a:ext cx="6462712" cy="484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850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Push </a:t>
            </a:r>
            <a:r>
              <a:rPr lang="en-US" sz="2000" i="1" dirty="0">
                <a:latin typeface="Times New Roman" pitchFamily="18" charset="0"/>
              </a:rPr>
              <a:t>versus pull in electronic email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83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9225" y="1916113"/>
            <a:ext cx="5895975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438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Services </a:t>
            </a:r>
            <a:r>
              <a:rPr lang="en-US" sz="2000" i="1" dirty="0">
                <a:latin typeface="Times New Roman" pitchFamily="18" charset="0"/>
              </a:rPr>
              <a:t>of user agent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52688"/>
            <a:ext cx="8666163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53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26.13  </a:t>
            </a:r>
            <a:r>
              <a:rPr lang="en-US" sz="2000" i="1">
                <a:latin typeface="Times New Roman" pitchFamily="18" charset="0"/>
              </a:rPr>
              <a:t>E-mail address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01925"/>
            <a:ext cx="7615238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2797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Domain </a:t>
            </a:r>
            <a:r>
              <a:rPr lang="en-US" sz="2000" i="1" dirty="0">
                <a:latin typeface="Times New Roman" pitchFamily="18" charset="0"/>
              </a:rPr>
              <a:t>name space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835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225" y="1970088"/>
            <a:ext cx="7623175" cy="351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8181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Figure: </a:t>
            </a:r>
            <a:r>
              <a:rPr lang="en-US" sz="2000" i="1" dirty="0">
                <a:latin typeface="Times New Roman" pitchFamily="18" charset="0"/>
              </a:rPr>
              <a:t>MIME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1762125"/>
            <a:ext cx="72485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6289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MIME </a:t>
            </a:r>
            <a:r>
              <a:rPr lang="en-US" sz="2000" i="1" dirty="0">
                <a:latin typeface="Times New Roman" pitchFamily="18" charset="0"/>
              </a:rPr>
              <a:t>header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375" y="1905000"/>
            <a:ext cx="764222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36776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Data </a:t>
            </a:r>
            <a:r>
              <a:rPr lang="en-US" sz="2000" i="1" dirty="0">
                <a:latin typeface="Times New Roman" pitchFamily="18" charset="0"/>
              </a:rPr>
              <a:t>types and subtypes in MIME</a:t>
            </a:r>
          </a:p>
        </p:txBody>
      </p:sp>
      <p:pic>
        <p:nvPicPr>
          <p:cNvPr id="896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803275"/>
            <a:ext cx="7165975" cy="567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Text Box 2"/>
          <p:cNvSpPr txBox="1">
            <a:spLocks noChangeArrowheads="1"/>
          </p:cNvSpPr>
          <p:nvPr/>
        </p:nvSpPr>
        <p:spPr bwMode="auto">
          <a:xfrm>
            <a:off x="914400" y="1066800"/>
            <a:ext cx="29094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Content-transfer-encoding</a:t>
            </a:r>
            <a:endParaRPr lang="en-US" sz="2000" i="1" dirty="0">
              <a:latin typeface="Times New Roman" pitchFamily="18" charset="0"/>
            </a:endParaRPr>
          </a:p>
        </p:txBody>
      </p:sp>
      <p:pic>
        <p:nvPicPr>
          <p:cNvPr id="897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1514475"/>
            <a:ext cx="7715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4832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SMTP </a:t>
            </a:r>
            <a:r>
              <a:rPr lang="en-US" sz="2000" i="1" dirty="0">
                <a:latin typeface="Times New Roman" pitchFamily="18" charset="0"/>
              </a:rPr>
              <a:t>range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030413"/>
            <a:ext cx="7989887" cy="315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853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Commands </a:t>
            </a:r>
            <a:r>
              <a:rPr lang="en-US" sz="2000" i="1" dirty="0">
                <a:latin typeface="Times New Roman" pitchFamily="18" charset="0"/>
              </a:rPr>
              <a:t>and responses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" y="2971800"/>
            <a:ext cx="8474075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988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Command </a:t>
            </a:r>
            <a:r>
              <a:rPr lang="en-US" sz="2000" i="1" dirty="0">
                <a:latin typeface="Times New Roman" pitchFamily="18" charset="0"/>
              </a:rPr>
              <a:t>format</a:t>
            </a: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944813"/>
            <a:ext cx="7923213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Text Box 2"/>
          <p:cNvSpPr txBox="1">
            <a:spLocks noChangeArrowheads="1"/>
          </p:cNvSpPr>
          <p:nvPr/>
        </p:nvSpPr>
        <p:spPr bwMode="auto">
          <a:xfrm>
            <a:off x="2057400" y="152400"/>
            <a:ext cx="1340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Commands</a:t>
            </a:r>
            <a:endParaRPr lang="en-US" sz="2000" i="1" dirty="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66900" y="561975"/>
            <a:ext cx="5219700" cy="5711825"/>
            <a:chOff x="1176" y="354"/>
            <a:chExt cx="3288" cy="3598"/>
          </a:xfrm>
        </p:grpSpPr>
        <p:pic>
          <p:nvPicPr>
            <p:cNvPr id="898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6" y="354"/>
              <a:ext cx="3288" cy="2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8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0" y="3216"/>
              <a:ext cx="3196" cy="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2560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Responses  </a:t>
            </a:r>
            <a:r>
              <a:rPr lang="en-US" sz="2000" i="1" dirty="0">
                <a:solidFill>
                  <a:schemeClr val="hlink"/>
                </a:solidFill>
                <a:latin typeface="Times New Roman" pitchFamily="18" charset="0"/>
              </a:rPr>
              <a:t>(continued)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47800" y="914400"/>
            <a:ext cx="6051550" cy="4565650"/>
            <a:chOff x="1008" y="984"/>
            <a:chExt cx="3812" cy="2876"/>
          </a:xfrm>
        </p:grpSpPr>
        <p:pic>
          <p:nvPicPr>
            <p:cNvPr id="9052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8" y="1248"/>
              <a:ext cx="3812" cy="2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522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28" y="984"/>
              <a:ext cx="3772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946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dirty="0" smtClean="0">
                <a:latin typeface="Times New Roman" pitchFamily="18" charset="0"/>
              </a:rPr>
              <a:t>POP3 </a:t>
            </a:r>
            <a:r>
              <a:rPr lang="en-US" sz="2000" i="1" dirty="0">
                <a:latin typeface="Times New Roman" pitchFamily="18" charset="0"/>
              </a:rPr>
              <a:t>and IMAP4</a:t>
            </a:r>
          </a:p>
        </p:txBody>
      </p:sp>
      <p:sp>
        <p:nvSpPr>
          <p:cNvPr id="8775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088" y="1957388"/>
            <a:ext cx="7961312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8552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Domain </a:t>
            </a:r>
            <a:r>
              <a:rPr lang="en-US" sz="2000" i="1" dirty="0">
                <a:latin typeface="Times New Roman" pitchFamily="18" charset="0"/>
              </a:rPr>
              <a:t>names and labels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0838" y="1143000"/>
            <a:ext cx="63801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9383" name="Line 7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95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986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986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986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986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986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>
            <a:off x="458788" y="510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9867" name="Rectangle 11"/>
          <p:cNvSpPr>
            <a:spLocks noChangeArrowheads="1"/>
          </p:cNvSpPr>
          <p:nvPr/>
        </p:nvSpPr>
        <p:spPr bwMode="auto">
          <a:xfrm>
            <a:off x="495300" y="1997075"/>
            <a:ext cx="8077200" cy="301625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FTP uses the services of TCP. It needs two TCP connections.</a:t>
            </a:r>
          </a:p>
          <a:p>
            <a:pPr algn="ctr"/>
            <a:endParaRPr lang="en-US"/>
          </a:p>
          <a:p>
            <a:pPr algn="ctr"/>
            <a:r>
              <a:rPr lang="en-US"/>
              <a:t>The well-known port 21 is used for the control connection and the well-known port 20 for the data connection.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1295400"/>
            <a:ext cx="1143000" cy="566738"/>
            <a:chOff x="1200" y="1248"/>
            <a:chExt cx="720" cy="357"/>
          </a:xfrm>
        </p:grpSpPr>
        <p:pic>
          <p:nvPicPr>
            <p:cNvPr id="889869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987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1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41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FTP</a:t>
            </a: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8796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96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87500"/>
            <a:ext cx="8520113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155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Using </a:t>
            </a:r>
            <a:r>
              <a:rPr lang="en-US" sz="2000" i="1" dirty="0">
                <a:latin typeface="Times New Roman" pitchFamily="18" charset="0"/>
              </a:rPr>
              <a:t>the control connection</a:t>
            </a: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2305050"/>
            <a:ext cx="7367587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760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</a:t>
            </a:r>
            <a:r>
              <a:rPr lang="en-US" sz="2000" i="1" dirty="0" smtClean="0">
                <a:latin typeface="Times New Roman" pitchFamily="18" charset="0"/>
              </a:rPr>
              <a:t>Using </a:t>
            </a:r>
            <a:r>
              <a:rPr lang="en-US" sz="2000" i="1" dirty="0">
                <a:latin typeface="Times New Roman" pitchFamily="18" charset="0"/>
              </a:rPr>
              <a:t>the data connection</a:t>
            </a:r>
          </a:p>
        </p:txBody>
      </p:sp>
      <p:sp>
        <p:nvSpPr>
          <p:cNvPr id="8816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35238"/>
            <a:ext cx="8272463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098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FQDN </a:t>
            </a:r>
            <a:r>
              <a:rPr lang="en-US" sz="2000" i="1" dirty="0">
                <a:latin typeface="Times New Roman" pitchFamily="18" charset="0"/>
              </a:rPr>
              <a:t>and PQDN</a:t>
            </a: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075" y="2563813"/>
            <a:ext cx="6664325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1112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Domains</a:t>
            </a: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0213" y="1676400"/>
            <a:ext cx="645318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9147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Hierarchy </a:t>
            </a:r>
            <a:r>
              <a:rPr lang="en-US" sz="2000" i="1" dirty="0">
                <a:latin typeface="Times New Roman" pitchFamily="18" charset="0"/>
              </a:rPr>
              <a:t>of name servers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7158038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178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Zones </a:t>
            </a:r>
            <a:r>
              <a:rPr lang="en-US" sz="2000" i="1" dirty="0">
                <a:latin typeface="Times New Roman" pitchFamily="18" charset="0"/>
              </a:rPr>
              <a:t>and domains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098675"/>
            <a:ext cx="5557838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</TotalTime>
  <Words>446</Words>
  <Application>Microsoft Macintosh PowerPoint</Application>
  <PresentationFormat>On-screen Show (4:3)</PresentationFormat>
  <Paragraphs>114</Paragraphs>
  <Slides>54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Mangal</vt:lpstr>
      <vt:lpstr>Tahoma</vt:lpstr>
      <vt:lpstr>Times</vt:lpstr>
      <vt:lpstr>Times New Roman</vt:lpstr>
      <vt:lpstr>Arial</vt:lpstr>
      <vt:lpstr>Office Theme</vt:lpstr>
      <vt:lpstr>CSE/PC/B/T/316  Computer Networks Topic 18- Application Layer DNS, Remote login, e-mail, FTP   </vt:lpstr>
      <vt:lpstr>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TELNET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FTP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Microsoft Office User</cp:lastModifiedBy>
  <cp:revision>311</cp:revision>
  <dcterms:created xsi:type="dcterms:W3CDTF">2006-08-16T00:00:00Z</dcterms:created>
  <dcterms:modified xsi:type="dcterms:W3CDTF">2021-11-10T04:43:45Z</dcterms:modified>
</cp:coreProperties>
</file>