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90"/>
  </p:normalViewPr>
  <p:slideViewPr>
    <p:cSldViewPr snapToGrid="0">
      <p:cViewPr varScale="1">
        <p:scale>
          <a:sx n="85" d="100"/>
          <a:sy n="85" d="100"/>
        </p:scale>
        <p:origin x="192" y="304"/>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68B1B-214A-46D7-8560-A21244FAE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6E53F9B-285F-4173-B3B9-4FDB33907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913D695-536E-44BF-9DC0-0E0B2D23A8BD}"/>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5" name="Footer Placeholder 4">
            <a:extLst>
              <a:ext uri="{FF2B5EF4-FFF2-40B4-BE49-F238E27FC236}">
                <a16:creationId xmlns:a16="http://schemas.microsoft.com/office/drawing/2014/main" xmlns="" id="{B6FA3867-8F6C-4D04-B305-6D76426B0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8486EF4-4401-482F-8BCF-4BE715FE62EC}"/>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350336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FA700-0576-4146-B0FD-68BF054BAB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165C76-E181-4A82-B3D2-C699F2533C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EE0AEE-B895-4A81-99A9-9BF9D7E47598}"/>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5" name="Footer Placeholder 4">
            <a:extLst>
              <a:ext uri="{FF2B5EF4-FFF2-40B4-BE49-F238E27FC236}">
                <a16:creationId xmlns:a16="http://schemas.microsoft.com/office/drawing/2014/main" xmlns="" id="{4C58E651-9238-489F-8632-9A827FB1D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08B9339-80DE-4466-BD87-1773DA044D3A}"/>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89740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31C9F6B-E724-4085-AFC7-D805F55E1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174FF6B-4718-4EB8-A2B5-10E1924DC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E559FBB-C948-4A47-8B57-824518199038}"/>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5" name="Footer Placeholder 4">
            <a:extLst>
              <a:ext uri="{FF2B5EF4-FFF2-40B4-BE49-F238E27FC236}">
                <a16:creationId xmlns:a16="http://schemas.microsoft.com/office/drawing/2014/main" xmlns="" id="{56B22A8D-D509-4F15-920D-7080A5198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754799-00B4-40A7-8C72-BA62DC8C8840}"/>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137674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C5B87-1883-4D9E-97BC-00666AC84D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64A6F1-A908-40B8-9C8A-B88F0522C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3E08723-0C19-4D0C-8168-81C340713189}"/>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5" name="Footer Placeholder 4">
            <a:extLst>
              <a:ext uri="{FF2B5EF4-FFF2-40B4-BE49-F238E27FC236}">
                <a16:creationId xmlns:a16="http://schemas.microsoft.com/office/drawing/2014/main" xmlns="" id="{CCE4D2BF-286B-4C26-A142-EEF175DD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FC496B-A530-4FDC-8B2C-817CA524FF03}"/>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73590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C02D-73D6-48DF-894F-E6DFA69F1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7F54493-157C-443F-B996-82D1E6789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00FA89E-4F03-4B1F-8057-B4F0B2A136AE}"/>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5" name="Footer Placeholder 4">
            <a:extLst>
              <a:ext uri="{FF2B5EF4-FFF2-40B4-BE49-F238E27FC236}">
                <a16:creationId xmlns:a16="http://schemas.microsoft.com/office/drawing/2014/main" xmlns="" id="{4AE262AD-2276-4551-873D-B34C47B5E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73E09C0-16C0-42BE-972A-331224506821}"/>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314154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77D507-24C2-4761-BE17-720C4568F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38E522-258F-4E86-A40F-C50A92195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7D07CC-0BAD-4A5D-B9E4-4417D66B42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E49594D-B5DE-4423-9CAA-E21F00670D15}"/>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6" name="Footer Placeholder 5">
            <a:extLst>
              <a:ext uri="{FF2B5EF4-FFF2-40B4-BE49-F238E27FC236}">
                <a16:creationId xmlns:a16="http://schemas.microsoft.com/office/drawing/2014/main" xmlns="" id="{F7F11F37-A2C1-480B-BB5D-D2FD8CA61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B73B9B5-87F3-47BB-9172-71F50BCC8557}"/>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51330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26643-3680-4DD3-A792-670C33479A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E8A8176-9806-4582-9DD3-CEE62582B1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6E12A15-8FF8-4528-BAB4-03CED37E5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98AA4A5-D27A-4C6B-9EE0-143312C3A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892C802-0ABA-4CB3-A968-B8EF3FA4CF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D37990E-2021-4096-B076-A086CC261959}"/>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8" name="Footer Placeholder 7">
            <a:extLst>
              <a:ext uri="{FF2B5EF4-FFF2-40B4-BE49-F238E27FC236}">
                <a16:creationId xmlns:a16="http://schemas.microsoft.com/office/drawing/2014/main" xmlns="" id="{6A034611-20D0-4D4F-843D-20635AC6CC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0997B97-A0D5-4B3E-BF0D-C2E0ED70C4F7}"/>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376187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76537-F1BA-4DA8-BB9D-CFE9D839F1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43306C3-1977-4A09-AC85-D49CFA460892}"/>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4" name="Footer Placeholder 3">
            <a:extLst>
              <a:ext uri="{FF2B5EF4-FFF2-40B4-BE49-F238E27FC236}">
                <a16:creationId xmlns:a16="http://schemas.microsoft.com/office/drawing/2014/main" xmlns="" id="{D59CF80E-22B1-4D8B-80CA-B37B7AEF85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029C246-F231-4065-8B6A-D416D64FEF33}"/>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104498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7C006B9-F107-41D2-9936-58537F0A9379}"/>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3" name="Footer Placeholder 2">
            <a:extLst>
              <a:ext uri="{FF2B5EF4-FFF2-40B4-BE49-F238E27FC236}">
                <a16:creationId xmlns:a16="http://schemas.microsoft.com/office/drawing/2014/main" xmlns="" id="{080175C4-8D19-4E43-92F5-14F35FEE2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F09EB3B-0B09-4E7D-98A9-98A52EDBEAE7}"/>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294857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6A4AD-F196-4D19-9730-9BD35A515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CF9099-B3D9-4FCF-86A9-549B4967C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AE0F4C6-FBBB-4A5D-95F8-81F8D79CA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A5B1AF-5E32-4CBD-AEE4-9BDCCCD91DDA}"/>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6" name="Footer Placeholder 5">
            <a:extLst>
              <a:ext uri="{FF2B5EF4-FFF2-40B4-BE49-F238E27FC236}">
                <a16:creationId xmlns:a16="http://schemas.microsoft.com/office/drawing/2014/main" xmlns="" id="{655834E1-4771-401B-B52B-5044880F3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7570B85-F113-47E6-81C2-154366A717EC}"/>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102288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EE3BF-10F0-4790-9B2F-CD212A0A5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83CC10-EBA5-4507-B630-E973CB581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FAABBF2-17C0-4CDB-BD50-3F5261081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3CA7FB-25F4-491D-9B59-7113C691241A}"/>
              </a:ext>
            </a:extLst>
          </p:cNvPr>
          <p:cNvSpPr>
            <a:spLocks noGrp="1"/>
          </p:cNvSpPr>
          <p:nvPr>
            <p:ph type="dt" sz="half" idx="10"/>
          </p:nvPr>
        </p:nvSpPr>
        <p:spPr/>
        <p:txBody>
          <a:bodyPr/>
          <a:lstStyle/>
          <a:p>
            <a:fld id="{18FEAAAD-A07E-4A30-BF15-CA53065A2178}" type="datetimeFigureOut">
              <a:rPr lang="en-IN" smtClean="0"/>
              <a:t>11/11/21</a:t>
            </a:fld>
            <a:endParaRPr lang="en-IN"/>
          </a:p>
        </p:txBody>
      </p:sp>
      <p:sp>
        <p:nvSpPr>
          <p:cNvPr id="6" name="Footer Placeholder 5">
            <a:extLst>
              <a:ext uri="{FF2B5EF4-FFF2-40B4-BE49-F238E27FC236}">
                <a16:creationId xmlns:a16="http://schemas.microsoft.com/office/drawing/2014/main" xmlns="" id="{14BAEBA3-575D-4D4C-9350-31AE9A9BD9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B85B9A-99FA-4DD1-8A2E-D74B4D838A08}"/>
              </a:ext>
            </a:extLst>
          </p:cNvPr>
          <p:cNvSpPr>
            <a:spLocks noGrp="1"/>
          </p:cNvSpPr>
          <p:nvPr>
            <p:ph type="sldNum" sz="quarter" idx="12"/>
          </p:nvPr>
        </p:nvSpPr>
        <p:spPr/>
        <p:txBody>
          <a:bodyPr/>
          <a:lstStyle/>
          <a:p>
            <a:fld id="{18AEAF5A-25A5-4E4B-A53B-89427C218CE8}" type="slidenum">
              <a:rPr lang="en-IN" smtClean="0"/>
              <a:t>‹#›</a:t>
            </a:fld>
            <a:endParaRPr lang="en-IN"/>
          </a:p>
        </p:txBody>
      </p:sp>
    </p:spTree>
    <p:extLst>
      <p:ext uri="{BB962C8B-B14F-4D97-AF65-F5344CB8AC3E}">
        <p14:creationId xmlns:p14="http://schemas.microsoft.com/office/powerpoint/2010/main" val="17798061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CC551EF-36A1-40EA-868B-33C0DA8BE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7C3FF1-7879-4EFC-889F-50DF8848F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351292-DF88-41A5-A9B8-FFC5ECD2A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EAAAD-A07E-4A30-BF15-CA53065A2178}" type="datetimeFigureOut">
              <a:rPr lang="en-IN" smtClean="0"/>
              <a:t>11/11/21</a:t>
            </a:fld>
            <a:endParaRPr lang="en-IN"/>
          </a:p>
        </p:txBody>
      </p:sp>
      <p:sp>
        <p:nvSpPr>
          <p:cNvPr id="5" name="Footer Placeholder 4">
            <a:extLst>
              <a:ext uri="{FF2B5EF4-FFF2-40B4-BE49-F238E27FC236}">
                <a16:creationId xmlns:a16="http://schemas.microsoft.com/office/drawing/2014/main" xmlns="" id="{52D619E5-3290-4868-854A-AABCDE854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CA43CA4-475A-43CD-8022-E48E44A6F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EAF5A-25A5-4E4B-A53B-89427C218CE8}" type="slidenum">
              <a:rPr lang="en-IN" smtClean="0"/>
              <a:t>‹#›</a:t>
            </a:fld>
            <a:endParaRPr lang="en-IN"/>
          </a:p>
        </p:txBody>
      </p:sp>
    </p:spTree>
    <p:extLst>
      <p:ext uri="{BB962C8B-B14F-4D97-AF65-F5344CB8AC3E}">
        <p14:creationId xmlns:p14="http://schemas.microsoft.com/office/powerpoint/2010/main" val="172077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0426"/>
            <a:ext cx="8991600" cy="1470025"/>
          </a:xfrm>
        </p:spPr>
        <p:txBody>
          <a:bodyPr>
            <a:normAutofit fontScale="90000"/>
          </a:bodyPr>
          <a:lstStyle/>
          <a:p>
            <a:r>
              <a:rPr lang="mr-IN" dirty="0"/>
              <a:t>CSE/PC/</a:t>
            </a:r>
            <a:r>
              <a:rPr lang="mr-IN" dirty="0" err="1"/>
              <a:t>B</a:t>
            </a:r>
            <a:r>
              <a:rPr lang="mr-IN" dirty="0"/>
              <a:t>/</a:t>
            </a:r>
            <a:r>
              <a:rPr lang="mr-IN" dirty="0" err="1"/>
              <a:t>T</a:t>
            </a:r>
            <a:r>
              <a:rPr lang="mr-IN" dirty="0"/>
              <a:t>/316</a:t>
            </a:r>
            <a:r>
              <a:rPr lang="en-US" dirty="0" smtClean="0"/>
              <a:t/>
            </a:r>
            <a:br>
              <a:rPr lang="en-US" dirty="0" smtClean="0"/>
            </a:br>
            <a:r>
              <a:rPr lang="en-US" dirty="0" smtClean="0"/>
              <a:t> Computer Networks</a:t>
            </a:r>
            <a:br>
              <a:rPr lang="en-US" dirty="0" smtClean="0"/>
            </a:br>
            <a:r>
              <a:rPr lang="en-US" dirty="0" smtClean="0"/>
              <a:t>Class Test 1 </a:t>
            </a:r>
            <a:r>
              <a:rPr lang="en-US" dirty="0" smtClean="0"/>
              <a:t/>
            </a:r>
            <a:br>
              <a:rPr lang="en-US" dirty="0" smtClean="0"/>
            </a:br>
            <a:endParaRPr lang="en-US" dirty="0"/>
          </a:p>
        </p:txBody>
      </p:sp>
      <p:sp>
        <p:nvSpPr>
          <p:cNvPr id="3" name="Subtitle 2"/>
          <p:cNvSpPr>
            <a:spLocks noGrp="1"/>
          </p:cNvSpPr>
          <p:nvPr>
            <p:ph type="subTitle" idx="1"/>
          </p:nvPr>
        </p:nvSpPr>
        <p:spPr>
          <a:xfrm>
            <a:off x="1905000" y="4876800"/>
            <a:ext cx="6400800" cy="1219200"/>
          </a:xfrm>
        </p:spPr>
        <p:txBody>
          <a:bodyPr>
            <a:normAutofit fontScale="77500" lnSpcReduction="20000"/>
          </a:bodyPr>
          <a:lstStyle/>
          <a:p>
            <a:pPr algn="l"/>
            <a:r>
              <a:rPr lang="en-US" dirty="0" smtClean="0">
                <a:solidFill>
                  <a:schemeClr val="tx2"/>
                </a:solidFill>
              </a:rPr>
              <a:t>Sarbani Roy</a:t>
            </a:r>
          </a:p>
          <a:p>
            <a:pPr algn="l"/>
            <a:r>
              <a:rPr lang="en-US" sz="2000" dirty="0">
                <a:solidFill>
                  <a:schemeClr val="tx2"/>
                </a:solidFill>
                <a:hlinkClick r:id="rId2"/>
              </a:rPr>
              <a:t>sarbani.roy@jadavpuruniversity.in</a:t>
            </a:r>
            <a:endParaRPr lang="en-US" sz="2000" dirty="0">
              <a:solidFill>
                <a:schemeClr val="tx2"/>
              </a:solidFill>
            </a:endParaRPr>
          </a:p>
          <a:p>
            <a:pPr algn="l"/>
            <a:r>
              <a:rPr lang="en-US" sz="2000" dirty="0">
                <a:solidFill>
                  <a:schemeClr val="tx2"/>
                </a:solidFill>
              </a:rPr>
              <a:t>Office: CC-5-7</a:t>
            </a:r>
          </a:p>
          <a:p>
            <a:pPr algn="l"/>
            <a:r>
              <a:rPr lang="en-US" sz="2000" dirty="0">
                <a:solidFill>
                  <a:schemeClr val="tx2"/>
                </a:solidFill>
              </a:rPr>
              <a:t>Cell: 9051639328</a:t>
            </a:r>
            <a:endParaRPr lang="en-US" sz="2000" dirty="0">
              <a:solidFill>
                <a:schemeClr val="tx2"/>
              </a:solidFill>
            </a:endParaRPr>
          </a:p>
        </p:txBody>
      </p:sp>
    </p:spTree>
    <p:extLst>
      <p:ext uri="{BB962C8B-B14F-4D97-AF65-F5344CB8AC3E}">
        <p14:creationId xmlns:p14="http://schemas.microsoft.com/office/powerpoint/2010/main" val="304260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707DA-B05F-4E74-867E-E3FD1428321F}"/>
              </a:ext>
            </a:extLst>
          </p:cNvPr>
          <p:cNvSpPr>
            <a:spLocks noGrp="1"/>
          </p:cNvSpPr>
          <p:nvPr>
            <p:ph type="title"/>
          </p:nvPr>
        </p:nvSpPr>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Q5.</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we have a standard Ethernet with 10 Mbps transmission rate. The medium length is 2500 m. Also consider a packet size of 2</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10</a:t>
            </a:r>
            <a:r>
              <a:rPr lang="en-IN" sz="1800" dirty="0">
                <a:effectLst/>
                <a:latin typeface="Calibri" panose="020F0502020204030204" pitchFamily="34" charset="0"/>
                <a:ea typeface="Calibri" panose="020F0502020204030204" pitchFamily="34" charset="0"/>
                <a:cs typeface="Times New Roman" panose="02020603050405020304" pitchFamily="18" charset="0"/>
              </a:rPr>
              <a:t> bits out of which 240 bits represents overhead. If propagation speed is 2.3 x 10</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8</a:t>
            </a:r>
            <a:r>
              <a:rPr lang="en-IN" sz="1800" dirty="0">
                <a:effectLst/>
                <a:latin typeface="Calibri" panose="020F0502020204030204" pitchFamily="34" charset="0"/>
                <a:ea typeface="Calibri" panose="020F0502020204030204" pitchFamily="34" charset="0"/>
                <a:cs typeface="Times New Roman" panose="02020603050405020304" pitchFamily="18" charset="0"/>
              </a:rPr>
              <a:t> m/sec. Find the throughput.</a:t>
            </a:r>
            <a:endParaRPr lang="en-IN" dirty="0"/>
          </a:p>
        </p:txBody>
      </p:sp>
      <p:sp>
        <p:nvSpPr>
          <p:cNvPr id="3" name="Content Placeholder 2">
            <a:extLst>
              <a:ext uri="{FF2B5EF4-FFF2-40B4-BE49-F238E27FC236}">
                <a16:creationId xmlns:a16="http://schemas.microsoft.com/office/drawing/2014/main" xmlns="" id="{E8782C58-7A44-4E18-8125-C591819EDF07}"/>
              </a:ext>
            </a:extLst>
          </p:cNvPr>
          <p:cNvSpPr>
            <a:spLocks noGrp="1"/>
          </p:cNvSpPr>
          <p:nvPr>
            <p:ph idx="1"/>
          </p:nvPr>
        </p:nvSpPr>
        <p:spPr/>
        <p:txBody>
          <a:bodyPr/>
          <a:lstStyle/>
          <a:p>
            <a:pPr>
              <a:lnSpc>
                <a:spcPct val="107000"/>
              </a:lnSpc>
              <a:spcAft>
                <a:spcPts val="800"/>
              </a:spcAft>
            </a:pPr>
            <a:r>
              <a:rPr lang="en-IN" sz="2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IN" dirty="0">
                <a:solidFill>
                  <a:srgbClr val="FF0000"/>
                </a:solidFill>
              </a:rPr>
              <a:t>5.9 Mbps</a:t>
            </a:r>
          </a:p>
          <a:p>
            <a:pPr lvl="2"/>
            <a:r>
              <a:rPr lang="en-IN" dirty="0"/>
              <a:t>5.5 Mbps</a:t>
            </a:r>
          </a:p>
          <a:p>
            <a:pPr lvl="2"/>
            <a:r>
              <a:rPr lang="en-IN" dirty="0"/>
              <a:t>6.2 Mbps</a:t>
            </a:r>
          </a:p>
          <a:p>
            <a:pPr lvl="2"/>
            <a:r>
              <a:rPr lang="en-IN" dirty="0"/>
              <a:t>None of the above</a:t>
            </a:r>
          </a:p>
        </p:txBody>
      </p:sp>
    </p:spTree>
    <p:extLst>
      <p:ext uri="{BB962C8B-B14F-4D97-AF65-F5344CB8AC3E}">
        <p14:creationId xmlns:p14="http://schemas.microsoft.com/office/powerpoint/2010/main" val="259891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DAAAD-1231-4301-9E9E-5F393EC31591}"/>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pic>
        <p:nvPicPr>
          <p:cNvPr id="7" name="Picture 6">
            <a:extLst>
              <a:ext uri="{FF2B5EF4-FFF2-40B4-BE49-F238E27FC236}">
                <a16:creationId xmlns:a16="http://schemas.microsoft.com/office/drawing/2014/main" xmlns="" id="{2824C528-D1C7-437B-8EBE-5A8147107598}"/>
              </a:ext>
            </a:extLst>
          </p:cNvPr>
          <p:cNvPicPr>
            <a:picLocks noChangeAspect="1"/>
          </p:cNvPicPr>
          <p:nvPr/>
        </p:nvPicPr>
        <p:blipFill>
          <a:blip r:embed="rId2"/>
          <a:stretch>
            <a:fillRect/>
          </a:stretch>
        </p:blipFill>
        <p:spPr>
          <a:xfrm>
            <a:off x="8239048" y="168571"/>
            <a:ext cx="2335018" cy="5658984"/>
          </a:xfrm>
          <a:prstGeom prst="rect">
            <a:avLst/>
          </a:prstGeom>
        </p:spPr>
      </p:pic>
      <p:pic>
        <p:nvPicPr>
          <p:cNvPr id="9" name="Content Placeholder 8">
            <a:extLst>
              <a:ext uri="{FF2B5EF4-FFF2-40B4-BE49-F238E27FC236}">
                <a16:creationId xmlns:a16="http://schemas.microsoft.com/office/drawing/2014/main" xmlns="" id="{1BB358A2-048A-4F56-BB7D-6BB14B9FAAFF}"/>
              </a:ext>
            </a:extLst>
          </p:cNvPr>
          <p:cNvPicPr>
            <a:picLocks noGrp="1" noChangeAspect="1"/>
          </p:cNvPicPr>
          <p:nvPr>
            <p:ph idx="1"/>
          </p:nvPr>
        </p:nvPicPr>
        <p:blipFill>
          <a:blip r:embed="rId3"/>
          <a:stretch>
            <a:fillRect/>
          </a:stretch>
        </p:blipFill>
        <p:spPr>
          <a:xfrm>
            <a:off x="4422396" y="168571"/>
            <a:ext cx="3036918" cy="6324304"/>
          </a:xfrm>
          <a:prstGeom prst="rect">
            <a:avLst/>
          </a:prstGeom>
        </p:spPr>
      </p:pic>
    </p:spTree>
    <p:extLst>
      <p:ext uri="{BB962C8B-B14F-4D97-AF65-F5344CB8AC3E}">
        <p14:creationId xmlns:p14="http://schemas.microsoft.com/office/powerpoint/2010/main" val="321427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32BB45AC-A832-49D2-940B-A7D11B43DD77}"/>
                  </a:ext>
                </a:extLst>
              </p:cNvPr>
              <p:cNvSpPr>
                <a:spLocks noGrp="1"/>
              </p:cNvSpPr>
              <p:nvPr>
                <p:ph type="title"/>
              </p:nvPr>
            </p:nvSpPr>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Q6.</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least frame size in CSMA/CD network is 1250q bytes. Suppose, bandwidth is 1000 Mbps and propagation speed is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5</m:t>
                        </m:r>
                      </m:sup>
                    </m:sSup>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per second. If the cable length is 1000 meters, what is the correct relationships between p and q? </a:t>
                </a:r>
                <a:endParaRPr lang="en-IN" dirty="0"/>
              </a:p>
            </p:txBody>
          </p:sp>
        </mc:Choice>
        <mc:Fallback xmlns="">
          <p:sp>
            <p:nvSpPr>
              <p:cNvPr id="2" name="Title 1">
                <a:extLst>
                  <a:ext uri="{FF2B5EF4-FFF2-40B4-BE49-F238E27FC236}">
                    <a16:creationId xmlns:a16="http://schemas.microsoft.com/office/drawing/2014/main" id="{32BB45AC-A832-49D2-940B-A7D11B43DD77}"/>
                  </a:ext>
                </a:extLst>
              </p:cNvPr>
              <p:cNvSpPr>
                <a:spLocks noGrp="1" noRot="1" noChangeAspect="1" noMove="1" noResize="1" noEditPoints="1" noAdjustHandles="1" noChangeArrowheads="1" noChangeShapeType="1" noTextEdit="1"/>
              </p:cNvSpPr>
              <p:nvPr>
                <p:ph type="title"/>
              </p:nvPr>
            </p:nvSpPr>
            <p:spPr>
              <a:blipFill>
                <a:blip r:embed="rId2"/>
                <a:stretch>
                  <a:fillRect l="-522" b="-50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02499A0-566C-46CB-ACC6-12946DE7522F}"/>
                  </a:ext>
                </a:extLst>
              </p:cNvPr>
              <p:cNvSpPr>
                <a:spLocks noGrp="1"/>
              </p:cNvSpPr>
              <p:nvPr>
                <p:ph idx="1"/>
              </p:nvPr>
            </p:nvSpPr>
            <p:spPr/>
            <p:txBody>
              <a:bodyPr/>
              <a:lstStyle/>
              <a:p>
                <a:pPr>
                  <a:lnSpc>
                    <a:spcPct val="107000"/>
                  </a:lnSpc>
                  <a:spcAft>
                    <a:spcPts val="800"/>
                  </a:spcAft>
                </a:pP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func>
                      <m:funcPr>
                        <m:ctrlPr>
                          <a:rPr lang="en-IN" sz="2400" i="1">
                            <a:effectLst/>
                            <a:latin typeface="Cambria Math" charset="0"/>
                            <a:ea typeface="Times New Roman" panose="02020603050405020304" pitchFamily="18" charset="0"/>
                            <a:cs typeface="Times New Roman" panose="02020603050405020304" pitchFamily="18" charset="0"/>
                          </a:rPr>
                        </m:ctrlPr>
                      </m:funcPr>
                      <m:fName>
                        <m:sSub>
                          <m:sSubPr>
                            <m:ctrlPr>
                              <a:rPr lang="en-IN" sz="2400" i="1">
                                <a:effectLst/>
                                <a:latin typeface="Cambria Math" charset="0"/>
                                <a:ea typeface="Times New Roman" panose="02020603050405020304" pitchFamily="18" charset="0"/>
                                <a:cs typeface="Times New Roman" panose="02020603050405020304" pitchFamily="18" charset="0"/>
                              </a:rPr>
                            </m:ctrlPr>
                          </m:sSub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𝑝</m:t>
                        </m:r>
                      </m:e>
                    </m:func>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IN" sz="2400" i="1">
                            <a:effectLst/>
                            <a:latin typeface="Cambria Math" charset="0"/>
                            <a:ea typeface="Times New Roman" panose="02020603050405020304" pitchFamily="18" charset="0"/>
                            <a:cs typeface="Times New Roman" panose="02020603050405020304" pitchFamily="18" charset="0"/>
                          </a:rPr>
                        </m:ctrlPr>
                      </m:funcPr>
                      <m:fName>
                        <m:sSub>
                          <m:sSubPr>
                            <m:ctrlPr>
                              <a:rPr lang="en-IN" sz="2400" i="1">
                                <a:effectLst/>
                                <a:latin typeface="Cambria Math" charset="0"/>
                                <a:ea typeface="Times New Roman" panose="02020603050405020304" pitchFamily="18" charset="0"/>
                                <a:cs typeface="Times New Roman" panose="02020603050405020304" pitchFamily="18" charset="0"/>
                              </a:rPr>
                            </m:ctrlPr>
                          </m:sSub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𝑞</m:t>
                        </m:r>
                      </m:e>
                    </m:func>
                  </m:oMath>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func>
                      <m:funcPr>
                        <m:ctrlPr>
                          <a:rPr lang="en-IN" sz="2400" i="1">
                            <a:solidFill>
                              <a:srgbClr val="FF0000"/>
                            </a:solidFill>
                            <a:effectLst/>
                            <a:latin typeface="Cambria Math" charset="0"/>
                            <a:ea typeface="Times New Roman" panose="02020603050405020304" pitchFamily="18" charset="0"/>
                            <a:cs typeface="Times New Roman" panose="02020603050405020304" pitchFamily="18" charset="0"/>
                          </a:rPr>
                        </m:ctrlPr>
                      </m:funcPr>
                      <m:fName>
                        <m:sSub>
                          <m:sSubPr>
                            <m:ctrlPr>
                              <a:rPr lang="en-IN" sz="2400" i="1">
                                <a:solidFill>
                                  <a:srgbClr val="FF0000"/>
                                </a:solidFill>
                                <a:effectLst/>
                                <a:latin typeface="Cambria Math" charset="0"/>
                                <a:ea typeface="Times New Roman" panose="02020603050405020304" pitchFamily="18" charset="0"/>
                                <a:cs typeface="Times New Roman" panose="02020603050405020304" pitchFamily="18" charset="0"/>
                              </a:rPr>
                            </m:ctrlPr>
                          </m:sSubPr>
                          <m:e>
                            <m:r>
                              <m:rPr>
                                <m:sty m:val="p"/>
                              </m:rPr>
                              <a:rPr lang="en-IN" sz="24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func>
                    <m:r>
                      <a:rPr lang="en-I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IN" sz="2400" i="1">
                            <a:solidFill>
                              <a:srgbClr val="FF0000"/>
                            </a:solidFill>
                            <a:effectLst/>
                            <a:latin typeface="Cambria Math" charset="0"/>
                            <a:ea typeface="Times New Roman" panose="02020603050405020304" pitchFamily="18" charset="0"/>
                            <a:cs typeface="Times New Roman" panose="02020603050405020304" pitchFamily="18" charset="0"/>
                          </a:rPr>
                        </m:ctrlPr>
                      </m:funcPr>
                      <m:fName>
                        <m:sSub>
                          <m:sSubPr>
                            <m:ctrlPr>
                              <a:rPr lang="en-IN" sz="2400" i="1">
                                <a:solidFill>
                                  <a:srgbClr val="FF0000"/>
                                </a:solidFill>
                                <a:effectLst/>
                                <a:latin typeface="Cambria Math" charset="0"/>
                                <a:ea typeface="Times New Roman" panose="02020603050405020304" pitchFamily="18" charset="0"/>
                                <a:cs typeface="Times New Roman" panose="02020603050405020304" pitchFamily="18" charset="0"/>
                              </a:rPr>
                            </m:ctrlPr>
                          </m:sSubPr>
                          <m:e>
                            <m:r>
                              <m:rPr>
                                <m:sty m:val="p"/>
                              </m:rPr>
                              <a:rPr lang="en-IN" sz="24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𝑞</m:t>
                        </m:r>
                      </m:e>
                    </m:func>
                  </m:oMath>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func>
                      <m:funcPr>
                        <m:ctrlPr>
                          <a:rPr lang="en-IN" sz="2400" i="1">
                            <a:effectLst/>
                            <a:latin typeface="Cambria Math" charset="0"/>
                            <a:ea typeface="Times New Roman" panose="02020603050405020304" pitchFamily="18" charset="0"/>
                            <a:cs typeface="Times New Roman" panose="02020603050405020304" pitchFamily="18" charset="0"/>
                          </a:rPr>
                        </m:ctrlPr>
                      </m:funcPr>
                      <m:fName>
                        <m:sSub>
                          <m:sSubPr>
                            <m:ctrlPr>
                              <a:rPr lang="en-IN" sz="2400" i="1">
                                <a:effectLst/>
                                <a:latin typeface="Cambria Math" charset="0"/>
                                <a:ea typeface="Times New Roman" panose="02020603050405020304" pitchFamily="18" charset="0"/>
                                <a:cs typeface="Times New Roman" panose="02020603050405020304" pitchFamily="18" charset="0"/>
                              </a:rPr>
                            </m:ctrlPr>
                          </m:sSub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fName>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𝑝</m:t>
                        </m:r>
                      </m:e>
                    </m:func>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IN" sz="2400" i="1">
                            <a:effectLst/>
                            <a:latin typeface="Cambria Math" charset="0"/>
                            <a:ea typeface="Times New Roman" panose="02020603050405020304" pitchFamily="18" charset="0"/>
                            <a:cs typeface="Times New Roman" panose="02020603050405020304" pitchFamily="18" charset="0"/>
                          </a:rPr>
                        </m:ctrlPr>
                      </m:funcPr>
                      <m:fName>
                        <m:sSub>
                          <m:sSubPr>
                            <m:ctrlPr>
                              <a:rPr lang="en-IN" sz="2400" i="1">
                                <a:effectLst/>
                                <a:latin typeface="Cambria Math" charset="0"/>
                                <a:ea typeface="Times New Roman" panose="02020603050405020304" pitchFamily="18" charset="0"/>
                                <a:cs typeface="Times New Roman" panose="02020603050405020304" pitchFamily="18" charset="0"/>
                              </a:rPr>
                            </m:ctrlPr>
                          </m:sSub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fName>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𝑞</m:t>
                        </m:r>
                      </m:e>
                    </m:func>
                  </m:oMath>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None of the above</a:t>
                </a:r>
              </a:p>
              <a:p>
                <a:endParaRPr lang="en-IN" dirty="0"/>
              </a:p>
            </p:txBody>
          </p:sp>
        </mc:Choice>
        <mc:Fallback xmlns="">
          <p:sp>
            <p:nvSpPr>
              <p:cNvPr id="3" name="Content Placeholder 2">
                <a:extLst>
                  <a:ext uri="{FF2B5EF4-FFF2-40B4-BE49-F238E27FC236}">
                    <a16:creationId xmlns:a16="http://schemas.microsoft.com/office/drawing/2014/main" id="{702499A0-566C-46CB-ACC6-12946DE7522F}"/>
                  </a:ext>
                </a:extLst>
              </p:cNvPr>
              <p:cNvSpPr>
                <a:spLocks noGrp="1" noRot="1" noChangeAspect="1" noMove="1" noResize="1" noEditPoints="1" noAdjustHandles="1" noChangeArrowheads="1" noChangeShapeType="1" noTextEdit="1"/>
              </p:cNvSpPr>
              <p:nvPr>
                <p:ph idx="1"/>
              </p:nvPr>
            </p:nvSpPr>
            <p:spPr>
              <a:blipFill>
                <a:blip r:embed="rId3"/>
                <a:stretch>
                  <a:fillRect l="-812" t="-980"/>
                </a:stretch>
              </a:blipFill>
            </p:spPr>
            <p:txBody>
              <a:bodyPr/>
              <a:lstStyle/>
              <a:p>
                <a:r>
                  <a:rPr lang="en-IN">
                    <a:noFill/>
                  </a:rPr>
                  <a:t> </a:t>
                </a:r>
              </a:p>
            </p:txBody>
          </p:sp>
        </mc:Fallback>
      </mc:AlternateContent>
    </p:spTree>
    <p:extLst>
      <p:ext uri="{BB962C8B-B14F-4D97-AF65-F5344CB8AC3E}">
        <p14:creationId xmlns:p14="http://schemas.microsoft.com/office/powerpoint/2010/main" val="9579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0447E1-1BD7-44CD-8CDE-697B891946D9}"/>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E7BCCE-D9CB-4503-99E7-AF9F3DCFCE6F}"/>
                  </a:ext>
                </a:extLst>
              </p:cNvPr>
              <p:cNvSpPr>
                <a:spLocks noGrp="1"/>
              </p:cNvSpPr>
              <p:nvPr>
                <p:ph idx="1"/>
              </p:nvPr>
            </p:nvSpPr>
            <p:spPr/>
            <p:txBody>
              <a:bodyPr>
                <a:normAutofit fontScale="85000" lnSpcReduction="10000"/>
              </a:bodyPr>
              <a:lstStyle/>
              <a:p>
                <a:pPr>
                  <a:lnSpc>
                    <a:spcPct val="107000"/>
                  </a:lnSpc>
                  <a:spcAft>
                    <a:spcPts val="800"/>
                  </a:spcAft>
                </a:pPr>
                <a14:m>
                  <m:oMath xmlns:m="http://schemas.openxmlformats.org/officeDocument/2006/math">
                    <m:sSub>
                      <m:sSubPr>
                        <m:ctrlPr>
                          <a:rPr lang="en-IN" sz="1800" i="1" smtClean="0">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𝑑𝑖𝑠𝑡𝑎𝑛𝑐𝑒</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𝑝𝑟𝑜𝑝𝑎𝑔𝑎𝑡𝑖𝑜𝑛</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𝑠𝑝𝑒𝑒𝑑</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𝑆</m:t>
                    </m:r>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𝑏𝑎𝑛𝑑𝑤𝑖𝑑𝑡h</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𝑑</m:t>
                        </m:r>
                      </m:sub>
                    </m:sSub>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1250</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n-IN" sz="1800" i="1">
                        <a:effectLst/>
                        <a:latin typeface="Cambria Math" panose="02040503050406030204" pitchFamily="18" charset="0"/>
                        <a:ea typeface="Calibri" panose="020F0502020204030204" pitchFamily="34" charset="0"/>
                        <a:cs typeface="Times New Roman" panose="02020603050405020304" pitchFamily="18" charset="0"/>
                      </a:rPr>
                      <m:t>×8=</m:t>
                    </m:r>
                    <m:f>
                      <m:fPr>
                        <m:ctrlPr>
                          <a:rPr lang="en-IN" sz="1800" i="1">
                            <a:effectLst/>
                            <a:latin typeface="Cambria Math"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Sup>
                          <m:sSupPr>
                            <m:ctrlPr>
                              <a:rPr lang="en-IN" sz="1800" i="1">
                                <a:effectLst/>
                                <a:latin typeface="Cambria Math"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9</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×1000</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8</m:t>
                            </m:r>
                          </m:sup>
                        </m:sSup>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𝑞</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𝑝𝑞</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unc>
                      <m:funcPr>
                        <m:ctrlPr>
                          <a:rPr lang="en-IN" sz="1800" i="1">
                            <a:effectLst/>
                            <a:latin typeface="Cambria Math" charset="0"/>
                            <a:ea typeface="Calibri" panose="020F0502020204030204" pitchFamily="34" charset="0"/>
                            <a:cs typeface="Times New Roman" panose="02020603050405020304" pitchFamily="18" charset="0"/>
                          </a:rPr>
                        </m:ctrlPr>
                      </m:funcPr>
                      <m:fName>
                        <m:sSub>
                          <m:sSubPr>
                            <m:ctrlPr>
                              <a:rPr lang="en-IN" sz="1800" i="1">
                                <a:effectLst/>
                                <a:latin typeface="Cambria Math" charset="0"/>
                                <a:ea typeface="Calibri" panose="020F0502020204030204" pitchFamily="34"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IN" sz="1800" i="1">
                            <a:effectLst/>
                            <a:latin typeface="Cambria Math" panose="02040503050406030204" pitchFamily="18" charset="0"/>
                            <a:ea typeface="Calibri" panose="020F0502020204030204" pitchFamily="34" charset="0"/>
                            <a:cs typeface="Times New Roman" panose="02020603050405020304" pitchFamily="18" charset="0"/>
                          </a:rPr>
                          <m:t>𝑝𝑞</m:t>
                        </m:r>
                      </m:e>
                    </m:func>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unc>
                      <m:funcPr>
                        <m:ctrlPr>
                          <a:rPr lang="en-IN" sz="1800" i="1">
                            <a:effectLst/>
                            <a:latin typeface="Cambria Math" charset="0"/>
                            <a:ea typeface="Times New Roman" panose="02020603050405020304" pitchFamily="18" charset="0"/>
                            <a:cs typeface="Times New Roman" panose="02020603050405020304" pitchFamily="18" charset="0"/>
                          </a:rPr>
                        </m:ctrlPr>
                      </m:funcPr>
                      <m:fName>
                        <m:sSub>
                          <m:sSubPr>
                            <m:ctrlPr>
                              <a:rPr lang="en-IN" sz="1800" i="1">
                                <a:effectLst/>
                                <a:latin typeface="Cambria Math"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func>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charset="0"/>
                            <a:ea typeface="Times New Roman" panose="02020603050405020304" pitchFamily="18" charset="0"/>
                            <a:cs typeface="Times New Roman" panose="02020603050405020304" pitchFamily="18" charset="0"/>
                          </a:rPr>
                        </m:ctrlPr>
                      </m:funcPr>
                      <m:fName>
                        <m:sSub>
                          <m:sSubPr>
                            <m:ctrlPr>
                              <a:rPr lang="en-IN" sz="1800" i="1">
                                <a:effectLst/>
                                <a:latin typeface="Cambria Math"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func>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unc>
                      <m:funcPr>
                        <m:ctrlPr>
                          <a:rPr lang="en-IN" sz="1800" i="1">
                            <a:effectLst/>
                            <a:latin typeface="Cambria Math" charset="0"/>
                            <a:ea typeface="Times New Roman" panose="02020603050405020304" pitchFamily="18" charset="0"/>
                            <a:cs typeface="Times New Roman" panose="02020603050405020304" pitchFamily="18" charset="0"/>
                          </a:rPr>
                        </m:ctrlPr>
                      </m:funcPr>
                      <m:fName>
                        <m:sSub>
                          <m:sSubPr>
                            <m:ctrlPr>
                              <a:rPr lang="en-IN" sz="1800" i="1">
                                <a:effectLst/>
                                <a:latin typeface="Cambria Math"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func>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IN" sz="1800" i="1">
                            <a:effectLst/>
                            <a:latin typeface="Cambria Math" charset="0"/>
                            <a:ea typeface="Times New Roman" panose="02020603050405020304" pitchFamily="18" charset="0"/>
                            <a:cs typeface="Times New Roman" panose="02020603050405020304" pitchFamily="18" charset="0"/>
                          </a:rPr>
                        </m:ctrlPr>
                      </m:funcPr>
                      <m:fName>
                        <m:sSub>
                          <m:sSubPr>
                            <m:ctrlPr>
                              <a:rPr lang="en-IN" sz="1800" i="1">
                                <a:effectLst/>
                                <a:latin typeface="Cambria Math"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func>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9E7BCCE-D9CB-4503-99E7-AF9F3DCFCE6F}"/>
                  </a:ext>
                </a:extLst>
              </p:cNvPr>
              <p:cNvSpPr>
                <a:spLocks noGrp="1" noRot="1" noChangeAspect="1" noMove="1" noResize="1" noEditPoints="1" noAdjustHandles="1" noChangeArrowheads="1" noChangeShapeType="1" noTextEdit="1"/>
              </p:cNvSpPr>
              <p:nvPr>
                <p:ph idx="1"/>
              </p:nvPr>
            </p:nvSpPr>
            <p:spPr>
              <a:blipFill>
                <a:blip r:embed="rId2"/>
                <a:stretch>
                  <a:fillRect l="-174"/>
                </a:stretch>
              </a:blipFill>
            </p:spPr>
            <p:txBody>
              <a:bodyPr/>
              <a:lstStyle/>
              <a:p>
                <a:r>
                  <a:rPr lang="en-IN">
                    <a:noFill/>
                  </a:rPr>
                  <a:t> </a:t>
                </a:r>
              </a:p>
            </p:txBody>
          </p:sp>
        </mc:Fallback>
      </mc:AlternateContent>
    </p:spTree>
    <p:extLst>
      <p:ext uri="{BB962C8B-B14F-4D97-AF65-F5344CB8AC3E}">
        <p14:creationId xmlns:p14="http://schemas.microsoft.com/office/powerpoint/2010/main" val="179909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04CA49CE-D499-4648-9AD9-569ECECCDDF6}"/>
                  </a:ext>
                </a:extLst>
              </p:cNvPr>
              <p:cNvSpPr>
                <a:spLocks noGrp="1"/>
              </p:cNvSpPr>
              <p:nvPr>
                <p:ph type="title"/>
              </p:nvPr>
            </p:nvSpPr>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Q7:</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Let us consider </a:t>
                </a:r>
                <a14:m>
                  <m:oMath xmlns:m="http://schemas.openxmlformats.org/officeDocument/2006/math">
                    <m:sSub>
                      <m:sSubPr>
                        <m:ctrlPr>
                          <a:rPr lang="en-IN" sz="1800" i="1">
                            <a:effectLst/>
                            <a:latin typeface="Cambria Math"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denotes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i-th</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station in a LAN as shown in the figure below that operates at 10000 Kbps. Find the maximum value of n, if the efficiency is 80% and stations transmit at 0.1 Mbps.</a:t>
                </a:r>
                <a:endParaRPr lang="en-IN" dirty="0"/>
              </a:p>
            </p:txBody>
          </p:sp>
        </mc:Choice>
        <mc:Fallback xmlns="">
          <p:sp>
            <p:nvSpPr>
              <p:cNvPr id="2" name="Title 1">
                <a:extLst>
                  <a:ext uri="{FF2B5EF4-FFF2-40B4-BE49-F238E27FC236}">
                    <a16:creationId xmlns:a16="http://schemas.microsoft.com/office/drawing/2014/main" id="{04CA49CE-D499-4648-9AD9-569ECECCDDF6}"/>
                  </a:ext>
                </a:extLst>
              </p:cNvPr>
              <p:cNvSpPr>
                <a:spLocks noGrp="1" noRot="1" noChangeAspect="1" noMove="1" noResize="1" noEditPoints="1" noAdjustHandles="1" noChangeArrowheads="1" noChangeShapeType="1" noTextEdit="1"/>
              </p:cNvSpPr>
              <p:nvPr>
                <p:ph type="title"/>
              </p:nvPr>
            </p:nvSpPr>
            <p:spPr>
              <a:blipFill>
                <a:blip r:embed="rId2"/>
                <a:stretch>
                  <a:fillRect l="-522"/>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xmlns="" id="{68AA4CB8-CEA9-40DE-9536-3C2C43D6C733}"/>
              </a:ext>
            </a:extLst>
          </p:cNvPr>
          <p:cNvSpPr>
            <a:spLocks noGrp="1"/>
          </p:cNvSpPr>
          <p:nvPr>
            <p:ph idx="1"/>
          </p:nvPr>
        </p:nvSpPr>
        <p:spPr>
          <a:xfrm>
            <a:off x="838200" y="3207225"/>
            <a:ext cx="10515600" cy="2969737"/>
          </a:xfrm>
        </p:spPr>
        <p:txBody>
          <a:bodyPr/>
          <a:lstStyle/>
          <a:p>
            <a:pPr>
              <a:lnSpc>
                <a:spcPct val="107000"/>
              </a:lnSpc>
              <a:spcAft>
                <a:spcPts val="800"/>
              </a:spcAft>
            </a:pP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159</a:t>
            </a:r>
          </a:p>
          <a:p>
            <a:pPr lvl="2">
              <a:lnSpc>
                <a:spcPct val="107000"/>
              </a:lnSpc>
              <a:spcAft>
                <a:spcPts val="800"/>
              </a:spcAft>
            </a:pPr>
            <a:r>
              <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160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158</a:t>
            </a:r>
          </a:p>
          <a:p>
            <a:pPr lvl="2">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79</a:t>
            </a:r>
          </a:p>
          <a:p>
            <a:endParaRPr lang="en-IN" dirty="0"/>
          </a:p>
        </p:txBody>
      </p:sp>
      <p:pic>
        <p:nvPicPr>
          <p:cNvPr id="4" name="Picture 3">
            <a:extLst>
              <a:ext uri="{FF2B5EF4-FFF2-40B4-BE49-F238E27FC236}">
                <a16:creationId xmlns:a16="http://schemas.microsoft.com/office/drawing/2014/main" xmlns="" id="{9B6E6987-C6A1-4D4E-BD7C-B4E4B5CF44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8148" y="1918492"/>
            <a:ext cx="8671934" cy="1060928"/>
          </a:xfrm>
          <a:prstGeom prst="rect">
            <a:avLst/>
          </a:prstGeom>
          <a:noFill/>
          <a:ln>
            <a:noFill/>
          </a:ln>
        </p:spPr>
      </p:pic>
    </p:spTree>
    <p:extLst>
      <p:ext uri="{BB962C8B-B14F-4D97-AF65-F5344CB8AC3E}">
        <p14:creationId xmlns:p14="http://schemas.microsoft.com/office/powerpoint/2010/main" val="137735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54A072-6C51-4E4C-A94E-9251C24BB408}"/>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6A3CA0B-8213-40EB-802F-EF560D4B72BF}"/>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Max no of stations = </a:t>
                </a:r>
                <a14:m>
                  <m:oMath xmlns:m="http://schemas.openxmlformats.org/officeDocument/2006/math">
                    <m:f>
                      <m:fPr>
                        <m:ctrlPr>
                          <a:rPr lang="en-IN" sz="1800" i="1">
                            <a:effectLst/>
                            <a:latin typeface="Cambria Math" charset="0"/>
                            <a:ea typeface="Calibri" panose="020F0502020204030204" pitchFamily="34" charset="0"/>
                            <a:cs typeface="Times New Roman" panose="02020603050405020304" pitchFamily="18" charset="0"/>
                          </a:rPr>
                        </m:ctrlPr>
                      </m:fPr>
                      <m:num>
                        <m:d>
                          <m:dPr>
                            <m:ctrlPr>
                              <a:rPr lang="en-IN" sz="1800" i="1">
                                <a:effectLst/>
                                <a:latin typeface="Cambria Math"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10000 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𝐾𝑏𝑝𝑠</m:t>
                            </m:r>
                            <m:r>
                              <a:rPr lang="en-IN" sz="1800" i="1">
                                <a:effectLst/>
                                <a:latin typeface="Cambria Math" panose="02040503050406030204" pitchFamily="18" charset="0"/>
                                <a:ea typeface="Calibri" panose="020F0502020204030204" pitchFamily="34" charset="0"/>
                                <a:cs typeface="Times New Roman" panose="02020603050405020304" pitchFamily="18" charset="0"/>
                              </a:rPr>
                              <m:t> ×0.8</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100 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𝐾𝑏𝑝𝑠</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=160</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Max value of n=160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6A3CA0B-8213-40EB-802F-EF560D4B72BF}"/>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en-IN">
                    <a:noFill/>
                  </a:rPr>
                  <a:t> </a:t>
                </a:r>
              </a:p>
            </p:txBody>
          </p:sp>
        </mc:Fallback>
      </mc:AlternateContent>
    </p:spTree>
    <p:extLst>
      <p:ext uri="{BB962C8B-B14F-4D97-AF65-F5344CB8AC3E}">
        <p14:creationId xmlns:p14="http://schemas.microsoft.com/office/powerpoint/2010/main" val="66428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A1890-9181-4DC6-B2DE-87513C3A34D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AC03C4C3-6605-442E-ABE7-5B9636CB7E7D}"/>
              </a:ext>
            </a:extLst>
          </p:cNvPr>
          <p:cNvPicPr>
            <a:picLocks noGrp="1" noChangeAspect="1"/>
          </p:cNvPicPr>
          <p:nvPr>
            <p:ph idx="1"/>
          </p:nvPr>
        </p:nvPicPr>
        <p:blipFill>
          <a:blip r:embed="rId2"/>
          <a:stretch>
            <a:fillRect/>
          </a:stretch>
        </p:blipFill>
        <p:spPr>
          <a:xfrm>
            <a:off x="838200" y="216254"/>
            <a:ext cx="7663544" cy="6425492"/>
          </a:xfrm>
        </p:spPr>
      </p:pic>
      <p:pic>
        <p:nvPicPr>
          <p:cNvPr id="7" name="Picture 6">
            <a:extLst>
              <a:ext uri="{FF2B5EF4-FFF2-40B4-BE49-F238E27FC236}">
                <a16:creationId xmlns:a16="http://schemas.microsoft.com/office/drawing/2014/main" xmlns="" id="{0AC69A8A-F454-415E-932C-D765F3EF199B}"/>
              </a:ext>
            </a:extLst>
          </p:cNvPr>
          <p:cNvPicPr>
            <a:picLocks noChangeAspect="1"/>
          </p:cNvPicPr>
          <p:nvPr/>
        </p:nvPicPr>
        <p:blipFill>
          <a:blip r:embed="rId3"/>
          <a:stretch>
            <a:fillRect/>
          </a:stretch>
        </p:blipFill>
        <p:spPr>
          <a:xfrm>
            <a:off x="9432472" y="3727463"/>
            <a:ext cx="2405742" cy="2603474"/>
          </a:xfrm>
          <a:prstGeom prst="rect">
            <a:avLst/>
          </a:prstGeom>
        </p:spPr>
      </p:pic>
    </p:spTree>
    <p:extLst>
      <p:ext uri="{BB962C8B-B14F-4D97-AF65-F5344CB8AC3E}">
        <p14:creationId xmlns:p14="http://schemas.microsoft.com/office/powerpoint/2010/main" val="63593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8B4E0-D801-4B03-A3D3-371EFE94F47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43F4B2D-D11F-411A-94BA-B09B4B2A9414}"/>
              </a:ext>
            </a:extLst>
          </p:cNvPr>
          <p:cNvPicPr>
            <a:picLocks noGrp="1" noChangeAspect="1"/>
          </p:cNvPicPr>
          <p:nvPr>
            <p:ph idx="1"/>
          </p:nvPr>
        </p:nvPicPr>
        <p:blipFill>
          <a:blip r:embed="rId2"/>
          <a:stretch>
            <a:fillRect/>
          </a:stretch>
        </p:blipFill>
        <p:spPr>
          <a:xfrm>
            <a:off x="2399070" y="1586763"/>
            <a:ext cx="7944466" cy="4906112"/>
          </a:xfrm>
        </p:spPr>
      </p:pic>
    </p:spTree>
    <p:extLst>
      <p:ext uri="{BB962C8B-B14F-4D97-AF65-F5344CB8AC3E}">
        <p14:creationId xmlns:p14="http://schemas.microsoft.com/office/powerpoint/2010/main" val="88024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4D0B04-BC58-4638-9CEB-1141E4C4D5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DF4003C3-605F-4107-BC83-977344679A6E}"/>
              </a:ext>
            </a:extLst>
          </p:cNvPr>
          <p:cNvPicPr>
            <a:picLocks noGrp="1" noChangeAspect="1"/>
          </p:cNvPicPr>
          <p:nvPr>
            <p:ph idx="1"/>
          </p:nvPr>
        </p:nvPicPr>
        <p:blipFill>
          <a:blip r:embed="rId2"/>
          <a:stretch>
            <a:fillRect/>
          </a:stretch>
        </p:blipFill>
        <p:spPr>
          <a:xfrm>
            <a:off x="3251318" y="221007"/>
            <a:ext cx="6571108" cy="6415986"/>
          </a:xfrm>
        </p:spPr>
      </p:pic>
    </p:spTree>
    <p:extLst>
      <p:ext uri="{BB962C8B-B14F-4D97-AF65-F5344CB8AC3E}">
        <p14:creationId xmlns:p14="http://schemas.microsoft.com/office/powerpoint/2010/main" val="397983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E8E64-2E75-411A-8C0C-0A9C1319A160}"/>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xmlns="" id="{8C5DC553-7F09-41B4-9D0D-D8201E93C6E2}"/>
              </a:ext>
            </a:extLst>
          </p:cNvPr>
          <p:cNvPicPr>
            <a:picLocks noGrp="1" noChangeAspect="1"/>
          </p:cNvPicPr>
          <p:nvPr>
            <p:ph idx="1"/>
          </p:nvPr>
        </p:nvPicPr>
        <p:blipFill>
          <a:blip r:embed="rId2"/>
          <a:stretch>
            <a:fillRect/>
          </a:stretch>
        </p:blipFill>
        <p:spPr>
          <a:xfrm>
            <a:off x="2729504" y="0"/>
            <a:ext cx="6414496" cy="6828334"/>
          </a:xfrm>
        </p:spPr>
      </p:pic>
    </p:spTree>
    <p:extLst>
      <p:ext uri="{BB962C8B-B14F-4D97-AF65-F5344CB8AC3E}">
        <p14:creationId xmlns:p14="http://schemas.microsoft.com/office/powerpoint/2010/main" val="402287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8D772-B122-4DD7-ADC3-9943C88A05C3}"/>
              </a:ext>
            </a:extLst>
          </p:cNvPr>
          <p:cNvSpPr>
            <a:spLocks noGrp="1"/>
          </p:cNvSpPr>
          <p:nvPr>
            <p:ph type="title"/>
          </p:nvPr>
        </p:nvSpPr>
        <p:spPr/>
        <p:txBody>
          <a:bodyPr>
            <a:normAutofit/>
          </a:bodyPr>
          <a:lstStyle/>
          <a:p>
            <a:pPr>
              <a:lnSpc>
                <a:spcPct val="107000"/>
              </a:lnSpc>
              <a:spcAft>
                <a:spcPts val="800"/>
              </a:spcAft>
            </a:pPr>
            <a:r>
              <a:rPr lang="en-IN" sz="20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Q1:</a:t>
            </a:r>
            <a:r>
              <a:rPr lang="en-IN" sz="2000" dirty="0">
                <a:highlight>
                  <a:srgbClr val="D3D3D3"/>
                </a:highligh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Consider a pure ALOHA network transmits 100 bits frame on a shared channel of 100 Kbps. How many frames has to be sent by a station so that 1.35 frames will be sent successfully in 10 seconds? Assume there are 100 stations.</a:t>
            </a:r>
            <a:endParaRPr lang="en-IN"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122B966-82F8-4BEE-8AC4-A2E833D99F6C}"/>
                  </a:ext>
                </a:extLst>
              </p:cNvPr>
              <p:cNvSpPr>
                <a:spLocks noGrp="1"/>
              </p:cNvSpPr>
              <p:nvPr>
                <p:ph idx="1"/>
              </p:nvPr>
            </p:nvSpPr>
            <p:spPr>
              <a:xfrm>
                <a:off x="838200" y="1845129"/>
                <a:ext cx="10515600" cy="4331834"/>
              </a:xfrm>
            </p:spPr>
            <p:txBody>
              <a:bodyPr/>
              <a:lstStyle/>
              <a:p>
                <a:pPr>
                  <a:lnSpc>
                    <a:spcPct val="107000"/>
                  </a:lnSpc>
                  <a:spcAft>
                    <a:spcPts val="800"/>
                  </a:spcAft>
                </a:pP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i="1">
                        <a:effectLst/>
                        <a:latin typeface="Cambria Math" panose="02040503050406030204" pitchFamily="18" charset="0"/>
                        <a:ea typeface="Calibri" panose="020F0502020204030204" pitchFamily="34" charset="0"/>
                        <a:cs typeface="Times New Roman" panose="02020603050405020304" pitchFamily="18" charset="0"/>
                      </a:rPr>
                      <m:t>≈10</m:t>
                    </m:r>
                  </m:oMath>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≈100</m:t>
                    </m:r>
                  </m:oMath>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i="1">
                        <a:effectLst/>
                        <a:latin typeface="Cambria Math" panose="02040503050406030204" pitchFamily="18" charset="0"/>
                        <a:ea typeface="Calibri" panose="020F0502020204030204" pitchFamily="34" charset="0"/>
                        <a:cs typeface="Times New Roman" panose="02020603050405020304" pitchFamily="18" charset="0"/>
                      </a:rPr>
                      <m:t>≈110</m:t>
                    </m:r>
                  </m:oMath>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i="1">
                        <a:effectLst/>
                        <a:latin typeface="Cambria Math" panose="02040503050406030204" pitchFamily="18" charset="0"/>
                        <a:ea typeface="Calibri" panose="020F0502020204030204" pitchFamily="34" charset="0"/>
                        <a:cs typeface="Times New Roman" panose="02020603050405020304" pitchFamily="18" charset="0"/>
                      </a:rPr>
                      <m:t>≈90</m:t>
                    </m:r>
                  </m:oMath>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122B966-82F8-4BEE-8AC4-A2E833D99F6C}"/>
                  </a:ext>
                </a:extLst>
              </p:cNvPr>
              <p:cNvSpPr>
                <a:spLocks noGrp="1" noRot="1" noChangeAspect="1" noMove="1" noResize="1" noEditPoints="1" noAdjustHandles="1" noChangeArrowheads="1" noChangeShapeType="1" noTextEdit="1"/>
              </p:cNvSpPr>
              <p:nvPr>
                <p:ph idx="1"/>
              </p:nvPr>
            </p:nvSpPr>
            <p:spPr>
              <a:xfrm>
                <a:off x="838200" y="1845129"/>
                <a:ext cx="10515600" cy="4331834"/>
              </a:xfrm>
              <a:blipFill>
                <a:blip r:embed="rId2"/>
                <a:stretch>
                  <a:fillRect l="-812" t="-986"/>
                </a:stretch>
              </a:blipFill>
            </p:spPr>
            <p:txBody>
              <a:bodyPr/>
              <a:lstStyle/>
              <a:p>
                <a:r>
                  <a:rPr lang="en-IN">
                    <a:noFill/>
                  </a:rPr>
                  <a:t> </a:t>
                </a:r>
              </a:p>
            </p:txBody>
          </p:sp>
        </mc:Fallback>
      </mc:AlternateContent>
    </p:spTree>
    <p:extLst>
      <p:ext uri="{BB962C8B-B14F-4D97-AF65-F5344CB8AC3E}">
        <p14:creationId xmlns:p14="http://schemas.microsoft.com/office/powerpoint/2010/main" val="409586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29047-7D7A-4D6A-83F8-E6E9D9AA290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A513B549-0C19-4F9A-B75D-EE6FFB7F5C7D}"/>
              </a:ext>
            </a:extLst>
          </p:cNvPr>
          <p:cNvPicPr>
            <a:picLocks noGrp="1" noChangeAspect="1"/>
          </p:cNvPicPr>
          <p:nvPr>
            <p:ph idx="1"/>
          </p:nvPr>
        </p:nvPicPr>
        <p:blipFill>
          <a:blip r:embed="rId2"/>
          <a:stretch>
            <a:fillRect/>
          </a:stretch>
        </p:blipFill>
        <p:spPr>
          <a:xfrm>
            <a:off x="1678119" y="1825625"/>
            <a:ext cx="8835761" cy="4351338"/>
          </a:xfrm>
        </p:spPr>
      </p:pic>
    </p:spTree>
    <p:extLst>
      <p:ext uri="{BB962C8B-B14F-4D97-AF65-F5344CB8AC3E}">
        <p14:creationId xmlns:p14="http://schemas.microsoft.com/office/powerpoint/2010/main" val="351758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F5090B15-5DC6-407A-8DC6-7ADFE4311C6C}"/>
                  </a:ext>
                </a:extLst>
              </p:cNvPr>
              <p:cNvSpPr>
                <a:spLocks noGrp="1"/>
              </p:cNvSpPr>
              <p:nvPr>
                <p:ph type="title"/>
              </p:nvPr>
            </p:nvSpPr>
            <p:spPr>
              <a:xfrm>
                <a:off x="838200" y="365125"/>
                <a:ext cx="10515600" cy="3178175"/>
              </a:xfrm>
            </p:spPr>
            <p:txBody>
              <a:bodyPr>
                <a:normAutofit fontScale="90000"/>
              </a:bodyPr>
              <a:lstStyle/>
              <a:p>
                <a:pPr>
                  <a:lnSpc>
                    <a:spcPct val="107000"/>
                  </a:lnSpc>
                  <a:spcAft>
                    <a:spcPts val="800"/>
                  </a:spcAft>
                </a:pPr>
                <a:r>
                  <a:rPr lang="en-IN" sz="1800"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Q9.</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Suppose n-km long cable transmit at 1.544 Mbps. The propagation speed in the cable is x/y times of the speed of light in the vacuum, where x and y are the non-zero positive values. If 772 bits fit in the cable then find the correct statement. You can assume the speed of light in vacuum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8</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𝑠𝑒𝑐</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S1: The relationship between x, y, n will always be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if n&gt;x&gt;y</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S2: If x&gt;y&gt;n then the correct relationship is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1025</m:t>
                        </m:r>
                      </m:den>
                    </m:f>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S3: The relationship between x, y, n will always be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if n&gt;y&gt;x</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S4: None of the above relationships are correct.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F5090B15-5DC6-407A-8DC6-7ADFE4311C6C}"/>
                  </a:ext>
                </a:extLst>
              </p:cNvPr>
              <p:cNvSpPr>
                <a:spLocks noGrp="1" noRot="1" noChangeAspect="1" noMove="1" noResize="1" noEditPoints="1" noAdjustHandles="1" noChangeArrowheads="1" noChangeShapeType="1" noTextEdit="1"/>
              </p:cNvSpPr>
              <p:nvPr>
                <p:ph type="title"/>
              </p:nvPr>
            </p:nvSpPr>
            <p:spPr>
              <a:xfrm>
                <a:off x="838200" y="365125"/>
                <a:ext cx="10515600" cy="3178175"/>
              </a:xfrm>
              <a:blipFill>
                <a:blip r:embed="rId2"/>
                <a:stretch>
                  <a:fillRect l="-348" t="-3263"/>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xmlns="" id="{93FAC10B-1612-4F8D-A28A-49ED8F8E9A1D}"/>
              </a:ext>
            </a:extLst>
          </p:cNvPr>
          <p:cNvSpPr>
            <a:spLocks noGrp="1"/>
          </p:cNvSpPr>
          <p:nvPr>
            <p:ph idx="1"/>
          </p:nvPr>
        </p:nvSpPr>
        <p:spPr>
          <a:xfrm>
            <a:off x="838200" y="3265713"/>
            <a:ext cx="10515600" cy="2911249"/>
          </a:xfrm>
        </p:spPr>
        <p:txBody>
          <a:bodyPr/>
          <a:lstStyle/>
          <a:p>
            <a:pPr>
              <a:lnSpc>
                <a:spcPct val="107000"/>
              </a:lnSpc>
              <a:spcAft>
                <a:spcPts val="800"/>
              </a:spcAft>
            </a:pPr>
            <a:r>
              <a:rPr lang="en-IN"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Only S1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Only S2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Only S3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9041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3861C-100F-4C8F-9AD8-B06283E677FA}"/>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DFDE2A1-C255-4710-A30F-3D4E6C277C70}"/>
                  </a:ext>
                </a:extLst>
              </p:cNvPr>
              <p:cNvSpPr>
                <a:spLocks noGrp="1"/>
              </p:cNvSpPr>
              <p:nvPr>
                <p:ph idx="1"/>
              </p:nvPr>
            </p:nvSpPr>
            <p:spPr/>
            <p:txBody>
              <a:bodyPr>
                <a:normAutofit fontScale="85000" lnSpcReduction="10000"/>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Data rate = 1.544 Mbps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Cable length = n km =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m/sec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Speed of light in vacuum =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8</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𝑠𝑒𝑐</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Propagation speed =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8</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𝑠𝑒𝑐</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Propagation delay =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×1000</m:t>
                        </m:r>
                      </m:num>
                      <m:den>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8</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𝑠𝑒𝑐</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Hence,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772=1.544×</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6</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15.44×</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150</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8DFDE2A1-C255-4710-A30F-3D4E6C277C70}"/>
                  </a:ext>
                </a:extLst>
              </p:cNvPr>
              <p:cNvSpPr>
                <a:spLocks noGrp="1" noRot="1" noChangeAspect="1" noMove="1" noResize="1" noEditPoints="1" noAdjustHandles="1" noChangeArrowheads="1" noChangeShapeType="1" noTextEdit="1"/>
              </p:cNvSpPr>
              <p:nvPr>
                <p:ph idx="1"/>
              </p:nvPr>
            </p:nvSpPr>
            <p:spPr>
              <a:blipFill>
                <a:blip r:embed="rId2"/>
                <a:stretch>
                  <a:fillRect l="-174" t="-420"/>
                </a:stretch>
              </a:blipFill>
            </p:spPr>
            <p:txBody>
              <a:bodyPr/>
              <a:lstStyle/>
              <a:p>
                <a:r>
                  <a:rPr lang="en-IN">
                    <a:noFill/>
                  </a:rPr>
                  <a:t> </a:t>
                </a:r>
              </a:p>
            </p:txBody>
          </p:sp>
        </mc:Fallback>
      </mc:AlternateContent>
    </p:spTree>
    <p:extLst>
      <p:ext uri="{BB962C8B-B14F-4D97-AF65-F5344CB8AC3E}">
        <p14:creationId xmlns:p14="http://schemas.microsoft.com/office/powerpoint/2010/main" val="3210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F7840-07E5-431D-B584-3C6BF594DBB7}"/>
              </a:ext>
            </a:extLst>
          </p:cNvPr>
          <p:cNvSpPr>
            <a:spLocks noGrp="1"/>
          </p:cNvSpPr>
          <p:nvPr>
            <p:ph type="title"/>
          </p:nvPr>
        </p:nvSpPr>
        <p:spPr>
          <a:xfrm>
            <a:off x="838200" y="365125"/>
            <a:ext cx="10515600" cy="2198461"/>
          </a:xfrm>
        </p:spPr>
        <p:txBody>
          <a:bodyPr>
            <a:normAutofit fontScale="90000"/>
          </a:bodyPr>
          <a:lstStyle/>
          <a:p>
            <a:pPr>
              <a:lnSpc>
                <a:spcPct val="107000"/>
              </a:lnSpc>
              <a:spcAft>
                <a:spcPts val="800"/>
              </a:spcAft>
            </a:pPr>
            <a:r>
              <a:rPr lang="en-IN" sz="1800"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Q10:</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Suppose an Ethernet address appear on the line in binary as follows (arrow denotes the direction of frame movement):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Assume the following MAC address appears on the line in base 2 representation (arrow indicates direction in which the data moves):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&lt;-- 010110001101010000111100110100100111101011110110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Find the MAC address in Hexadecimal.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1970382D-4EBA-49A1-A8D4-5AC92B7375C2}"/>
              </a:ext>
            </a:extLst>
          </p:cNvPr>
          <p:cNvSpPr>
            <a:spLocks noGrp="1"/>
          </p:cNvSpPr>
          <p:nvPr>
            <p:ph idx="1"/>
          </p:nvPr>
        </p:nvSpPr>
        <p:spPr>
          <a:xfrm>
            <a:off x="838200" y="2563585"/>
            <a:ext cx="10515600" cy="3613377"/>
          </a:xfrm>
        </p:spPr>
        <p:txBody>
          <a:bodyPr/>
          <a:lstStyle/>
          <a:p>
            <a:pPr>
              <a:lnSpc>
                <a:spcPct val="107000"/>
              </a:lnSpc>
              <a:spcAft>
                <a:spcPts val="800"/>
              </a:spcAft>
            </a:pPr>
            <a:r>
              <a:rPr lang="en-IN"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85:4D:C3:2D:A7:6F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1A:2B:3C:AD:5E:7F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6F:5E:AD:3C:2B:1A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None of the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145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8A763-2ACD-47B1-ABA8-6880C31D5B9D}"/>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xmlns="" id="{C4DA1E94-C36F-405A-9BA9-330090BED9F9}"/>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address is sent left to right, byte by byte; for each byte, it is sent right to left, bit by bit.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Hence, Correct Ans: 1A:2B:3C:AD:5E:6F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4572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B89AA-8DB2-4E45-83A4-427B1BB26C8F}"/>
              </a:ext>
            </a:extLst>
          </p:cNvPr>
          <p:cNvSpPr>
            <a:spLocks noGrp="1"/>
          </p:cNvSpPr>
          <p:nvPr>
            <p:ph type="title"/>
          </p:nvPr>
        </p:nvSpPr>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Q11:</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For the minimum length Ethernet frame, assume R is the percentage of relevant data to the full packet. Which one of the following is more accurate?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86395A5-AB82-41C1-95BB-B45C5746A2D3}"/>
                  </a:ext>
                </a:extLst>
              </p:cNvPr>
              <p:cNvSpPr>
                <a:spLocks noGrp="1"/>
              </p:cNvSpPr>
              <p:nvPr>
                <p:ph idx="1"/>
              </p:nvPr>
            </p:nvSpPr>
            <p:spPr/>
            <p:txBody>
              <a:bodyPr/>
              <a:lstStyle/>
              <a:p>
                <a:pPr>
                  <a:lnSpc>
                    <a:spcPct val="107000"/>
                  </a:lnSpc>
                  <a:spcAft>
                    <a:spcPts val="800"/>
                  </a:spcAft>
                </a:pPr>
                <a:r>
                  <a:rPr lang="en-IN" sz="2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0.71875=</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𝑅</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0.98814≥</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𝑅</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0.71875≥</m:t>
                    </m:r>
                    <m:r>
                      <a:rPr lang="en-IN"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𝑅</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0.98814=</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𝑅</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86395A5-AB82-41C1-95BB-B45C5746A2D3}"/>
                  </a:ext>
                </a:extLst>
              </p:cNvPr>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IN">
                    <a:noFill/>
                  </a:rPr>
                  <a:t> </a:t>
                </a:r>
              </a:p>
            </p:txBody>
          </p:sp>
        </mc:Fallback>
      </mc:AlternateContent>
    </p:spTree>
    <p:extLst>
      <p:ext uri="{BB962C8B-B14F-4D97-AF65-F5344CB8AC3E}">
        <p14:creationId xmlns:p14="http://schemas.microsoft.com/office/powerpoint/2010/main" val="259903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A0C2E-B105-4555-9164-5B0EBD25DDCC}"/>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pic>
        <p:nvPicPr>
          <p:cNvPr id="4" name="Content Placeholder 3">
            <a:extLst>
              <a:ext uri="{FF2B5EF4-FFF2-40B4-BE49-F238E27FC236}">
                <a16:creationId xmlns:a16="http://schemas.microsoft.com/office/drawing/2014/main" xmlns="" id="{272E6094-0A27-433E-8C9E-6EA63A52B493}"/>
              </a:ext>
            </a:extLst>
          </p:cNvPr>
          <p:cNvPicPr>
            <a:picLocks noGrp="1" noChangeAspect="1"/>
          </p:cNvPicPr>
          <p:nvPr>
            <p:ph idx="1"/>
          </p:nvPr>
        </p:nvPicPr>
        <p:blipFill>
          <a:blip r:embed="rId2"/>
          <a:stretch>
            <a:fillRect/>
          </a:stretch>
        </p:blipFill>
        <p:spPr>
          <a:xfrm>
            <a:off x="1232388" y="2581500"/>
            <a:ext cx="9074082" cy="847500"/>
          </a:xfrm>
          <a:prstGeom prst="rect">
            <a:avLst/>
          </a:prstGeom>
        </p:spPr>
      </p:pic>
    </p:spTree>
    <p:extLst>
      <p:ext uri="{BB962C8B-B14F-4D97-AF65-F5344CB8AC3E}">
        <p14:creationId xmlns:p14="http://schemas.microsoft.com/office/powerpoint/2010/main" val="405538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C335B-5100-406E-8F0A-7DF901DD37A9}"/>
              </a:ext>
            </a:extLst>
          </p:cNvPr>
          <p:cNvSpPr>
            <a:spLocks noGrp="1"/>
          </p:cNvSpPr>
          <p:nvPr>
            <p:ph type="title"/>
          </p:nvPr>
        </p:nvSpPr>
        <p:spPr>
          <a:xfrm>
            <a:off x="838200" y="365125"/>
            <a:ext cx="10515600" cy="1773918"/>
          </a:xfrm>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Q12:</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in the case of Bluetooth, each device changes its modulation frequency 1600 times per second, i.e., Bluetooth hops 1600 times per second. Find the time used in hopping for frame exchange.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State true/false: “There are no problems (except the cost) if we replace a bridge with a router”.</a:t>
            </a:r>
            <a:endParaRPr lang="en-IN" dirty="0"/>
          </a:p>
        </p:txBody>
      </p:sp>
      <p:sp>
        <p:nvSpPr>
          <p:cNvPr id="3" name="Content Placeholder 2">
            <a:extLst>
              <a:ext uri="{FF2B5EF4-FFF2-40B4-BE49-F238E27FC236}">
                <a16:creationId xmlns:a16="http://schemas.microsoft.com/office/drawing/2014/main" xmlns="" id="{7E0EFF47-62DE-4547-959A-15011E1297E5}"/>
              </a:ext>
            </a:extLst>
          </p:cNvPr>
          <p:cNvSpPr>
            <a:spLocks noGrp="1"/>
          </p:cNvSpPr>
          <p:nvPr>
            <p:ph idx="1"/>
          </p:nvPr>
        </p:nvSpPr>
        <p:spPr>
          <a:xfrm>
            <a:off x="838200" y="2547257"/>
            <a:ext cx="10515600" cy="3629706"/>
          </a:xfrm>
        </p:spPr>
        <p:txBody>
          <a:bodyPr/>
          <a:lstStyle/>
          <a:p>
            <a:pPr>
              <a:lnSpc>
                <a:spcPct val="107000"/>
              </a:lnSpc>
              <a:spcAft>
                <a:spcPts val="800"/>
              </a:spcAft>
              <a:tabLst>
                <a:tab pos="270510" algn="l"/>
              </a:tabLst>
            </a:pPr>
            <a:r>
              <a:rPr lang="en-IN" sz="2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259 micro sec, True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259 micro sec, False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366 micro sec, True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None of the above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4786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1D80D-72B1-4A67-9B05-FE50529DDD1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9ABE1C5-26A7-4887-880D-40B5B8F00FA9}"/>
              </a:ext>
            </a:extLst>
          </p:cNvPr>
          <p:cNvPicPr>
            <a:picLocks noGrp="1" noChangeAspect="1"/>
          </p:cNvPicPr>
          <p:nvPr>
            <p:ph idx="1"/>
          </p:nvPr>
        </p:nvPicPr>
        <p:blipFill>
          <a:blip r:embed="rId2"/>
          <a:stretch>
            <a:fillRect/>
          </a:stretch>
        </p:blipFill>
        <p:spPr>
          <a:xfrm>
            <a:off x="1186542" y="891110"/>
            <a:ext cx="9818916" cy="5449152"/>
          </a:xfrm>
        </p:spPr>
      </p:pic>
    </p:spTree>
    <p:extLst>
      <p:ext uri="{BB962C8B-B14F-4D97-AF65-F5344CB8AC3E}">
        <p14:creationId xmlns:p14="http://schemas.microsoft.com/office/powerpoint/2010/main" val="4202986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FFEAE-F2C5-46EF-A539-597252F80F7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D8B5188C-C09A-4B69-9094-2F402359B6B1}"/>
              </a:ext>
            </a:extLst>
          </p:cNvPr>
          <p:cNvPicPr>
            <a:picLocks noGrp="1" noChangeAspect="1"/>
          </p:cNvPicPr>
          <p:nvPr>
            <p:ph idx="1"/>
          </p:nvPr>
        </p:nvPicPr>
        <p:blipFill>
          <a:blip r:embed="rId2"/>
          <a:stretch>
            <a:fillRect/>
          </a:stretch>
        </p:blipFill>
        <p:spPr>
          <a:xfrm>
            <a:off x="838200" y="567233"/>
            <a:ext cx="9002488" cy="5723534"/>
          </a:xfrm>
        </p:spPr>
      </p:pic>
    </p:spTree>
    <p:extLst>
      <p:ext uri="{BB962C8B-B14F-4D97-AF65-F5344CB8AC3E}">
        <p14:creationId xmlns:p14="http://schemas.microsoft.com/office/powerpoint/2010/main" val="315345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96768-E2E1-4422-A4D2-9E6DC5B9B8BA}"/>
              </a:ext>
            </a:extLst>
          </p:cNvPr>
          <p:cNvSpPr>
            <a:spLocks noGrp="1"/>
          </p:cNvSpPr>
          <p:nvPr>
            <p:ph type="title"/>
          </p:nvPr>
        </p:nvSpPr>
        <p:spPr/>
        <p:txBody>
          <a:bodyPr/>
          <a:lstStyle/>
          <a:p>
            <a:r>
              <a:rPr lang="en-IN" sz="4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Solution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E8F7A42-D018-49DE-90ED-97030E9C9999}"/>
                  </a:ext>
                </a:extLst>
              </p:cNvPr>
              <p:cNvSpPr>
                <a:spLocks noGrp="1"/>
              </p:cNvSpPr>
              <p:nvPr>
                <p:ph idx="1"/>
              </p:nvPr>
            </p:nvSpPr>
            <p:spPr/>
            <p:txBody>
              <a:bodyPr/>
              <a:lstStyle/>
              <a:p>
                <a:pPr>
                  <a:lnSpc>
                    <a:spcPct val="107000"/>
                  </a:lnSpc>
                  <a:spcAft>
                    <a:spcPts val="800"/>
                  </a:spcAft>
                </a:pPr>
                <a14:m>
                  <m:oMath xmlns:m="http://schemas.openxmlformats.org/officeDocument/2006/math">
                    <m:sSub>
                      <m:sSubPr>
                        <m:ctrlPr>
                          <a:rPr lang="en-IN" sz="1800" i="1">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𝑓𝑟</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100 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𝑏𝑖𝑡𝑠</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100000 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𝑏𝑝𝑠</m:t>
                        </m:r>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𝑚𝑠</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𝐺</m:t>
                    </m:r>
                    <m:r>
                      <a:rPr lang="en-IN" sz="1800" i="1">
                        <a:effectLst/>
                        <a:latin typeface="Cambria Math" panose="02040503050406030204" pitchFamily="18" charset="0"/>
                        <a:ea typeface="Calibri" panose="020F0502020204030204" pitchFamily="34" charset="0"/>
                        <a:cs typeface="Times New Roman" panose="02020603050405020304" pitchFamily="18" charset="0"/>
                      </a:rPr>
                      <m:t>=100×</m:t>
                    </m:r>
                    <m:d>
                      <m:dPr>
                        <m:ctrlPr>
                          <a:rPr lang="en-IN" sz="1800" i="1">
                            <a:effectLst/>
                            <a:latin typeface="Cambria Math" charset="0"/>
                            <a:ea typeface="Calibri" panose="020F0502020204030204" pitchFamily="34" charset="0"/>
                            <a:cs typeface="Times New Roman" panose="02020603050405020304" pitchFamily="18" charset="0"/>
                          </a:rPr>
                        </m:ctrlPr>
                      </m:dPr>
                      <m:e>
                        <m:f>
                          <m:fPr>
                            <m:ctrlPr>
                              <a:rPr lang="en-IN" sz="1800" i="1">
                                <a:effectLst/>
                                <a:latin typeface="Cambria Math"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10</m:t>
                            </m:r>
                          </m:den>
                        </m:f>
                      </m:e>
                    </m:d>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𝑚𝑠</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100</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𝑇h𝑟𝑜𝑢𝑔h𝑝𝑢𝑡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1.35</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=0.135=</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𝐺</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G=1, then S=0.135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Hence, </a:t>
                </a:r>
                <a14:m>
                  <m:oMath xmlns:m="http://schemas.openxmlformats.org/officeDocument/2006/math">
                    <m:f>
                      <m:fPr>
                        <m:ctrlPr>
                          <a:rPr lang="en-IN" sz="1800" i="1">
                            <a:effectLst/>
                            <a:latin typeface="Cambria Math"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=100</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1E8F7A42-D018-49DE-90ED-97030E9C9999}"/>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en-IN">
                    <a:noFill/>
                  </a:rPr>
                  <a:t> </a:t>
                </a:r>
              </a:p>
            </p:txBody>
          </p:sp>
        </mc:Fallback>
      </mc:AlternateContent>
    </p:spTree>
    <p:extLst>
      <p:ext uri="{BB962C8B-B14F-4D97-AF65-F5344CB8AC3E}">
        <p14:creationId xmlns:p14="http://schemas.microsoft.com/office/powerpoint/2010/main" val="189024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45E93-D146-45B1-AE82-DDD6A331DCE6}"/>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xmlns="" id="{739AEA04-88D1-49E0-81ED-FBC2BC4862AC}"/>
              </a:ext>
            </a:extLst>
          </p:cNvPr>
          <p:cNvSpPr>
            <a:spLocks noGrp="1"/>
          </p:cNvSpPr>
          <p:nvPr>
            <p:ph idx="1"/>
          </p:nvPr>
        </p:nvSpPr>
        <p:spPr/>
        <p:txBody>
          <a:bodyPr/>
          <a:lstStyle/>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Primary station sends on the even-numbered slots; the secondary sends on the odd-numbered slots.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ACL can use one, three, or more slots and can achieve a maximum data rate of 721 kbps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Adv. Of bridge is the separation of collision domain. In the bridged network the collision domain becomes much smaller and the probability of collision is reduced.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L2CAP has specific duties: multiplexing, segmentation and reassembly, QoS, group management,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8024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A5F642-674B-4A51-8CB3-0053674CDF5D}"/>
              </a:ext>
            </a:extLst>
          </p:cNvPr>
          <p:cNvSpPr>
            <a:spLocks noGrp="1"/>
          </p:cNvSpPr>
          <p:nvPr>
            <p:ph type="title"/>
          </p:nvPr>
        </p:nvSpPr>
        <p:spPr>
          <a:xfrm>
            <a:off x="838200" y="365125"/>
            <a:ext cx="10515600" cy="2263774"/>
          </a:xfrm>
        </p:spPr>
        <p:txBody>
          <a:bodyPr>
            <a:normAutofit fontScale="90000"/>
          </a:bodyPr>
          <a:lstStyle/>
          <a:p>
            <a:pPr>
              <a:lnSpc>
                <a:spcPct val="107000"/>
              </a:lnSpc>
              <a:spcAft>
                <a:spcPts val="800"/>
              </a:spcAft>
              <a:tabLst>
                <a:tab pos="270510" algn="l"/>
              </a:tabLst>
            </a:pPr>
            <a:r>
              <a:rPr lang="en-IN" sz="1800"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Q14.</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State true (T) or false (F)</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 Optical fibre supports higher bandwidth than coaxial cable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(Q): Installation is a difficult task for optical fibre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(R) Fibre optic is bi-directional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 Minimum data size (without padding) in the standard Ethernet is 46 bytes.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81318F46-E6FC-4010-B217-DFF219F3521A}"/>
              </a:ext>
            </a:extLst>
          </p:cNvPr>
          <p:cNvSpPr>
            <a:spLocks noGrp="1"/>
          </p:cNvSpPr>
          <p:nvPr>
            <p:ph idx="1"/>
          </p:nvPr>
        </p:nvSpPr>
        <p:spPr>
          <a:xfrm>
            <a:off x="838200" y="2628899"/>
            <a:ext cx="10515600" cy="3548063"/>
          </a:xfrm>
        </p:spPr>
        <p:txBody>
          <a:bodyPr/>
          <a:lstStyle/>
          <a:p>
            <a:pPr>
              <a:lnSpc>
                <a:spcPct val="107000"/>
              </a:lnSpc>
              <a:spcAft>
                <a:spcPts val="800"/>
              </a:spcAft>
              <a:tabLst>
                <a:tab pos="270510" algn="l"/>
              </a:tabLst>
            </a:pPr>
            <a:r>
              <a:rPr lang="en-IN" sz="2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(P)-T, (Q)-T, (R)-F, (S)- 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(P)-T, (Q)-T, (R)-F, (S)-F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(P)-T, (Q)-F, (R)-F, (S)- F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(P)T-, (Q)-F, (R)-F, (S)- 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None of the above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9750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11AF2-D180-487F-BC5D-3D2A7E83BB9D}"/>
              </a:ext>
            </a:extLst>
          </p:cNvPr>
          <p:cNvSpPr>
            <a:spLocks noGrp="1"/>
          </p:cNvSpPr>
          <p:nvPr>
            <p:ph type="title"/>
          </p:nvPr>
        </p:nvSpPr>
        <p:spPr>
          <a:xfrm>
            <a:off x="838200" y="365125"/>
            <a:ext cx="10515600" cy="2198461"/>
          </a:xfrm>
        </p:spPr>
        <p:txBody>
          <a:bodyPr>
            <a:normAutofit/>
          </a:bodyPr>
          <a:lstStyle/>
          <a:p>
            <a:pPr>
              <a:lnSpc>
                <a:spcPct val="107000"/>
              </a:lnSpc>
              <a:spcAft>
                <a:spcPts val="800"/>
              </a:spcAft>
              <a:tabLst>
                <a:tab pos="270510" algn="l"/>
              </a:tabLst>
            </a:pPr>
            <a:r>
              <a:rPr lang="en-IN" sz="1800"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Q15.</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slotted ALOHA network transmits 145-bit frames using a shared channel with a 145-kbps bandwidth. The system (all stations together) produces 250 frames per second. (a) Find the throughput of the system. (b) How many of 250 frames will probably survive.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1506BB27-F394-4B71-8F7D-003F8E46DF93}"/>
              </a:ext>
            </a:extLst>
          </p:cNvPr>
          <p:cNvSpPr>
            <a:spLocks noGrp="1"/>
          </p:cNvSpPr>
          <p:nvPr>
            <p:ph idx="1"/>
          </p:nvPr>
        </p:nvSpPr>
        <p:spPr>
          <a:xfrm>
            <a:off x="838200" y="2939143"/>
            <a:ext cx="10515600" cy="3237820"/>
          </a:xfrm>
        </p:spPr>
        <p:txBody>
          <a:bodyPr/>
          <a:lstStyle/>
          <a:p>
            <a:pPr>
              <a:lnSpc>
                <a:spcPct val="107000"/>
              </a:lnSpc>
              <a:spcAft>
                <a:spcPts val="800"/>
              </a:spcAft>
              <a:tabLst>
                <a:tab pos="270510" algn="l"/>
              </a:tabLst>
            </a:pPr>
            <a:r>
              <a:rPr lang="en-IN"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0.195, 48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0.195, 49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0.303, 75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None of the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491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BAA90-9818-4113-AE10-8B4529A3C35F}"/>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xmlns="" id="{E7F075C3-8286-4C90-B818-9737F9393A9D}"/>
              </a:ext>
            </a:extLst>
          </p:cNvPr>
          <p:cNvSpPr>
            <a:spLocks noGrp="1"/>
          </p:cNvSpPr>
          <p:nvPr>
            <p:ph idx="1"/>
          </p:nvPr>
        </p:nvSpPr>
        <p:spPr/>
        <p:txBody>
          <a:bodyPr/>
          <a:lstStyle/>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G=0.25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Throughput=0.1947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7051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No of frames survived =0.1947*250=48.67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794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6B016-2798-4A25-AAAA-5E8912A1672F}"/>
              </a:ext>
            </a:extLst>
          </p:cNvPr>
          <p:cNvSpPr>
            <a:spLocks noGrp="1"/>
          </p:cNvSpPr>
          <p:nvPr>
            <p:ph type="title"/>
          </p:nvPr>
        </p:nvSpPr>
        <p:spPr/>
        <p:txBody>
          <a:bodyPr>
            <a:normAutofit/>
          </a:bodyPr>
          <a:lstStyle/>
          <a:p>
            <a:pPr>
              <a:lnSpc>
                <a:spcPct val="107000"/>
              </a:lnSpc>
              <a:spcAft>
                <a:spcPts val="800"/>
              </a:spcAft>
            </a:pPr>
            <a:r>
              <a:rPr lang="en-IN" sz="20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Q2:</a:t>
            </a:r>
            <a:r>
              <a:rPr lang="en-IN" sz="2000" dirty="0">
                <a:highlight>
                  <a:srgbClr val="D3D3D3"/>
                </a:highligh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Following are 5 Ethernet address in hexadecimal notation: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2000" dirty="0">
                <a:effectLst/>
                <a:latin typeface="Calibri" panose="020F0502020204030204" pitchFamily="34" charset="0"/>
                <a:ea typeface="Calibri" panose="020F0502020204030204" pitchFamily="34" charset="0"/>
                <a:cs typeface="Times New Roman" panose="02020603050405020304" pitchFamily="18" charset="0"/>
              </a:rPr>
              <a:t>) 5A:42:12:10:2A:14  (ii) 37:22:45:1B:07:EA (iii) 5E:1A:2B:21: 32:EE (iv) AB:42:1C:E1:EE:1A (v) 44:2A:5C:EE:10:E1. Now, which of these addresses cannot be used as source address in Ethernet frame.</a:t>
            </a:r>
            <a:endParaRPr lang="en-IN" sz="2000" dirty="0"/>
          </a:p>
        </p:txBody>
      </p:sp>
      <p:sp>
        <p:nvSpPr>
          <p:cNvPr id="3" name="Content Placeholder 2">
            <a:extLst>
              <a:ext uri="{FF2B5EF4-FFF2-40B4-BE49-F238E27FC236}">
                <a16:creationId xmlns:a16="http://schemas.microsoft.com/office/drawing/2014/main" xmlns="" id="{BAF80C34-C65B-4963-8AD8-B5958AB96C8C}"/>
              </a:ext>
            </a:extLst>
          </p:cNvPr>
          <p:cNvSpPr>
            <a:spLocks noGrp="1"/>
          </p:cNvSpPr>
          <p:nvPr>
            <p:ph idx="1"/>
          </p:nvPr>
        </p:nvSpPr>
        <p:spPr/>
        <p:txBody>
          <a:bodyPr/>
          <a:lstStyle/>
          <a:p>
            <a:pPr>
              <a:lnSpc>
                <a:spcPct val="107000"/>
              </a:lnSpc>
              <a:spcAft>
                <a:spcPts val="800"/>
              </a:spcAft>
            </a:pPr>
            <a:r>
              <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err="1">
                <a:effectLst/>
                <a:latin typeface="Calibri" panose="020F0502020204030204" pitchFamily="34" charset="0"/>
                <a:ea typeface="Calibri" panose="020F0502020204030204" pitchFamily="34" charset="0"/>
                <a:cs typeface="Times New Roman" panose="02020603050405020304" pitchFamily="18" charset="0"/>
              </a:rPr>
              <a:t>i</a:t>
            </a:r>
            <a:r>
              <a:rPr lang="en-IN" dirty="0">
                <a:effectLst/>
                <a:latin typeface="Calibri" panose="020F0502020204030204" pitchFamily="34" charset="0"/>
                <a:ea typeface="Calibri" panose="020F0502020204030204" pitchFamily="34" charset="0"/>
                <a:cs typeface="Times New Roman" panose="02020603050405020304" pitchFamily="18" charset="0"/>
              </a:rPr>
              <a:t>)&amp;(iii)</a:t>
            </a:r>
          </a:p>
          <a:p>
            <a:pPr lvl="2">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(iii)&amp;(iv)</a:t>
            </a:r>
          </a:p>
          <a:p>
            <a:pPr lvl="2">
              <a:lnSpc>
                <a:spcPct val="107000"/>
              </a:lnSpc>
              <a:spcAft>
                <a:spcPts val="800"/>
              </a:spcAft>
            </a:pPr>
            <a:r>
              <a:rPr lang="en-IN"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(ii)&amp;(iv)</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(ii)&amp;(iii)</a:t>
            </a:r>
          </a:p>
          <a:p>
            <a:endParaRPr lang="en-IN" dirty="0"/>
          </a:p>
        </p:txBody>
      </p:sp>
    </p:spTree>
    <p:extLst>
      <p:ext uri="{BB962C8B-B14F-4D97-AF65-F5344CB8AC3E}">
        <p14:creationId xmlns:p14="http://schemas.microsoft.com/office/powerpoint/2010/main" val="370898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7D5E2-A0EB-491F-A4D3-C7815268D48B}"/>
              </a:ext>
            </a:extLst>
          </p:cNvPr>
          <p:cNvSpPr>
            <a:spLocks noGrp="1"/>
          </p:cNvSpPr>
          <p:nvPr>
            <p:ph type="title"/>
          </p:nvPr>
        </p:nvSpPr>
        <p:spPr/>
        <p:txBody>
          <a:bodyPr/>
          <a:lstStyle/>
          <a:p>
            <a:r>
              <a:rPr lang="en-IN" sz="4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xmlns="" id="{9CA4F6F1-C90D-4567-BCF0-4C9AD336437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836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74CB8C21-5E34-44F7-B966-7321080D9948}"/>
                  </a:ext>
                </a:extLst>
              </p:cNvPr>
              <p:cNvSpPr>
                <a:spLocks noGrp="1"/>
              </p:cNvSpPr>
              <p:nvPr>
                <p:ph type="title"/>
              </p:nvPr>
            </p:nvSpPr>
            <p:spPr>
              <a:xfrm>
                <a:off x="838200" y="365125"/>
                <a:ext cx="10515600" cy="2476046"/>
              </a:xfrm>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Q3:</a:t>
                </a:r>
                <a:r>
                  <a:rPr lang="en-IN" sz="1800" dirty="0">
                    <a:highlight>
                      <a:srgbClr val="D3D3D3"/>
                    </a:highlight>
                    <a:latin typeface="Calibri" panose="020F0502020204030204" pitchFamily="34" charset="0"/>
                    <a:ea typeface="Calibri" panose="020F0502020204030204" pitchFamily="34" charset="0"/>
                    <a:cs typeface="Times New Roman" panose="02020603050405020304" pitchFamily="18" charset="0"/>
                  </a:rPr>
                  <a:t> </a:t>
                </a:r>
                <a:br>
                  <a:rPr lang="en-IN" sz="1800" dirty="0">
                    <a:highlight>
                      <a:srgbClr val="D3D3D3"/>
                    </a:highligh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a pure ALOHA network transmit 100-bit frames with a shared channel of 200 kbps. Suppose, the set of all stations is S= {S</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dirty="0">
                    <a:effectLst/>
                    <a:latin typeface="Calibri" panose="020F0502020204030204" pitchFamily="34" charset="0"/>
                    <a:ea typeface="Calibri" panose="020F0502020204030204" pitchFamily="34" charset="0"/>
                    <a:cs typeface="Times New Roman" panose="02020603050405020304" pitchFamily="18" charset="0"/>
                  </a:rPr>
                  <a:t>, S</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 S</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 …., S</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k-1</a:t>
                </a:r>
                <a:r>
                  <a:rPr lang="en-IN" sz="1800" dirty="0">
                    <a:effectLst/>
                    <a:latin typeface="Calibri" panose="020F0502020204030204" pitchFamily="34" charset="0"/>
                    <a:ea typeface="Calibri" panose="020F0502020204030204" pitchFamily="34" charset="0"/>
                    <a:cs typeface="Times New Roman" panose="02020603050405020304" pitchFamily="18" charset="0"/>
                  </a:rPr>
                  <a:t>}. During frame transmission, the first station decides to not send any frame and the second station decides to send only 1 frame per second. The last station decodes to send 14 frames per second. Let us consider, the following condition holds true: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i="1">
                            <a:effectLst/>
                            <a:latin typeface="Cambria Math"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0, 1, 2,…,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e>
                    </m:d>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en-IN" sz="1800" i="1">
                            <a:effectLst/>
                            <a:latin typeface="Cambria Math"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is the number of frames station S</a:t>
                </a:r>
                <a:r>
                  <a:rPr lang="en-IN" sz="1800" baseline="-25000" dirty="0">
                    <a:effectLst/>
                    <a:latin typeface="Calibri" panose="020F0502020204030204" pitchFamily="34" charset="0"/>
                    <a:ea typeface="Times New Roman" panose="02020603050405020304" pitchFamily="18" charset="0"/>
                    <a:cs typeface="Times New Roman" panose="02020603050405020304" pitchFamily="18" charset="0"/>
                  </a:rPr>
                  <a:t>n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is sending per second. If only 460 frames out of 2500 survives, find the correct option:</a:t>
                </a:r>
                <a:endParaRPr lang="en-IN" dirty="0"/>
              </a:p>
            </p:txBody>
          </p:sp>
        </mc:Choice>
        <mc:Fallback xmlns="">
          <p:sp>
            <p:nvSpPr>
              <p:cNvPr id="2" name="Title 1">
                <a:extLst>
                  <a:ext uri="{FF2B5EF4-FFF2-40B4-BE49-F238E27FC236}">
                    <a16:creationId xmlns:a16="http://schemas.microsoft.com/office/drawing/2014/main" id="{74CB8C21-5E34-44F7-B966-7321080D9948}"/>
                  </a:ext>
                </a:extLst>
              </p:cNvPr>
              <p:cNvSpPr>
                <a:spLocks noGrp="1" noRot="1" noChangeAspect="1" noMove="1" noResize="1" noEditPoints="1" noAdjustHandles="1" noChangeArrowheads="1" noChangeShapeType="1" noTextEdit="1"/>
              </p:cNvSpPr>
              <p:nvPr>
                <p:ph type="title"/>
              </p:nvPr>
            </p:nvSpPr>
            <p:spPr>
              <a:xfrm>
                <a:off x="838200" y="365125"/>
                <a:ext cx="10515600" cy="2476046"/>
              </a:xfrm>
              <a:blipFill>
                <a:blip r:embed="rId2"/>
                <a:stretch>
                  <a:fillRect l="-522" t="-246" r="-928" b="-2956"/>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xmlns="" id="{03B4E2B6-DF4E-44BE-80CF-C7DBD6B27173}"/>
              </a:ext>
            </a:extLst>
          </p:cNvPr>
          <p:cNvSpPr>
            <a:spLocks noGrp="1"/>
          </p:cNvSpPr>
          <p:nvPr>
            <p:ph idx="1"/>
          </p:nvPr>
        </p:nvSpPr>
        <p:spPr>
          <a:xfrm>
            <a:off x="838200" y="3167743"/>
            <a:ext cx="10515600" cy="3009220"/>
          </a:xfrm>
        </p:spPr>
        <p:txBody>
          <a:bodyPr/>
          <a:lstStyle/>
          <a:p>
            <a:pPr>
              <a:lnSpc>
                <a:spcPct val="107000"/>
              </a:lnSpc>
              <a:spcAft>
                <a:spcPts val="800"/>
              </a:spcAft>
            </a:pPr>
            <a:r>
              <a:rPr lang="en-IN" sz="2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Option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k= 14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k=15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k=17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k=18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859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40A61-69AE-4BD0-BD7E-C7DF936B38B3}"/>
              </a:ext>
            </a:extLst>
          </p:cNvPr>
          <p:cNvSpPr>
            <a:spLocks noGrp="1"/>
          </p:cNvSpPr>
          <p:nvPr>
            <p:ph type="title"/>
          </p:nvPr>
        </p:nvSpPr>
        <p:spPr/>
        <p:txBody>
          <a:bodyPr>
            <a:normAutofit/>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xmlns="" id="{9FEF8931-D42A-46E4-A685-76F3B8407818}"/>
              </a:ext>
            </a:extLst>
          </p:cNvPr>
          <p:cNvSpPr>
            <a:spLocks noGrp="1"/>
          </p:cNvSpPr>
          <p:nvPr>
            <p:ph idx="1"/>
          </p:nvPr>
        </p:nvSpPr>
        <p:spPr/>
        <p:txBody>
          <a:bodyPr>
            <a:normAutofit fontScale="85000" lnSpcReduction="20000"/>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Frame transmission time=100/200kbps=1/2ms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Throughput = 460/2500= 0.184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Max throughput achieved when G=1/2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we consider k=15 then,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Total numbers of frames all stations create per second = </a:t>
            </a:r>
            <a:r>
              <a:rPr lang="en-IN" sz="1800" dirty="0">
                <a:effectLst/>
                <a:latin typeface="Calibri" panose="020F0502020204030204" pitchFamily="34" charset="0"/>
                <a:ea typeface="Calibri" panose="020F0502020204030204" pitchFamily="34" charset="0"/>
                <a:cs typeface="Times New Roman" panose="02020603050405020304" pitchFamily="18" charset="0"/>
              </a:rPr>
              <a:t>0+1+1+2+3+5+8+13+21+34+55+89+144+233+377+14=1000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sec i.e. 1000ms ………………….1000 frames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1ms ………………………………………1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frame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½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ms</a:t>
            </a:r>
            <a:r>
              <a:rPr lang="en-IN" sz="1800" dirty="0">
                <a:effectLst/>
                <a:latin typeface="Calibri" panose="020F0502020204030204" pitchFamily="34" charset="0"/>
                <a:ea typeface="Calibri" panose="020F0502020204030204" pitchFamily="34" charset="0"/>
                <a:cs typeface="Times New Roman" panose="02020603050405020304" pitchFamily="18" charset="0"/>
              </a:rPr>
              <a:t> …………………………………….1/2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frame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G=</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Avg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No of frames transmitted during 1 frames transmission time=1/2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90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CDD46-6D91-45C4-888F-42D03EB55781}"/>
              </a:ext>
            </a:extLst>
          </p:cNvPr>
          <p:cNvSpPr>
            <a:spLocks noGrp="1"/>
          </p:cNvSpPr>
          <p:nvPr>
            <p:ph type="title"/>
          </p:nvPr>
        </p:nvSpPr>
        <p:spPr/>
        <p:txBody>
          <a:bodyPr>
            <a:normAutofit/>
          </a:bodyPr>
          <a:lstStyle/>
          <a:p>
            <a:pPr>
              <a:lnSpc>
                <a:spcPct val="107000"/>
              </a:lnSpc>
              <a:spcAft>
                <a:spcPts val="800"/>
              </a:spcAft>
            </a:pPr>
            <a:r>
              <a:rPr lang="en-IN"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Q4:</a:t>
            </a:r>
            <a:r>
              <a:rPr lang="en-IN" sz="1800" dirty="0">
                <a:highlight>
                  <a:srgbClr val="D3D3D3"/>
                </a:highligh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Suppose that a group of 20 stations is serviced by an Ethernet LAN. If all these stations are connected to 1000 Mbps switch then how much bandwidth is available to each station? </a:t>
            </a:r>
            <a:endParaRPr lang="en-IN" dirty="0"/>
          </a:p>
        </p:txBody>
      </p:sp>
      <p:sp>
        <p:nvSpPr>
          <p:cNvPr id="3" name="Content Placeholder 2">
            <a:extLst>
              <a:ext uri="{FF2B5EF4-FFF2-40B4-BE49-F238E27FC236}">
                <a16:creationId xmlns:a16="http://schemas.microsoft.com/office/drawing/2014/main" xmlns="" id="{25BDD23F-2B88-4C4A-81FC-2C29BAE06FE7}"/>
              </a:ext>
            </a:extLst>
          </p:cNvPr>
          <p:cNvSpPr>
            <a:spLocks noGrp="1"/>
          </p:cNvSpPr>
          <p:nvPr>
            <p:ph idx="1"/>
          </p:nvPr>
        </p:nvSpPr>
        <p:spPr/>
        <p:txBody>
          <a:bodyPr/>
          <a:lstStyle/>
          <a:p>
            <a:pPr>
              <a:lnSpc>
                <a:spcPct val="107000"/>
              </a:lnSpc>
              <a:spcAft>
                <a:spcPts val="800"/>
              </a:spcAft>
            </a:pPr>
            <a: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50 Mbps</a:t>
            </a:r>
          </a:p>
          <a:p>
            <a:pPr lvl="2">
              <a:lnSpc>
                <a:spcPct val="107000"/>
              </a:lnSpc>
              <a:spcAft>
                <a:spcPts val="800"/>
              </a:spcAft>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1000 Mbps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10 Mbps</a:t>
            </a:r>
          </a:p>
          <a:p>
            <a:pPr lvl="2">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100 Mbps</a:t>
            </a:r>
          </a:p>
          <a:p>
            <a:endParaRPr lang="en-IN" dirty="0"/>
          </a:p>
        </p:txBody>
      </p:sp>
    </p:spTree>
    <p:extLst>
      <p:ext uri="{BB962C8B-B14F-4D97-AF65-F5344CB8AC3E}">
        <p14:creationId xmlns:p14="http://schemas.microsoft.com/office/powerpoint/2010/main" val="225940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91567-0975-4EAF-BCDD-4AA28B70E637}"/>
              </a:ext>
            </a:extLst>
          </p:cNvPr>
          <p:cNvSpPr>
            <a:spLocks noGrp="1"/>
          </p:cNvSpPr>
          <p:nvPr>
            <p:ph type="title"/>
          </p:nvPr>
        </p:nvSpPr>
        <p:spPr/>
        <p:txBody>
          <a:bodyPr/>
          <a:lstStyle/>
          <a:p>
            <a:r>
              <a:rPr lang="en-IN"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xmlns="" id="{B99F3C7B-C84B-461A-9B7A-DA87949B2EB2}"/>
              </a:ext>
            </a:extLst>
          </p:cNvPr>
          <p:cNvSpPr>
            <a:spLocks noGrp="1"/>
          </p:cNvSpPr>
          <p:nvPr>
            <p:ph idx="1"/>
          </p:nvPr>
        </p:nvSpPr>
        <p:spPr/>
        <p:txBody>
          <a:bodyPr>
            <a:normAutofit/>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Ans= 1000 Mbps</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Since all stations can make use of 1000 Mbps available bandwidth.</a:t>
            </a:r>
            <a:endParaRPr lang="en-IN" sz="2400" dirty="0"/>
          </a:p>
        </p:txBody>
      </p:sp>
    </p:spTree>
    <p:extLst>
      <p:ext uri="{BB962C8B-B14F-4D97-AF65-F5344CB8AC3E}">
        <p14:creationId xmlns:p14="http://schemas.microsoft.com/office/powerpoint/2010/main" val="254911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617</Words>
  <Application>Microsoft Macintosh PowerPoint</Application>
  <PresentationFormat>Widescreen</PresentationFormat>
  <Paragraphs>141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Cambria Math</vt:lpstr>
      <vt:lpstr>Mangal</vt:lpstr>
      <vt:lpstr>Times New Roman</vt:lpstr>
      <vt:lpstr>Arial</vt:lpstr>
      <vt:lpstr>Office Theme</vt:lpstr>
      <vt:lpstr>CSE/PC/B/T/316  Computer Networks Class Test 1  </vt:lpstr>
      <vt:lpstr>Q1: Consider a pure ALOHA network transmits 100 bits frame on a shared channel of 100 Kbps. How many frames has to be sent by a station so that 1.35 frames will be sent successfully in 10 seconds? Assume there are 100 stations.</vt:lpstr>
      <vt:lpstr>Solution</vt:lpstr>
      <vt:lpstr>Q2: Following are 5 Ethernet address in hexadecimal notation: (i) 5A:42:12:10:2A:14  (ii) 37:22:45:1B:07:EA (iii) 5E:1A:2B:21: 32:EE (iv) AB:42:1C:E1:EE:1A (v) 44:2A:5C:EE:10:E1. Now, which of these addresses cannot be used as source address in Ethernet frame.</vt:lpstr>
      <vt:lpstr>Solution</vt:lpstr>
      <vt:lpstr>Q3:  Suppose a pure ALOHA network transmit 100-bit frames with a shared channel of 200 kbps. Suppose, the set of all stations is S= {S0, S1, S2, …., Sk-1}. During frame transmission, the first station decides to not send any frame and the second station decides to send only 1 frame per second. The last station decodes to send 14 frames per second. Let us consider, the following condition holds true: ∀n∈{0, 1, 2,…, k-2},     x_(n-1)-x_n+x_(n-2)=0  Where, x_nis the number of frames station Sn is sending per second. If only 460 frames out of 2500 survives, find the correct option:</vt:lpstr>
      <vt:lpstr>Solution:</vt:lpstr>
      <vt:lpstr>Q4: Suppose that a group of 20 stations is serviced by an Ethernet LAN. If all these stations are connected to 1000 Mbps switch then how much bandwidth is available to each station? </vt:lpstr>
      <vt:lpstr>Solution:</vt:lpstr>
      <vt:lpstr>Q5. Suppose we have a standard Ethernet with 10 Mbps transmission rate. The medium length is 2500 m. Also consider a packet size of 210 bits out of which 240 bits represents overhead. If propagation speed is 2.3 x 108 m/sec. Find the throughput.</vt:lpstr>
      <vt:lpstr>Solution:</vt:lpstr>
      <vt:lpstr>Q6.  The least frame size in CSMA/CD network is 1250q bytes. Suppose, bandwidth is 1000 Mbps and propagation speed is p×〖10〗^5 kilometers per second. If the cable length is 1000 meters, what is the correct relationships between p and q? </vt:lpstr>
      <vt:lpstr>Solution:</vt:lpstr>
      <vt:lpstr>Q7: Let us consider S_idenotes i-th station in a LAN as shown in the figure below that operates at 10000 Kbps. Find the maximum value of n, if the efficiency is 80% and stations transmit at 0.1 Mbps.</vt:lpstr>
      <vt:lpstr>Solution:</vt:lpstr>
      <vt:lpstr>PowerPoint Presentation</vt:lpstr>
      <vt:lpstr>PowerPoint Presentation</vt:lpstr>
      <vt:lpstr>PowerPoint Presentation</vt:lpstr>
      <vt:lpstr>PowerPoint Presentation</vt:lpstr>
      <vt:lpstr>PowerPoint Presentation</vt:lpstr>
      <vt:lpstr>Q9. Suppose n-km long cable transmit at 1.544 Mbps. The propagation speed in the cable is x/y times of the speed of light in the vacuum, where x and y are the non-zero positive values. If 772 bits fit in the cable then find the correct statement. You can assume the speed of light in vacuum =3×〖10〗^8  m/sec                                                                           S1: The relationship between x, y, n will always be  (x-n)/(y-150)=n/150 if n&gt;x&gt;y S2: If x&gt;y&gt;n then the correct relationship is  (y-x)/(n-150)=(n-y)/1025 S3: The relationship between x, y, n will always be (x-n)/(150-n)=(n-y)/150 if n&gt;y&gt;x S4: None of the above relationships are correct. </vt:lpstr>
      <vt:lpstr>Solution:</vt:lpstr>
      <vt:lpstr>Q10: Suppose an Ethernet address appear on the line in binary as follows (arrow denotes the direction of frame movement): Assume the following MAC address appears on the line in base 2 representation (arrow indicates direction in which the data moves):  &lt;-- 010110001101010000111100110100100111101011110110  Find the MAC address in Hexadecimal. </vt:lpstr>
      <vt:lpstr>Solution:</vt:lpstr>
      <vt:lpstr>Q11: For the minimum length Ethernet frame, assume R is the percentage of relevant data to the full packet. Which one of the following is more accurate? </vt:lpstr>
      <vt:lpstr>Solution:</vt:lpstr>
      <vt:lpstr>Q12: If, in the case of Bluetooth, each device changes its modulation frequency 1600 times per second, i.e., Bluetooth hops 1600 times per second. Find the time used in hopping for frame exchange. State true/false: “There are no problems (except the cost) if we replace a bridge with a router”.</vt:lpstr>
      <vt:lpstr>PowerPoint Presentation</vt:lpstr>
      <vt:lpstr>PowerPoint Presentation</vt:lpstr>
      <vt:lpstr>Solution:</vt:lpstr>
      <vt:lpstr>Q14. State true (T) or false (F) (P): Optical fibre supports higher bandwidth than coaxial cable (Q): Installation is a difficult task for optical fibre (R) Fibre optic is bi-directional (S) Minimum data size (without padding) in the standard Ethernet is 46 bytes. </vt:lpstr>
      <vt:lpstr>Q15. A slotted ALOHA network transmits 145-bit frames using a shared channel with a 145-kbps bandwidth. The system (all stations together) produces 250 frames per second. (a) Find the throughput of the system. (b) How many of 250 frames will probably survive. </vt:lpstr>
      <vt:lpstr>Solution: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Consider a pure ALOHA network transmits 100 bits frame on a shared channel of 100 Kbps. How many frames has to be sent by a station so that 1.35 frames will be sent successfully in 10 seconds? Assume there are 100 stations.</dc:title>
  <dc:creator>Sarbani Roy</dc:creator>
  <cp:lastModifiedBy>Microsoft Office User</cp:lastModifiedBy>
  <cp:revision>47</cp:revision>
  <dcterms:created xsi:type="dcterms:W3CDTF">2021-11-10T19:04:06Z</dcterms:created>
  <dcterms:modified xsi:type="dcterms:W3CDTF">2021-11-11T14:53:14Z</dcterms:modified>
</cp:coreProperties>
</file>