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8" r:id="rId15"/>
    <p:sldId id="298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0" r:id="rId27"/>
    <p:sldId id="282" r:id="rId28"/>
    <p:sldId id="283" r:id="rId29"/>
    <p:sldId id="284" r:id="rId30"/>
    <p:sldId id="285" r:id="rId31"/>
    <p:sldId id="299" r:id="rId32"/>
    <p:sldId id="286" r:id="rId33"/>
    <p:sldId id="300" r:id="rId34"/>
    <p:sldId id="281" r:id="rId35"/>
    <p:sldId id="288" r:id="rId36"/>
    <p:sldId id="289" r:id="rId37"/>
    <p:sldId id="290" r:id="rId38"/>
    <p:sldId id="291" r:id="rId39"/>
    <p:sldId id="287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7" autoAdjust="0"/>
    <p:restoredTop sz="94690"/>
  </p:normalViewPr>
  <p:slideViewPr>
    <p:cSldViewPr>
      <p:cViewPr varScale="1">
        <p:scale>
          <a:sx n="91" d="100"/>
          <a:sy n="91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72080-0331-4827-B3A2-18376A25F158}" type="slidenum">
              <a:rPr lang="en-US"/>
              <a:pPr/>
              <a:t>17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FBFE2-5602-43C9-9135-27737F166E01}" type="slidenum">
              <a:rPr lang="en-US"/>
              <a:pPr/>
              <a:t>27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D540C-34A5-4477-A14E-45E350D142C8}" type="slidenum">
              <a:rPr lang="en-US"/>
              <a:pPr/>
              <a:t>28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3B1FC-E6B3-4057-9E92-1279B1E630AB}" type="slidenum">
              <a:rPr lang="en-US"/>
              <a:pPr/>
              <a:t>29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8A9E9-525B-4BFC-8B02-9E8A14850C52}" type="slidenum">
              <a:rPr lang="en-US"/>
              <a:pPr/>
              <a:t>30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77116-48B2-4BCB-9F33-CEA1421E6BA7}" type="slidenum">
              <a:rPr lang="en-US"/>
              <a:pPr/>
              <a:t>32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2F7AC-257F-4D64-B6F4-0FA789B9FEEC}" type="slidenum">
              <a:rPr lang="en-US"/>
              <a:pPr/>
              <a:t>35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C776B-2FDD-4D1E-948E-87082304B6E7}" type="slidenum">
              <a:rPr lang="en-US"/>
              <a:pPr/>
              <a:t>36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245C-DA5E-4579-B69C-0B8AC2604584}" type="slidenum">
              <a:rPr lang="en-US"/>
              <a:pPr/>
              <a:t>37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46BB5-8412-4070-AF61-E928271EC2F5}" type="slidenum">
              <a:rPr lang="en-US"/>
              <a:pPr/>
              <a:t>38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7A2BE-EE09-4163-9804-57E19F9F366E}" type="slidenum">
              <a:rPr lang="en-US"/>
              <a:pPr/>
              <a:t>40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E2EF-1020-4B5E-B585-F94C3EBA80A0}" type="slidenum">
              <a:rPr lang="en-US"/>
              <a:pPr/>
              <a:t>18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2CEFE-21AD-4155-AAF9-AA387D816B73}" type="slidenum">
              <a:rPr lang="en-US"/>
              <a:pPr/>
              <a:t>41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9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ACE64-C4E3-42CB-A04B-1D679BFEE0D7}" type="slidenum">
              <a:rPr lang="en-US"/>
              <a:pPr/>
              <a:t>42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0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885F1-3820-475C-AF46-9E253A123AC9}" type="slidenum">
              <a:rPr lang="en-US"/>
              <a:pPr/>
              <a:t>43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4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8CF5C-CBFD-48AF-9EAF-3CB66338F14C}" type="slidenum">
              <a:rPr lang="en-US"/>
              <a:pPr/>
              <a:t>44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26CDE-6EFA-4544-9BE2-679BCF20BF5E}" type="slidenum">
              <a:rPr lang="en-US"/>
              <a:pPr/>
              <a:t>19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BB369-4C23-4E85-B919-71EDF5DDF67F}" type="slidenum">
              <a:rPr lang="en-US"/>
              <a:pPr/>
              <a:t>20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4B155-1FAC-4653-817C-13FDC67C46B7}" type="slidenum">
              <a:rPr lang="en-US"/>
              <a:pPr/>
              <a:t>21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998F-6968-449F-85DC-7A6B50AB69E2}" type="slidenum">
              <a:rPr lang="en-US"/>
              <a:pPr/>
              <a:t>22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0D549-D9E7-4EFE-8D72-8EC6BD5EC79A}" type="slidenum">
              <a:rPr lang="en-US"/>
              <a:pPr/>
              <a:t>23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A0047-BAA9-4070-BB72-1082839E6CFB}" type="slidenum">
              <a:rPr lang="en-US"/>
              <a:pPr/>
              <a:t>24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C76A5-3EC6-4499-9353-71B0EE39D13B}" type="slidenum">
              <a:rPr lang="en-US"/>
              <a:pPr/>
              <a:t>25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jadavpuruniversity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1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r-IN" dirty="0"/>
              <a:t>CSE/PC/</a:t>
            </a:r>
            <a:r>
              <a:rPr lang="mr-IN" dirty="0" err="1"/>
              <a:t>B</a:t>
            </a:r>
            <a:r>
              <a:rPr lang="mr-IN" dirty="0"/>
              <a:t>/</a:t>
            </a:r>
            <a:r>
              <a:rPr lang="mr-IN" dirty="0" err="1"/>
              <a:t>T</a:t>
            </a:r>
            <a:r>
              <a:rPr lang="mr-IN" dirty="0"/>
              <a:t>/316</a:t>
            </a:r>
            <a:r>
              <a:rPr lang="mr-IN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 smtClean="0"/>
              <a:t>Networks</a:t>
            </a:r>
            <a:br>
              <a:rPr lang="en-US" dirty="0" smtClean="0"/>
            </a:br>
            <a:r>
              <a:rPr lang="en-US" smtClean="0"/>
              <a:t>Topic </a:t>
            </a:r>
            <a:r>
              <a:rPr lang="en-US" smtClean="0"/>
              <a:t>7- </a:t>
            </a:r>
            <a:r>
              <a:rPr lang="en-US" dirty="0" smtClean="0"/>
              <a:t>IEEE 802.x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Ethernet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2286000"/>
            <a:ext cx="73945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MAC frame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290763"/>
            <a:ext cx="8821737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 Lengths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3638"/>
            <a:ext cx="8574088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362200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hlink"/>
                </a:solidFill>
              </a:rPr>
              <a:t>Frame length:</a:t>
            </a:r>
            <a:endParaRPr lang="en-US" sz="2800" dirty="0" smtClean="0"/>
          </a:p>
          <a:p>
            <a:pPr algn="ctr"/>
            <a:r>
              <a:rPr lang="en-US" sz="2800" dirty="0" smtClean="0"/>
              <a:t>Minimum: 64 bytes (512 bits) </a:t>
            </a:r>
            <a:br>
              <a:rPr lang="en-US" sz="2800" dirty="0" smtClean="0"/>
            </a:br>
            <a:r>
              <a:rPr lang="en-US" sz="2800" dirty="0" smtClean="0"/>
              <a:t>Maximum: 1518 bytes (12,144 bits)</a:t>
            </a:r>
            <a:endParaRPr lang="en-US" sz="2800" baseline="3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</a:rPr>
              <a:t>Example of an Ethernet address in hexadecimal notation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38" y="2679700"/>
            <a:ext cx="6078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is always a </a:t>
            </a:r>
            <a:r>
              <a:rPr lang="en-US" dirty="0" err="1" smtClean="0"/>
              <a:t>unicast</a:t>
            </a:r>
            <a:endParaRPr lang="en-US" dirty="0" smtClean="0"/>
          </a:p>
          <a:p>
            <a:r>
              <a:rPr lang="en-US" dirty="0" smtClean="0"/>
              <a:t>Destination address can be </a:t>
            </a:r>
            <a:r>
              <a:rPr lang="en-US" dirty="0" err="1" smtClean="0"/>
              <a:t>unicast</a:t>
            </a:r>
            <a:r>
              <a:rPr lang="en-US" dirty="0" smtClean="0"/>
              <a:t>, multicast or broadcast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 and multicast 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least significant bit of the first byte  defines the type of address. If the bit is </a:t>
            </a:r>
            <a:r>
              <a:rPr lang="en-US" dirty="0" smtClean="0">
                <a:solidFill>
                  <a:schemeClr val="hlink"/>
                </a:solidFill>
              </a:rPr>
              <a:t>0</a:t>
            </a:r>
            <a:r>
              <a:rPr lang="en-US" dirty="0" smtClean="0"/>
              <a:t>, the address is </a:t>
            </a:r>
            <a:r>
              <a:rPr lang="en-US" dirty="0" err="1" smtClean="0"/>
              <a:t>unicast</a:t>
            </a:r>
            <a:r>
              <a:rPr lang="en-US" dirty="0" smtClean="0"/>
              <a:t>; otherwise, it is multicast.</a:t>
            </a:r>
          </a:p>
          <a:p>
            <a:pPr algn="just"/>
            <a:r>
              <a:rPr lang="en-US" dirty="0" smtClean="0"/>
              <a:t>The broadcast destination address is a special case of the multicast address in which all bits are 1s.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3625"/>
            <a:ext cx="72771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Define the type of the following destination addresses:</a:t>
            </a:r>
          </a:p>
          <a:p>
            <a:pPr algn="just"/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.  4A:30:10:21:10:1A               </a:t>
            </a:r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b</a:t>
            </a:r>
            <a:r>
              <a:rPr lang="en-US" sz="2800" dirty="0">
                <a:latin typeface="Times New Roman" charset="0"/>
              </a:rPr>
              <a:t>.  47:20:1B:2E:08:EE</a:t>
            </a:r>
          </a:p>
          <a:p>
            <a:pPr algn="just"/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c.</a:t>
            </a:r>
            <a:r>
              <a:rPr lang="en-US" sz="2800" dirty="0">
                <a:latin typeface="Times New Roman" charset="0"/>
              </a:rPr>
              <a:t>  FF:FF:FF:FF:FF:FF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228600" y="2438400"/>
            <a:ext cx="8686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r>
              <a:rPr lang="en-US" sz="2800" dirty="0">
                <a:latin typeface="Times" pitchFamily="18" charset="0"/>
              </a:rPr>
              <a:t>To find the type of the address, we need to look at the second hexadecimal digit from the left. If it is even, the address is </a:t>
            </a:r>
            <a:r>
              <a:rPr lang="en-US" sz="2800" dirty="0" err="1">
                <a:latin typeface="Times" pitchFamily="18" charset="0"/>
              </a:rPr>
              <a:t>unicast</a:t>
            </a:r>
            <a:r>
              <a:rPr lang="en-US" sz="2800" dirty="0">
                <a:latin typeface="Times" pitchFamily="18" charset="0"/>
              </a:rPr>
              <a:t>. If it is odd, the address is multicast. If all digits are F’s, the address is broadcast. Therefore, we have the following: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a</a:t>
            </a:r>
            <a:r>
              <a:rPr lang="en-US" sz="2800" dirty="0">
                <a:latin typeface="Times" pitchFamily="18" charset="0"/>
              </a:rPr>
              <a:t>.  This is a </a:t>
            </a:r>
            <a:r>
              <a:rPr lang="en-US" sz="2800" dirty="0" err="1">
                <a:latin typeface="Times" pitchFamily="18" charset="0"/>
              </a:rPr>
              <a:t>unicast</a:t>
            </a:r>
            <a:r>
              <a:rPr lang="en-US" sz="2800" dirty="0">
                <a:latin typeface="Times" pitchFamily="18" charset="0"/>
              </a:rPr>
              <a:t> address because A in binary is 1010.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b.</a:t>
            </a:r>
            <a:r>
              <a:rPr lang="en-US" sz="2800" dirty="0">
                <a:latin typeface="Times" pitchFamily="18" charset="0"/>
              </a:rPr>
              <a:t>  This is a multicast address because 7 in binary is 0111.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c.</a:t>
            </a:r>
            <a:r>
              <a:rPr lang="en-US" sz="2800" dirty="0">
                <a:latin typeface="Times" pitchFamily="18" charset="0"/>
              </a:rPr>
              <a:t>  This is a broadcast address because all digits are F’s.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7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Show how the address </a:t>
            </a:r>
            <a:r>
              <a:rPr lang="en-US" sz="2800" dirty="0">
                <a:solidFill>
                  <a:schemeClr val="folHlink"/>
                </a:solidFill>
                <a:latin typeface="Times New Roman" charset="0"/>
              </a:rPr>
              <a:t>47:20:1B:2E:08:EE</a:t>
            </a:r>
            <a:r>
              <a:rPr lang="en-US" sz="2800" dirty="0">
                <a:latin typeface="Times New Roman" charset="0"/>
              </a:rPr>
              <a:t> is sent out on line.</a:t>
            </a:r>
          </a:p>
        </p:txBody>
      </p:sp>
      <p:sp>
        <p:nvSpPr>
          <p:cNvPr id="898058" name="Rectangle 10"/>
          <p:cNvSpPr>
            <a:spLocks noChangeArrowheads="1"/>
          </p:cNvSpPr>
          <p:nvPr/>
        </p:nvSpPr>
        <p:spPr bwMode="auto">
          <a:xfrm>
            <a:off x="228600" y="2819400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Solution</a:t>
            </a:r>
          </a:p>
          <a:p>
            <a:r>
              <a:rPr lang="en-US" sz="2800" dirty="0">
                <a:latin typeface="Times" pitchFamily="18" charset="0"/>
              </a:rPr>
              <a:t>The address is sent left-to-right, byte by byte; for each byte, it is sent right-to-left, bit by bit, as shown below:</a:t>
            </a:r>
          </a:p>
        </p:txBody>
      </p:sp>
      <p:pic>
        <p:nvPicPr>
          <p:cNvPr id="89806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9938"/>
            <a:ext cx="8091488" cy="2968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7537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Times New Roman" charset="0"/>
              </a:rPr>
              <a:t>Categories </a:t>
            </a:r>
            <a:r>
              <a:rPr lang="en-US" sz="4000" dirty="0">
                <a:latin typeface="Times New Roman" charset="0"/>
              </a:rPr>
              <a:t>of Standard Ethernet</a:t>
            </a: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600"/>
            <a:ext cx="638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IEEE 802</a:t>
            </a:r>
            <a:r>
              <a:rPr lang="en-US" dirty="0" smtClean="0"/>
              <a:t> is a family of IEEE standards dealing with LAN and MAN.</a:t>
            </a:r>
          </a:p>
          <a:p>
            <a:pPr lvl="1" algn="just"/>
            <a:r>
              <a:rPr lang="en-US" dirty="0" smtClean="0"/>
              <a:t>More specifically, the IEEE 802 standards are restricted to networks carrying variable-size packets. </a:t>
            </a:r>
          </a:p>
          <a:p>
            <a:pPr lvl="1" algn="just"/>
            <a:r>
              <a:rPr lang="en-US" dirty="0" smtClean="0"/>
              <a:t>By contrast, in cell relay networks data is transmitted in short, uniformly sized units called cells.</a:t>
            </a:r>
          </a:p>
          <a:p>
            <a:pPr lvl="1" algn="just"/>
            <a:r>
              <a:rPr lang="en-US" dirty="0" smtClean="0"/>
              <a:t>Isochronous networks, where data is transmitted as a steady stream of octets, or groups of octets, at regular time intervals, are also out of the scope of this standard. </a:t>
            </a:r>
          </a:p>
          <a:p>
            <a:pPr algn="just"/>
            <a:r>
              <a:rPr lang="en-US" dirty="0" smtClean="0"/>
              <a:t>The number 802 was simply the next free number IEEE could assign, though “802” is sometimes associated with the date the first meeting was held — February 1980.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235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charset="0"/>
              </a:rPr>
              <a:t>Encoding </a:t>
            </a:r>
            <a:r>
              <a:rPr lang="en-US" sz="2800" dirty="0">
                <a:latin typeface="Times New Roman" charset="0"/>
              </a:rPr>
              <a:t>in a Standard Ethernet implementation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2363788"/>
            <a:ext cx="7367587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278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</a:rPr>
              <a:t>10Base5 </a:t>
            </a:r>
            <a:r>
              <a:rPr lang="en-US" sz="3200" dirty="0">
                <a:latin typeface="Times New Roman" charset="0"/>
              </a:rPr>
              <a:t>implementation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87201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884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10Base2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2214563"/>
            <a:ext cx="7843837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853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10Base-T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2409825"/>
            <a:ext cx="7724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680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10Base-F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867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67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3" y="2430463"/>
            <a:ext cx="7805737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838200" y="1981200"/>
            <a:ext cx="5114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Summary </a:t>
            </a:r>
            <a:r>
              <a:rPr lang="en-US" sz="2000" dirty="0">
                <a:latin typeface="Times New Roman" charset="0"/>
              </a:rPr>
              <a:t>of Standard Ethernet implementations</a:t>
            </a:r>
          </a:p>
        </p:txBody>
      </p:sp>
      <p:pic>
        <p:nvPicPr>
          <p:cNvPr id="887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2559050"/>
            <a:ext cx="77978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charset="0"/>
              </a:rPr>
              <a:t>The 10-Mbps Standard Ethernet has gone through several changes before moving to the higher data rates. </a:t>
            </a:r>
          </a:p>
          <a:p>
            <a:pPr algn="just"/>
            <a:r>
              <a:rPr lang="en-US" dirty="0" smtClean="0">
                <a:latin typeface="Times New Roman" charset="0"/>
              </a:rPr>
              <a:t>These changes actually opened the road to the evolution of the Ethernet to become compatible with other </a:t>
            </a:r>
            <a:r>
              <a:rPr lang="en-US" b="1" dirty="0" smtClean="0">
                <a:latin typeface="Times New Roman" charset="0"/>
              </a:rPr>
              <a:t>high-data-rate</a:t>
            </a:r>
            <a:r>
              <a:rPr lang="en-US" dirty="0" smtClean="0">
                <a:latin typeface="Times New Roman" charset="0"/>
              </a:rPr>
              <a:t> LANs.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419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Sharing </a:t>
            </a:r>
            <a:r>
              <a:rPr lang="en-US" sz="2000" dirty="0">
                <a:latin typeface="Times New Roman" charset="0"/>
              </a:rPr>
              <a:t>bandwidth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70150"/>
            <a:ext cx="8382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37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A </a:t>
            </a:r>
            <a:r>
              <a:rPr lang="en-US" sz="2000" dirty="0">
                <a:latin typeface="Times New Roman" charset="0"/>
              </a:rPr>
              <a:t>network with and without a bridge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2133600"/>
            <a:ext cx="85280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037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Collision </a:t>
            </a:r>
            <a:r>
              <a:rPr lang="en-US" sz="2000" dirty="0">
                <a:latin typeface="Times New Roman" charset="0"/>
              </a:rPr>
              <a:t>domains in an </a:t>
            </a:r>
            <a:r>
              <a:rPr lang="en-US" sz="2000" dirty="0" err="1">
                <a:latin typeface="Times New Roman" charset="0"/>
              </a:rPr>
              <a:t>unbridged</a:t>
            </a:r>
            <a:r>
              <a:rPr lang="en-US" sz="2000" dirty="0">
                <a:latin typeface="Times New Roman" charset="0"/>
              </a:rPr>
              <a:t> network and a bridged network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533525"/>
            <a:ext cx="8528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 Specifications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Set Standards for:</a:t>
            </a:r>
            <a:r>
              <a:rPr lang="en-US" sz="2400"/>
              <a:t> </a:t>
            </a:r>
          </a:p>
          <a:p>
            <a:pPr>
              <a:spcAft>
                <a:spcPct val="20000"/>
              </a:spcAft>
            </a:pPr>
            <a:r>
              <a:rPr lang="en-US" sz="2400"/>
              <a:t>Network Interface Cards (NICs)</a:t>
            </a:r>
          </a:p>
          <a:p>
            <a:pPr>
              <a:spcAft>
                <a:spcPct val="20000"/>
              </a:spcAft>
            </a:pPr>
            <a:r>
              <a:rPr lang="en-US" sz="2400"/>
              <a:t>Wide area network (WAN) components</a:t>
            </a:r>
          </a:p>
          <a:p>
            <a:pPr>
              <a:spcAft>
                <a:spcPct val="20000"/>
              </a:spcAft>
            </a:pPr>
            <a:r>
              <a:rPr lang="en-US" sz="2400"/>
              <a:t>Components used to create twisted-pair and coaxial cable networks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553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Switched </a:t>
            </a:r>
            <a:r>
              <a:rPr lang="en-US" sz="2000" dirty="0">
                <a:latin typeface="Times New Roman" charset="0"/>
              </a:rPr>
              <a:t>Ethernet</a:t>
            </a:r>
          </a:p>
        </p:txBody>
      </p:sp>
      <p:sp>
        <p:nvSpPr>
          <p:cNvPr id="8785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85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998663"/>
            <a:ext cx="70485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10Base5 and 10Base2 is that communication is half duplex a station can either send or receive, but not at the same time</a:t>
            </a:r>
          </a:p>
          <a:p>
            <a:r>
              <a:rPr lang="en-US" dirty="0" smtClean="0"/>
              <a:t>10BaseT is full duplex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84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Full-duplex </a:t>
            </a:r>
            <a:r>
              <a:rPr lang="en-US" sz="2000" dirty="0">
                <a:latin typeface="Times New Roman" charset="0"/>
              </a:rPr>
              <a:t>switched Ethernet</a:t>
            </a: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1952625"/>
            <a:ext cx="67913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need for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full duplex switched Ethernet, there is no need for the CSMA/CD. </a:t>
            </a:r>
          </a:p>
          <a:p>
            <a:pPr algn="just"/>
            <a:r>
              <a:rPr lang="en-US" sz="2400" dirty="0" smtClean="0"/>
              <a:t>Here, each node is connected to the switch via two separate links.</a:t>
            </a:r>
          </a:p>
          <a:p>
            <a:pPr algn="just"/>
            <a:r>
              <a:rPr lang="en-US" sz="2400" dirty="0" smtClean="0"/>
              <a:t>Each link is a point-to-point dedicated path between the station and the  switch.</a:t>
            </a:r>
          </a:p>
          <a:p>
            <a:pPr algn="just"/>
            <a:r>
              <a:rPr lang="en-US" sz="2400" dirty="0" smtClean="0"/>
              <a:t>There is no more need for carrier sensing; there is no more need of collision detection.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charset="0"/>
              </a:rPr>
              <a:t>Fast Ethernet was designed to compete with LAN protocols such as FDDI or Fiber Channel. </a:t>
            </a:r>
          </a:p>
          <a:p>
            <a:pPr algn="just"/>
            <a:r>
              <a:rPr lang="en-US" dirty="0" smtClean="0">
                <a:latin typeface="Times New Roman" charset="0"/>
              </a:rPr>
              <a:t>IEEE created Fast Ethernet under the name 802.3u. </a:t>
            </a:r>
          </a:p>
          <a:p>
            <a:pPr algn="just"/>
            <a:r>
              <a:rPr lang="en-US" dirty="0" smtClean="0">
                <a:latin typeface="Times New Roman" charset="0"/>
              </a:rPr>
              <a:t>Fast Ethernet is backward-compatible with Standard Ethernet, but it can transmit data 10 times faster at a rate of 100 Mbps.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545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Fast </a:t>
            </a:r>
            <a:r>
              <a:rPr lang="en-US" sz="2000" i="1" dirty="0">
                <a:latin typeface="Times New Roman" charset="0"/>
              </a:rPr>
              <a:t>Ethernet topology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2598738"/>
            <a:ext cx="6929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342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Fast </a:t>
            </a:r>
            <a:r>
              <a:rPr lang="en-US" sz="2000" i="1" dirty="0">
                <a:latin typeface="Times New Roman" charset="0"/>
              </a:rPr>
              <a:t>Ethernet implementations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" y="2514600"/>
            <a:ext cx="665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4652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Encoding </a:t>
            </a:r>
            <a:r>
              <a:rPr lang="en-US" sz="2000" i="1" dirty="0">
                <a:latin typeface="Times New Roman" charset="0"/>
              </a:rPr>
              <a:t>for Fast Ethernet implementation</a:t>
            </a:r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791504"/>
            <a:ext cx="7180415" cy="57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4639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Fast Ethernet implementations</a:t>
            </a:r>
          </a:p>
        </p:txBody>
      </p:sp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" y="2339975"/>
            <a:ext cx="7642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Gigabit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charset="0"/>
              </a:rPr>
              <a:t>The need for an even higher data rate resulted in the design of the Gigabit Ethernet protocol (1000 Mbps). The IEEE committee calls the standard 802.3z.</a:t>
            </a:r>
          </a:p>
          <a:p>
            <a:pPr algn="just"/>
            <a:r>
              <a:rPr lang="en-US" dirty="0" smtClean="0"/>
              <a:t>In the full-duplex mode of Gigabit Ethernet, there is no collision;</a:t>
            </a:r>
          </a:p>
          <a:p>
            <a:pPr algn="just"/>
            <a:r>
              <a:rPr lang="en-US" dirty="0" smtClean="0"/>
              <a:t>the maximum length of the cable is determined  by the signal attenuation in the cable.</a:t>
            </a:r>
          </a:p>
          <a:p>
            <a:pPr algn="just"/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802 LLC and </a:t>
            </a:r>
            <a:br>
              <a:rPr lang="en-US"/>
            </a:br>
            <a:r>
              <a:rPr lang="en-US"/>
              <a:t>MAC Sublayers</a:t>
            </a:r>
          </a:p>
        </p:txBody>
      </p:sp>
      <p:pic>
        <p:nvPicPr>
          <p:cNvPr id="131083" name="Picture 11" descr="H:\6-0912-8\Final\Press\Art\Chap05\F05xx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2651125"/>
            <a:ext cx="8029575" cy="268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3354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Topologies </a:t>
            </a:r>
            <a:r>
              <a:rPr lang="en-US" sz="2000" i="1" dirty="0">
                <a:latin typeface="Times New Roman" charset="0"/>
              </a:rPr>
              <a:t>of Gigabit Ethernet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5675" y="850900"/>
            <a:ext cx="447992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6695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Gigabit </a:t>
            </a:r>
            <a:r>
              <a:rPr lang="en-US" sz="2000" i="1" dirty="0">
                <a:latin typeface="Times New Roman" charset="0"/>
              </a:rPr>
              <a:t>Ethernet implementations</a:t>
            </a:r>
          </a:p>
        </p:txBody>
      </p:sp>
      <p:sp>
        <p:nvSpPr>
          <p:cNvPr id="8847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88" y="2209800"/>
            <a:ext cx="7961312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79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Encoding </a:t>
            </a:r>
            <a:r>
              <a:rPr lang="en-US" sz="2000" i="1" dirty="0">
                <a:latin typeface="Times New Roman" charset="0"/>
              </a:rPr>
              <a:t>in Gigabit Ethernet implementations</a:t>
            </a: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57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2443163"/>
            <a:ext cx="822642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4966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Gigabit Ethernet implementations</a:t>
            </a: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2270125"/>
            <a:ext cx="774223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609600" y="1981200"/>
            <a:ext cx="541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Ten-Gigabit Ethernet implementations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78978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802 LLC and </a:t>
            </a:r>
            <a:br>
              <a:rPr lang="en-US"/>
            </a:br>
            <a:r>
              <a:rPr lang="en-US"/>
              <a:t>MAC Standards</a:t>
            </a:r>
          </a:p>
        </p:txBody>
      </p:sp>
      <p:pic>
        <p:nvPicPr>
          <p:cNvPr id="132105" name="Picture 9" descr="H:\6-0912-8\Final\Press\Art\Chap05\F05xx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361238" cy="285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3138"/>
            <a:ext cx="8353139" cy="62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02" y="1709738"/>
            <a:ext cx="8570217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standards for LAN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739900"/>
            <a:ext cx="88661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Traditional Ethernet uses 1-persistent CSMA/CD as the access method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668</Words>
  <Application>Microsoft Macintosh PowerPoint</Application>
  <PresentationFormat>On-screen Show (4:3)</PresentationFormat>
  <Paragraphs>105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Mangal</vt:lpstr>
      <vt:lpstr>Times</vt:lpstr>
      <vt:lpstr>Times New Roman</vt:lpstr>
      <vt:lpstr>Wingdings</vt:lpstr>
      <vt:lpstr>Arial</vt:lpstr>
      <vt:lpstr>Office Theme</vt:lpstr>
      <vt:lpstr>CSE/PC/B/T/316  Computer Networks Topic 7- IEEE 802.x</vt:lpstr>
      <vt:lpstr>IEEE 802</vt:lpstr>
      <vt:lpstr>802 Specifications </vt:lpstr>
      <vt:lpstr>Project 802 LLC and  MAC Sublayers</vt:lpstr>
      <vt:lpstr>Project 802 LLC and  MAC Standards</vt:lpstr>
      <vt:lpstr>PowerPoint Presentation</vt:lpstr>
      <vt:lpstr>PowerPoint Presentation</vt:lpstr>
      <vt:lpstr>IEEE standards for LAN</vt:lpstr>
      <vt:lpstr>PowerPoint Presentation</vt:lpstr>
      <vt:lpstr>802.3 Ethernet</vt:lpstr>
      <vt:lpstr>802.3 MAC frame</vt:lpstr>
      <vt:lpstr>Minimum and Maximum Lengths</vt:lpstr>
      <vt:lpstr>Note</vt:lpstr>
      <vt:lpstr>Example of an Ethernet address in hexadecimal notation</vt:lpstr>
      <vt:lpstr>PowerPoint Presentation</vt:lpstr>
      <vt:lpstr>Unicast and multicast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need for CSMA/CD</vt:lpstr>
      <vt:lpstr>Fast Ethernet</vt:lpstr>
      <vt:lpstr>PowerPoint Presentation</vt:lpstr>
      <vt:lpstr>PowerPoint Presentation</vt:lpstr>
      <vt:lpstr>PowerPoint Presentation</vt:lpstr>
      <vt:lpstr>PowerPoint Presentation</vt:lpstr>
      <vt:lpstr>Gigabit Ethernet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239</cp:revision>
  <dcterms:created xsi:type="dcterms:W3CDTF">2006-08-16T00:00:00Z</dcterms:created>
  <dcterms:modified xsi:type="dcterms:W3CDTF">2021-08-13T03:01:11Z</dcterms:modified>
</cp:coreProperties>
</file>