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813" y="1199188"/>
            <a:ext cx="7766936" cy="1646302"/>
          </a:xfrm>
        </p:spPr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604" y="118534"/>
            <a:ext cx="7766936" cy="81664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8345" y="1704109"/>
            <a:ext cx="5746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Preservation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Lossless and Lossy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6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513" y="0"/>
            <a:ext cx="7766936" cy="1132609"/>
          </a:xfrm>
        </p:spPr>
        <p:txBody>
          <a:bodyPr/>
          <a:lstStyle/>
          <a:p>
            <a:pPr algn="ctr"/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6513" y="1652154"/>
            <a:ext cx="786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 </a:t>
            </a:r>
            <a:r>
              <a:rPr lang="en-US" dirty="0" smtClean="0"/>
              <a:t>:The </a:t>
            </a:r>
            <a:r>
              <a:rPr lang="en-US" dirty="0"/>
              <a:t>decomposition of a schema R=A1…An is its replacement by a collection DR = {R1 , R2 , …, </a:t>
            </a:r>
            <a:r>
              <a:rPr lang="en-US" dirty="0" err="1"/>
              <a:t>Rm</a:t>
            </a:r>
            <a:r>
              <a:rPr lang="en-US" dirty="0"/>
              <a:t>} of subsets of R such that R = </a:t>
            </a:r>
            <a:r>
              <a:rPr lang="en-US" dirty="0" smtClean="0"/>
              <a:t>R1</a:t>
            </a:r>
            <a:r>
              <a:rPr lang="hy-AM" dirty="0" smtClean="0"/>
              <a:t>Ս</a:t>
            </a:r>
            <a:r>
              <a:rPr lang="en-US" dirty="0" smtClean="0"/>
              <a:t> </a:t>
            </a:r>
            <a:r>
              <a:rPr lang="en-US" dirty="0"/>
              <a:t>R2 </a:t>
            </a:r>
            <a:r>
              <a:rPr lang="hy-AM" dirty="0" smtClean="0"/>
              <a:t>Ս</a:t>
            </a:r>
            <a:r>
              <a:rPr lang="en-US" dirty="0" smtClean="0"/>
              <a:t> </a:t>
            </a:r>
            <a:r>
              <a:rPr lang="en-US" dirty="0"/>
              <a:t>… </a:t>
            </a:r>
            <a:r>
              <a:rPr lang="hy-AM" dirty="0" smtClean="0"/>
              <a:t>Ս</a:t>
            </a:r>
            <a:r>
              <a:rPr lang="en-US" dirty="0" smtClean="0"/>
              <a:t>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6513" y="2722418"/>
            <a:ext cx="77100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:   Assume </a:t>
            </a:r>
            <a:r>
              <a:rPr lang="en-US" dirty="0"/>
              <a:t>the schema R=ABCD. The following are possible decompositions of R. </a:t>
            </a:r>
            <a:endParaRPr lang="en-US" dirty="0" smtClean="0"/>
          </a:p>
          <a:p>
            <a:r>
              <a:rPr lang="en-US" dirty="0" smtClean="0"/>
              <a:t>R1 </a:t>
            </a:r>
            <a:r>
              <a:rPr lang="en-US" dirty="0"/>
              <a:t>= {AB, CD} </a:t>
            </a:r>
            <a:endParaRPr lang="en-US" dirty="0" smtClean="0"/>
          </a:p>
          <a:p>
            <a:r>
              <a:rPr lang="en-US" dirty="0" smtClean="0"/>
              <a:t>R2 </a:t>
            </a:r>
            <a:r>
              <a:rPr lang="en-US" dirty="0"/>
              <a:t>= {AB, ACD} </a:t>
            </a:r>
            <a:endParaRPr lang="en-US" dirty="0" smtClean="0"/>
          </a:p>
          <a:p>
            <a:r>
              <a:rPr lang="en-US" dirty="0" smtClean="0"/>
              <a:t>R3 </a:t>
            </a:r>
            <a:r>
              <a:rPr lang="en-US" dirty="0"/>
              <a:t>= {A, BCD} </a:t>
            </a:r>
            <a:endParaRPr lang="en-US" dirty="0" smtClean="0"/>
          </a:p>
          <a:p>
            <a:r>
              <a:rPr lang="en-US" dirty="0" smtClean="0"/>
              <a:t>R4 </a:t>
            </a:r>
            <a:r>
              <a:rPr lang="en-US" dirty="0"/>
              <a:t>= {AB, BC, CD, AD}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6513" y="4925291"/>
            <a:ext cx="609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Decomposition are of two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Lossless decomposition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Lossy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222" y="187036"/>
            <a:ext cx="7766936" cy="893618"/>
          </a:xfrm>
        </p:spPr>
        <p:txBody>
          <a:bodyPr/>
          <a:lstStyle/>
          <a:p>
            <a:pPr algn="ctr"/>
            <a:r>
              <a:rPr lang="en-US" sz="3200" dirty="0" smtClean="0"/>
              <a:t>Dependency Preservation in Decomposition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1" y="1494559"/>
            <a:ext cx="7830991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9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604" y="191270"/>
            <a:ext cx="7766936" cy="827039"/>
          </a:xfrm>
        </p:spPr>
        <p:txBody>
          <a:bodyPr/>
          <a:lstStyle/>
          <a:p>
            <a:pPr algn="ctr"/>
            <a:r>
              <a:rPr lang="en-US" sz="4800" dirty="0" smtClean="0"/>
              <a:t>Lossless Decomposition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03" y="1282410"/>
            <a:ext cx="7191375" cy="1533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003" y="2815935"/>
            <a:ext cx="7322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Example</a:t>
            </a:r>
            <a:r>
              <a:rPr lang="en-US" dirty="0" smtClean="0"/>
              <a:t>: Consider a relation R(A,B,C,D) having the FD(s), F={AB</a:t>
            </a:r>
            <a:r>
              <a:rPr lang="en-US" dirty="0" smtClean="0">
                <a:sym typeface="Wingdings" panose="05000000000000000000" pitchFamily="2" charset="2"/>
              </a:rPr>
              <a:t>C,BC D). The relation is decomposed into two relation: R1(A,B,C) and R2(B,C,D). Prove that the decomposition is lossless decomposition.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Solution: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Step 1: Create initial table, entering b</a:t>
            </a:r>
            <a:r>
              <a:rPr lang="en-US" baseline="-25000" dirty="0" smtClean="0">
                <a:sym typeface="Wingdings" panose="05000000000000000000" pitchFamily="2" charset="2"/>
              </a:rPr>
              <a:t>ij </a:t>
            </a:r>
            <a:r>
              <a:rPr lang="en-US" dirty="0" smtClean="0">
                <a:sym typeface="Wingdings" panose="05000000000000000000" pitchFamily="2" charset="2"/>
              </a:rPr>
              <a:t>values in each cell.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03" y="5124259"/>
            <a:ext cx="2381250" cy="70485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6611838" y="5186602"/>
            <a:ext cx="2252251" cy="580164"/>
          </a:xfrm>
          <a:prstGeom prst="wedgeRoundRectCallout">
            <a:avLst>
              <a:gd name="adj1" fmla="val -107568"/>
              <a:gd name="adj2" fmla="val -116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i</a:t>
            </a:r>
            <a:r>
              <a:rPr lang="en-US" sz="1100" dirty="0"/>
              <a:t>-means row index and j-means column index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604" y="191270"/>
            <a:ext cx="7766936" cy="827039"/>
          </a:xfrm>
        </p:spPr>
        <p:txBody>
          <a:bodyPr/>
          <a:lstStyle/>
          <a:p>
            <a:pPr algn="ctr"/>
            <a:r>
              <a:rPr lang="en-US" sz="4800" dirty="0" smtClean="0"/>
              <a:t>Lossless Decomposition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271130" y="1091044"/>
            <a:ext cx="8267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Step 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: For each attribute mentioned in each partition R</a:t>
            </a:r>
            <a:r>
              <a:rPr lang="en-US" baseline="-25000" dirty="0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 introduce a</a:t>
            </a:r>
            <a:r>
              <a:rPr lang="en-US" baseline="-25000" dirty="0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on column j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05" y="2087109"/>
            <a:ext cx="2984358" cy="884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1130" y="3314700"/>
            <a:ext cx="7114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3:Apply FDs to unify a</a:t>
            </a:r>
            <a:r>
              <a:rPr lang="en-US" baseline="-25000" dirty="0" smtClean="0"/>
              <a:t>j</a:t>
            </a:r>
            <a:r>
              <a:rPr lang="en-US" dirty="0" smtClean="0"/>
              <a:t>,b</a:t>
            </a:r>
            <a:r>
              <a:rPr lang="en-US" baseline="-25000" dirty="0" smtClean="0"/>
              <a:t>ij</a:t>
            </a:r>
            <a:r>
              <a:rPr lang="en-US" dirty="0" smtClean="0"/>
              <a:t> symbols..</a:t>
            </a:r>
          </a:p>
          <a:p>
            <a:r>
              <a:rPr lang="en-US" dirty="0" smtClean="0"/>
              <a:t>Using AB</a:t>
            </a:r>
            <a:r>
              <a:rPr lang="en-US" dirty="0" smtClean="0">
                <a:sym typeface="Wingdings" panose="05000000000000000000" pitchFamily="2" charset="2"/>
              </a:rPr>
              <a:t>C we cannot consider because, R2 consist of b</a:t>
            </a:r>
            <a:r>
              <a:rPr lang="en-US" baseline="-25000" dirty="0" smtClean="0">
                <a:sym typeface="Wingdings" panose="05000000000000000000" pitchFamily="2" charset="2"/>
              </a:rPr>
              <a:t>21</a:t>
            </a:r>
            <a:r>
              <a:rPr lang="en-US" dirty="0" smtClean="0">
                <a:sym typeface="Wingdings" panose="05000000000000000000" pitchFamily="2" charset="2"/>
              </a:rPr>
              <a:t> for A. But using BCD we discover {a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,a</a:t>
            </a:r>
            <a:r>
              <a:rPr lang="en-US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} {b</a:t>
            </a:r>
            <a:r>
              <a:rPr lang="en-US" baseline="-25000" dirty="0" smtClean="0">
                <a:sym typeface="Wingdings" panose="05000000000000000000" pitchFamily="2" charset="2"/>
              </a:rPr>
              <a:t>14</a:t>
            </a:r>
            <a:r>
              <a:rPr lang="en-US" dirty="0" smtClean="0">
                <a:sym typeface="Wingdings" panose="05000000000000000000" pitchFamily="2" charset="2"/>
              </a:rPr>
              <a:t>,a</a:t>
            </a:r>
            <a:r>
              <a:rPr lang="en-US" baseline="-25000" dirty="0" smtClean="0"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}, hence b</a:t>
            </a:r>
            <a:r>
              <a:rPr lang="en-US" baseline="-25000" dirty="0" smtClean="0">
                <a:sym typeface="Wingdings" panose="05000000000000000000" pitchFamily="2" charset="2"/>
              </a:rPr>
              <a:t>14</a:t>
            </a:r>
            <a:r>
              <a:rPr lang="en-US" dirty="0" smtClean="0">
                <a:sym typeface="Wingdings" panose="05000000000000000000" pitchFamily="2" charset="2"/>
              </a:rPr>
              <a:t> can be replaced by a</a:t>
            </a:r>
            <a:r>
              <a:rPr lang="en-US" baseline="-25000" dirty="0" smtClean="0">
                <a:sym typeface="Wingdings" panose="05000000000000000000" pitchFamily="2" charset="2"/>
              </a:rPr>
              <a:t>4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131" y="5770179"/>
            <a:ext cx="7486409" cy="898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22604" y="5770179"/>
            <a:ext cx="568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As the first row now has aj values in each cell. Stop!</a:t>
            </a:r>
            <a:endParaRPr lang="en-US" dirty="0"/>
          </a:p>
          <a:p>
            <a:r>
              <a:rPr lang="en-US" dirty="0" smtClean="0"/>
              <a:t>Decomposition R1 and R2  are lossless.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55" y="4589620"/>
            <a:ext cx="2552700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50" y="4587470"/>
            <a:ext cx="2486025" cy="847725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3397827" y="5011332"/>
            <a:ext cx="584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86947" y="5018258"/>
            <a:ext cx="5849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882" y="4635960"/>
            <a:ext cx="2505075" cy="6953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00901" y="1821987"/>
            <a:ext cx="2473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Decomposed </a:t>
            </a:r>
            <a:r>
              <a:rPr lang="en-US" smtClean="0">
                <a:sym typeface="Wingdings" panose="05000000000000000000" pitchFamily="2" charset="2"/>
              </a:rPr>
              <a:t>Relation:</a:t>
            </a:r>
          </a:p>
          <a:p>
            <a:r>
              <a:rPr lang="en-US" smtClean="0">
                <a:sym typeface="Wingdings" panose="05000000000000000000" pitchFamily="2" charset="2"/>
              </a:rPr>
              <a:t>R1(A,B,C</a:t>
            </a:r>
            <a:r>
              <a:rPr lang="en-US" dirty="0">
                <a:sym typeface="Wingdings" panose="05000000000000000000" pitchFamily="2" charset="2"/>
              </a:rPr>
              <a:t>) and R2(B,C,D).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06" y="131618"/>
            <a:ext cx="8596668" cy="7827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Lossy Decomposition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39100"/>
            <a:ext cx="70762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Consider a relation R(A,B,C,D) having the FD(s), F</a:t>
            </a:r>
            <a:r>
              <a:rPr lang="en-US" dirty="0" smtClean="0"/>
              <a:t>={B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C,D A). </a:t>
            </a:r>
            <a:r>
              <a:rPr lang="en-US" dirty="0">
                <a:sym typeface="Wingdings" panose="05000000000000000000" pitchFamily="2" charset="2"/>
              </a:rPr>
              <a:t>The relation is decomposed into two relation: </a:t>
            </a:r>
            <a:r>
              <a:rPr lang="en-US" dirty="0" smtClean="0">
                <a:sym typeface="Wingdings" panose="05000000000000000000" pitchFamily="2" charset="2"/>
              </a:rPr>
              <a:t>R1(B,C</a:t>
            </a:r>
            <a:r>
              <a:rPr lang="en-US" dirty="0">
                <a:sym typeface="Wingdings" panose="05000000000000000000" pitchFamily="2" charset="2"/>
              </a:rPr>
              <a:t>) and </a:t>
            </a:r>
            <a:r>
              <a:rPr lang="en-US" dirty="0" smtClean="0">
                <a:sym typeface="Wingdings" panose="05000000000000000000" pitchFamily="2" charset="2"/>
              </a:rPr>
              <a:t>R2(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,D</a:t>
            </a:r>
            <a:r>
              <a:rPr lang="en-US" dirty="0">
                <a:sym typeface="Wingdings" panose="05000000000000000000" pitchFamily="2" charset="2"/>
              </a:rPr>
              <a:t>). Prove that the decomposition is </a:t>
            </a:r>
            <a:r>
              <a:rPr lang="en-US" dirty="0" err="1" smtClean="0">
                <a:sym typeface="Wingdings" panose="05000000000000000000" pitchFamily="2" charset="2"/>
              </a:rPr>
              <a:t>lossy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decomposition.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Solution: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Step 1: Create initial table, entering b</a:t>
            </a:r>
            <a:r>
              <a:rPr lang="en-US" baseline="-25000" dirty="0">
                <a:sym typeface="Wingdings" panose="05000000000000000000" pitchFamily="2" charset="2"/>
              </a:rPr>
              <a:t>ij </a:t>
            </a:r>
            <a:r>
              <a:rPr lang="en-US" dirty="0">
                <a:sym typeface="Wingdings" panose="05000000000000000000" pitchFamily="2" charset="2"/>
              </a:rPr>
              <a:t>values in each cell.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68" y="3099763"/>
            <a:ext cx="2687186" cy="807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3906981"/>
            <a:ext cx="864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Step 2: For each attribute mentioned in each partition R</a:t>
            </a:r>
            <a:r>
              <a:rPr lang="en-US" baseline="-25000" dirty="0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introduce a</a:t>
            </a:r>
            <a:r>
              <a:rPr lang="en-US" baseline="-25000" dirty="0">
                <a:sym typeface="Wingdings" panose="05000000000000000000" pitchFamily="2" charset="2"/>
              </a:rPr>
              <a:t>j</a:t>
            </a:r>
            <a:r>
              <a:rPr lang="en-US" dirty="0">
                <a:sym typeface="Wingdings" panose="05000000000000000000" pitchFamily="2" charset="2"/>
              </a:rPr>
              <a:t> on column j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05" y="4283642"/>
            <a:ext cx="2400300" cy="714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4954" y="5112869"/>
            <a:ext cx="7335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3:Apply FDs to unify a</a:t>
            </a:r>
            <a:r>
              <a:rPr lang="en-US" baseline="-25000" dirty="0"/>
              <a:t>j</a:t>
            </a:r>
            <a:r>
              <a:rPr lang="en-US" dirty="0"/>
              <a:t>,b</a:t>
            </a:r>
            <a:r>
              <a:rPr lang="en-US" baseline="-25000" dirty="0"/>
              <a:t>ij</a:t>
            </a:r>
            <a:r>
              <a:rPr lang="en-US" dirty="0"/>
              <a:t> symbols..</a:t>
            </a:r>
          </a:p>
          <a:p>
            <a:r>
              <a:rPr lang="en-US" dirty="0"/>
              <a:t>Using </a:t>
            </a:r>
            <a:r>
              <a:rPr lang="en-US" dirty="0" smtClean="0"/>
              <a:t>B</a:t>
            </a:r>
            <a:r>
              <a:rPr lang="en-US" dirty="0">
                <a:sym typeface="Wingdings" panose="05000000000000000000" pitchFamily="2" charset="2"/>
              </a:rPr>
              <a:t>C we cannot consider because, R2 consist of </a:t>
            </a:r>
            <a:r>
              <a:rPr lang="en-US" dirty="0" smtClean="0">
                <a:sym typeface="Wingdings" panose="05000000000000000000" pitchFamily="2" charset="2"/>
              </a:rPr>
              <a:t>b</a:t>
            </a:r>
            <a:r>
              <a:rPr lang="en-US" baseline="-25000" dirty="0" smtClean="0">
                <a:sym typeface="Wingdings" panose="05000000000000000000" pitchFamily="2" charset="2"/>
              </a:rPr>
              <a:t>22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smtClean="0">
                <a:sym typeface="Wingdings" panose="05000000000000000000" pitchFamily="2" charset="2"/>
              </a:rPr>
              <a:t>B. We also cannot use DA because R1 consist of b</a:t>
            </a:r>
            <a:r>
              <a:rPr lang="en-US" baseline="-25000" dirty="0" smtClean="0">
                <a:sym typeface="Wingdings" panose="05000000000000000000" pitchFamily="2" charset="2"/>
              </a:rPr>
              <a:t>14</a:t>
            </a:r>
            <a:r>
              <a:rPr lang="en-US" dirty="0" smtClean="0">
                <a:sym typeface="Wingdings" panose="05000000000000000000" pitchFamily="2" charset="2"/>
              </a:rPr>
              <a:t> for D.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**</a:t>
            </a:r>
            <a:r>
              <a:rPr lang="en-US" dirty="0" smtClean="0">
                <a:sym typeface="Wingdings" panose="05000000000000000000" pitchFamily="2" charset="2"/>
              </a:rPr>
              <a:t> LHS must have similar value of a</a:t>
            </a:r>
            <a:r>
              <a:rPr lang="en-US" baseline="-25000" dirty="0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then only RHS can be changed. We cannot derive a full row with aj values- decomposition is </a:t>
            </a:r>
            <a:r>
              <a:rPr lang="en-US" dirty="0" err="1" smtClean="0">
                <a:sym typeface="Wingdings" panose="05000000000000000000" pitchFamily="2" charset="2"/>
              </a:rPr>
              <a:t>lossy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89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01030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412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DECOMPOSITION</vt:lpstr>
      <vt:lpstr>Agenda</vt:lpstr>
      <vt:lpstr>DECOMPOSITION</vt:lpstr>
      <vt:lpstr>Dependency Preservation in Decomposition</vt:lpstr>
      <vt:lpstr>Lossless Decomposition</vt:lpstr>
      <vt:lpstr>Lossless Decomposition</vt:lpstr>
      <vt:lpstr>Lossy Decomposition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</dc:title>
  <dc:creator>Subhodip</dc:creator>
  <cp:lastModifiedBy>Subhodip</cp:lastModifiedBy>
  <cp:revision>16</cp:revision>
  <dcterms:created xsi:type="dcterms:W3CDTF">2020-04-07T10:59:42Z</dcterms:created>
  <dcterms:modified xsi:type="dcterms:W3CDTF">2020-04-07T14:50:01Z</dcterms:modified>
</cp:coreProperties>
</file>