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2" r:id="rId4"/>
  </p:sldMasterIdLst>
  <p:notesMasterIdLst>
    <p:notesMasterId r:id="rId6"/>
  </p:notesMasterIdLst>
  <p:handoutMasterIdLst>
    <p:handoutMasterId r:id="rId7"/>
  </p:handoutMasterIdLst>
  <p:sldIdLst>
    <p:sldId id="256" r:id="rId5"/>
  </p:sldIdLst>
  <p:sldSz cx="43891200" cy="32918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kki Hueng"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CCD6"/>
    <a:srgbClr val="700038"/>
    <a:srgbClr val="E5D0E8"/>
    <a:srgbClr val="CEA7D5"/>
    <a:srgbClr val="6C0E68"/>
    <a:srgbClr val="430940"/>
    <a:srgbClr val="30062E"/>
    <a:srgbClr val="9999FF"/>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A57A9D-BEC7-4E60-99F7-11A100C7DAB4}">
  <a:tblStyle styleId="{1CA57A9D-BEC7-4E60-99F7-11A100C7DAB4}"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F885E07-EE44-46C9-AAF3-FCD080E1FFFA}"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34" d="100"/>
          <a:sy n="34" d="100"/>
        </p:scale>
        <p:origin x="12" y="-1917"/>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0EB43C-CFA9-49B1-839A-8D636AA946B6}" type="datetimeFigureOut">
              <a:rPr lang="en-US" smtClean="0"/>
              <a:t>10/27/2017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AABF48-72AD-4D80-8481-2AA18A1B5BB5}"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
      </p:ext>
    </p:extLst>
  </p:cSld>
  <p:clrMap bg1="lt1" tx1="dk1" bg2="dk2" tx2="lt2" accent1="accent1" accent2="accent2" accent3="accent3" accent4="accent4" accent5="accent5" accent6="accent6" hlink="hlink" folHlink="folHlink"/>
  <p:notesStyle>
    <a:lvl1pPr marL="0" algn="l" defTabSz="2457907" rtl="0" eaLnBrk="1" latinLnBrk="0" hangingPunct="1">
      <a:defRPr sz="6500" kern="1200">
        <a:solidFill>
          <a:schemeClr val="tx1"/>
        </a:solidFill>
        <a:latin typeface="+mn-lt"/>
        <a:ea typeface="+mn-ea"/>
        <a:cs typeface="+mn-cs"/>
      </a:defRPr>
    </a:lvl1pPr>
    <a:lvl2pPr marL="2457907" algn="l" defTabSz="2457907" rtl="0" eaLnBrk="1" latinLnBrk="0" hangingPunct="1">
      <a:defRPr sz="6500" kern="1200">
        <a:solidFill>
          <a:schemeClr val="tx1"/>
        </a:solidFill>
        <a:latin typeface="+mn-lt"/>
        <a:ea typeface="+mn-ea"/>
        <a:cs typeface="+mn-cs"/>
      </a:defRPr>
    </a:lvl2pPr>
    <a:lvl3pPr marL="4915814" algn="l" defTabSz="2457907" rtl="0" eaLnBrk="1" latinLnBrk="0" hangingPunct="1">
      <a:defRPr sz="6500" kern="1200">
        <a:solidFill>
          <a:schemeClr val="tx1"/>
        </a:solidFill>
        <a:latin typeface="+mn-lt"/>
        <a:ea typeface="+mn-ea"/>
        <a:cs typeface="+mn-cs"/>
      </a:defRPr>
    </a:lvl3pPr>
    <a:lvl4pPr marL="7373722" algn="l" defTabSz="2457907" rtl="0" eaLnBrk="1" latinLnBrk="0" hangingPunct="1">
      <a:defRPr sz="6500" kern="1200">
        <a:solidFill>
          <a:schemeClr val="tx1"/>
        </a:solidFill>
        <a:latin typeface="+mn-lt"/>
        <a:ea typeface="+mn-ea"/>
        <a:cs typeface="+mn-cs"/>
      </a:defRPr>
    </a:lvl4pPr>
    <a:lvl5pPr marL="9831629" algn="l" defTabSz="2457907" rtl="0" eaLnBrk="1" latinLnBrk="0" hangingPunct="1">
      <a:defRPr sz="6500" kern="1200">
        <a:solidFill>
          <a:schemeClr val="tx1"/>
        </a:solidFill>
        <a:latin typeface="+mn-lt"/>
        <a:ea typeface="+mn-ea"/>
        <a:cs typeface="+mn-cs"/>
      </a:defRPr>
    </a:lvl5pPr>
    <a:lvl6pPr marL="12289536" algn="l" defTabSz="2457907" rtl="0" eaLnBrk="1" latinLnBrk="0" hangingPunct="1">
      <a:defRPr sz="6500" kern="1200">
        <a:solidFill>
          <a:schemeClr val="tx1"/>
        </a:solidFill>
        <a:latin typeface="+mn-lt"/>
        <a:ea typeface="+mn-ea"/>
        <a:cs typeface="+mn-cs"/>
      </a:defRPr>
    </a:lvl6pPr>
    <a:lvl7pPr marL="14747443" algn="l" defTabSz="2457907" rtl="0" eaLnBrk="1" latinLnBrk="0" hangingPunct="1">
      <a:defRPr sz="6500" kern="1200">
        <a:solidFill>
          <a:schemeClr val="tx1"/>
        </a:solidFill>
        <a:latin typeface="+mn-lt"/>
        <a:ea typeface="+mn-ea"/>
        <a:cs typeface="+mn-cs"/>
      </a:defRPr>
    </a:lvl7pPr>
    <a:lvl8pPr marL="17205350" algn="l" defTabSz="2457907" rtl="0" eaLnBrk="1" latinLnBrk="0" hangingPunct="1">
      <a:defRPr sz="6500" kern="1200">
        <a:solidFill>
          <a:schemeClr val="tx1"/>
        </a:solidFill>
        <a:latin typeface="+mn-lt"/>
        <a:ea typeface="+mn-ea"/>
        <a:cs typeface="+mn-cs"/>
      </a:defRPr>
    </a:lvl8pPr>
    <a:lvl9pPr marL="19663258" algn="l" defTabSz="2457907" rtl="0" eaLnBrk="1" latinLnBrk="0" hangingPunct="1">
      <a:defRPr sz="6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This is the Group Poster - Aasimah and Rosemary for the two sectioned poster </a:t>
            </a:r>
          </a:p>
          <a:p>
            <a:pPr rtl="0">
              <a:spcBef>
                <a:spcPts val="0"/>
              </a:spcBef>
              <a:buNone/>
            </a:pPr>
            <a:r>
              <a:rPr lang="en" dirty="0"/>
              <a:t>Rachel, Nikki, and Devon for the three sectioned poster</a:t>
            </a:r>
          </a:p>
          <a:p>
            <a:pPr rtl="0">
              <a:spcBef>
                <a:spcPts val="0"/>
              </a:spcBef>
              <a:buNone/>
            </a:pPr>
            <a:r>
              <a:rPr lang="en" dirty="0"/>
              <a:t>The extra topic: Modes of Learning</a:t>
            </a:r>
          </a:p>
          <a:p>
            <a:pPr>
              <a:spcBef>
                <a:spcPts val="0"/>
              </a:spcBef>
              <a:buNone/>
            </a:pPr>
            <a:r>
              <a:rPr lang="en" dirty="0"/>
              <a:t>Read Chapter 5, 14 in brain and behavior……..8, 31 in logan paper. </a:t>
            </a:r>
          </a:p>
        </p:txBody>
      </p:sp>
    </p:spTree>
    <p:extLst>
      <p:ext uri="{BB962C8B-B14F-4D97-AF65-F5344CB8AC3E}">
        <p14:creationId xmlns:p14="http://schemas.microsoft.com/office/powerpoint/2010/main" val="1475431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3291840" y="10133393"/>
            <a:ext cx="37307520" cy="7422713"/>
          </a:xfrm>
          <a:prstGeom prst="rect">
            <a:avLst/>
          </a:prstGeom>
        </p:spPr>
        <p:txBody>
          <a:bodyPr lIns="491501" tIns="491501" rIns="491501" bIns="491501" anchor="b" anchorCtr="0"/>
          <a:lstStyle>
            <a:lvl1pPr algn="ctr" rtl="0">
              <a:spcBef>
                <a:spcPts val="0"/>
              </a:spcBef>
              <a:buSzPct val="100000"/>
              <a:defRPr sz="25800"/>
            </a:lvl1pPr>
            <a:lvl2pPr algn="ctr" rtl="0">
              <a:spcBef>
                <a:spcPts val="0"/>
              </a:spcBef>
              <a:buSzPct val="100000"/>
              <a:defRPr sz="25800"/>
            </a:lvl2pPr>
            <a:lvl3pPr algn="ctr" rtl="0">
              <a:spcBef>
                <a:spcPts val="0"/>
              </a:spcBef>
              <a:buSzPct val="100000"/>
              <a:defRPr sz="25800"/>
            </a:lvl3pPr>
            <a:lvl4pPr algn="ctr" rtl="0">
              <a:spcBef>
                <a:spcPts val="0"/>
              </a:spcBef>
              <a:buSzPct val="100000"/>
              <a:defRPr sz="25800"/>
            </a:lvl4pPr>
            <a:lvl5pPr algn="ctr" rtl="0">
              <a:spcBef>
                <a:spcPts val="0"/>
              </a:spcBef>
              <a:buSzPct val="100000"/>
              <a:defRPr sz="25800"/>
            </a:lvl5pPr>
            <a:lvl6pPr algn="ctr" rtl="0">
              <a:spcBef>
                <a:spcPts val="0"/>
              </a:spcBef>
              <a:buSzPct val="100000"/>
              <a:defRPr sz="25800"/>
            </a:lvl6pPr>
            <a:lvl7pPr algn="ctr" rtl="0">
              <a:spcBef>
                <a:spcPts val="0"/>
              </a:spcBef>
              <a:buSzPct val="100000"/>
              <a:defRPr sz="25800"/>
            </a:lvl7pPr>
            <a:lvl8pPr algn="ctr" rtl="0">
              <a:spcBef>
                <a:spcPts val="0"/>
              </a:spcBef>
              <a:buSzPct val="100000"/>
              <a:defRPr sz="25800"/>
            </a:lvl8pPr>
            <a:lvl9pPr algn="ctr" rtl="0">
              <a:spcBef>
                <a:spcPts val="0"/>
              </a:spcBef>
              <a:buSzPct val="100000"/>
              <a:defRPr sz="25800"/>
            </a:lvl9pPr>
          </a:lstStyle>
          <a:p>
            <a:endParaRPr/>
          </a:p>
        </p:txBody>
      </p:sp>
      <p:sp>
        <p:nvSpPr>
          <p:cNvPr id="9" name="Shape 9"/>
          <p:cNvSpPr txBox="1">
            <a:spLocks noGrp="1"/>
          </p:cNvSpPr>
          <p:nvPr>
            <p:ph type="subTitle" idx="1"/>
          </p:nvPr>
        </p:nvSpPr>
        <p:spPr>
          <a:xfrm>
            <a:off x="3291840" y="18176343"/>
            <a:ext cx="37307520" cy="5022713"/>
          </a:xfrm>
          <a:prstGeom prst="rect">
            <a:avLst/>
          </a:prstGeom>
        </p:spPr>
        <p:txBody>
          <a:bodyPr lIns="491501" tIns="491501" rIns="491501" bIns="491501" anchor="t"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16100">
                <a:solidFill>
                  <a:schemeClr val="dk2"/>
                </a:solidFill>
              </a:defRPr>
            </a:lvl2pPr>
            <a:lvl3pPr algn="ctr" rtl="0">
              <a:spcBef>
                <a:spcPts val="0"/>
              </a:spcBef>
              <a:buClr>
                <a:schemeClr val="dk2"/>
              </a:buClr>
              <a:buSzPct val="100000"/>
              <a:buNone/>
              <a:defRPr sz="16100">
                <a:solidFill>
                  <a:schemeClr val="dk2"/>
                </a:solidFill>
              </a:defRPr>
            </a:lvl3pPr>
            <a:lvl4pPr algn="ctr" rtl="0">
              <a:spcBef>
                <a:spcPts val="0"/>
              </a:spcBef>
              <a:buClr>
                <a:schemeClr val="dk2"/>
              </a:buClr>
              <a:buSzPct val="100000"/>
              <a:buNone/>
              <a:defRPr sz="16100">
                <a:solidFill>
                  <a:schemeClr val="dk2"/>
                </a:solidFill>
              </a:defRPr>
            </a:lvl4pPr>
            <a:lvl5pPr algn="ctr" rtl="0">
              <a:spcBef>
                <a:spcPts val="0"/>
              </a:spcBef>
              <a:buClr>
                <a:schemeClr val="dk2"/>
              </a:buClr>
              <a:buSzPct val="100000"/>
              <a:buNone/>
              <a:defRPr sz="16100">
                <a:solidFill>
                  <a:schemeClr val="dk2"/>
                </a:solidFill>
              </a:defRPr>
            </a:lvl5pPr>
            <a:lvl6pPr algn="ctr" rtl="0">
              <a:spcBef>
                <a:spcPts val="0"/>
              </a:spcBef>
              <a:buClr>
                <a:schemeClr val="dk2"/>
              </a:buClr>
              <a:buSzPct val="100000"/>
              <a:buNone/>
              <a:defRPr sz="16100">
                <a:solidFill>
                  <a:schemeClr val="dk2"/>
                </a:solidFill>
              </a:defRPr>
            </a:lvl6pPr>
            <a:lvl7pPr algn="ctr" rtl="0">
              <a:spcBef>
                <a:spcPts val="0"/>
              </a:spcBef>
              <a:buClr>
                <a:schemeClr val="dk2"/>
              </a:buClr>
              <a:buSzPct val="100000"/>
              <a:buNone/>
              <a:defRPr sz="16100">
                <a:solidFill>
                  <a:schemeClr val="dk2"/>
                </a:solidFill>
              </a:defRPr>
            </a:lvl7pPr>
            <a:lvl8pPr algn="ctr" rtl="0">
              <a:spcBef>
                <a:spcPts val="0"/>
              </a:spcBef>
              <a:buClr>
                <a:schemeClr val="dk2"/>
              </a:buClr>
              <a:buSzPct val="100000"/>
              <a:buNone/>
              <a:defRPr sz="16100">
                <a:solidFill>
                  <a:schemeClr val="dk2"/>
                </a:solidFill>
              </a:defRPr>
            </a:lvl8pPr>
            <a:lvl9pPr algn="ctr" rtl="0">
              <a:spcBef>
                <a:spcPts val="0"/>
              </a:spcBef>
              <a:buClr>
                <a:schemeClr val="dk2"/>
              </a:buClr>
              <a:buSzPct val="100000"/>
              <a:buNone/>
              <a:defRPr sz="16100">
                <a:solidFill>
                  <a:schemeClr val="dk2"/>
                </a:solidFill>
              </a:defRPr>
            </a:lvl9pPr>
          </a:lstStyle>
          <a:p>
            <a:endParaRPr/>
          </a:p>
        </p:txBody>
      </p:sp>
    </p:spTree>
    <p:extLst>
      <p:ext uri="{BB962C8B-B14F-4D97-AF65-F5344CB8AC3E}">
        <p14:creationId xmlns:p14="http://schemas.microsoft.com/office/powerpoint/2010/main" val="3811303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apti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2194560" y="28200382"/>
            <a:ext cx="39502080" cy="3325433"/>
          </a:xfrm>
          <a:prstGeom prst="rect">
            <a:avLst/>
          </a:prstGeom>
        </p:spPr>
        <p:txBody>
          <a:bodyPr lIns="491501" tIns="491501" rIns="491501" bIns="491501" anchor="t" anchorCtr="0"/>
          <a:lstStyle>
            <a:lvl1pPr algn="ctr" rtl="0">
              <a:spcBef>
                <a:spcPts val="1935"/>
              </a:spcBef>
              <a:buSzPct val="100000"/>
              <a:buNone/>
              <a:defRPr sz="9700"/>
            </a:lvl1pPr>
          </a:lstStyle>
          <a:p>
            <a:endParaRPr/>
          </a:p>
        </p:txBody>
      </p:sp>
    </p:spTree>
    <p:extLst>
      <p:ext uri="{BB962C8B-B14F-4D97-AF65-F5344CB8AC3E}">
        <p14:creationId xmlns:p14="http://schemas.microsoft.com/office/powerpoint/2010/main" val="18746577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2194560" y="1318259"/>
            <a:ext cx="39502080" cy="5487360"/>
          </a:xfrm>
          <a:prstGeom prst="rect">
            <a:avLst/>
          </a:prstGeom>
          <a:noFill/>
          <a:ln>
            <a:noFill/>
          </a:ln>
        </p:spPr>
        <p:txBody>
          <a:bodyPr lIns="491501" tIns="491501" rIns="491501" bIns="491501" anchor="b" anchorCtr="0"/>
          <a:lstStyle>
            <a:lvl1pPr rtl="0">
              <a:spcBef>
                <a:spcPts val="0"/>
              </a:spcBef>
              <a:buClr>
                <a:schemeClr val="dk1"/>
              </a:buClr>
              <a:buSzPct val="100000"/>
              <a:buNone/>
              <a:defRPr sz="3600" b="1">
                <a:solidFill>
                  <a:schemeClr val="dk1"/>
                </a:solidFill>
              </a:defRPr>
            </a:lvl1pPr>
            <a:lvl2pPr rtl="0">
              <a:spcBef>
                <a:spcPts val="0"/>
              </a:spcBef>
              <a:buClr>
                <a:schemeClr val="dk1"/>
              </a:buClr>
              <a:buSzPct val="100000"/>
              <a:buNone/>
              <a:defRPr sz="3600" b="1">
                <a:solidFill>
                  <a:schemeClr val="dk1"/>
                </a:solidFill>
              </a:defRPr>
            </a:lvl2pPr>
            <a:lvl3pPr rtl="0">
              <a:spcBef>
                <a:spcPts val="0"/>
              </a:spcBef>
              <a:buClr>
                <a:schemeClr val="dk1"/>
              </a:buClr>
              <a:buSzPct val="100000"/>
              <a:buNone/>
              <a:defRPr sz="3600" b="1">
                <a:solidFill>
                  <a:schemeClr val="dk1"/>
                </a:solidFill>
              </a:defRPr>
            </a:lvl3pPr>
            <a:lvl4pPr rtl="0">
              <a:spcBef>
                <a:spcPts val="0"/>
              </a:spcBef>
              <a:buClr>
                <a:schemeClr val="dk1"/>
              </a:buClr>
              <a:buSzPct val="100000"/>
              <a:buNone/>
              <a:defRPr sz="3600" b="1">
                <a:solidFill>
                  <a:schemeClr val="dk1"/>
                </a:solidFill>
              </a:defRPr>
            </a:lvl4pPr>
            <a:lvl5pPr rtl="0">
              <a:spcBef>
                <a:spcPts val="0"/>
              </a:spcBef>
              <a:buClr>
                <a:schemeClr val="dk1"/>
              </a:buClr>
              <a:buSzPct val="100000"/>
              <a:buNone/>
              <a:defRPr sz="3600" b="1">
                <a:solidFill>
                  <a:schemeClr val="dk1"/>
                </a:solidFill>
              </a:defRPr>
            </a:lvl5pPr>
            <a:lvl6pPr rtl="0">
              <a:spcBef>
                <a:spcPts val="0"/>
              </a:spcBef>
              <a:buClr>
                <a:schemeClr val="dk1"/>
              </a:buClr>
              <a:buSzPct val="100000"/>
              <a:buNone/>
              <a:defRPr sz="3600" b="1">
                <a:solidFill>
                  <a:schemeClr val="dk1"/>
                </a:solidFill>
              </a:defRPr>
            </a:lvl6pPr>
            <a:lvl7pPr rtl="0">
              <a:spcBef>
                <a:spcPts val="0"/>
              </a:spcBef>
              <a:buClr>
                <a:schemeClr val="dk1"/>
              </a:buClr>
              <a:buSzPct val="100000"/>
              <a:buNone/>
              <a:defRPr sz="3600" b="1">
                <a:solidFill>
                  <a:schemeClr val="dk1"/>
                </a:solidFill>
              </a:defRPr>
            </a:lvl7pPr>
            <a:lvl8pPr rtl="0">
              <a:spcBef>
                <a:spcPts val="0"/>
              </a:spcBef>
              <a:buClr>
                <a:schemeClr val="dk1"/>
              </a:buClr>
              <a:buSzPct val="100000"/>
              <a:buNone/>
              <a:defRPr sz="3600" b="1">
                <a:solidFill>
                  <a:schemeClr val="dk1"/>
                </a:solidFill>
              </a:defRPr>
            </a:lvl8pPr>
            <a:lvl9pPr rtl="0">
              <a:spcBef>
                <a:spcPts val="0"/>
              </a:spcBef>
              <a:buClr>
                <a:schemeClr val="dk1"/>
              </a:buClr>
              <a:buSzPct val="100000"/>
              <a:buNone/>
              <a:defRPr sz="3600" b="1">
                <a:solidFill>
                  <a:schemeClr val="dk1"/>
                </a:solidFill>
              </a:defRPr>
            </a:lvl9pPr>
          </a:lstStyle>
          <a:p>
            <a:endParaRPr/>
          </a:p>
        </p:txBody>
      </p:sp>
      <p:sp>
        <p:nvSpPr>
          <p:cNvPr id="6" name="Shape 6"/>
          <p:cNvSpPr txBox="1">
            <a:spLocks noGrp="1"/>
          </p:cNvSpPr>
          <p:nvPr>
            <p:ph type="body" idx="1"/>
          </p:nvPr>
        </p:nvSpPr>
        <p:spPr>
          <a:xfrm>
            <a:off x="2194560" y="7680964"/>
            <a:ext cx="39502080" cy="23844473"/>
          </a:xfrm>
          <a:prstGeom prst="rect">
            <a:avLst/>
          </a:prstGeom>
          <a:noFill/>
          <a:ln>
            <a:noFill/>
          </a:ln>
        </p:spPr>
        <p:txBody>
          <a:bodyPr lIns="491501" tIns="491501" rIns="491501" bIns="491501" anchor="t" anchorCtr="0"/>
          <a:lstStyle>
            <a:lvl1pPr rtl="0">
              <a:spcBef>
                <a:spcPts val="600"/>
              </a:spcBef>
              <a:buClr>
                <a:schemeClr val="dk1"/>
              </a:buClr>
              <a:buSzPct val="100000"/>
              <a:defRPr sz="3000">
                <a:solidFill>
                  <a:schemeClr val="dk1"/>
                </a:solidFill>
              </a:defRPr>
            </a:lvl1pPr>
            <a:lvl2pPr rtl="0">
              <a:spcBef>
                <a:spcPts val="480"/>
              </a:spcBef>
              <a:buClr>
                <a:schemeClr val="dk1"/>
              </a:buClr>
              <a:buSzPct val="100000"/>
              <a:defRPr sz="2400">
                <a:solidFill>
                  <a:schemeClr val="dk1"/>
                </a:solidFill>
              </a:defRPr>
            </a:lvl2pPr>
            <a:lvl3pPr rtl="0">
              <a:spcBef>
                <a:spcPts val="480"/>
              </a:spcBef>
              <a:buClr>
                <a:schemeClr val="dk1"/>
              </a:buClr>
              <a:buSzPct val="100000"/>
              <a:defRPr sz="2400">
                <a:solidFill>
                  <a:schemeClr val="dk1"/>
                </a:solidFill>
              </a:defRPr>
            </a:lvl3pPr>
            <a:lvl4pPr rtl="0">
              <a:spcBef>
                <a:spcPts val="360"/>
              </a:spcBef>
              <a:buClr>
                <a:schemeClr val="dk1"/>
              </a:buClr>
              <a:buSzPct val="100000"/>
              <a:defRPr sz="1800">
                <a:solidFill>
                  <a:schemeClr val="dk1"/>
                </a:solidFill>
              </a:defRPr>
            </a:lvl4pPr>
            <a:lvl5pPr rtl="0">
              <a:spcBef>
                <a:spcPts val="360"/>
              </a:spcBef>
              <a:buClr>
                <a:schemeClr val="dk1"/>
              </a:buClr>
              <a:buSzPct val="100000"/>
              <a:defRPr sz="1800">
                <a:solidFill>
                  <a:schemeClr val="dk1"/>
                </a:solidFill>
              </a:defRPr>
            </a:lvl5pPr>
            <a:lvl6pPr rtl="0">
              <a:spcBef>
                <a:spcPts val="360"/>
              </a:spcBef>
              <a:buClr>
                <a:schemeClr val="dk1"/>
              </a:buClr>
              <a:buSzPct val="100000"/>
              <a:defRPr sz="1800">
                <a:solidFill>
                  <a:schemeClr val="dk1"/>
                </a:solidFill>
              </a:defRPr>
            </a:lvl6pPr>
            <a:lvl7pPr rtl="0">
              <a:spcBef>
                <a:spcPts val="360"/>
              </a:spcBef>
              <a:buClr>
                <a:schemeClr val="dk1"/>
              </a:buClr>
              <a:buSzPct val="100000"/>
              <a:defRPr sz="1800">
                <a:solidFill>
                  <a:schemeClr val="dk1"/>
                </a:solidFill>
              </a:defRPr>
            </a:lvl7pPr>
            <a:lvl8pPr rtl="0">
              <a:spcBef>
                <a:spcPts val="360"/>
              </a:spcBef>
              <a:buClr>
                <a:schemeClr val="dk1"/>
              </a:buClr>
              <a:buSzPct val="100000"/>
              <a:defRPr sz="1800">
                <a:solidFill>
                  <a:schemeClr val="dk1"/>
                </a:solidFill>
              </a:defRPr>
            </a:lvl8pPr>
            <a:lvl9pPr rtl="0">
              <a:spcBef>
                <a:spcPts val="360"/>
              </a:spcBef>
              <a:buClr>
                <a:schemeClr val="dk1"/>
              </a:buClr>
              <a:buSzPct val="100000"/>
              <a:defRPr sz="1800">
                <a:solidFill>
                  <a:schemeClr val="dk1"/>
                </a:solidFill>
              </a:defRPr>
            </a:lvl9pPr>
          </a:lstStyle>
          <a:p>
            <a:endParaRPr/>
          </a:p>
        </p:txBody>
      </p:sp>
    </p:spTree>
    <p:extLst>
      <p:ext uri="{BB962C8B-B14F-4D97-AF65-F5344CB8AC3E}">
        <p14:creationId xmlns:p14="http://schemas.microsoft.com/office/powerpoint/2010/main" val="302398127"/>
      </p:ext>
    </p:extLst>
  </p:cSld>
  <p:clrMap bg1="lt1" tx1="dk1" bg2="lt2" tx2="dk2" accent1="accent1" accent2="accent2" accent3="accent3" accent4="accent4" accent5="accent5" accent6="accent6" hlink="hlink" folHlink="folHlink"/>
  <p:sldLayoutIdLst>
    <p:sldLayoutId id="2147483663" r:id="rId1"/>
    <p:sldLayoutId id="2147483667" r:id="rId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75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pload.wikimedia.org/wikipedia/en/8/80/One-step_vs_two-step_RT-PCR.jpg" TargetMode="External"/><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36" name="Shape 31"/>
          <p:cNvSpPr txBox="1"/>
          <p:nvPr/>
        </p:nvSpPr>
        <p:spPr>
          <a:xfrm>
            <a:off x="10460046" y="14517858"/>
            <a:ext cx="23688670" cy="18121986"/>
          </a:xfrm>
          <a:prstGeom prst="rect">
            <a:avLst/>
          </a:prstGeom>
          <a:solidFill>
            <a:srgbClr val="FFFFFF"/>
          </a:solidFill>
          <a:ln w="19050" cap="flat">
            <a:solidFill>
              <a:srgbClr val="FFFFFF"/>
            </a:solidFill>
            <a:prstDash val="solid"/>
            <a:round/>
            <a:headEnd type="none" w="med" len="med"/>
            <a:tailEnd type="none" w="med" len="med"/>
          </a:ln>
        </p:spPr>
        <p:txBody>
          <a:bodyPr lIns="491501" tIns="491501" rIns="491501" bIns="491501" anchor="t" anchorCtr="0">
            <a:noAutofit/>
          </a:bodyPr>
          <a:lstStyle/>
          <a:p>
            <a:pPr algn="ctr"/>
            <a:endParaRPr lang="en-US" sz="9600" b="1"/>
          </a:p>
        </p:txBody>
      </p:sp>
      <p:sp>
        <p:nvSpPr>
          <p:cNvPr id="27" name="Shape 27"/>
          <p:cNvSpPr txBox="1"/>
          <p:nvPr/>
        </p:nvSpPr>
        <p:spPr>
          <a:xfrm>
            <a:off x="228600" y="4757456"/>
            <a:ext cx="9982200" cy="9890060"/>
          </a:xfrm>
          <a:prstGeom prst="rect">
            <a:avLst/>
          </a:prstGeom>
          <a:solidFill>
            <a:schemeClr val="bg1"/>
          </a:solidFill>
          <a:ln w="19050" cap="flat" cmpd="sng">
            <a:noFill/>
            <a:prstDash val="solid"/>
            <a:round/>
            <a:headEnd type="none" w="med" len="med"/>
            <a:tailEnd type="none" w="med" len="med"/>
          </a:ln>
        </p:spPr>
        <p:txBody>
          <a:bodyPr lIns="491501" tIns="491501" rIns="491501" bIns="491501" anchor="t" anchorCtr="0">
            <a:noAutofit/>
          </a:bodyPr>
          <a:lstStyle/>
          <a:p>
            <a:endParaRPr lang="en-US" sz="3200"/>
          </a:p>
        </p:txBody>
      </p:sp>
      <p:sp>
        <p:nvSpPr>
          <p:cNvPr id="29" name="Shape 29"/>
          <p:cNvSpPr txBox="1"/>
          <p:nvPr/>
        </p:nvSpPr>
        <p:spPr>
          <a:xfrm>
            <a:off x="228600" y="15249860"/>
            <a:ext cx="9982200" cy="17363739"/>
          </a:xfrm>
          <a:prstGeom prst="rect">
            <a:avLst/>
          </a:prstGeom>
          <a:solidFill>
            <a:srgbClr val="FFFFFF"/>
          </a:solidFill>
          <a:ln w="19050" cap="flat">
            <a:solidFill>
              <a:srgbClr val="FFFFFF"/>
            </a:solidFill>
            <a:prstDash val="solid"/>
            <a:round/>
            <a:headEnd type="none" w="med" len="med"/>
            <a:tailEnd type="none" w="med" len="med"/>
          </a:ln>
        </p:spPr>
        <p:txBody>
          <a:bodyPr lIns="491501" tIns="491501" rIns="491501" bIns="491501" anchor="t" anchorCtr="0">
            <a:noAutofit/>
          </a:bodyPr>
          <a:lstStyle/>
          <a:p>
            <a:pPr>
              <a:lnSpc>
                <a:spcPct val="115000"/>
              </a:lnSpc>
            </a:pPr>
            <a:endParaRPr lang="en-US" sz="4000">
              <a:solidFill>
                <a:schemeClr val="dk1"/>
              </a:solidFill>
            </a:endParaRPr>
          </a:p>
        </p:txBody>
      </p:sp>
      <p:sp>
        <p:nvSpPr>
          <p:cNvPr id="30" name="Shape 30"/>
          <p:cNvSpPr txBox="1"/>
          <p:nvPr/>
        </p:nvSpPr>
        <p:spPr>
          <a:xfrm>
            <a:off x="34382912" y="18231163"/>
            <a:ext cx="9279687" cy="8807645"/>
          </a:xfrm>
          <a:prstGeom prst="rect">
            <a:avLst/>
          </a:prstGeom>
          <a:solidFill>
            <a:srgbClr val="FFFFFF"/>
          </a:solidFill>
          <a:ln w="19050" cap="flat">
            <a:solidFill>
              <a:srgbClr val="FFFFFF"/>
            </a:solidFill>
            <a:prstDash val="solid"/>
            <a:round/>
            <a:headEnd type="none" w="med" len="med"/>
            <a:tailEnd type="none" w="med" len="med"/>
          </a:ln>
        </p:spPr>
        <p:txBody>
          <a:bodyPr lIns="491501" tIns="491501" rIns="491501" bIns="491501" anchor="t" anchorCtr="0">
            <a:noAutofit/>
          </a:bodyPr>
          <a:lstStyle/>
          <a:p>
            <a:pPr marL="685800" indent="-685800">
              <a:buFont typeface="Arial"/>
              <a:buChar char="•"/>
            </a:pPr>
            <a:endParaRPr sz="4000"/>
          </a:p>
        </p:txBody>
      </p:sp>
      <p:sp>
        <p:nvSpPr>
          <p:cNvPr id="23" name="Shape 23"/>
          <p:cNvSpPr txBox="1"/>
          <p:nvPr/>
        </p:nvSpPr>
        <p:spPr>
          <a:xfrm>
            <a:off x="115" y="0"/>
            <a:ext cx="43891200" cy="4214017"/>
          </a:xfrm>
          <a:prstGeom prst="rect">
            <a:avLst/>
          </a:prstGeom>
          <a:solidFill>
            <a:srgbClr val="700038"/>
          </a:solidFill>
          <a:ln>
            <a:solidFill>
              <a:schemeClr val="tx1"/>
            </a:solidFill>
          </a:ln>
        </p:spPr>
        <p:txBody>
          <a:bodyPr lIns="491501" tIns="491501" rIns="491501" bIns="491501" anchor="t" anchorCtr="0">
            <a:noAutofit/>
          </a:bodyPr>
          <a:lstStyle/>
          <a:p>
            <a:pPr algn="ctr"/>
            <a:r>
              <a:rPr lang="en-US" sz="5600" b="1" dirty="0">
                <a:ln w="18415" cmpd="sng">
                  <a:noFill/>
                  <a:prstDash val="solid"/>
                </a:ln>
                <a:solidFill>
                  <a:srgbClr val="FFFFFF"/>
                </a:solidFill>
                <a:effectLst>
                  <a:outerShdw blurRad="63500" dir="3600000" algn="tl" rotWithShape="0">
                    <a:srgbClr val="000000">
                      <a:alpha val="70000"/>
                    </a:srgbClr>
                  </a:outerShdw>
                </a:effectLst>
              </a:rPr>
              <a:t>Image-based classification of body language poses to emotions using convolutional neural networks </a:t>
            </a:r>
          </a:p>
          <a:p>
            <a:pPr algn="ctr"/>
            <a:r>
              <a:rPr lang="en-US" sz="4400" b="1" dirty="0">
                <a:ln w="18415" cmpd="sng">
                  <a:noFill/>
                  <a:prstDash val="solid"/>
                </a:ln>
                <a:solidFill>
                  <a:srgbClr val="FFFFFF"/>
                </a:solidFill>
                <a:effectLst>
                  <a:outerShdw blurRad="63500" dir="3600000" algn="tl" rotWithShape="0">
                    <a:srgbClr val="000000">
                      <a:alpha val="70000"/>
                    </a:srgbClr>
                  </a:outerShdw>
                </a:effectLst>
              </a:rPr>
              <a:t>Aasimah Tanveer ’18, Dr. </a:t>
            </a:r>
            <a:r>
              <a:rPr lang="en-US" sz="4400" b="1" dirty="0" err="1">
                <a:ln w="18415" cmpd="sng">
                  <a:noFill/>
                  <a:prstDash val="solid"/>
                </a:ln>
                <a:solidFill>
                  <a:srgbClr val="FFFFFF"/>
                </a:solidFill>
                <a:effectLst>
                  <a:outerShdw blurRad="63500" dir="3600000" algn="tl" rotWithShape="0">
                    <a:srgbClr val="000000">
                      <a:alpha val="70000"/>
                    </a:srgbClr>
                  </a:outerShdw>
                </a:effectLst>
              </a:rPr>
              <a:t>Sugata</a:t>
            </a:r>
            <a:r>
              <a:rPr lang="en-US" sz="4400" b="1" dirty="0">
                <a:ln w="18415" cmpd="sng">
                  <a:noFill/>
                  <a:prstDash val="solid"/>
                </a:ln>
                <a:solidFill>
                  <a:srgbClr val="FFFFFF"/>
                </a:solidFill>
                <a:effectLst>
                  <a:outerShdw blurRad="63500" dir="3600000" algn="tl" rotWithShape="0">
                    <a:srgbClr val="000000">
                      <a:alpha val="70000"/>
                    </a:srgbClr>
                  </a:outerShdw>
                </a:effectLst>
              </a:rPr>
              <a:t> Banerji</a:t>
            </a:r>
            <a:endParaRPr lang="en-US" sz="4400" b="1" dirty="0">
              <a:ln w="18415" cmpd="sng">
                <a:noFill/>
                <a:prstDash val="solid"/>
              </a:ln>
              <a:solidFill>
                <a:schemeClr val="tx1"/>
              </a:solidFill>
              <a:effectLst>
                <a:outerShdw blurRad="63500" dir="3600000" algn="tl" rotWithShape="0">
                  <a:srgbClr val="000000">
                    <a:alpha val="70000"/>
                  </a:srgbClr>
                </a:outerShdw>
              </a:effectLst>
            </a:endParaRPr>
          </a:p>
          <a:p>
            <a:pPr algn="ctr"/>
            <a:r>
              <a:rPr lang="en-US" sz="4000" b="1" i="1" dirty="0">
                <a:ln w="18415" cmpd="sng">
                  <a:noFill/>
                  <a:prstDash val="solid"/>
                </a:ln>
                <a:solidFill>
                  <a:srgbClr val="FFFFFF"/>
                </a:solidFill>
                <a:effectLst>
                  <a:outerShdw blurRad="63500" dir="3600000" algn="tl" rotWithShape="0">
                    <a:srgbClr val="000000">
                      <a:alpha val="70000"/>
                    </a:srgbClr>
                  </a:outerShdw>
                </a:effectLst>
              </a:rPr>
              <a:t>Department of Neuroscience, Department of Computer Science, </a:t>
            </a:r>
            <a:r>
              <a:rPr lang="en-US" sz="4000" b="1" dirty="0">
                <a:ln w="18415" cmpd="sng">
                  <a:noFill/>
                  <a:prstDash val="solid"/>
                </a:ln>
                <a:solidFill>
                  <a:srgbClr val="FFFFFF"/>
                </a:solidFill>
                <a:effectLst>
                  <a:outerShdw blurRad="63500" dir="3600000" algn="tl" rotWithShape="0">
                    <a:srgbClr val="000000">
                      <a:alpha val="70000"/>
                    </a:srgbClr>
                  </a:outerShdw>
                </a:effectLst>
              </a:rPr>
              <a:t> Lake Forest College, IL 60045</a:t>
            </a:r>
            <a:endParaRPr lang="en" sz="3800" b="1" dirty="0">
              <a:ln w="18415" cmpd="sng">
                <a:noFill/>
                <a:prstDash val="solid"/>
              </a:ln>
              <a:solidFill>
                <a:srgbClr val="FFFFFF"/>
              </a:solidFill>
              <a:effectLst>
                <a:outerShdw blurRad="63500" dir="3600000" algn="tl" rotWithShape="0">
                  <a:srgbClr val="000000">
                    <a:alpha val="70000"/>
                  </a:srgbClr>
                </a:outerShdw>
              </a:effectLst>
            </a:endParaRPr>
          </a:p>
        </p:txBody>
      </p:sp>
      <p:sp>
        <p:nvSpPr>
          <p:cNvPr id="32" name="Shape 32"/>
          <p:cNvSpPr txBox="1"/>
          <p:nvPr/>
        </p:nvSpPr>
        <p:spPr>
          <a:xfrm>
            <a:off x="34366200" y="29936160"/>
            <a:ext cx="9296400" cy="2677440"/>
          </a:xfrm>
          <a:prstGeom prst="rect">
            <a:avLst/>
          </a:prstGeom>
          <a:solidFill>
            <a:srgbClr val="FFFFFF"/>
          </a:solidFill>
          <a:ln w="19050" cap="flat">
            <a:solidFill>
              <a:srgbClr val="FFFFFF"/>
            </a:solidFill>
            <a:prstDash val="solid"/>
            <a:round/>
            <a:headEnd type="none" w="med" len="med"/>
            <a:tailEnd type="none" w="med" len="med"/>
          </a:ln>
        </p:spPr>
        <p:txBody>
          <a:bodyPr lIns="491501" tIns="491501" rIns="491501" bIns="491501" anchor="t" anchorCtr="0">
            <a:noAutofit/>
          </a:bodyPr>
          <a:lstStyle/>
          <a:p>
            <a:pPr>
              <a:spcAft>
                <a:spcPts val="600"/>
              </a:spcAft>
            </a:pPr>
            <a:r>
              <a:rPr lang="en-US" sz="900" dirty="0" err="1"/>
              <a:t>Gochenauer</a:t>
            </a:r>
            <a:r>
              <a:rPr lang="en-US" sz="900" dirty="0"/>
              <a:t>, G. E. and Robinson, M. B. (2001), </a:t>
            </a:r>
            <a:r>
              <a:rPr lang="en-US" sz="900" dirty="0" err="1"/>
              <a:t>Dibutyryl</a:t>
            </a:r>
            <a:r>
              <a:rPr lang="en-US" sz="900" dirty="0"/>
              <a:t>-cAMP (dbcAMP) up-regulates astrocytic chloride-dependent l-[3H]glutamate transport and expression of both system xc− subunits. Journal of Neurochemistry, 78: 276–286. doi:10.1046/j.1471-4159.2001.00385.x</a:t>
            </a:r>
          </a:p>
          <a:p>
            <a:pPr>
              <a:spcAft>
                <a:spcPts val="600"/>
              </a:spcAft>
            </a:pPr>
            <a:r>
              <a:rPr lang="en-US" sz="900" dirty="0"/>
              <a:t>Li P., Matsunaga K., </a:t>
            </a:r>
            <a:r>
              <a:rPr lang="en-US" sz="900" dirty="0" err="1"/>
              <a:t>Yamakuni</a:t>
            </a:r>
            <a:r>
              <a:rPr lang="en-US" sz="900" dirty="0"/>
              <a:t> T., </a:t>
            </a:r>
            <a:r>
              <a:rPr lang="en-US" sz="900" dirty="0" err="1"/>
              <a:t>Ohizumi</a:t>
            </a:r>
            <a:r>
              <a:rPr lang="en-US" sz="900" dirty="0"/>
              <a:t> Y. (2002) </a:t>
            </a:r>
            <a:r>
              <a:rPr lang="en-US" sz="900" dirty="0" err="1"/>
              <a:t>Picrosides</a:t>
            </a:r>
            <a:r>
              <a:rPr lang="en-US" sz="900" dirty="0"/>
              <a:t> I and II, selective enhancers of the mitogen-activated protein kinase-dependent signaling pathway in the action of </a:t>
            </a:r>
            <a:r>
              <a:rPr lang="en-US" sz="900" dirty="0" err="1"/>
              <a:t>neuritogenic</a:t>
            </a:r>
            <a:r>
              <a:rPr lang="en-US" sz="900" dirty="0"/>
              <a:t> substances on PC12D cells. Life Sci, 71(15):1821-35.</a:t>
            </a:r>
          </a:p>
          <a:p>
            <a:pPr>
              <a:spcAft>
                <a:spcPts val="600"/>
              </a:spcAft>
            </a:pPr>
            <a:r>
              <a:rPr lang="en-US" sz="900" dirty="0"/>
              <a:t>Tremblay, R. G., </a:t>
            </a:r>
            <a:r>
              <a:rPr lang="en-US" sz="900" dirty="0" err="1"/>
              <a:t>Sikorska</a:t>
            </a:r>
            <a:r>
              <a:rPr lang="en-US" sz="900" dirty="0"/>
              <a:t>, M., Sandhu, J. K., </a:t>
            </a:r>
            <a:r>
              <a:rPr lang="en-US" sz="900" dirty="0" err="1"/>
              <a:t>Lanthier</a:t>
            </a:r>
            <a:r>
              <a:rPr lang="en-US" sz="900" dirty="0"/>
              <a:t>, P., </a:t>
            </a:r>
            <a:r>
              <a:rPr lang="en-US" sz="900" dirty="0" err="1"/>
              <a:t>Ribecco-Lutkiewicz</a:t>
            </a:r>
            <a:r>
              <a:rPr lang="en-US" sz="900" dirty="0"/>
              <a:t>, M., &amp; Bani-</a:t>
            </a:r>
            <a:r>
              <a:rPr lang="en-US" sz="900" dirty="0" err="1"/>
              <a:t>Yaghoub</a:t>
            </a:r>
            <a:r>
              <a:rPr lang="en-US" sz="900" dirty="0"/>
              <a:t>, M. (2010). Differentiation of mouse Neuro 2A cells into dopamine neurons. Journal of Neuroscience Methods, 186(1), 60-67. doi:10.1016/j.jneumeth.2009.11.004</a:t>
            </a:r>
          </a:p>
          <a:p>
            <a:pPr>
              <a:spcAft>
                <a:spcPts val="600"/>
              </a:spcAft>
            </a:pPr>
            <a:r>
              <a:rPr lang="en-US" sz="900" dirty="0" err="1"/>
              <a:t>Zhi</a:t>
            </a:r>
            <a:r>
              <a:rPr lang="en-US" sz="900" dirty="0"/>
              <a:t> F, Gong G, Xu Y, Zhu Y, Hu D, Yang Y, Hu Y. Activated </a:t>
            </a:r>
            <a:r>
              <a:rPr lang="el-GR" sz="900" dirty="0"/>
              <a:t>β-</a:t>
            </a:r>
            <a:r>
              <a:rPr lang="en-US" sz="900" dirty="0"/>
              <a:t>catenin Forces N2A Cell-derived Neurons Back to Tumor-like </a:t>
            </a:r>
            <a:r>
              <a:rPr lang="en-US" sz="900" dirty="0" err="1"/>
              <a:t>Neuroblasts</a:t>
            </a:r>
            <a:r>
              <a:rPr lang="en-US" sz="900" dirty="0"/>
              <a:t> and Positively Correlates with a Risk for Human Neuroblastoma. </a:t>
            </a:r>
            <a:r>
              <a:rPr lang="en-US" sz="900" dirty="0" err="1"/>
              <a:t>Int</a:t>
            </a:r>
            <a:r>
              <a:rPr lang="en-US" sz="900" dirty="0"/>
              <a:t> J </a:t>
            </a:r>
            <a:r>
              <a:rPr lang="en-US" sz="900" dirty="0" err="1"/>
              <a:t>Biol</a:t>
            </a:r>
            <a:r>
              <a:rPr lang="en-US" sz="900" dirty="0"/>
              <a:t> Sci 2012; 8(2):289-297. doi:10.7150/ijbs.3520. Available from http://www.ijbs.com/v08p0289.htm</a:t>
            </a:r>
          </a:p>
          <a:p>
            <a:pPr>
              <a:spcAft>
                <a:spcPts val="600"/>
              </a:spcAft>
            </a:pPr>
            <a:r>
              <a:rPr lang="en-US" sz="900" dirty="0">
                <a:solidFill>
                  <a:srgbClr val="333333"/>
                </a:solidFill>
                <a:latin typeface="+mj-lt"/>
              </a:rPr>
              <a:t>Eliminate Genomic DNA Contamination with </a:t>
            </a:r>
            <a:r>
              <a:rPr lang="en-US" sz="900" dirty="0" err="1">
                <a:solidFill>
                  <a:srgbClr val="333333"/>
                </a:solidFill>
                <a:latin typeface="+mj-lt"/>
              </a:rPr>
              <a:t>NucleoSpin</a:t>
            </a:r>
            <a:r>
              <a:rPr lang="en-US" sz="900" dirty="0">
                <a:solidFill>
                  <a:srgbClr val="333333"/>
                </a:solidFill>
                <a:latin typeface="+mj-lt"/>
              </a:rPr>
              <a:t> RNA II. (</a:t>
            </a:r>
            <a:r>
              <a:rPr lang="en-US" sz="900" dirty="0" err="1">
                <a:solidFill>
                  <a:srgbClr val="333333"/>
                </a:solidFill>
                <a:latin typeface="+mj-lt"/>
              </a:rPr>
              <a:t>n.d.</a:t>
            </a:r>
            <a:r>
              <a:rPr lang="en-US" sz="900" dirty="0">
                <a:solidFill>
                  <a:srgbClr val="333333"/>
                </a:solidFill>
                <a:latin typeface="+mj-lt"/>
              </a:rPr>
              <a:t>). Retrieved April 25, 2017, from http://www.clontech.com/XA/Support/Applications/Nucleic_Acid_Purification/Total_RNA_Purification</a:t>
            </a:r>
            <a:endParaRPr lang="en-US" sz="900" dirty="0">
              <a:solidFill>
                <a:schemeClr val="tx1"/>
              </a:solidFill>
              <a:latin typeface="+mj-lt"/>
            </a:endParaRPr>
          </a:p>
          <a:p>
            <a:r>
              <a:rPr lang="en-US" sz="900" dirty="0">
                <a:solidFill>
                  <a:schemeClr val="tx1"/>
                </a:solidFill>
              </a:rPr>
              <a:t>https://upload.wikimedia.org/wikipedia/en/8/80/One-step_vs_two-step_RT-PCR.jpg</a:t>
            </a:r>
            <a:endParaRPr lang="en-US" sz="900" dirty="0">
              <a:solidFill>
                <a:schemeClr val="tx1"/>
              </a:solidFill>
              <a:hlinkClick r:id="rId3"/>
            </a:endParaRPr>
          </a:p>
          <a:p>
            <a:endParaRPr lang="en-US" sz="900" dirty="0">
              <a:solidFill>
                <a:schemeClr val="tx1"/>
              </a:solidFill>
              <a:hlinkClick r:id="rId3"/>
            </a:endParaRPr>
          </a:p>
          <a:p>
            <a:endParaRPr lang="en-US" sz="900" dirty="0">
              <a:solidFill>
                <a:schemeClr val="tx1"/>
              </a:solidFill>
              <a:hlinkClick r:id="rId3"/>
            </a:endParaRPr>
          </a:p>
          <a:p>
            <a:endParaRPr lang="en-US" sz="900" dirty="0">
              <a:solidFill>
                <a:schemeClr val="tx1"/>
              </a:solidFill>
            </a:endParaRPr>
          </a:p>
          <a:p>
            <a:endParaRPr lang="en-US" sz="900" dirty="0">
              <a:solidFill>
                <a:schemeClr val="tx1"/>
              </a:solidFill>
            </a:endParaRPr>
          </a:p>
        </p:txBody>
      </p:sp>
      <p:sp>
        <p:nvSpPr>
          <p:cNvPr id="33" name="Shape 33"/>
          <p:cNvSpPr txBox="1"/>
          <p:nvPr/>
        </p:nvSpPr>
        <p:spPr>
          <a:xfrm>
            <a:off x="34366200" y="27501051"/>
            <a:ext cx="9296400" cy="1912150"/>
          </a:xfrm>
          <a:prstGeom prst="rect">
            <a:avLst/>
          </a:prstGeom>
          <a:solidFill>
            <a:srgbClr val="FFFFFF"/>
          </a:solidFill>
          <a:ln w="19050" cap="flat">
            <a:solidFill>
              <a:srgbClr val="FFFFFF"/>
            </a:solidFill>
            <a:prstDash val="solid"/>
            <a:round/>
            <a:headEnd type="none" w="med" len="med"/>
            <a:tailEnd type="none" w="med" len="med"/>
          </a:ln>
        </p:spPr>
        <p:txBody>
          <a:bodyPr lIns="491501" tIns="491501" rIns="491501" bIns="491501" anchor="t" anchorCtr="0">
            <a:noAutofit/>
          </a:bodyPr>
          <a:lstStyle/>
          <a:p>
            <a:r>
              <a:rPr lang="en-US" sz="1800" dirty="0">
                <a:solidFill>
                  <a:schemeClr val="tx1"/>
                </a:solidFill>
              </a:rPr>
              <a:t>I would like to thank Dr. Banerji…Dr. Wentworth, Dr. Kelley, Dr. Knuckles, Dr. </a:t>
            </a:r>
            <a:r>
              <a:rPr lang="en-US" sz="1800" dirty="0" err="1">
                <a:solidFill>
                  <a:schemeClr val="tx1"/>
                </a:solidFill>
              </a:rPr>
              <a:t>DebBurman</a:t>
            </a:r>
            <a:endParaRPr lang="en-US" sz="1800" dirty="0">
              <a:solidFill>
                <a:schemeClr val="tx1"/>
              </a:solidFill>
            </a:endParaRPr>
          </a:p>
        </p:txBody>
      </p:sp>
      <p:sp>
        <p:nvSpPr>
          <p:cNvPr id="12" name="TextBox 47"/>
          <p:cNvSpPr txBox="1"/>
          <p:nvPr/>
        </p:nvSpPr>
        <p:spPr>
          <a:xfrm>
            <a:off x="34366200" y="4495799"/>
            <a:ext cx="9296400" cy="12701779"/>
          </a:xfrm>
          <a:prstGeom prst="rect">
            <a:avLst/>
          </a:prstGeom>
          <a:solidFill>
            <a:srgbClr val="FFFFFF"/>
          </a:solidFill>
          <a:ln w="3175" cmpd="sng">
            <a:noFill/>
          </a:ln>
        </p:spPr>
        <p:txBody>
          <a:bodyPr wrap="square" rtlCol="0">
            <a:noAutofit/>
          </a:bodyPr>
          <a:lstStyle/>
          <a:p>
            <a:endParaRPr lang="en-US" sz="4400"/>
          </a:p>
          <a:p>
            <a:endParaRPr lang="en-US" sz="4400"/>
          </a:p>
          <a:p>
            <a:endParaRPr lang="en-US" sz="4400"/>
          </a:p>
          <a:p>
            <a:endParaRPr lang="en-US" sz="4400"/>
          </a:p>
          <a:p>
            <a:endParaRPr lang="en-US" sz="4400"/>
          </a:p>
          <a:p>
            <a:endParaRPr lang="en-US" sz="4400"/>
          </a:p>
          <a:p>
            <a:endParaRPr lang="en-US" sz="4400"/>
          </a:p>
        </p:txBody>
      </p:sp>
      <p:sp>
        <p:nvSpPr>
          <p:cNvPr id="26" name="TextBox 25"/>
          <p:cNvSpPr txBox="1"/>
          <p:nvPr/>
        </p:nvSpPr>
        <p:spPr>
          <a:xfrm>
            <a:off x="228601" y="4415416"/>
            <a:ext cx="9982199" cy="1107996"/>
          </a:xfrm>
          <a:prstGeom prst="rect">
            <a:avLst/>
          </a:prstGeom>
          <a:solidFill>
            <a:srgbClr val="700038"/>
          </a:solidFill>
          <a:ln>
            <a:noFill/>
          </a:ln>
        </p:spPr>
        <p:txBody>
          <a:bodyPr wrap="square" rtlCol="0">
            <a:spAutoFit/>
          </a:bodyPr>
          <a:lstStyle>
            <a:defPPr marR="0" algn="l" rtl="0">
              <a:lnSpc>
                <a:spcPct val="100000"/>
              </a:lnSpc>
              <a:spcBef>
                <a:spcPts val="0"/>
              </a:spcBef>
              <a:spcAft>
                <a:spcPts val="0"/>
              </a:spcAft>
            </a:defPPr>
            <a:lvl1pPr algn="ctr">
              <a:defRPr>
                <a:solidFill>
                  <a:srgbClr val="FFFFFF"/>
                </a:solidFill>
              </a:defRPr>
            </a:lvl1pPr>
          </a:lstStyle>
          <a:p>
            <a:r>
              <a:rPr lang="en-US" sz="6600" b="1"/>
              <a:t>Abstract</a:t>
            </a:r>
            <a:endParaRPr lang="en-US" sz="7200" b="1"/>
          </a:p>
        </p:txBody>
      </p:sp>
      <p:sp>
        <p:nvSpPr>
          <p:cNvPr id="34" name="TextBox 33"/>
          <p:cNvSpPr txBox="1"/>
          <p:nvPr/>
        </p:nvSpPr>
        <p:spPr>
          <a:xfrm>
            <a:off x="228600" y="14904147"/>
            <a:ext cx="9982200" cy="1125787"/>
          </a:xfrm>
          <a:prstGeom prst="rect">
            <a:avLst/>
          </a:prstGeom>
          <a:solidFill>
            <a:srgbClr val="700038"/>
          </a:solidFill>
          <a:ln>
            <a:noFill/>
          </a:ln>
        </p:spPr>
        <p:txBody>
          <a:bodyPr wrap="square" rtlCol="0">
            <a:spAutoFit/>
          </a:bodyPr>
          <a:lstStyle>
            <a:defPPr marR="0" algn="l" rtl="0">
              <a:lnSpc>
                <a:spcPct val="100000"/>
              </a:lnSpc>
              <a:spcBef>
                <a:spcPts val="0"/>
              </a:spcBef>
              <a:spcAft>
                <a:spcPts val="0"/>
              </a:spcAft>
              <a:defRPr/>
            </a:defPPr>
            <a:lvl1pPr algn="ctr">
              <a:defRPr sz="6600">
                <a:solidFill>
                  <a:srgbClr val="FFFFFF"/>
                </a:solidFill>
              </a:defRPr>
            </a:lvl1pPr>
          </a:lstStyle>
          <a:p>
            <a:r>
              <a:rPr lang="en-US" b="1"/>
              <a:t>Introduction </a:t>
            </a:r>
          </a:p>
        </p:txBody>
      </p:sp>
      <p:sp>
        <p:nvSpPr>
          <p:cNvPr id="41" name="TextBox 40"/>
          <p:cNvSpPr txBox="1"/>
          <p:nvPr/>
        </p:nvSpPr>
        <p:spPr>
          <a:xfrm>
            <a:off x="34366200" y="17376648"/>
            <a:ext cx="9296400" cy="1107996"/>
          </a:xfrm>
          <a:prstGeom prst="rect">
            <a:avLst/>
          </a:prstGeom>
          <a:solidFill>
            <a:srgbClr val="700038"/>
          </a:solidFill>
          <a:ln>
            <a:noFill/>
          </a:ln>
        </p:spPr>
        <p:txBody>
          <a:bodyPr wrap="square" rtlCol="0">
            <a:spAutoFit/>
          </a:bodyPr>
          <a:lstStyle>
            <a:defPPr marR="0" algn="l" rtl="0">
              <a:lnSpc>
                <a:spcPct val="100000"/>
              </a:lnSpc>
              <a:spcBef>
                <a:spcPts val="0"/>
              </a:spcBef>
              <a:spcAft>
                <a:spcPts val="0"/>
              </a:spcAft>
              <a:defRPr/>
            </a:defPPr>
            <a:lvl1pPr algn="ctr">
              <a:defRPr sz="6600">
                <a:solidFill>
                  <a:srgbClr val="FFFFFF"/>
                </a:solidFill>
              </a:defRPr>
            </a:lvl1pPr>
          </a:lstStyle>
          <a:p>
            <a:r>
              <a:rPr lang="en-US" b="1"/>
              <a:t>Future Studies</a:t>
            </a:r>
          </a:p>
        </p:txBody>
      </p:sp>
      <p:sp>
        <p:nvSpPr>
          <p:cNvPr id="43" name="TextBox 42"/>
          <p:cNvSpPr txBox="1"/>
          <p:nvPr/>
        </p:nvSpPr>
        <p:spPr>
          <a:xfrm>
            <a:off x="34366200" y="4451679"/>
            <a:ext cx="9296400" cy="1107996"/>
          </a:xfrm>
          <a:prstGeom prst="rect">
            <a:avLst/>
          </a:prstGeom>
          <a:solidFill>
            <a:srgbClr val="700038"/>
          </a:solidFill>
          <a:ln>
            <a:noFill/>
          </a:ln>
        </p:spPr>
        <p:txBody>
          <a:bodyPr wrap="square" rtlCol="0">
            <a:spAutoFit/>
          </a:bodyPr>
          <a:lstStyle>
            <a:defPPr marR="0" algn="l" rtl="0">
              <a:lnSpc>
                <a:spcPct val="100000"/>
              </a:lnSpc>
              <a:spcBef>
                <a:spcPts val="0"/>
              </a:spcBef>
              <a:spcAft>
                <a:spcPts val="0"/>
              </a:spcAft>
              <a:defRPr/>
            </a:defPPr>
            <a:lvl1pPr algn="ctr">
              <a:defRPr sz="6600">
                <a:solidFill>
                  <a:srgbClr val="FFFFFF"/>
                </a:solidFill>
              </a:defRPr>
            </a:lvl1pPr>
          </a:lstStyle>
          <a:p>
            <a:r>
              <a:rPr lang="en-US" b="1"/>
              <a:t>Conclusion</a:t>
            </a:r>
          </a:p>
        </p:txBody>
      </p:sp>
      <p:sp>
        <p:nvSpPr>
          <p:cNvPr id="53" name="TextBox 52"/>
          <p:cNvSpPr txBox="1"/>
          <p:nvPr/>
        </p:nvSpPr>
        <p:spPr>
          <a:xfrm>
            <a:off x="34366200" y="27200231"/>
            <a:ext cx="9296400" cy="646331"/>
          </a:xfrm>
          <a:prstGeom prst="rect">
            <a:avLst/>
          </a:prstGeom>
          <a:solidFill>
            <a:srgbClr val="700038"/>
          </a:solidFill>
          <a:ln>
            <a:noFill/>
          </a:ln>
        </p:spPr>
        <p:txBody>
          <a:bodyPr wrap="square" rtlCol="0">
            <a:spAutoFit/>
          </a:bodyPr>
          <a:lstStyle/>
          <a:p>
            <a:pPr algn="ctr"/>
            <a:r>
              <a:rPr lang="en-US" sz="3600">
                <a:solidFill>
                  <a:srgbClr val="FFFFFF"/>
                </a:solidFill>
              </a:rPr>
              <a:t>Acknowledgements</a:t>
            </a:r>
          </a:p>
        </p:txBody>
      </p:sp>
      <p:sp>
        <p:nvSpPr>
          <p:cNvPr id="60" name="TextBox 59"/>
          <p:cNvSpPr txBox="1"/>
          <p:nvPr/>
        </p:nvSpPr>
        <p:spPr>
          <a:xfrm>
            <a:off x="34343340" y="29531788"/>
            <a:ext cx="9296400" cy="646331"/>
          </a:xfrm>
          <a:prstGeom prst="rect">
            <a:avLst/>
          </a:prstGeom>
          <a:solidFill>
            <a:srgbClr val="700038"/>
          </a:solidFill>
          <a:ln>
            <a:noFill/>
          </a:ln>
        </p:spPr>
        <p:txBody>
          <a:bodyPr wrap="square" rtlCol="0">
            <a:spAutoFit/>
          </a:bodyPr>
          <a:lstStyle/>
          <a:p>
            <a:pPr algn="ctr"/>
            <a:r>
              <a:rPr lang="en-US" sz="3600">
                <a:solidFill>
                  <a:srgbClr val="FFFFFF"/>
                </a:solidFill>
              </a:rPr>
              <a:t>References</a:t>
            </a:r>
          </a:p>
        </p:txBody>
      </p:sp>
      <p:sp>
        <p:nvSpPr>
          <p:cNvPr id="37" name="TextBox 36"/>
          <p:cNvSpPr txBox="1"/>
          <p:nvPr/>
        </p:nvSpPr>
        <p:spPr>
          <a:xfrm>
            <a:off x="10455281" y="13533550"/>
            <a:ext cx="23698200" cy="1107996"/>
          </a:xfrm>
          <a:prstGeom prst="rect">
            <a:avLst/>
          </a:prstGeom>
          <a:solidFill>
            <a:srgbClr val="700038"/>
          </a:solidFill>
          <a:ln>
            <a:noFill/>
          </a:ln>
        </p:spPr>
        <p:txBody>
          <a:bodyPr wrap="square" rtlCol="0">
            <a:spAutoFit/>
          </a:bodyPr>
          <a:lstStyle>
            <a:defPPr marR="0" algn="l" rtl="0">
              <a:lnSpc>
                <a:spcPct val="100000"/>
              </a:lnSpc>
              <a:spcBef>
                <a:spcPts val="0"/>
              </a:spcBef>
              <a:spcAft>
                <a:spcPts val="0"/>
              </a:spcAft>
              <a:defRPr/>
            </a:defPPr>
            <a:lvl1pPr algn="ctr">
              <a:defRPr sz="6600">
                <a:solidFill>
                  <a:srgbClr val="FFFFFF"/>
                </a:solidFill>
              </a:defRPr>
            </a:lvl1pPr>
          </a:lstStyle>
          <a:p>
            <a:r>
              <a:rPr lang="en-US" b="1"/>
              <a:t>Methodology &amp; Findings</a:t>
            </a:r>
          </a:p>
        </p:txBody>
      </p:sp>
      <p:sp>
        <p:nvSpPr>
          <p:cNvPr id="3" name="TextBox 2"/>
          <p:cNvSpPr txBox="1"/>
          <p:nvPr/>
        </p:nvSpPr>
        <p:spPr>
          <a:xfrm>
            <a:off x="427971" y="5495131"/>
            <a:ext cx="9598544" cy="9140964"/>
          </a:xfrm>
          <a:prstGeom prst="rect">
            <a:avLst/>
          </a:prstGeom>
          <a:noFill/>
        </p:spPr>
        <p:txBody>
          <a:bodyPr wrap="square" rtlCol="0" anchor="t">
            <a:spAutoFit/>
          </a:bodyPr>
          <a:lstStyle/>
          <a:p>
            <a:pPr algn="just" fontAlgn="base">
              <a:spcAft>
                <a:spcPts val="600"/>
              </a:spcAft>
            </a:pPr>
            <a:r>
              <a:rPr lang="en-US" sz="2800" dirty="0"/>
              <a:t>Recognizing human emotions based on a person's body language is a complex neurological process that we often take for granted. The visual pathway that propagates from the eye to the occipital lobe, breaking down images from basic features and building upon the previous layer, can be replicated in a computer using artificially intelligent algorithms in the field of computer vision using convolutional neural networks. The neural network, just like in the brain, models the interaction between neurons with each neuron, called a perceptron, being represented by a mathematical function. Real-world images of humans displaying emotion through body language of varying environments, colorings, and features are classified and used to train the neural network in the computer. This allows the algorithm to pick out features that occur in each emotion that will intelligently aid in classifying body language poses that it has never seen before to an emotion. The accuracy of the classification is then analyzed by reviewing what features were extracted from the images and the network is retrained accordingly to output even more accurate results.</a:t>
            </a:r>
          </a:p>
        </p:txBody>
      </p:sp>
      <p:sp>
        <p:nvSpPr>
          <p:cNvPr id="66" name="TextBox 65"/>
          <p:cNvSpPr txBox="1"/>
          <p:nvPr/>
        </p:nvSpPr>
        <p:spPr>
          <a:xfrm>
            <a:off x="34518600" y="5829826"/>
            <a:ext cx="9015412" cy="7694414"/>
          </a:xfrm>
          <a:prstGeom prst="rect">
            <a:avLst/>
          </a:prstGeom>
          <a:noFill/>
        </p:spPr>
        <p:txBody>
          <a:bodyPr wrap="square" rtlCol="0" anchor="t">
            <a:spAutoFit/>
          </a:bodyPr>
          <a:lstStyle/>
          <a:p>
            <a:pPr marL="457200" indent="-457200" fontAlgn="base">
              <a:spcAft>
                <a:spcPts val="600"/>
              </a:spcAft>
              <a:buFont typeface="Arial" panose="020B0604020202020204" pitchFamily="34" charset="0"/>
              <a:buChar char="•"/>
            </a:pPr>
            <a:r>
              <a:rPr lang="en-US" sz="2600" dirty="0"/>
              <a:t>Growing evidence that PD98059 is an inhibitor of differentiation.</a:t>
            </a:r>
          </a:p>
          <a:p>
            <a:pPr marL="457200" indent="-457200" fontAlgn="base">
              <a:spcAft>
                <a:spcPts val="600"/>
              </a:spcAft>
              <a:buFont typeface="Arial" panose="020B0604020202020204" pitchFamily="34" charset="0"/>
              <a:buChar char="•"/>
            </a:pPr>
            <a:endParaRPr lang="en-US" sz="2800" dirty="0"/>
          </a:p>
          <a:p>
            <a:pPr marL="457200" indent="-457200" fontAlgn="base">
              <a:spcAft>
                <a:spcPts val="600"/>
              </a:spcAft>
              <a:buFont typeface="Arial" panose="020B0604020202020204" pitchFamily="34" charset="0"/>
              <a:buChar char="•"/>
            </a:pPr>
            <a:r>
              <a:rPr lang="en-US" sz="2600" dirty="0"/>
              <a:t>+PD, +DB and -PD, +DB both had significantly larger number of dendrites compared to +PD, -DB.</a:t>
            </a:r>
          </a:p>
          <a:p>
            <a:pPr fontAlgn="base">
              <a:spcAft>
                <a:spcPts val="600"/>
              </a:spcAft>
            </a:pPr>
            <a:endParaRPr lang="en-US" sz="2600" dirty="0"/>
          </a:p>
          <a:p>
            <a:pPr marL="457200" indent="-457200" fontAlgn="base">
              <a:spcAft>
                <a:spcPts val="600"/>
              </a:spcAft>
              <a:buFont typeface="Arial" panose="020B0604020202020204" pitchFamily="34" charset="0"/>
              <a:buChar char="•"/>
            </a:pPr>
            <a:r>
              <a:rPr lang="en-US" sz="2600" dirty="0">
                <a:latin typeface="Arial" panose="020B0604020202020204" pitchFamily="34" charset="0"/>
              </a:rPr>
              <a:t>-PD, +DB and -PD, -DB both had significantly larger number of dendrites compared to +PD, -DB.</a:t>
            </a:r>
            <a:endParaRPr lang="en-US" sz="2600" dirty="0"/>
          </a:p>
          <a:p>
            <a:pPr fontAlgn="base">
              <a:spcAft>
                <a:spcPts val="600"/>
              </a:spcAft>
            </a:pPr>
            <a:endParaRPr lang="en-US" sz="2600" dirty="0"/>
          </a:p>
          <a:p>
            <a:pPr marL="457200" indent="-457200" fontAlgn="base">
              <a:spcAft>
                <a:spcPts val="600"/>
              </a:spcAft>
              <a:buFont typeface="Arial" panose="020B0604020202020204" pitchFamily="34" charset="0"/>
              <a:buChar char="•"/>
            </a:pPr>
            <a:r>
              <a:rPr lang="en-US" sz="2600" dirty="0"/>
              <a:t>The inducer increased differentiation slightly, but did not effect neurite length. </a:t>
            </a:r>
          </a:p>
          <a:p>
            <a:pPr fontAlgn="base">
              <a:spcAft>
                <a:spcPts val="600"/>
              </a:spcAft>
            </a:pPr>
            <a:endParaRPr lang="en-US" sz="2600" dirty="0"/>
          </a:p>
          <a:p>
            <a:pPr marL="457200" indent="-457200" fontAlgn="base">
              <a:spcAft>
                <a:spcPts val="600"/>
              </a:spcAft>
              <a:buFont typeface="Arial" panose="020B0604020202020204" pitchFamily="34" charset="0"/>
              <a:buChar char="•"/>
            </a:pPr>
            <a:r>
              <a:rPr lang="en-US" sz="2600" dirty="0"/>
              <a:t>No significant difference of neurite length between the use of inducer, inhibitor, or both.</a:t>
            </a:r>
          </a:p>
          <a:p>
            <a:pPr marL="457200" indent="-457200" fontAlgn="base">
              <a:spcAft>
                <a:spcPts val="600"/>
              </a:spcAft>
              <a:buFont typeface="Arial" panose="020B0604020202020204" pitchFamily="34" charset="0"/>
              <a:buChar char="•"/>
            </a:pPr>
            <a:endParaRPr lang="en-US" sz="2600" dirty="0"/>
          </a:p>
          <a:p>
            <a:pPr marL="457200" indent="-457200" fontAlgn="base">
              <a:spcAft>
                <a:spcPts val="600"/>
              </a:spcAft>
              <a:buFont typeface="Arial" panose="020B0604020202020204" pitchFamily="34" charset="0"/>
              <a:buChar char="•"/>
            </a:pPr>
            <a:r>
              <a:rPr lang="en-US" sz="2600" dirty="0"/>
              <a:t>No significant difference in gene expression observed through Real Time PCR. </a:t>
            </a:r>
          </a:p>
        </p:txBody>
      </p:sp>
      <p:sp>
        <p:nvSpPr>
          <p:cNvPr id="94" name="TextBox 93"/>
          <p:cNvSpPr txBox="1"/>
          <p:nvPr/>
        </p:nvSpPr>
        <p:spPr>
          <a:xfrm>
            <a:off x="34610040" y="18620960"/>
            <a:ext cx="8763000" cy="8325356"/>
          </a:xfrm>
          <a:prstGeom prst="rect">
            <a:avLst/>
          </a:prstGeom>
          <a:noFill/>
        </p:spPr>
        <p:txBody>
          <a:bodyPr wrap="square" rtlCol="0">
            <a:spAutoFit/>
          </a:bodyPr>
          <a:lstStyle/>
          <a:p>
            <a:pPr marL="514350" lvl="0" indent="-514350">
              <a:buFont typeface="+mj-lt"/>
              <a:buAutoNum type="arabicPeriod"/>
            </a:pPr>
            <a:r>
              <a:rPr lang="en-US" sz="2600" b="1" dirty="0"/>
              <a:t>Change inducer and inhibitor combinations</a:t>
            </a:r>
          </a:p>
          <a:p>
            <a:pPr lvl="5"/>
            <a:r>
              <a:rPr lang="en-US" sz="2600" dirty="0"/>
              <a:t>	- examples: BDNF, GDNF, MEF, IFA, KN-93, STO-			609</a:t>
            </a:r>
          </a:p>
          <a:p>
            <a:pPr marL="514350" lvl="0" indent="-514350">
              <a:buFont typeface="+mj-lt"/>
              <a:buAutoNum type="arabicPeriod"/>
            </a:pPr>
            <a:r>
              <a:rPr lang="en-US" sz="2600" b="1" dirty="0"/>
              <a:t>Vary serum concentrations</a:t>
            </a:r>
          </a:p>
          <a:p>
            <a:pPr marL="514350" lvl="0" indent="-514350">
              <a:buFont typeface="+mj-lt"/>
              <a:buAutoNum type="arabicPeriod"/>
            </a:pPr>
            <a:endParaRPr lang="en-US" sz="2600" dirty="0"/>
          </a:p>
          <a:p>
            <a:pPr marL="514350" lvl="0" indent="-514350">
              <a:buFont typeface="+mj-lt"/>
              <a:buAutoNum type="arabicPeriod"/>
            </a:pPr>
            <a:endParaRPr lang="en-US" sz="2600" dirty="0"/>
          </a:p>
          <a:p>
            <a:pPr marL="514350" lvl="0" indent="-514350">
              <a:buFont typeface="+mj-lt"/>
              <a:buAutoNum type="arabicPeriod"/>
            </a:pPr>
            <a:endParaRPr lang="en-US" sz="2600" dirty="0"/>
          </a:p>
          <a:p>
            <a:pPr marL="514350" lvl="0" indent="-514350">
              <a:buFont typeface="+mj-lt"/>
              <a:buAutoNum type="arabicPeriod"/>
            </a:pPr>
            <a:endParaRPr lang="en-US" sz="2600" dirty="0"/>
          </a:p>
          <a:p>
            <a:pPr marL="514350" lvl="0" indent="-514350">
              <a:buFont typeface="+mj-lt"/>
              <a:buAutoNum type="arabicPeriod"/>
            </a:pPr>
            <a:endParaRPr lang="en-US" sz="2600" dirty="0"/>
          </a:p>
          <a:p>
            <a:pPr marL="514350" lvl="0" indent="-514350">
              <a:buFont typeface="+mj-lt"/>
              <a:buAutoNum type="arabicPeriod"/>
            </a:pPr>
            <a:endParaRPr lang="en-US" sz="2600" dirty="0"/>
          </a:p>
          <a:p>
            <a:pPr marL="514350" lvl="0" indent="-514350">
              <a:buFont typeface="+mj-lt"/>
              <a:buAutoNum type="arabicPeriod"/>
            </a:pPr>
            <a:endParaRPr lang="en-US" sz="2600" dirty="0"/>
          </a:p>
          <a:p>
            <a:pPr marL="514350" lvl="0" indent="-514350">
              <a:buFont typeface="+mj-lt"/>
              <a:buAutoNum type="arabicPeriod"/>
            </a:pPr>
            <a:endParaRPr lang="en-US" sz="2600" dirty="0"/>
          </a:p>
          <a:p>
            <a:pPr marL="514350" lvl="0" indent="-514350">
              <a:spcAft>
                <a:spcPts val="600"/>
              </a:spcAft>
              <a:buFont typeface="+mj-lt"/>
              <a:buAutoNum type="arabicPeriod"/>
            </a:pPr>
            <a:r>
              <a:rPr lang="en-US" sz="2600" b="1" dirty="0"/>
              <a:t>Use different cell lines or primers (for RT-PCR) with varying cell concentrations</a:t>
            </a:r>
          </a:p>
          <a:p>
            <a:pPr lvl="1">
              <a:spcAft>
                <a:spcPts val="600"/>
              </a:spcAft>
            </a:pPr>
            <a:r>
              <a:rPr lang="en-US" sz="2600" dirty="0"/>
              <a:t>	- by using different cells lines, differences in growth 	and differentiation can be observed and compared</a:t>
            </a:r>
          </a:p>
          <a:p>
            <a:pPr lvl="1">
              <a:spcAft>
                <a:spcPts val="600"/>
              </a:spcAft>
            </a:pPr>
            <a:r>
              <a:rPr lang="en-US" sz="2600" dirty="0"/>
              <a:t>	- by using different primers, differences in gene 		expression can be observed.</a:t>
            </a:r>
          </a:p>
          <a:p>
            <a:pPr lvl="1">
              <a:spcAft>
                <a:spcPts val="600"/>
              </a:spcAft>
            </a:pPr>
            <a:r>
              <a:rPr lang="en-US" sz="2600" dirty="0"/>
              <a:t>	- by varying concentration, changes in cell growth 	as a function of concentration can be observed</a:t>
            </a:r>
          </a:p>
        </p:txBody>
      </p:sp>
      <p:sp>
        <p:nvSpPr>
          <p:cNvPr id="166" name="TextBox 165"/>
          <p:cNvSpPr txBox="1"/>
          <p:nvPr/>
        </p:nvSpPr>
        <p:spPr>
          <a:xfrm>
            <a:off x="23158995" y="6819975"/>
            <a:ext cx="531206" cy="492443"/>
          </a:xfrm>
          <a:prstGeom prst="rect">
            <a:avLst/>
          </a:prstGeom>
          <a:noFill/>
        </p:spPr>
        <p:txBody>
          <a:bodyPr wrap="square" rtlCol="0">
            <a:spAutoFit/>
          </a:bodyPr>
          <a:lstStyle/>
          <a:p>
            <a:pPr algn="ctr"/>
            <a:endParaRPr lang="en-US" sz="2600" b="1" dirty="0">
              <a:solidFill>
                <a:schemeClr val="accent6">
                  <a:lumMod val="75000"/>
                </a:schemeClr>
              </a:solidFill>
            </a:endParaRPr>
          </a:p>
        </p:txBody>
      </p:sp>
      <p:sp>
        <p:nvSpPr>
          <p:cNvPr id="167" name="TextBox 166"/>
          <p:cNvSpPr txBox="1"/>
          <p:nvPr/>
        </p:nvSpPr>
        <p:spPr>
          <a:xfrm>
            <a:off x="28515496" y="6825723"/>
            <a:ext cx="531206" cy="492443"/>
          </a:xfrm>
          <a:prstGeom prst="rect">
            <a:avLst/>
          </a:prstGeom>
          <a:noFill/>
        </p:spPr>
        <p:txBody>
          <a:bodyPr wrap="square" rtlCol="0">
            <a:spAutoFit/>
          </a:bodyPr>
          <a:lstStyle/>
          <a:p>
            <a:pPr algn="ctr"/>
            <a:endParaRPr lang="en-US" sz="2600" b="1" dirty="0">
              <a:solidFill>
                <a:schemeClr val="accent6">
                  <a:lumMod val="75000"/>
                </a:schemeClr>
              </a:solidFill>
            </a:endParaRPr>
          </a:p>
        </p:txBody>
      </p:sp>
      <p:sp>
        <p:nvSpPr>
          <p:cNvPr id="7" name="Rectangle 6"/>
          <p:cNvSpPr/>
          <p:nvPr/>
        </p:nvSpPr>
        <p:spPr>
          <a:xfrm>
            <a:off x="10661585" y="25797742"/>
            <a:ext cx="1526341" cy="382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lh3.googleusercontent.com/J1ZpdCQic9dymyXNJj6QO_HBtZ_FCngnrJ3SENKAo0i1DvF8Z6_OuECaSEf9cA9RNR2oDxprH5VoUTsf5lVEkjMz7bvmGO0ORPNFpnX6xl3eiQT_Mx3M1BefVN4bHTtSWHNmYWuPGk8"/>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539" b="84561" l="20546" r="79097">
                        <a14:foregroundMark x1="65796" y1="17221" x2="65796" y2="17221"/>
                        <a14:foregroundMark x1="72209" y1="13539" x2="72209" y2="13539"/>
                      </a14:backgroundRemoval>
                    </a14:imgEffect>
                  </a14:imgLayer>
                </a14:imgProps>
              </a:ext>
              <a:ext uri="{28A0092B-C50C-407E-A947-70E740481C1C}">
                <a14:useLocalDpi xmlns:a14="http://schemas.microsoft.com/office/drawing/2010/main" val="0"/>
              </a:ext>
            </a:extLst>
          </a:blip>
          <a:srcRect l="13413" t="11234" r="13468" b="7290"/>
          <a:stretch/>
        </p:blipFill>
        <p:spPr bwMode="auto">
          <a:xfrm>
            <a:off x="529586" y="545164"/>
            <a:ext cx="2909456" cy="324194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35774464" y="14788196"/>
            <a:ext cx="2108200" cy="461665"/>
          </a:xfrm>
          <a:prstGeom prst="rect">
            <a:avLst/>
          </a:prstGeom>
          <a:noFill/>
        </p:spPr>
        <p:txBody>
          <a:bodyPr wrap="square" rtlCol="0">
            <a:spAutoFit/>
          </a:bodyPr>
          <a:lstStyle/>
          <a:p>
            <a:pPr algn="ctr"/>
            <a:r>
              <a:rPr lang="en-US" sz="2400" b="1" dirty="0"/>
              <a:t>dbcAMP</a:t>
            </a:r>
          </a:p>
        </p:txBody>
      </p:sp>
      <p:cxnSp>
        <p:nvCxnSpPr>
          <p:cNvPr id="15" name="Straight Arrow Connector 14"/>
          <p:cNvCxnSpPr/>
          <p:nvPr/>
        </p:nvCxnSpPr>
        <p:spPr>
          <a:xfrm>
            <a:off x="37882664" y="14363953"/>
            <a:ext cx="1143642" cy="9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5774464" y="16595519"/>
            <a:ext cx="2108200" cy="461665"/>
          </a:xfrm>
          <a:prstGeom prst="rect">
            <a:avLst/>
          </a:prstGeom>
          <a:noFill/>
        </p:spPr>
        <p:txBody>
          <a:bodyPr wrap="square" rtlCol="0">
            <a:spAutoFit/>
          </a:bodyPr>
          <a:lstStyle/>
          <a:p>
            <a:pPr algn="ctr"/>
            <a:r>
              <a:rPr lang="en-US" sz="2400" b="1"/>
              <a:t>PD98059</a:t>
            </a:r>
          </a:p>
        </p:txBody>
      </p:sp>
      <p:sp>
        <p:nvSpPr>
          <p:cNvPr id="14" name="TextBox 13"/>
          <p:cNvSpPr txBox="1"/>
          <p:nvPr/>
        </p:nvSpPr>
        <p:spPr>
          <a:xfrm>
            <a:off x="12593914" y="17185118"/>
            <a:ext cx="494509" cy="338554"/>
          </a:xfrm>
          <a:prstGeom prst="rect">
            <a:avLst/>
          </a:prstGeom>
          <a:noFill/>
        </p:spPr>
        <p:txBody>
          <a:bodyPr wrap="square" rtlCol="0">
            <a:spAutoFit/>
          </a:bodyPr>
          <a:lstStyle/>
          <a:p>
            <a:r>
              <a:rPr lang="en-US" sz="1600"/>
              <a:t>*</a:t>
            </a:r>
          </a:p>
        </p:txBody>
      </p:sp>
      <p:sp>
        <p:nvSpPr>
          <p:cNvPr id="119" name="TextBox 118"/>
          <p:cNvSpPr txBox="1"/>
          <p:nvPr/>
        </p:nvSpPr>
        <p:spPr>
          <a:xfrm>
            <a:off x="14269524" y="17022838"/>
            <a:ext cx="494509" cy="338554"/>
          </a:xfrm>
          <a:prstGeom prst="rect">
            <a:avLst/>
          </a:prstGeom>
          <a:noFill/>
        </p:spPr>
        <p:txBody>
          <a:bodyPr wrap="square" rtlCol="0">
            <a:spAutoFit/>
          </a:bodyPr>
          <a:lstStyle/>
          <a:p>
            <a:r>
              <a:rPr lang="en-US" sz="1600"/>
              <a:t>*</a:t>
            </a:r>
          </a:p>
        </p:txBody>
      </p:sp>
      <p:sp>
        <p:nvSpPr>
          <p:cNvPr id="120" name="TextBox 119"/>
          <p:cNvSpPr txBox="1"/>
          <p:nvPr/>
        </p:nvSpPr>
        <p:spPr>
          <a:xfrm>
            <a:off x="24371725" y="17015841"/>
            <a:ext cx="494509" cy="338554"/>
          </a:xfrm>
          <a:prstGeom prst="rect">
            <a:avLst/>
          </a:prstGeom>
          <a:noFill/>
        </p:spPr>
        <p:txBody>
          <a:bodyPr wrap="square" rtlCol="0">
            <a:spAutoFit/>
          </a:bodyPr>
          <a:lstStyle/>
          <a:p>
            <a:r>
              <a:rPr lang="en-US" sz="1600"/>
              <a:t>*</a:t>
            </a:r>
          </a:p>
        </p:txBody>
      </p:sp>
      <p:sp>
        <p:nvSpPr>
          <p:cNvPr id="121" name="TextBox 120"/>
          <p:cNvSpPr txBox="1"/>
          <p:nvPr/>
        </p:nvSpPr>
        <p:spPr>
          <a:xfrm>
            <a:off x="25225074" y="17197084"/>
            <a:ext cx="494509" cy="338554"/>
          </a:xfrm>
          <a:prstGeom prst="rect">
            <a:avLst/>
          </a:prstGeom>
          <a:noFill/>
        </p:spPr>
        <p:txBody>
          <a:bodyPr wrap="square" rtlCol="0">
            <a:spAutoFit/>
          </a:bodyPr>
          <a:lstStyle/>
          <a:p>
            <a:r>
              <a:rPr lang="en-US" sz="1600"/>
              <a:t>*</a:t>
            </a:r>
          </a:p>
        </p:txBody>
      </p:sp>
      <p:pic>
        <p:nvPicPr>
          <p:cNvPr id="52" name="Picture 4" descr="Image result for lake forest college logo"/>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71472" b="90320" l="10000" r="90000">
                        <a14:foregroundMark x1="15914" y1="75653" x2="15914" y2="75653"/>
                        <a14:foregroundMark x1="24584" y1="75416" x2="24584" y2="75416"/>
                        <a14:foregroundMark x1="21971" y1="77316" x2="21971" y2="77316"/>
                        <a14:foregroundMark x1="31948" y1="76960" x2="31948" y2="76960"/>
                        <a14:foregroundMark x1="32542" y1="72328" x2="32542" y2="72328"/>
                        <a14:foregroundMark x1="31473" y1="73634" x2="31473" y2="73634"/>
                        <a14:foregroundMark x1="30879" y1="74109" x2="30879" y2="74109"/>
                        <a14:foregroundMark x1="36580" y1="73159" x2="36580" y2="73159"/>
                        <a14:foregroundMark x1="46437" y1="74703" x2="46437" y2="74703"/>
                        <a14:foregroundMark x1="51900" y1="74466" x2="51900" y2="74466"/>
                        <a14:foregroundMark x1="56413" y1="74466" x2="56413" y2="74466"/>
                        <a14:foregroundMark x1="54988" y1="77553" x2="54988" y2="77553"/>
                        <a14:foregroundMark x1="60214" y1="74584" x2="60214" y2="74584"/>
                        <a14:foregroundMark x1="66983" y1="74109" x2="66983" y2="74109"/>
                        <a14:foregroundMark x1="74703" y1="75178" x2="74703" y2="75178"/>
                        <a14:foregroundMark x1="73159" y1="77553" x2="73159" y2="77553"/>
                        <a14:foregroundMark x1="80998" y1="73040" x2="80998" y2="73040"/>
                        <a14:foregroundMark x1="26010" y1="84798" x2="26010" y2="84798"/>
                        <a14:foregroundMark x1="41568" y1="85154" x2="41568" y2="85154"/>
                        <a14:foregroundMark x1="40736" y1="82423" x2="40736" y2="82423"/>
                        <a14:foregroundMark x1="48219" y1="83492" x2="48219" y2="83492"/>
                        <a14:foregroundMark x1="49525" y1="82304" x2="49525" y2="82304"/>
                        <a14:foregroundMark x1="51663" y1="85986" x2="51663" y2="85986"/>
                        <a14:foregroundMark x1="54988" y1="82660" x2="54988" y2="82660"/>
                        <a14:foregroundMark x1="60926" y1="84679" x2="60926" y2="84679"/>
                        <a14:foregroundMark x1="69359" y1="83017" x2="69359" y2="83017"/>
                        <a14:foregroundMark x1="68527" y1="82304" x2="68527" y2="82304"/>
                        <a14:backgroundMark x1="23634" y1="74703" x2="23634" y2="74703"/>
                      </a14:backgroundRemoval>
                    </a14:imgEffect>
                  </a14:imgLayer>
                </a14:imgProps>
              </a:ext>
              <a:ext uri="{28A0092B-C50C-407E-A947-70E740481C1C}">
                <a14:useLocalDpi xmlns:a14="http://schemas.microsoft.com/office/drawing/2010/main" val="0"/>
              </a:ext>
            </a:extLst>
          </a:blip>
          <a:srcRect t="69116" b="7324"/>
          <a:stretch/>
        </p:blipFill>
        <p:spPr bwMode="auto">
          <a:xfrm>
            <a:off x="141883" y="3017192"/>
            <a:ext cx="3863047" cy="940186"/>
          </a:xfrm>
          <a:prstGeom prst="rect">
            <a:avLst/>
          </a:prstGeom>
          <a:noFill/>
          <a:extLst>
            <a:ext uri="{909E8E84-426E-40DD-AFC4-6F175D3DCCD1}">
              <a14:hiddenFill xmlns:a14="http://schemas.microsoft.com/office/drawing/2010/main">
                <a:solidFill>
                  <a:srgbClr val="FFFFFF"/>
                </a:solidFill>
              </a14:hiddenFill>
            </a:ext>
          </a:extLst>
        </p:spPr>
      </p:pic>
      <p:sp>
        <p:nvSpPr>
          <p:cNvPr id="171" name="Shape 31">
            <a:extLst>
              <a:ext uri="{FF2B5EF4-FFF2-40B4-BE49-F238E27FC236}">
                <a16:creationId xmlns:a16="http://schemas.microsoft.com/office/drawing/2014/main" id="{F5F4F7F0-F37F-4986-A9E2-2EB81E439A3C}"/>
              </a:ext>
            </a:extLst>
          </p:cNvPr>
          <p:cNvSpPr txBox="1"/>
          <p:nvPr/>
        </p:nvSpPr>
        <p:spPr>
          <a:xfrm>
            <a:off x="10484122" y="4951825"/>
            <a:ext cx="23688670" cy="2082021"/>
          </a:xfrm>
          <a:prstGeom prst="rect">
            <a:avLst/>
          </a:prstGeom>
          <a:solidFill>
            <a:srgbClr val="E2CCD6"/>
          </a:solidFill>
          <a:ln w="19050" cap="flat">
            <a:solidFill>
              <a:srgbClr val="E2CCD6"/>
            </a:solidFill>
            <a:prstDash val="solid"/>
            <a:round/>
            <a:headEnd type="none" w="med" len="med"/>
            <a:tailEnd type="none" w="med" len="med"/>
          </a:ln>
        </p:spPr>
        <p:txBody>
          <a:bodyPr lIns="491501" tIns="491501" rIns="491501" bIns="491501" anchor="t" anchorCtr="0">
            <a:noAutofit/>
          </a:bodyPr>
          <a:lstStyle/>
          <a:p>
            <a:pPr algn="ctr"/>
            <a:endParaRPr lang="en-US" sz="9600" b="1"/>
          </a:p>
        </p:txBody>
      </p:sp>
      <p:sp>
        <p:nvSpPr>
          <p:cNvPr id="170" name="TextBox 169">
            <a:extLst>
              <a:ext uri="{FF2B5EF4-FFF2-40B4-BE49-F238E27FC236}">
                <a16:creationId xmlns:a16="http://schemas.microsoft.com/office/drawing/2014/main" id="{CDF1A849-470B-4F42-9448-6E961F4BDBF5}"/>
              </a:ext>
            </a:extLst>
          </p:cNvPr>
          <p:cNvSpPr txBox="1"/>
          <p:nvPr/>
        </p:nvSpPr>
        <p:spPr>
          <a:xfrm>
            <a:off x="10483715" y="4436118"/>
            <a:ext cx="23698200" cy="1107996"/>
          </a:xfrm>
          <a:prstGeom prst="rect">
            <a:avLst/>
          </a:prstGeom>
          <a:solidFill>
            <a:srgbClr val="700038"/>
          </a:solidFill>
          <a:ln>
            <a:noFill/>
          </a:ln>
        </p:spPr>
        <p:txBody>
          <a:bodyPr wrap="square" rtlCol="0">
            <a:spAutoFit/>
          </a:bodyPr>
          <a:lstStyle>
            <a:defPPr marR="0" algn="l" rtl="0">
              <a:lnSpc>
                <a:spcPct val="100000"/>
              </a:lnSpc>
              <a:spcBef>
                <a:spcPts val="0"/>
              </a:spcBef>
              <a:spcAft>
                <a:spcPts val="0"/>
              </a:spcAft>
              <a:defRPr/>
            </a:defPPr>
            <a:lvl1pPr algn="ctr">
              <a:defRPr sz="6600">
                <a:solidFill>
                  <a:srgbClr val="FFFFFF"/>
                </a:solidFill>
              </a:defRPr>
            </a:lvl1pPr>
          </a:lstStyle>
          <a:p>
            <a:r>
              <a:rPr lang="en-US" b="1" dirty="0"/>
              <a:t>Gap</a:t>
            </a:r>
          </a:p>
        </p:txBody>
      </p:sp>
      <p:sp>
        <p:nvSpPr>
          <p:cNvPr id="172" name="Shape 31">
            <a:extLst>
              <a:ext uri="{FF2B5EF4-FFF2-40B4-BE49-F238E27FC236}">
                <a16:creationId xmlns:a16="http://schemas.microsoft.com/office/drawing/2014/main" id="{B44CEC17-C2B7-46A7-9401-1FBE39A00561}"/>
              </a:ext>
            </a:extLst>
          </p:cNvPr>
          <p:cNvSpPr txBox="1"/>
          <p:nvPr/>
        </p:nvSpPr>
        <p:spPr>
          <a:xfrm>
            <a:off x="10470714" y="8003278"/>
            <a:ext cx="23688670" cy="5330359"/>
          </a:xfrm>
          <a:prstGeom prst="rect">
            <a:avLst/>
          </a:prstGeom>
          <a:solidFill>
            <a:srgbClr val="FFFFFF"/>
          </a:solidFill>
          <a:ln w="19050" cap="flat">
            <a:solidFill>
              <a:srgbClr val="FFFFFF"/>
            </a:solidFill>
            <a:prstDash val="solid"/>
            <a:round/>
            <a:headEnd type="none" w="med" len="med"/>
            <a:tailEnd type="none" w="med" len="med"/>
          </a:ln>
        </p:spPr>
        <p:txBody>
          <a:bodyPr lIns="491501" tIns="491501" rIns="491501" bIns="491501" anchor="t" anchorCtr="0">
            <a:noAutofit/>
          </a:bodyPr>
          <a:lstStyle/>
          <a:p>
            <a:pPr algn="ctr"/>
            <a:endParaRPr lang="en-US" sz="9600" b="1"/>
          </a:p>
        </p:txBody>
      </p:sp>
      <p:sp>
        <p:nvSpPr>
          <p:cNvPr id="173" name="TextBox 172">
            <a:extLst>
              <a:ext uri="{FF2B5EF4-FFF2-40B4-BE49-F238E27FC236}">
                <a16:creationId xmlns:a16="http://schemas.microsoft.com/office/drawing/2014/main" id="{4A644B72-902D-4C5E-B22D-03A9BF4BC1C7}"/>
              </a:ext>
            </a:extLst>
          </p:cNvPr>
          <p:cNvSpPr txBox="1"/>
          <p:nvPr/>
        </p:nvSpPr>
        <p:spPr>
          <a:xfrm>
            <a:off x="10465289" y="7240338"/>
            <a:ext cx="23698200" cy="1107996"/>
          </a:xfrm>
          <a:prstGeom prst="rect">
            <a:avLst/>
          </a:prstGeom>
          <a:solidFill>
            <a:srgbClr val="700038"/>
          </a:solidFill>
          <a:ln>
            <a:noFill/>
          </a:ln>
        </p:spPr>
        <p:txBody>
          <a:bodyPr wrap="square" rtlCol="0">
            <a:spAutoFit/>
          </a:bodyPr>
          <a:lstStyle>
            <a:defPPr marR="0" algn="l" rtl="0">
              <a:lnSpc>
                <a:spcPct val="100000"/>
              </a:lnSpc>
              <a:spcBef>
                <a:spcPts val="0"/>
              </a:spcBef>
              <a:spcAft>
                <a:spcPts val="0"/>
              </a:spcAft>
              <a:defRPr/>
            </a:defPPr>
            <a:lvl1pPr algn="ctr">
              <a:defRPr sz="6600">
                <a:solidFill>
                  <a:srgbClr val="FFFFFF"/>
                </a:solidFill>
              </a:defRPr>
            </a:lvl1pPr>
          </a:lstStyle>
          <a:p>
            <a:r>
              <a:rPr lang="en-US" b="1" dirty="0"/>
              <a:t>Hypothesis</a:t>
            </a:r>
          </a:p>
        </p:txBody>
      </p:sp>
      <p:sp>
        <p:nvSpPr>
          <p:cNvPr id="174" name="TextBox 173">
            <a:extLst>
              <a:ext uri="{FF2B5EF4-FFF2-40B4-BE49-F238E27FC236}">
                <a16:creationId xmlns:a16="http://schemas.microsoft.com/office/drawing/2014/main" id="{3845894B-F153-449A-A367-0F8AB3C4BE61}"/>
              </a:ext>
            </a:extLst>
          </p:cNvPr>
          <p:cNvSpPr txBox="1"/>
          <p:nvPr/>
        </p:nvSpPr>
        <p:spPr>
          <a:xfrm>
            <a:off x="425623" y="16015430"/>
            <a:ext cx="9598544" cy="523220"/>
          </a:xfrm>
          <a:prstGeom prst="rect">
            <a:avLst/>
          </a:prstGeom>
          <a:noFill/>
        </p:spPr>
        <p:txBody>
          <a:bodyPr wrap="square" rtlCol="0" anchor="t">
            <a:spAutoFit/>
          </a:bodyPr>
          <a:lstStyle/>
          <a:p>
            <a:pPr algn="just" fontAlgn="base">
              <a:spcAft>
                <a:spcPts val="600"/>
              </a:spcAft>
            </a:pPr>
            <a:r>
              <a:rPr lang="en-US" sz="2800" dirty="0"/>
              <a:t>Convolutional neural </a:t>
            </a:r>
            <a:r>
              <a:rPr lang="en-US" sz="2800"/>
              <a:t>networks are</a:t>
            </a:r>
            <a:endParaRPr lang="en-US" sz="2800" dirty="0"/>
          </a:p>
        </p:txBody>
      </p:sp>
    </p:spTree>
  </p:cSld>
  <p:clrMapOvr>
    <a:masterClrMapping/>
  </p:clrMapOvr>
  <p:transition spd="slow">
    <p:cut/>
  </p:transition>
</p:sld>
</file>

<file path=ppt/theme/theme1.xml><?xml version="1.0" encoding="utf-8"?>
<a:theme xmlns:a="http://schemas.openxmlformats.org/drawingml/2006/main" name="simple-light">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CA7F2E63EC504D9DC2B0740B707AD0" ma:contentTypeVersion="1" ma:contentTypeDescription="Create a new document." ma:contentTypeScope="" ma:versionID="d11bf62fcdae125d294b1ca4834f323b">
  <xsd:schema xmlns:xsd="http://www.w3.org/2001/XMLSchema" xmlns:xs="http://www.w3.org/2001/XMLSchema" xmlns:p="http://schemas.microsoft.com/office/2006/metadata/properties" xmlns:ns3="81f6d308-9c9b-48a1-b7e0-7034a640d950" targetNamespace="http://schemas.microsoft.com/office/2006/metadata/properties" ma:root="true" ma:fieldsID="140ed1a93296bc351aa872e8b94b4fb5" ns3:_="">
    <xsd:import namespace="81f6d308-9c9b-48a1-b7e0-7034a640d950"/>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f6d308-9c9b-48a1-b7e0-7034a640d95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81f6d308-9c9b-48a1-b7e0-7034a640d950">
      <UserInfo>
        <DisplayName>Domijancic, Rachel M.</DisplayName>
        <AccountId>10</AccountId>
        <AccountType/>
      </UserInfo>
      <UserInfo>
        <DisplayName>Hawkins, Devon R.</DisplayName>
        <AccountId>11</AccountId>
        <AccountType/>
      </UserInfo>
      <UserInfo>
        <DisplayName>Thomas, Rosemary</DisplayName>
        <AccountId>12</AccountId>
        <AccountType/>
      </UserInfo>
      <UserInfo>
        <DisplayName>Tanveer, Aasimah S.</DisplayName>
        <AccountId>13</AccountId>
        <AccountType/>
      </UserInfo>
      <UserInfo>
        <DisplayName>Graham, Logan E.</DisplayName>
        <AccountId>14</AccountId>
        <AccountType/>
      </UserInfo>
    </SharedWithUsers>
  </documentManagement>
</p:properties>
</file>

<file path=customXml/itemProps1.xml><?xml version="1.0" encoding="utf-8"?>
<ds:datastoreItem xmlns:ds="http://schemas.openxmlformats.org/officeDocument/2006/customXml" ds:itemID="{27248D02-E150-44D3-9D92-94435B5E0F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f6d308-9c9b-48a1-b7e0-7034a640d9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471B3B-46A9-4286-97F4-EED99E45B9DA}">
  <ds:schemaRefs>
    <ds:schemaRef ds:uri="http://schemas.microsoft.com/sharepoint/v3/contenttype/forms"/>
  </ds:schemaRefs>
</ds:datastoreItem>
</file>

<file path=customXml/itemProps3.xml><?xml version="1.0" encoding="utf-8"?>
<ds:datastoreItem xmlns:ds="http://schemas.openxmlformats.org/officeDocument/2006/customXml" ds:itemID="{3687CE74-D365-462C-A95F-7267C810D496}">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81f6d308-9c9b-48a1-b7e0-7034a640d95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1148</TotalTime>
  <Words>703</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Tanveer, Aasimah S.</cp:lastModifiedBy>
  <cp:revision>12</cp:revision>
  <cp:lastPrinted>2017-04-25T21:15:46Z</cp:lastPrinted>
  <dcterms:modified xsi:type="dcterms:W3CDTF">2017-10-27T13:46:52Z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0x01010075CA7F2E63EC504D9DC2B0740B707AD0</vt:lpwstr>
  </property>
  <property fmtid="{D5CDD505-2E9C-101B-9397-08002B2CF9AE}" pid="3" name="IsMyDocuments">
    <vt:bool>true</vt:bool>
  </property>
</Properties>
</file>