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acfc8043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acfc8043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ad7d0d8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ad7d0d8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cfc8043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cfc8043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ad9c9a937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ad9c9a937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or greater “Disagreed” that it should be in data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Red, bold are total disagreement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acfc8043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acfc8043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d36f6a4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ad36f6a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ad36f6a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ad36f6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this is very preliminary text mining. We _KNOW_ there are relevant courses missing! -- And maybe some mis-classifications. This slide is really just meant as a “this is feasible”.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ad36f6a4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ad36f6a4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ad36f6a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ad36f6a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d36f6a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ad36f6a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9c5c99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9c5c99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ad36f6a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ad36f6a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ad36f6a4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ad36f6a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ad36f6a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ad36f6a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ad9c9a93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ad9c9a93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ad7d0d8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ad7d0d8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c448590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c448590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ad36f6a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ad36f6a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acfc804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acfc804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acfc804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acfc804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d36f6a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d36f6a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cfc804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cfc804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acfc804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acfc804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56944" y="1597819"/>
            <a:ext cx="70866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56944" y="271341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84775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84775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457200" y="35355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11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35355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621751"/>
            <a:ext cx="54864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124101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457200" y="2149078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>
  <p:cSld name="2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517018" y="1241014"/>
            <a:ext cx="7169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1517018" y="2149078"/>
            <a:ext cx="53409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Only">
  <p:cSld name="3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563489"/>
            <a:ext cx="52758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885000"/>
            <a:ext cx="5275800" cy="27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–"/>
              <a:defRPr>
                <a:solidFill>
                  <a:schemeClr val="accent5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•"/>
              <a:defRPr>
                <a:solidFill>
                  <a:schemeClr val="accent5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–"/>
              <a:defRPr>
                <a:solidFill>
                  <a:schemeClr val="accent5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»"/>
              <a:defRPr>
                <a:solidFill>
                  <a:schemeClr val="accent5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124101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">
  <p:cSld name="4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">
  <p:cSld name="3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885371" y="1194943"/>
            <a:ext cx="7344300" cy="0"/>
          </a:xfrm>
          <a:prstGeom prst="straightConnector1">
            <a:avLst/>
          </a:prstGeom>
          <a:noFill/>
          <a:ln cap="flat" cmpd="sng" w="25400">
            <a:solidFill>
              <a:srgbClr val="624C2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885371" y="1194943"/>
            <a:ext cx="7344300" cy="0"/>
          </a:xfrm>
          <a:prstGeom prst="straightConnector1">
            <a:avLst/>
          </a:prstGeom>
          <a:noFill/>
          <a:ln cap="flat" cmpd="sng" w="25400">
            <a:solidFill>
              <a:srgbClr val="624C2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lank">
  <p:cSld name="5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lank">
  <p:cSld name="6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lank">
  <p:cSld name="7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lank">
  <p:cSld name="8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lank">
  <p:cSld name="9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/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508874" y="422611"/>
            <a:ext cx="54609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497143" y="1444168"/>
            <a:ext cx="5472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563489"/>
            <a:ext cx="52758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885000"/>
            <a:ext cx="5275800" cy="27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2590800" y="767495"/>
            <a:ext cx="6290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2628900" y="1764252"/>
            <a:ext cx="4038600" cy="28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422611"/>
            <a:ext cx="6885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45469" y="1444168"/>
            <a:ext cx="5976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422611"/>
            <a:ext cx="6885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45469" y="1444168"/>
            <a:ext cx="5976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ection Header">
  <p:cSld name="3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3508874" y="422611"/>
            <a:ext cx="54609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497143" y="1444168"/>
            <a:ext cx="5472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35355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gs.valpo.edu/datadesk/2019/05/29/sdss-2019-recap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Relationship Id="rId8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dison-project.eu/" TargetMode="External"/><Relationship Id="rId4" Type="http://schemas.openxmlformats.org/officeDocument/2006/relationships/hyperlink" Target="https://blogs.valpo.edu/datadesk/data-science-body-of-knowledge/" TargetMode="External"/><Relationship Id="rId5" Type="http://schemas.openxmlformats.org/officeDocument/2006/relationships/hyperlink" Target="http://www.cs.williams.edu/~andrea/DSReportInitialFull.pdf" TargetMode="External"/><Relationship Id="rId6" Type="http://schemas.openxmlformats.org/officeDocument/2006/relationships/hyperlink" Target="https://blogs.valpo.edu/datadesk/data-science-curriculum-design-resource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ctrTitle"/>
          </p:nvPr>
        </p:nvSpPr>
        <p:spPr>
          <a:xfrm>
            <a:off x="311700" y="449550"/>
            <a:ext cx="8520600" cy="202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Introductory Data Science Instruction: Early Findings</a:t>
            </a:r>
            <a:endParaRPr b="1"/>
          </a:p>
        </p:txBody>
      </p:sp>
      <p:sp>
        <p:nvSpPr>
          <p:cNvPr id="125" name="Google Shape;125;p28"/>
          <p:cNvSpPr txBox="1"/>
          <p:nvPr/>
        </p:nvSpPr>
        <p:spPr>
          <a:xfrm>
            <a:off x="311700" y="2074650"/>
            <a:ext cx="54750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experimental procedure for misconception investigations</a:t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311700" y="2472750"/>
            <a:ext cx="50790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*Karl R. B. Schmitt, </a:t>
            </a:r>
            <a:r>
              <a:rPr i="1" lang="en"/>
              <a:t>Valparaiso University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Katherine M. Kinnaird, </a:t>
            </a:r>
            <a:r>
              <a:rPr i="1" lang="en"/>
              <a:t>Smith College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Ruth E. H. Wertz, </a:t>
            </a:r>
            <a:r>
              <a:rPr i="1" lang="en"/>
              <a:t>Valparaiso University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Bjorn Sandstede, </a:t>
            </a:r>
            <a:r>
              <a:rPr i="1" lang="en"/>
              <a:t>Brown University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Funded by the National Science Foundation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DMS #1839257, 1839259, 1839270</a:t>
            </a:r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750" y="2177098"/>
            <a:ext cx="1511250" cy="15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2590800" y="767495"/>
            <a:ext cx="62904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Survey Results</a:t>
            </a:r>
            <a:endParaRPr/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2590800" y="1743575"/>
            <a:ext cx="6506700" cy="276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Open Data Collection Started:</a:t>
            </a:r>
            <a:endParaRPr/>
          </a:p>
          <a:p>
            <a:pPr indent="457200" lvl="0" marL="3200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 May 22nd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As of Noon, 5/29: 47 responses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26" y="0"/>
            <a:ext cx="64293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2590800" y="767495"/>
            <a:ext cx="62904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Survey Results</a:t>
            </a:r>
            <a:endParaRPr/>
          </a:p>
        </p:txBody>
      </p:sp>
      <p:pic>
        <p:nvPicPr>
          <p:cNvPr id="205" name="Google Shape;2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025" y="2303850"/>
            <a:ext cx="3915174" cy="2627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9"/>
          <p:cNvSpPr txBox="1"/>
          <p:nvPr/>
        </p:nvSpPr>
        <p:spPr>
          <a:xfrm>
            <a:off x="2424925" y="2303850"/>
            <a:ext cx="23280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out of 80 topics labeled as not in Data Science: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or more of respondents did not believe it belonged. </a:t>
            </a:r>
            <a:endParaRPr/>
          </a:p>
        </p:txBody>
      </p:sp>
      <p:sp>
        <p:nvSpPr>
          <p:cNvPr id="207" name="Google Shape;207;p39"/>
          <p:cNvSpPr txBox="1"/>
          <p:nvPr/>
        </p:nvSpPr>
        <p:spPr>
          <a:xfrm>
            <a:off x="2424925" y="3653425"/>
            <a:ext cx="232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5 - 7 Respondents per item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735900" y="73038"/>
            <a:ext cx="3008400" cy="87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Labeled 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“Not in Data Science”</a:t>
            </a:r>
            <a:endParaRPr/>
          </a:p>
        </p:txBody>
      </p:sp>
      <p:sp>
        <p:nvSpPr>
          <p:cNvPr id="213" name="Google Shape;213;p40"/>
          <p:cNvSpPr txBox="1"/>
          <p:nvPr>
            <p:ph idx="2" type="body"/>
          </p:nvPr>
        </p:nvSpPr>
        <p:spPr>
          <a:xfrm>
            <a:off x="228600" y="1076325"/>
            <a:ext cx="4023000" cy="351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b="1" lang="en">
                <a:solidFill>
                  <a:srgbClr val="990000"/>
                </a:solidFill>
              </a:rPr>
              <a:t>Business Analytics and Business Intelligence </a:t>
            </a:r>
            <a:endParaRPr b="1">
              <a:solidFill>
                <a:srgbClr val="990000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b="1" lang="en">
                <a:solidFill>
                  <a:srgbClr val="990000"/>
                </a:solidFill>
              </a:rPr>
              <a:t>Data driven Customer Relations (CRP), </a:t>
            </a:r>
            <a:endParaRPr b="1">
              <a:solidFill>
                <a:srgbClr val="990000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b="1" lang="en">
                <a:solidFill>
                  <a:srgbClr val="990000"/>
                </a:solidFill>
              </a:rPr>
              <a:t>User Experience (UX)</a:t>
            </a:r>
            <a:endParaRPr b="1">
              <a:solidFill>
                <a:srgbClr val="990000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b="1" lang="en">
                <a:solidFill>
                  <a:srgbClr val="990000"/>
                </a:solidFill>
              </a:rPr>
              <a:t>Mechanism Design</a:t>
            </a:r>
            <a:endParaRPr b="1">
              <a:solidFill>
                <a:srgbClr val="990000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b="1" lang="en">
                <a:solidFill>
                  <a:srgbClr val="990000"/>
                </a:solidFill>
              </a:rPr>
              <a:t>Latent Dirichlet Allocation</a:t>
            </a:r>
            <a:endParaRPr b="1">
              <a:solidFill>
                <a:srgbClr val="990000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b="1" lang="en">
                <a:solidFill>
                  <a:srgbClr val="990000"/>
                </a:solidFill>
              </a:rPr>
              <a:t>Research Data Management Plan (DMP)</a:t>
            </a:r>
            <a:endParaRPr b="1">
              <a:solidFill>
                <a:srgbClr val="990000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Operations Research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Research Data Management Plan (DMP),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Agile Data Driven methodologies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Business Processes Management (BPM)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Data driven marketing technologies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Data Warehouses technologies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12675" y="186850"/>
            <a:ext cx="4324500" cy="4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Business Processes Management (BPM)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driven marketing technologies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Warehouses technologies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Organisational Information systems, collaborative systems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Apply structured approach to use cases analysis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Hybrid data management infrastructure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architecture, data types, and data formats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Project management: scope, planning, assessment, quality and risk management, team management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Recommender or Ranking system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Text Data Mining techniques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DevOps and continuous improvement cycle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Optimisation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2590800" y="767500"/>
            <a:ext cx="65532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 of Course Catalogs</a:t>
            </a:r>
            <a:endParaRPr/>
          </a:p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2628900" y="1764250"/>
            <a:ext cx="6294300" cy="283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Digitize course catalogs: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Descriptions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Course Prefixes/Numbers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Keyword search based on BoK items/sub-sets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Build self-learning keyword tree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Potentially use FP-Growth Style analysis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25" y="681555"/>
            <a:ext cx="8641150" cy="1222179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2"/>
          <p:cNvSpPr txBox="1"/>
          <p:nvPr>
            <p:ph idx="4294967295" type="title"/>
          </p:nvPr>
        </p:nvSpPr>
        <p:spPr>
          <a:xfrm>
            <a:off x="1117350" y="574975"/>
            <a:ext cx="69093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from EDISON BoK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idx="4294967295" type="title"/>
          </p:nvPr>
        </p:nvSpPr>
        <p:spPr>
          <a:xfrm>
            <a:off x="574050" y="567725"/>
            <a:ext cx="79959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(Draft) </a:t>
            </a:r>
            <a:r>
              <a:rPr lang="en" sz="3600"/>
              <a:t>Text Mining of Course Catalogs</a:t>
            </a:r>
            <a:endParaRPr sz="3600"/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610950"/>
            <a:ext cx="3767850" cy="31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3"/>
          <p:cNvSpPr txBox="1"/>
          <p:nvPr/>
        </p:nvSpPr>
        <p:spPr>
          <a:xfrm>
            <a:off x="4157600" y="4832950"/>
            <a:ext cx="5742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</a:t>
            </a:r>
            <a:endParaRPr sz="1800"/>
          </a:p>
        </p:txBody>
      </p:sp>
      <p:sp>
        <p:nvSpPr>
          <p:cNvPr id="234" name="Google Shape;234;p43"/>
          <p:cNvSpPr txBox="1"/>
          <p:nvPr/>
        </p:nvSpPr>
        <p:spPr>
          <a:xfrm>
            <a:off x="5125225" y="4832950"/>
            <a:ext cx="5742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200</a:t>
            </a:r>
            <a:endParaRPr sz="1800"/>
          </a:p>
        </p:txBody>
      </p:sp>
      <p:sp>
        <p:nvSpPr>
          <p:cNvPr id="235" name="Google Shape;235;p43"/>
          <p:cNvSpPr txBox="1"/>
          <p:nvPr/>
        </p:nvSpPr>
        <p:spPr>
          <a:xfrm>
            <a:off x="6092850" y="4824250"/>
            <a:ext cx="5742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r>
              <a:rPr lang="en" sz="1800"/>
              <a:t>00</a:t>
            </a:r>
            <a:endParaRPr sz="1800"/>
          </a:p>
        </p:txBody>
      </p:sp>
      <p:sp>
        <p:nvSpPr>
          <p:cNvPr id="236" name="Google Shape;236;p43"/>
          <p:cNvSpPr txBox="1"/>
          <p:nvPr/>
        </p:nvSpPr>
        <p:spPr>
          <a:xfrm>
            <a:off x="7060475" y="4811050"/>
            <a:ext cx="5742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r>
              <a:rPr lang="en" sz="1800"/>
              <a:t>00</a:t>
            </a:r>
            <a:endParaRPr sz="1800"/>
          </a:p>
        </p:txBody>
      </p:sp>
      <p:sp>
        <p:nvSpPr>
          <p:cNvPr id="237" name="Google Shape;237;p43"/>
          <p:cNvSpPr txBox="1"/>
          <p:nvPr/>
        </p:nvSpPr>
        <p:spPr>
          <a:xfrm>
            <a:off x="4272500" y="4288225"/>
            <a:ext cx="344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4272500" y="4516825"/>
            <a:ext cx="344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43"/>
          <p:cNvSpPr txBox="1"/>
          <p:nvPr/>
        </p:nvSpPr>
        <p:spPr>
          <a:xfrm>
            <a:off x="5263100" y="4516825"/>
            <a:ext cx="344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0" name="Google Shape;240;p43"/>
          <p:cNvSpPr txBox="1"/>
          <p:nvPr/>
        </p:nvSpPr>
        <p:spPr>
          <a:xfrm>
            <a:off x="5263100" y="3678625"/>
            <a:ext cx="344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1" name="Google Shape;241;p43"/>
          <p:cNvSpPr txBox="1"/>
          <p:nvPr/>
        </p:nvSpPr>
        <p:spPr>
          <a:xfrm>
            <a:off x="7168100" y="1468825"/>
            <a:ext cx="344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2" name="Google Shape;242;p43"/>
          <p:cNvSpPr txBox="1"/>
          <p:nvPr/>
        </p:nvSpPr>
        <p:spPr>
          <a:xfrm>
            <a:off x="5263100" y="4059625"/>
            <a:ext cx="344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3" name="Google Shape;243;p43"/>
          <p:cNvSpPr txBox="1"/>
          <p:nvPr/>
        </p:nvSpPr>
        <p:spPr>
          <a:xfrm>
            <a:off x="5240125" y="3389325"/>
            <a:ext cx="344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4" name="Google Shape;244;p43"/>
          <p:cNvSpPr txBox="1"/>
          <p:nvPr/>
        </p:nvSpPr>
        <p:spPr>
          <a:xfrm>
            <a:off x="6207750" y="1788075"/>
            <a:ext cx="344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5" name="Google Shape;245;p43"/>
          <p:cNvSpPr txBox="1"/>
          <p:nvPr/>
        </p:nvSpPr>
        <p:spPr>
          <a:xfrm>
            <a:off x="7197325" y="3006675"/>
            <a:ext cx="344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6" name="Google Shape;246;p43"/>
          <p:cNvSpPr txBox="1"/>
          <p:nvPr/>
        </p:nvSpPr>
        <p:spPr>
          <a:xfrm>
            <a:off x="6207750" y="4288225"/>
            <a:ext cx="344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7" name="Google Shape;247;p43"/>
          <p:cNvSpPr txBox="1"/>
          <p:nvPr/>
        </p:nvSpPr>
        <p:spPr>
          <a:xfrm>
            <a:off x="6207750" y="3487625"/>
            <a:ext cx="344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8" name="Google Shape;248;p43"/>
          <p:cNvSpPr txBox="1"/>
          <p:nvPr/>
        </p:nvSpPr>
        <p:spPr>
          <a:xfrm>
            <a:off x="6161825" y="2445675"/>
            <a:ext cx="344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7168100" y="2122300"/>
            <a:ext cx="344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50" name="Google Shape;250;p43"/>
          <p:cNvSpPr txBox="1"/>
          <p:nvPr/>
        </p:nvSpPr>
        <p:spPr>
          <a:xfrm>
            <a:off x="7152400" y="3926563"/>
            <a:ext cx="344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150" y="1610950"/>
            <a:ext cx="5269999" cy="35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1321650" y="130600"/>
            <a:ext cx="7648200" cy="10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Next: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Getting Into the Classroom</a:t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497143" y="1444168"/>
            <a:ext cx="5472600" cy="53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457200" y="204800"/>
            <a:ext cx="8229600" cy="87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Research Road-Block:</a:t>
            </a:r>
            <a:r>
              <a:rPr lang="en" sz="3000"/>
              <a:t> </a:t>
            </a:r>
            <a:endParaRPr sz="3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Course Observations</a:t>
            </a:r>
            <a:endParaRPr sz="3000"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4210850" y="1076325"/>
            <a:ext cx="4476000" cy="43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Major Challenges: </a:t>
            </a:r>
            <a:endParaRPr b="1"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r>
              <a:rPr lang="en" sz="1800"/>
              <a:t>ourse observations for educational research are:</a:t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VERY time-intensive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Require travel to collection sites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Conducted only on a small sub-set of contact hours</a:t>
            </a:r>
            <a:endParaRPr sz="1800"/>
          </a:p>
        </p:txBody>
      </p:sp>
      <p:sp>
        <p:nvSpPr>
          <p:cNvPr id="264" name="Google Shape;264;p45"/>
          <p:cNvSpPr txBox="1"/>
          <p:nvPr>
            <p:ph idx="2" type="body"/>
          </p:nvPr>
        </p:nvSpPr>
        <p:spPr>
          <a:xfrm>
            <a:off x="457200" y="1625100"/>
            <a:ext cx="3569100" cy="351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Required to provide grounding and prompts for interview protocols and open-ended questions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2267750" y="504550"/>
            <a:ext cx="6876300" cy="8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Research Innovation: 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/>
              <a:t>Crowd-Source</a:t>
            </a:r>
            <a:r>
              <a:rPr lang="en" sz="2800"/>
              <a:t> Course Observations</a:t>
            </a:r>
            <a:endParaRPr sz="2800"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2620700" y="1446100"/>
            <a:ext cx="6302400" cy="352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" sz="1800"/>
              <a:t>Key Observations:</a:t>
            </a:r>
            <a:endParaRPr b="1" sz="1800"/>
          </a:p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Instructors, TAs and Students are always in-class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 participants hear (and interpret) more than external observers can sometimes see, especially if limited points of recording are done.</a:t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" sz="1800"/>
              <a:t>Solution:</a:t>
            </a:r>
            <a:endParaRPr b="1"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800"/>
              <a:t>Train classroom participants to collect the data needed for the educational research!</a:t>
            </a:r>
            <a:endParaRPr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457200" y="563489"/>
            <a:ext cx="5275800" cy="11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89525" y="1512775"/>
            <a:ext cx="5275800" cy="27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Research Objectives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Planned Investigation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Existing Bodies of Knowledge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Survey to Validate Body of Knowledge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Preliminary Survey 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Preliminary Catalog Analysis 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Next Steps</a:t>
            </a:r>
            <a:endParaRPr sz="1800"/>
          </a:p>
        </p:txBody>
      </p:sp>
      <p:sp>
        <p:nvSpPr>
          <p:cNvPr id="134" name="Google Shape;134;p29"/>
          <p:cNvSpPr txBox="1"/>
          <p:nvPr/>
        </p:nvSpPr>
        <p:spPr>
          <a:xfrm>
            <a:off x="375975" y="3955375"/>
            <a:ext cx="59256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will be available 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https://blogs.valpo.edu/datadesk/2019/05/29/sdss-2019-recap/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2590800" y="767495"/>
            <a:ext cx="62904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Reflections and Difficulties Survey</a:t>
            </a:r>
            <a:endParaRPr sz="3000"/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2105425" y="1443525"/>
            <a:ext cx="7038300" cy="369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What topics were covered this week (in-class or in discussions?)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What activities or deliverables did the students work on this week?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What questions did the students raise this week?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Based on your observations, what concepts or processes did the students struggle with the most?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Which student questions were surprising to you and why?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457200" y="563496"/>
            <a:ext cx="52758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Next Steps:</a:t>
            </a:r>
            <a:endParaRPr sz="3000"/>
          </a:p>
        </p:txBody>
      </p:sp>
      <p:sp>
        <p:nvSpPr>
          <p:cNvPr id="282" name="Google Shape;282;p48"/>
          <p:cNvSpPr txBox="1"/>
          <p:nvPr>
            <p:ph idx="1" type="body"/>
          </p:nvPr>
        </p:nvSpPr>
        <p:spPr>
          <a:xfrm>
            <a:off x="457200" y="1437300"/>
            <a:ext cx="5275800" cy="31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Improve and expand our course-catalog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Identify topics of interest (and difficulty):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From course observations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From instructor/practitioner survey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Conduct student interviews to clarify misconceptions identified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Create and administer open-ended surveys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Disseminate results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457200" y="563500"/>
            <a:ext cx="6336000" cy="11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457200" y="1518375"/>
            <a:ext cx="6012600" cy="27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And Thanks t</a:t>
            </a:r>
            <a:r>
              <a:rPr lang="en" sz="2400"/>
              <a:t>o our research students:</a:t>
            </a:r>
            <a:endParaRPr sz="2400"/>
          </a:p>
          <a:p>
            <a:pPr indent="-342900" lvl="0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Nathan Randle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Cody Packer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Terry Wade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And Thanks to my Collaborators:</a:t>
            </a:r>
            <a:endParaRPr sz="24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Katie Kinnaird -- Co-Conspirator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Ruth Wertz  -- The Educational Sanity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Bjorn Sandstede -- The ‘Adult’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Finally, Thanks to the National Science Foundation for funding this project and our students.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/>
          <p:nvPr>
            <p:ph type="title"/>
          </p:nvPr>
        </p:nvSpPr>
        <p:spPr>
          <a:xfrm>
            <a:off x="457200" y="563500"/>
            <a:ext cx="6213000" cy="11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take our Survey!</a:t>
            </a:r>
            <a:endParaRPr/>
          </a:p>
        </p:txBody>
      </p:sp>
      <p:sp>
        <p:nvSpPr>
          <p:cNvPr id="294" name="Google Shape;294;p50"/>
          <p:cNvSpPr txBox="1"/>
          <p:nvPr>
            <p:ph idx="1" type="body"/>
          </p:nvPr>
        </p:nvSpPr>
        <p:spPr>
          <a:xfrm>
            <a:off x="457200" y="1885000"/>
            <a:ext cx="6442500" cy="74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800"/>
              <a:t>https://tinyurl.com/data-misconceptions</a:t>
            </a:r>
            <a:endParaRPr sz="2800"/>
          </a:p>
        </p:txBody>
      </p:sp>
      <p:pic>
        <p:nvPicPr>
          <p:cNvPr id="295" name="Google Shape;2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025" y="2571750"/>
            <a:ext cx="2209100" cy="22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152400"/>
            <a:ext cx="3234749" cy="4838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25" y="1142100"/>
            <a:ext cx="6541150" cy="1099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6825" y="1662450"/>
            <a:ext cx="4315351" cy="10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068000" y="2902719"/>
            <a:ext cx="9143999" cy="7954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4" name="Google Shape;304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7124" y="573173"/>
            <a:ext cx="2105025" cy="809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5" name="Google Shape;305;p51"/>
          <p:cNvPicPr preferRelativeResize="0"/>
          <p:nvPr/>
        </p:nvPicPr>
        <p:blipFill rotWithShape="1">
          <a:blip r:embed="rId8">
            <a:alphaModFix/>
          </a:blip>
          <a:srcRect b="0" l="0" r="63504" t="0"/>
          <a:stretch/>
        </p:blipFill>
        <p:spPr>
          <a:xfrm>
            <a:off x="7107874" y="2902725"/>
            <a:ext cx="1989726" cy="1961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2590800" y="767495"/>
            <a:ext cx="62904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 Objective: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2382250" y="1262725"/>
            <a:ext cx="6388800" cy="96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Lay the groundwork for developing a “Data Science Concept Inventory” for introductory data science courses.</a:t>
            </a:r>
            <a:endParaRPr sz="1800"/>
          </a:p>
        </p:txBody>
      </p:sp>
      <p:sp>
        <p:nvSpPr>
          <p:cNvPr id="141" name="Google Shape;141;p30"/>
          <p:cNvSpPr txBox="1"/>
          <p:nvPr/>
        </p:nvSpPr>
        <p:spPr>
          <a:xfrm>
            <a:off x="2590800" y="2783575"/>
            <a:ext cx="6180300" cy="23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rabicPeriod"/>
            </a:pPr>
            <a:r>
              <a:rPr b="1" lang="en">
                <a:solidFill>
                  <a:srgbClr val="38761D"/>
                </a:solidFill>
              </a:rPr>
              <a:t>Establish Topics. </a:t>
            </a:r>
            <a:r>
              <a:rPr lang="en">
                <a:solidFill>
                  <a:srgbClr val="38761D"/>
                </a:solidFill>
              </a:rPr>
              <a:t>Determine topics important to faculty/practitioners through self-reflection and discussion</a:t>
            </a:r>
            <a:endParaRPr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rabicPeriod"/>
            </a:pPr>
            <a:r>
              <a:rPr b="1" lang="en">
                <a:solidFill>
                  <a:srgbClr val="38761D"/>
                </a:solidFill>
              </a:rPr>
              <a:t>Identify Student Thinking. </a:t>
            </a:r>
            <a:r>
              <a:rPr lang="en">
                <a:solidFill>
                  <a:srgbClr val="38761D"/>
                </a:solidFill>
              </a:rPr>
              <a:t>Observe and interview students to understand how their thinking deviates from expert thinking</a:t>
            </a:r>
            <a:endParaRPr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rabicPeriod"/>
            </a:pPr>
            <a:r>
              <a:rPr b="1" lang="en">
                <a:solidFill>
                  <a:srgbClr val="38761D"/>
                </a:solidFill>
              </a:rPr>
              <a:t>Create open-ended survey questions. </a:t>
            </a:r>
            <a:r>
              <a:rPr lang="en">
                <a:solidFill>
                  <a:srgbClr val="38761D"/>
                </a:solidFill>
              </a:rPr>
              <a:t>Administer these questions to entire classes of students in order to further examine issues raised in the interviews</a:t>
            </a:r>
            <a:endParaRPr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Create forced-answer test.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Validate test questions through interviews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Administer and statistically analyze test.</a:t>
            </a:r>
            <a:endParaRPr b="1"/>
          </a:p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2590800" y="2288350"/>
            <a:ext cx="65532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Protocol For Developing A Concept Inventory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2590800" y="767495"/>
            <a:ext cx="62904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 Objective: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2382250" y="1262725"/>
            <a:ext cx="6388800" cy="96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Lay the groundwork for developing a “Data Science Concept Inventory” for introductory data science courses.</a:t>
            </a:r>
            <a:endParaRPr sz="1800"/>
          </a:p>
        </p:txBody>
      </p:sp>
      <p:sp>
        <p:nvSpPr>
          <p:cNvPr id="149" name="Google Shape;149;p31"/>
          <p:cNvSpPr txBox="1"/>
          <p:nvPr/>
        </p:nvSpPr>
        <p:spPr>
          <a:xfrm>
            <a:off x="2590800" y="2783575"/>
            <a:ext cx="6180300" cy="23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 student misconceptions, difficulties, and non-expert thinking about data science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 data science concepts that students develop in courses outside of data science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 courses (outside of data science) that develop knowledge in data science concepts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 disconnects between data science curricula and early career practitioners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Evaluate the quality of previous knowledge and provide formative feedback for refining data concept instruction  </a:t>
            </a:r>
            <a:endParaRPr/>
          </a:p>
        </p:txBody>
      </p:sp>
      <p:sp>
        <p:nvSpPr>
          <p:cNvPr id="150" name="Google Shape;150;p31"/>
          <p:cNvSpPr txBox="1"/>
          <p:nvPr>
            <p:ph type="title"/>
          </p:nvPr>
        </p:nvSpPr>
        <p:spPr>
          <a:xfrm>
            <a:off x="2590800" y="2288345"/>
            <a:ext cx="62904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Term Objectives: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2590800" y="767495"/>
            <a:ext cx="62904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Investigations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2322000" y="1397625"/>
            <a:ext cx="6828000" cy="350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Clr>
                <a:srgbClr val="38761D"/>
              </a:buClr>
              <a:buSzPts val="2000"/>
              <a:buChar char="•"/>
            </a:pPr>
            <a:r>
              <a:rPr lang="en" sz="2000">
                <a:solidFill>
                  <a:srgbClr val="38761D"/>
                </a:solidFill>
              </a:rPr>
              <a:t>Survey of Instructors and Practitioners</a:t>
            </a:r>
            <a:endParaRPr sz="2000">
              <a:solidFill>
                <a:srgbClr val="3876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000"/>
              <a:buChar char="•"/>
            </a:pPr>
            <a:r>
              <a:rPr lang="en" sz="2000">
                <a:solidFill>
                  <a:srgbClr val="E69138"/>
                </a:solidFill>
              </a:rPr>
              <a:t>Course Catalogs and Syllabi Analysis for coverage of Data Science Concepts</a:t>
            </a:r>
            <a:endParaRPr sz="2000">
              <a:solidFill>
                <a:srgbClr val="E6913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“Crowd-Sourced” course observations of data science instruction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Survey/Pre-test of students entering data science courses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Interviews of students about misconceptions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Record students taking a survey of  “Think-Out-Loud” open-ended questions on data science topics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2590800" y="767495"/>
            <a:ext cx="62904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Bodies of Knowledge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2609850" y="1293400"/>
            <a:ext cx="6252300" cy="393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Primary: The EDISON Project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http://edison-project.eu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200"/>
              <a:t>Excerpts (Tables) can be found directly here:</a:t>
            </a:r>
            <a:endParaRPr sz="1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https://blogs.valpo.edu/datadesk/data-science-body-of-knowledge/</a:t>
            </a:r>
            <a:endParaRPr sz="1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400"/>
              <a:t>Additional References: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De Veaux, Richard D., et al. "Curriculum guidelines for undergraduate programs in data science."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Annual Review of Statistics and Its Application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4 (2017): 15-30.</a:t>
            </a:r>
            <a:endParaRPr sz="1100"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American Statistical Association 2014. Curriculum guidelines for undergraduate programs in statistical science. </a:t>
            </a:r>
            <a:r>
              <a:rPr i="1" lang="en" sz="1000"/>
              <a:t>Retreived from http://www. amstat. org/education/curriculumguidelines. cfm</a:t>
            </a:r>
            <a:r>
              <a:rPr lang="en" sz="1000"/>
              <a:t>. (2014).</a:t>
            </a:r>
            <a:endParaRPr sz="1000"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a Longer Discussion of Various background reports see: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ACM Data Science Curriculum Draft Recommendations: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http://www.cs.williams.edu/~andrea/DSReportInitialFull.pdf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Discussion of Data Science Curriculum Resources at: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https://blogs.valpo.edu/datadesk/data-science-curriculum-design-resources/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25" y="681555"/>
            <a:ext cx="8641150" cy="122217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 txBox="1"/>
          <p:nvPr>
            <p:ph idx="4294967295" type="title"/>
          </p:nvPr>
        </p:nvSpPr>
        <p:spPr>
          <a:xfrm>
            <a:off x="1117350" y="574975"/>
            <a:ext cx="69093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from EDISON BoK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2451600" y="512775"/>
            <a:ext cx="66924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Survey of Instructors and Practitioners</a:t>
            </a:r>
            <a:endParaRPr sz="2800"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00" y="1544675"/>
            <a:ext cx="4189225" cy="26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 txBox="1"/>
          <p:nvPr/>
        </p:nvSpPr>
        <p:spPr>
          <a:xfrm>
            <a:off x="0" y="1166675"/>
            <a:ext cx="4576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Survey Presents 10 (of 80)**  </a:t>
            </a:r>
            <a:r>
              <a:rPr lang="en"/>
              <a:t>Concepts/Skills:</a:t>
            </a:r>
            <a:endParaRPr/>
          </a:p>
        </p:txBody>
      </p:sp>
      <p:sp>
        <p:nvSpPr>
          <p:cNvPr id="176" name="Google Shape;176;p35"/>
          <p:cNvSpPr txBox="1"/>
          <p:nvPr/>
        </p:nvSpPr>
        <p:spPr>
          <a:xfrm>
            <a:off x="172550" y="4330075"/>
            <a:ext cx="20952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** Randomly, but evenly to keep survey length reasonable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2451600" y="512775"/>
            <a:ext cx="66924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Survey of Instructors and Practitioners</a:t>
            </a:r>
            <a:endParaRPr sz="2800"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00" y="1544675"/>
            <a:ext cx="4189225" cy="26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6"/>
          <p:cNvSpPr txBox="1"/>
          <p:nvPr/>
        </p:nvSpPr>
        <p:spPr>
          <a:xfrm>
            <a:off x="0" y="1166675"/>
            <a:ext cx="4576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Survey Presents 10 (of 80)**   </a:t>
            </a:r>
            <a:r>
              <a:rPr lang="en"/>
              <a:t>Concepts/Skills:</a:t>
            </a:r>
            <a:endParaRPr/>
          </a:p>
        </p:txBody>
      </p:sp>
      <p:pic>
        <p:nvPicPr>
          <p:cNvPr id="184" name="Google Shape;18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650" y="2147115"/>
            <a:ext cx="4576798" cy="177511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/>
          <p:nvPr/>
        </p:nvSpPr>
        <p:spPr>
          <a:xfrm>
            <a:off x="2045200" y="2448450"/>
            <a:ext cx="2448600" cy="246600"/>
          </a:xfrm>
          <a:prstGeom prst="rightArrowCallout">
            <a:avLst>
              <a:gd fmla="val 25000" name="adj1"/>
              <a:gd fmla="val 25000" name="adj2"/>
              <a:gd fmla="val 25000" name="adj3"/>
              <a:gd fmla="val 19154" name="adj4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/>
          <p:nvPr/>
        </p:nvSpPr>
        <p:spPr>
          <a:xfrm>
            <a:off x="2226750" y="2526600"/>
            <a:ext cx="123300" cy="9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6"/>
          <p:cNvSpPr txBox="1"/>
          <p:nvPr/>
        </p:nvSpPr>
        <p:spPr>
          <a:xfrm>
            <a:off x="5595400" y="1741900"/>
            <a:ext cx="1971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Follow-Up Question:</a:t>
            </a:r>
            <a:endParaRPr/>
          </a:p>
        </p:txBody>
      </p:sp>
      <p:sp>
        <p:nvSpPr>
          <p:cNvPr id="188" name="Google Shape;188;p36"/>
          <p:cNvSpPr txBox="1"/>
          <p:nvPr/>
        </p:nvSpPr>
        <p:spPr>
          <a:xfrm>
            <a:off x="172550" y="4330075"/>
            <a:ext cx="20952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** Randomly, but evenly to keep survey length reasonable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logo_template">
  <a:themeElements>
    <a:clrScheme name="Valpo Colors">
      <a:dk1>
        <a:srgbClr val="000000"/>
      </a:dk1>
      <a:lt1>
        <a:srgbClr val="FFFFFF"/>
      </a:lt1>
      <a:dk2>
        <a:srgbClr val="382111"/>
      </a:dk2>
      <a:lt2>
        <a:srgbClr val="FCCC00"/>
      </a:lt2>
      <a:accent1>
        <a:srgbClr val="ADD632"/>
      </a:accent1>
      <a:accent2>
        <a:srgbClr val="847A6C"/>
      </a:accent2>
      <a:accent3>
        <a:srgbClr val="FFD747"/>
      </a:accent3>
      <a:accent4>
        <a:srgbClr val="BB975E"/>
      </a:accent4>
      <a:accent5>
        <a:srgbClr val="B3AB9C"/>
      </a:accent5>
      <a:accent6>
        <a:srgbClr val="8F6F5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