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9271000" cy="7010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Z8dn/edDe5OqH1vZtb3bBsX8Z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9" autoAdjust="0"/>
  </p:normalViewPr>
  <p:slideViewPr>
    <p:cSldViewPr snapToGrid="0">
      <p:cViewPr>
        <p:scale>
          <a:sx n="40" d="100"/>
          <a:sy n="40" d="100"/>
        </p:scale>
        <p:origin x="-5083" y="-197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45475" y="525775"/>
            <a:ext cx="6180975" cy="2628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27100" y="3329925"/>
            <a:ext cx="7416800" cy="3154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927100" y="3329925"/>
            <a:ext cx="7416800" cy="3154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2882900" y="525463"/>
            <a:ext cx="3506788" cy="2628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2"/>
          <p:cNvSpPr txBox="1">
            <a:spLocks noGrp="1"/>
          </p:cNvSpPr>
          <p:nvPr>
            <p:ph type="body" idx="1"/>
          </p:nvPr>
        </p:nvSpPr>
        <p:spPr>
          <a:xfrm rot="5400000">
            <a:off x="11083288" y="-1207764"/>
            <a:ext cx="21724623" cy="39502079"/>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1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rot="5400000">
            <a:off x="87393787" y="31386782"/>
            <a:ext cx="89877900" cy="35547303"/>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3"/>
          <p:cNvSpPr txBox="1">
            <a:spLocks noGrp="1"/>
          </p:cNvSpPr>
          <p:nvPr>
            <p:ph type="body" idx="1"/>
          </p:nvPr>
        </p:nvSpPr>
        <p:spPr>
          <a:xfrm rot="5400000">
            <a:off x="15925804" y="-3802373"/>
            <a:ext cx="89877900" cy="105925615"/>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3"/>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2194560" y="7680964"/>
            <a:ext cx="39502079" cy="21724623"/>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4"/>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467103" y="21153123"/>
            <a:ext cx="37307521" cy="653796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
          <p:cNvSpPr txBox="1">
            <a:spLocks noGrp="1"/>
          </p:cNvSpPr>
          <p:nvPr>
            <p:ph type="body" idx="1"/>
          </p:nvPr>
        </p:nvSpPr>
        <p:spPr>
          <a:xfrm>
            <a:off x="3467103" y="13952227"/>
            <a:ext cx="37307521" cy="7200897"/>
          </a:xfrm>
          <a:prstGeom prst="rect">
            <a:avLst/>
          </a:prstGeom>
          <a:noFill/>
          <a:ln>
            <a:noFill/>
          </a:ln>
        </p:spPr>
        <p:txBody>
          <a:bodyPr spcFirstLastPara="1" wrap="square" lIns="438900" tIns="219450" rIns="438900" bIns="219450" anchor="b" anchorCtr="0">
            <a:normAutofit/>
          </a:bodyPr>
          <a:lstStyle>
            <a:lvl1pPr marL="457200" lvl="0" indent="-228600" algn="l">
              <a:spcBef>
                <a:spcPts val="1940"/>
              </a:spcBef>
              <a:spcAft>
                <a:spcPts val="0"/>
              </a:spcAft>
              <a:buClr>
                <a:srgbClr val="888888"/>
              </a:buClr>
              <a:buSzPts val="9700"/>
              <a:buNone/>
              <a:defRPr sz="9700">
                <a:solidFill>
                  <a:srgbClr val="888888"/>
                </a:solidFill>
              </a:defRPr>
            </a:lvl1pPr>
            <a:lvl2pPr marL="914400" lvl="1" indent="-228600" algn="l">
              <a:spcBef>
                <a:spcPts val="1740"/>
              </a:spcBef>
              <a:spcAft>
                <a:spcPts val="0"/>
              </a:spcAft>
              <a:buClr>
                <a:srgbClr val="888888"/>
              </a:buClr>
              <a:buSzPts val="8700"/>
              <a:buNone/>
              <a:defRPr sz="87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25" name="Google Shape;25;p5"/>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
          <p:cNvSpPr txBox="1">
            <a:spLocks noGrp="1"/>
          </p:cNvSpPr>
          <p:nvPr>
            <p:ph type="body" idx="1"/>
          </p:nvPr>
        </p:nvSpPr>
        <p:spPr>
          <a:xfrm>
            <a:off x="7901944" y="24582124"/>
            <a:ext cx="70736458" cy="69517264"/>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
        <p:nvSpPr>
          <p:cNvPr id="31" name="Google Shape;31;p6"/>
          <p:cNvSpPr txBox="1">
            <a:spLocks noGrp="1"/>
          </p:cNvSpPr>
          <p:nvPr>
            <p:ph type="body" idx="2"/>
          </p:nvPr>
        </p:nvSpPr>
        <p:spPr>
          <a:xfrm>
            <a:off x="79369921" y="24582124"/>
            <a:ext cx="70736464" cy="69517264"/>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44550" algn="l">
              <a:spcBef>
                <a:spcPts val="1940"/>
              </a:spcBef>
              <a:spcAft>
                <a:spcPts val="0"/>
              </a:spcAft>
              <a:buClr>
                <a:schemeClr val="dk1"/>
              </a:buClr>
              <a:buSzPts val="9700"/>
              <a:buChar char="•"/>
              <a:defRPr sz="9700"/>
            </a:lvl3pPr>
            <a:lvl4pPr marL="1828800" lvl="3" indent="-781050" algn="l">
              <a:spcBef>
                <a:spcPts val="1740"/>
              </a:spcBef>
              <a:spcAft>
                <a:spcPts val="0"/>
              </a:spcAft>
              <a:buClr>
                <a:schemeClr val="dk1"/>
              </a:buClr>
              <a:buSzPts val="8700"/>
              <a:buChar char="–"/>
              <a:defRPr sz="8700"/>
            </a:lvl4pPr>
            <a:lvl5pPr marL="2286000" lvl="4" indent="-781050" algn="l">
              <a:spcBef>
                <a:spcPts val="1740"/>
              </a:spcBef>
              <a:spcAft>
                <a:spcPts val="0"/>
              </a:spcAft>
              <a:buClr>
                <a:schemeClr val="dk1"/>
              </a:buClr>
              <a:buSzPts val="8700"/>
              <a:buChar char="»"/>
              <a:defRPr sz="8700"/>
            </a:lvl5pPr>
            <a:lvl6pPr marL="2743200" lvl="5" indent="-781050" algn="l">
              <a:spcBef>
                <a:spcPts val="1740"/>
              </a:spcBef>
              <a:spcAft>
                <a:spcPts val="0"/>
              </a:spcAft>
              <a:buClr>
                <a:schemeClr val="dk1"/>
              </a:buClr>
              <a:buSzPts val="8700"/>
              <a:buChar char="•"/>
              <a:defRPr sz="8700"/>
            </a:lvl6pPr>
            <a:lvl7pPr marL="3200400" lvl="6" indent="-781050" algn="l">
              <a:spcBef>
                <a:spcPts val="1740"/>
              </a:spcBef>
              <a:spcAft>
                <a:spcPts val="0"/>
              </a:spcAft>
              <a:buClr>
                <a:schemeClr val="dk1"/>
              </a:buClr>
              <a:buSzPts val="8700"/>
              <a:buChar char="•"/>
              <a:defRPr sz="8700"/>
            </a:lvl7pPr>
            <a:lvl8pPr marL="3657600" lvl="7" indent="-781050" algn="l">
              <a:spcBef>
                <a:spcPts val="1740"/>
              </a:spcBef>
              <a:spcAft>
                <a:spcPts val="0"/>
              </a:spcAft>
              <a:buClr>
                <a:schemeClr val="dk1"/>
              </a:buClr>
              <a:buSzPts val="8700"/>
              <a:buChar char="•"/>
              <a:defRPr sz="8700"/>
            </a:lvl8pPr>
            <a:lvl9pPr marL="4114800" lvl="8" indent="-781050" algn="l">
              <a:spcBef>
                <a:spcPts val="1740"/>
              </a:spcBef>
              <a:spcAft>
                <a:spcPts val="0"/>
              </a:spcAft>
              <a:buClr>
                <a:schemeClr val="dk1"/>
              </a:buClr>
              <a:buSzPts val="8700"/>
              <a:buChar char="•"/>
              <a:defRPr sz="8700"/>
            </a:lvl9pPr>
          </a:lstStyle>
          <a:p>
            <a:endParaRPr/>
          </a:p>
        </p:txBody>
      </p:sp>
      <p:sp>
        <p:nvSpPr>
          <p:cNvPr id="32" name="Google Shape;32;p6"/>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body" idx="1"/>
          </p:nvPr>
        </p:nvSpPr>
        <p:spPr>
          <a:xfrm>
            <a:off x="2194562" y="7368545"/>
            <a:ext cx="19392903" cy="307085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38" name="Google Shape;38;p7"/>
          <p:cNvSpPr txBox="1">
            <a:spLocks noGrp="1"/>
          </p:cNvSpPr>
          <p:nvPr>
            <p:ph type="body" idx="2"/>
          </p:nvPr>
        </p:nvSpPr>
        <p:spPr>
          <a:xfrm>
            <a:off x="2194562" y="10439402"/>
            <a:ext cx="19392903" cy="1896618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39" name="Google Shape;39;p7"/>
          <p:cNvSpPr txBox="1">
            <a:spLocks noGrp="1"/>
          </p:cNvSpPr>
          <p:nvPr>
            <p:ph type="body" idx="3"/>
          </p:nvPr>
        </p:nvSpPr>
        <p:spPr>
          <a:xfrm>
            <a:off x="22296123" y="7368545"/>
            <a:ext cx="19400520" cy="307085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40"/>
              </a:spcBef>
              <a:spcAft>
                <a:spcPts val="0"/>
              </a:spcAft>
              <a:buClr>
                <a:schemeClr val="dk1"/>
              </a:buClr>
              <a:buSzPts val="9700"/>
              <a:buNone/>
              <a:defRPr sz="9700" b="1"/>
            </a:lvl2pPr>
            <a:lvl3pPr marL="1371600" lvl="2" indent="-228600" algn="l">
              <a:spcBef>
                <a:spcPts val="1740"/>
              </a:spcBef>
              <a:spcAft>
                <a:spcPts val="0"/>
              </a:spcAft>
              <a:buClr>
                <a:schemeClr val="dk1"/>
              </a:buClr>
              <a:buSzPts val="8700"/>
              <a:buNone/>
              <a:defRPr sz="87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0" name="Google Shape;40;p7"/>
          <p:cNvSpPr txBox="1">
            <a:spLocks noGrp="1"/>
          </p:cNvSpPr>
          <p:nvPr>
            <p:ph type="body" idx="4"/>
          </p:nvPr>
        </p:nvSpPr>
        <p:spPr>
          <a:xfrm>
            <a:off x="22296123" y="10439402"/>
            <a:ext cx="19400520" cy="1896618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44550" algn="l">
              <a:spcBef>
                <a:spcPts val="1940"/>
              </a:spcBef>
              <a:spcAft>
                <a:spcPts val="0"/>
              </a:spcAft>
              <a:buClr>
                <a:schemeClr val="dk1"/>
              </a:buClr>
              <a:buSzPts val="9700"/>
              <a:buChar char="–"/>
              <a:defRPr sz="9700"/>
            </a:lvl2pPr>
            <a:lvl3pPr marL="1371600" lvl="2" indent="-781050" algn="l">
              <a:spcBef>
                <a:spcPts val="1740"/>
              </a:spcBef>
              <a:spcAft>
                <a:spcPts val="0"/>
              </a:spcAft>
              <a:buClr>
                <a:schemeClr val="dk1"/>
              </a:buClr>
              <a:buSzPts val="8700"/>
              <a:buChar char="•"/>
              <a:defRPr sz="87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1" name="Google Shape;41;p7"/>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9"/>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194564" y="1310640"/>
            <a:ext cx="14439903" cy="557784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Calibri"/>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
          <p:cNvSpPr txBox="1">
            <a:spLocks noGrp="1"/>
          </p:cNvSpPr>
          <p:nvPr>
            <p:ph type="body" idx="1"/>
          </p:nvPr>
        </p:nvSpPr>
        <p:spPr>
          <a:xfrm>
            <a:off x="17160239" y="1310643"/>
            <a:ext cx="24536400" cy="28094942"/>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44550" algn="l">
              <a:spcBef>
                <a:spcPts val="1940"/>
              </a:spcBef>
              <a:spcAft>
                <a:spcPts val="0"/>
              </a:spcAft>
              <a:buClr>
                <a:schemeClr val="dk1"/>
              </a:buClr>
              <a:buSzPts val="9700"/>
              <a:buChar char="–"/>
              <a:defRPr sz="9700"/>
            </a:lvl4pPr>
            <a:lvl5pPr marL="2286000" lvl="4" indent="-844550" algn="l">
              <a:spcBef>
                <a:spcPts val="1940"/>
              </a:spcBef>
              <a:spcAft>
                <a:spcPts val="0"/>
              </a:spcAft>
              <a:buClr>
                <a:schemeClr val="dk1"/>
              </a:buClr>
              <a:buSzPts val="9700"/>
              <a:buChar char="»"/>
              <a:defRPr sz="9700"/>
            </a:lvl5pPr>
            <a:lvl6pPr marL="2743200" lvl="5" indent="-844550" algn="l">
              <a:spcBef>
                <a:spcPts val="1940"/>
              </a:spcBef>
              <a:spcAft>
                <a:spcPts val="0"/>
              </a:spcAft>
              <a:buClr>
                <a:schemeClr val="dk1"/>
              </a:buClr>
              <a:buSzPts val="9700"/>
              <a:buChar char="•"/>
              <a:defRPr sz="9700"/>
            </a:lvl6pPr>
            <a:lvl7pPr marL="3200400" lvl="6" indent="-844550" algn="l">
              <a:spcBef>
                <a:spcPts val="1940"/>
              </a:spcBef>
              <a:spcAft>
                <a:spcPts val="0"/>
              </a:spcAft>
              <a:buClr>
                <a:schemeClr val="dk1"/>
              </a:buClr>
              <a:buSzPts val="9700"/>
              <a:buChar char="•"/>
              <a:defRPr sz="9700"/>
            </a:lvl7pPr>
            <a:lvl8pPr marL="3657600" lvl="7" indent="-844550" algn="l">
              <a:spcBef>
                <a:spcPts val="1940"/>
              </a:spcBef>
              <a:spcAft>
                <a:spcPts val="0"/>
              </a:spcAft>
              <a:buClr>
                <a:schemeClr val="dk1"/>
              </a:buClr>
              <a:buSzPts val="9700"/>
              <a:buChar char="•"/>
              <a:defRPr sz="9700"/>
            </a:lvl8pPr>
            <a:lvl9pPr marL="4114800" lvl="8" indent="-844550" algn="l">
              <a:spcBef>
                <a:spcPts val="1940"/>
              </a:spcBef>
              <a:spcAft>
                <a:spcPts val="0"/>
              </a:spcAft>
              <a:buClr>
                <a:schemeClr val="dk1"/>
              </a:buClr>
              <a:buSzPts val="9700"/>
              <a:buChar char="•"/>
              <a:defRPr sz="9700"/>
            </a:lvl9pPr>
          </a:lstStyle>
          <a:p>
            <a:endParaRPr/>
          </a:p>
        </p:txBody>
      </p:sp>
      <p:sp>
        <p:nvSpPr>
          <p:cNvPr id="56" name="Google Shape;56;p10"/>
          <p:cNvSpPr txBox="1">
            <a:spLocks noGrp="1"/>
          </p:cNvSpPr>
          <p:nvPr>
            <p:ph type="body" idx="2"/>
          </p:nvPr>
        </p:nvSpPr>
        <p:spPr>
          <a:xfrm>
            <a:off x="2194564" y="6888483"/>
            <a:ext cx="14439903" cy="22517103"/>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57" name="Google Shape;57;p10"/>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8602983" y="23042882"/>
            <a:ext cx="26334721" cy="2720343"/>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700"/>
              <a:buFont typeface="Calibri"/>
              <a:buNone/>
              <a:defRPr sz="9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1"/>
          <p:cNvSpPr>
            <a:spLocks noGrp="1"/>
          </p:cNvSpPr>
          <p:nvPr>
            <p:ph type="pic" idx="2"/>
          </p:nvPr>
        </p:nvSpPr>
        <p:spPr>
          <a:xfrm>
            <a:off x="8602983" y="2941320"/>
            <a:ext cx="26334721" cy="19751039"/>
          </a:xfrm>
          <a:prstGeom prst="rect">
            <a:avLst/>
          </a:prstGeom>
          <a:noFill/>
          <a:ln>
            <a:noFill/>
          </a:ln>
        </p:spPr>
      </p:sp>
      <p:sp>
        <p:nvSpPr>
          <p:cNvPr id="63" name="Google Shape;63;p11"/>
          <p:cNvSpPr txBox="1">
            <a:spLocks noGrp="1"/>
          </p:cNvSpPr>
          <p:nvPr>
            <p:ph type="body" idx="1"/>
          </p:nvPr>
        </p:nvSpPr>
        <p:spPr>
          <a:xfrm>
            <a:off x="8602983" y="25763224"/>
            <a:ext cx="26334721" cy="3863337"/>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40"/>
              </a:spcBef>
              <a:spcAft>
                <a:spcPts val="0"/>
              </a:spcAft>
              <a:buClr>
                <a:schemeClr val="dk1"/>
              </a:buClr>
              <a:buSzPts val="5700"/>
              <a:buNone/>
              <a:defRPr sz="57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4" name="Google Shape;64;p11"/>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sz="5700">
                <a:solidFill>
                  <a:srgbClr val="888888"/>
                </a:solidFill>
                <a:latin typeface="Calibri"/>
                <a:ea typeface="Calibri"/>
                <a:cs typeface="Calibri"/>
                <a:sym typeface="Calibri"/>
              </a:defRPr>
            </a:lvl1pPr>
            <a:lvl2pPr marL="0" lvl="1" indent="0" algn="r">
              <a:spcBef>
                <a:spcPts val="0"/>
              </a:spcBef>
              <a:buNone/>
              <a:defRPr sz="5700">
                <a:solidFill>
                  <a:srgbClr val="888888"/>
                </a:solidFill>
                <a:latin typeface="Calibri"/>
                <a:ea typeface="Calibri"/>
                <a:cs typeface="Calibri"/>
                <a:sym typeface="Calibri"/>
              </a:defRPr>
            </a:lvl2pPr>
            <a:lvl3pPr marL="0" lvl="2" indent="0" algn="r">
              <a:spcBef>
                <a:spcPts val="0"/>
              </a:spcBef>
              <a:buNone/>
              <a:defRPr sz="5700">
                <a:solidFill>
                  <a:srgbClr val="888888"/>
                </a:solidFill>
                <a:latin typeface="Calibri"/>
                <a:ea typeface="Calibri"/>
                <a:cs typeface="Calibri"/>
                <a:sym typeface="Calibri"/>
              </a:defRPr>
            </a:lvl3pPr>
            <a:lvl4pPr marL="0" lvl="3" indent="0" algn="r">
              <a:spcBef>
                <a:spcPts val="0"/>
              </a:spcBef>
              <a:buNone/>
              <a:defRPr sz="5700">
                <a:solidFill>
                  <a:srgbClr val="888888"/>
                </a:solidFill>
                <a:latin typeface="Calibri"/>
                <a:ea typeface="Calibri"/>
                <a:cs typeface="Calibri"/>
                <a:sym typeface="Calibri"/>
              </a:defRPr>
            </a:lvl4pPr>
            <a:lvl5pPr marL="0" lvl="4" indent="0" algn="r">
              <a:spcBef>
                <a:spcPts val="0"/>
              </a:spcBef>
              <a:buNone/>
              <a:defRPr sz="5700">
                <a:solidFill>
                  <a:srgbClr val="888888"/>
                </a:solidFill>
                <a:latin typeface="Calibri"/>
                <a:ea typeface="Calibri"/>
                <a:cs typeface="Calibri"/>
                <a:sym typeface="Calibri"/>
              </a:defRPr>
            </a:lvl5pPr>
            <a:lvl6pPr marL="0" lvl="5" indent="0" algn="r">
              <a:spcBef>
                <a:spcPts val="0"/>
              </a:spcBef>
              <a:buNone/>
              <a:defRPr sz="5700">
                <a:solidFill>
                  <a:srgbClr val="888888"/>
                </a:solidFill>
                <a:latin typeface="Calibri"/>
                <a:ea typeface="Calibri"/>
                <a:cs typeface="Calibri"/>
                <a:sym typeface="Calibri"/>
              </a:defRPr>
            </a:lvl6pPr>
            <a:lvl7pPr marL="0" lvl="6" indent="0" algn="r">
              <a:spcBef>
                <a:spcPts val="0"/>
              </a:spcBef>
              <a:buNone/>
              <a:defRPr sz="5700">
                <a:solidFill>
                  <a:srgbClr val="888888"/>
                </a:solidFill>
                <a:latin typeface="Calibri"/>
                <a:ea typeface="Calibri"/>
                <a:cs typeface="Calibri"/>
                <a:sym typeface="Calibri"/>
              </a:defRPr>
            </a:lvl7pPr>
            <a:lvl8pPr marL="0" lvl="7" indent="0" algn="r">
              <a:spcBef>
                <a:spcPts val="0"/>
              </a:spcBef>
              <a:buNone/>
              <a:defRPr sz="5700">
                <a:solidFill>
                  <a:srgbClr val="888888"/>
                </a:solidFill>
                <a:latin typeface="Calibri"/>
                <a:ea typeface="Calibri"/>
                <a:cs typeface="Calibri"/>
                <a:sym typeface="Calibri"/>
              </a:defRPr>
            </a:lvl8pPr>
            <a:lvl9pPr marL="0" lvl="8" indent="0" algn="r">
              <a:spcBef>
                <a:spcPts val="0"/>
              </a:spcBef>
              <a:buNone/>
              <a:defRPr sz="57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194560" y="1318263"/>
            <a:ext cx="39502079" cy="54864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194560" y="7680964"/>
            <a:ext cx="39502079" cy="21724623"/>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4pPr>
            <a:lvl5pPr marL="2286000" marR="0" lvl="4"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5pPr>
            <a:lvl6pPr marL="2743200" marR="0" lvl="5"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6pPr>
            <a:lvl7pPr marL="3200400" marR="0" lvl="6"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7pPr>
            <a:lvl8pPr marL="3657600" marR="0" lvl="7"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8pPr>
            <a:lvl9pPr marL="4114800" marR="0" lvl="8" indent="-844550" algn="l" rtl="0">
              <a:spcBef>
                <a:spcPts val="194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194560" y="30510482"/>
            <a:ext cx="10241280" cy="17526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996161" y="30510482"/>
            <a:ext cx="13898880" cy="17526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1455361" y="30510482"/>
            <a:ext cx="10241280" cy="17526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700" b="0" i="0" u="none" strike="noStrike" cap="none">
                <a:solidFill>
                  <a:srgbClr val="888888"/>
                </a:solidFill>
                <a:latin typeface="Calibri"/>
                <a:ea typeface="Calibri"/>
                <a:cs typeface="Calibri"/>
                <a:sym typeface="Calibri"/>
              </a:defRPr>
            </a:lvl1pPr>
            <a:lvl2pPr marL="0" marR="0" lvl="1" indent="0" algn="r" rtl="0">
              <a:spcBef>
                <a:spcPts val="0"/>
              </a:spcBef>
              <a:buNone/>
              <a:defRPr sz="5700" b="0" i="0" u="none" strike="noStrike" cap="none">
                <a:solidFill>
                  <a:srgbClr val="888888"/>
                </a:solidFill>
                <a:latin typeface="Calibri"/>
                <a:ea typeface="Calibri"/>
                <a:cs typeface="Calibri"/>
                <a:sym typeface="Calibri"/>
              </a:defRPr>
            </a:lvl2pPr>
            <a:lvl3pPr marL="0" marR="0" lvl="2" indent="0" algn="r" rtl="0">
              <a:spcBef>
                <a:spcPts val="0"/>
              </a:spcBef>
              <a:buNone/>
              <a:defRPr sz="5700" b="0" i="0" u="none" strike="noStrike" cap="none">
                <a:solidFill>
                  <a:srgbClr val="888888"/>
                </a:solidFill>
                <a:latin typeface="Calibri"/>
                <a:ea typeface="Calibri"/>
                <a:cs typeface="Calibri"/>
                <a:sym typeface="Calibri"/>
              </a:defRPr>
            </a:lvl3pPr>
            <a:lvl4pPr marL="0" marR="0" lvl="3" indent="0" algn="r" rtl="0">
              <a:spcBef>
                <a:spcPts val="0"/>
              </a:spcBef>
              <a:buNone/>
              <a:defRPr sz="5700" b="0" i="0" u="none" strike="noStrike" cap="none">
                <a:solidFill>
                  <a:srgbClr val="888888"/>
                </a:solidFill>
                <a:latin typeface="Calibri"/>
                <a:ea typeface="Calibri"/>
                <a:cs typeface="Calibri"/>
                <a:sym typeface="Calibri"/>
              </a:defRPr>
            </a:lvl4pPr>
            <a:lvl5pPr marL="0" marR="0" lvl="4" indent="0" algn="r" rtl="0">
              <a:spcBef>
                <a:spcPts val="0"/>
              </a:spcBef>
              <a:buNone/>
              <a:defRPr sz="5700" b="0" i="0" u="none" strike="noStrike" cap="none">
                <a:solidFill>
                  <a:srgbClr val="888888"/>
                </a:solidFill>
                <a:latin typeface="Calibri"/>
                <a:ea typeface="Calibri"/>
                <a:cs typeface="Calibri"/>
                <a:sym typeface="Calibri"/>
              </a:defRPr>
            </a:lvl5pPr>
            <a:lvl6pPr marL="0" marR="0" lvl="5" indent="0" algn="r" rtl="0">
              <a:spcBef>
                <a:spcPts val="0"/>
              </a:spcBef>
              <a:buNone/>
              <a:defRPr sz="5700" b="0" i="0" u="none" strike="noStrike" cap="none">
                <a:solidFill>
                  <a:srgbClr val="888888"/>
                </a:solidFill>
                <a:latin typeface="Calibri"/>
                <a:ea typeface="Calibri"/>
                <a:cs typeface="Calibri"/>
                <a:sym typeface="Calibri"/>
              </a:defRPr>
            </a:lvl6pPr>
            <a:lvl7pPr marL="0" marR="0" lvl="6" indent="0" algn="r" rtl="0">
              <a:spcBef>
                <a:spcPts val="0"/>
              </a:spcBef>
              <a:buNone/>
              <a:defRPr sz="5700" b="0" i="0" u="none" strike="noStrike" cap="none">
                <a:solidFill>
                  <a:srgbClr val="888888"/>
                </a:solidFill>
                <a:latin typeface="Calibri"/>
                <a:ea typeface="Calibri"/>
                <a:cs typeface="Calibri"/>
                <a:sym typeface="Calibri"/>
              </a:defRPr>
            </a:lvl7pPr>
            <a:lvl8pPr marL="0" marR="0" lvl="7" indent="0" algn="r" rtl="0">
              <a:spcBef>
                <a:spcPts val="0"/>
              </a:spcBef>
              <a:buNone/>
              <a:defRPr sz="5700" b="0" i="0" u="none" strike="noStrike" cap="none">
                <a:solidFill>
                  <a:srgbClr val="888888"/>
                </a:solidFill>
                <a:latin typeface="Calibri"/>
                <a:ea typeface="Calibri"/>
                <a:cs typeface="Calibri"/>
                <a:sym typeface="Calibri"/>
              </a:defRPr>
            </a:lvl8pPr>
            <a:lvl9pPr marL="0" marR="0" lvl="8" indent="0" algn="r" rtl="0">
              <a:spcBef>
                <a:spcPts val="0"/>
              </a:spcBef>
              <a:buNone/>
              <a:defRPr sz="5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1" name="Google Shape;11;p2"/>
          <p:cNvPicPr preferRelativeResize="0"/>
          <p:nvPr/>
        </p:nvPicPr>
        <p:blipFill rotWithShape="1">
          <a:blip r:embed="rId13">
            <a:alphaModFix/>
          </a:blip>
          <a:srcRect/>
          <a:stretch/>
        </p:blipFill>
        <p:spPr>
          <a:xfrm rot="-5400000">
            <a:off x="-11506200" y="16459200"/>
            <a:ext cx="14274800" cy="4368800"/>
          </a:xfrm>
          <a:prstGeom prst="rect">
            <a:avLst/>
          </a:prstGeom>
          <a:noFill/>
          <a:ln>
            <a:noFill/>
          </a:ln>
        </p:spPr>
      </p:pic>
      <p:pic>
        <p:nvPicPr>
          <p:cNvPr id="12" name="Google Shape;12;p2"/>
          <p:cNvPicPr preferRelativeResize="0"/>
          <p:nvPr/>
        </p:nvPicPr>
        <p:blipFill rotWithShape="1">
          <a:blip r:embed="rId13">
            <a:alphaModFix/>
          </a:blip>
          <a:srcRect/>
          <a:stretch/>
        </p:blipFill>
        <p:spPr>
          <a:xfrm rot="5400000">
            <a:off x="41122600" y="16459200"/>
            <a:ext cx="14274800" cy="4368800"/>
          </a:xfrm>
          <a:prstGeom prst="rect">
            <a:avLst/>
          </a:prstGeom>
          <a:noFill/>
          <a:ln>
            <a:noFill/>
          </a:ln>
        </p:spPr>
      </p:pic>
      <p:pic>
        <p:nvPicPr>
          <p:cNvPr id="13" name="Google Shape;13;p2"/>
          <p:cNvPicPr preferRelativeResize="0"/>
          <p:nvPr/>
        </p:nvPicPr>
        <p:blipFill rotWithShape="1">
          <a:blip r:embed="rId14">
            <a:alphaModFix/>
          </a:blip>
          <a:srcRect/>
          <a:stretch/>
        </p:blipFill>
        <p:spPr>
          <a:xfrm>
            <a:off x="6661150" y="33426400"/>
            <a:ext cx="30568900" cy="1549400"/>
          </a:xfrm>
          <a:prstGeom prst="rect">
            <a:avLst/>
          </a:prstGeom>
          <a:noFill/>
          <a:ln>
            <a:noFill/>
          </a:ln>
        </p:spPr>
      </p:pic>
      <p:sp>
        <p:nvSpPr>
          <p:cNvPr id="14" name="Google Shape;14;p2"/>
          <p:cNvSpPr/>
          <p:nvPr/>
        </p:nvSpPr>
        <p:spPr>
          <a:xfrm>
            <a:off x="6661150" y="33997900"/>
            <a:ext cx="21945600" cy="127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880" b="0" i="0" u="none" strike="noStrike" cap="none">
                <a:solidFill>
                  <a:srgbClr val="808080"/>
                </a:solidFill>
                <a:latin typeface="Calibri"/>
                <a:ea typeface="Calibri"/>
                <a:cs typeface="Calibri"/>
                <a:sym typeface="Calibri"/>
              </a:rPr>
              <a:t>Template ID: neonboxes  Size: 48x36</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grpSp>
        <p:nvGrpSpPr>
          <p:cNvPr id="83" name="Google Shape;83;p1"/>
          <p:cNvGrpSpPr/>
          <p:nvPr/>
        </p:nvGrpSpPr>
        <p:grpSpPr>
          <a:xfrm>
            <a:off x="416985" y="533400"/>
            <a:ext cx="42677028" cy="31086575"/>
            <a:chOff x="469312" y="533400"/>
            <a:chExt cx="48011456" cy="31086575"/>
          </a:xfrm>
        </p:grpSpPr>
        <p:sp>
          <p:nvSpPr>
            <p:cNvPr id="84" name="Google Shape;84;p1"/>
            <p:cNvSpPr/>
            <p:nvPr/>
          </p:nvSpPr>
          <p:spPr>
            <a:xfrm>
              <a:off x="10809422" y="19631273"/>
              <a:ext cx="8885891" cy="861774"/>
            </a:xfrm>
            <a:prstGeom prst="roundRect">
              <a:avLst>
                <a:gd name="adj" fmla="val 4189"/>
              </a:avLst>
            </a:prstGeom>
            <a:solidFill>
              <a:srgbClr val="F2F7EB">
                <a:alpha val="16862"/>
              </a:srgbClr>
            </a:solidFill>
            <a:ln w="38100" cap="flat" cmpd="sng">
              <a:noFill/>
              <a:prstDash val="solid"/>
              <a:round/>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2400" b="0" i="0" u="none" strike="noStrike" cap="none" dirty="0">
                  <a:solidFill>
                    <a:schemeClr val="dk1"/>
                  </a:solidFill>
                  <a:latin typeface="Calibri"/>
                  <a:ea typeface="Calibri"/>
                  <a:cs typeface="Calibri"/>
                  <a:sym typeface="Calibri"/>
                </a:rPr>
                <a:t>Figure 1: Location of node W039. Site: Argonne National Laboratory, Lemont, IL</a:t>
              </a:r>
              <a:endParaRPr sz="2400" b="0" i="0" u="none" strike="noStrike" cap="none" dirty="0">
                <a:solidFill>
                  <a:schemeClr val="dk1"/>
                </a:solidFill>
                <a:latin typeface="Calibri"/>
                <a:ea typeface="Calibri"/>
                <a:cs typeface="Calibri"/>
                <a:sym typeface="Calibri"/>
              </a:endParaRPr>
            </a:p>
          </p:txBody>
        </p:sp>
        <p:sp>
          <p:nvSpPr>
            <p:cNvPr id="85" name="Google Shape;85;p1"/>
            <p:cNvSpPr/>
            <p:nvPr/>
          </p:nvSpPr>
          <p:spPr>
            <a:xfrm>
              <a:off x="897040" y="533400"/>
              <a:ext cx="47583728" cy="4419600"/>
            </a:xfrm>
            <a:prstGeom prst="roundRect">
              <a:avLst>
                <a:gd name="adj" fmla="val 16667"/>
              </a:avLst>
            </a:prstGeom>
            <a:solidFill>
              <a:srgbClr val="FFBF3F"/>
            </a:solidFill>
            <a:ln w="762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500" b="0" i="0" u="none" strike="noStrike" cap="none">
                <a:solidFill>
                  <a:schemeClr val="dk1"/>
                </a:solidFill>
                <a:latin typeface="Calibri"/>
                <a:ea typeface="Calibri"/>
                <a:cs typeface="Calibri"/>
                <a:sym typeface="Calibri"/>
              </a:endParaRPr>
            </a:p>
          </p:txBody>
        </p:sp>
        <p:sp>
          <p:nvSpPr>
            <p:cNvPr id="91" name="Google Shape;91;p1"/>
            <p:cNvSpPr txBox="1"/>
            <p:nvPr/>
          </p:nvSpPr>
          <p:spPr>
            <a:xfrm>
              <a:off x="10809422" y="20928846"/>
              <a:ext cx="233421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0253F"/>
                  </a:solidFill>
                  <a:latin typeface="Calibri"/>
                  <a:ea typeface="Calibri"/>
                  <a:cs typeface="Calibri"/>
                  <a:sym typeface="Calibri"/>
                </a:rPr>
                <a:t>Results</a:t>
              </a:r>
              <a:endParaRPr dirty="0"/>
            </a:p>
          </p:txBody>
        </p:sp>
        <p:sp>
          <p:nvSpPr>
            <p:cNvPr id="94" name="Google Shape;94;p1"/>
            <p:cNvSpPr txBox="1"/>
            <p:nvPr/>
          </p:nvSpPr>
          <p:spPr>
            <a:xfrm>
              <a:off x="1462964" y="5468855"/>
              <a:ext cx="819743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E1C11"/>
                  </a:solidFill>
                  <a:latin typeface="Calibri"/>
                  <a:ea typeface="Calibri"/>
                  <a:cs typeface="Calibri"/>
                  <a:sym typeface="Calibri"/>
                </a:rPr>
                <a:t>Introduction</a:t>
              </a:r>
              <a:endParaRPr dirty="0"/>
            </a:p>
          </p:txBody>
        </p:sp>
        <p:sp>
          <p:nvSpPr>
            <p:cNvPr id="95" name="Google Shape;95;p1"/>
            <p:cNvSpPr txBox="1"/>
            <p:nvPr/>
          </p:nvSpPr>
          <p:spPr>
            <a:xfrm>
              <a:off x="644735" y="6392996"/>
              <a:ext cx="8953034" cy="117262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main goal of this project is to design and build a machine learning model and to train the model to make hardware improvements on the temperature reading capabilities of field-deployed Waggle sensors. While the sensors measure temperature, humidity, and pressure from the environment, analysis from the sensors’ data indicated that the sensors’ values deviate from the actual values of the environment, provided by an Argonne meteorological tower in the area, as they are corrupted by the heat that is given off from the computing system accompanying the sensor (self-Heating). Based on this fact, the goal of this project is to correct the Temperature values using a machine learning model to accurately predict the correct temperature. Before the data is used, it is processed and cleaned using the Python library pandas. An array of sensor values (~7 parameters) is collected from a node every 15 minutes. The model is a linear regression model that uses this array of parameters as features, or characteristics used for analysis, to predict the correct temperature. The project is part of a larger initiative called Sage, which is a project funded by the National Science Foundation to design and build a new kind of national-scale reusable cyberinfrastructure to enable AI at the edge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sz="2800" dirty="0"/>
            </a:p>
          </p:txBody>
        </p:sp>
        <p:sp>
          <p:nvSpPr>
            <p:cNvPr id="96" name="Google Shape;96;p1"/>
            <p:cNvSpPr txBox="1"/>
            <p:nvPr/>
          </p:nvSpPr>
          <p:spPr>
            <a:xfrm>
              <a:off x="1227285" y="18360155"/>
              <a:ext cx="8197431"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E1C11"/>
                  </a:solidFill>
                  <a:latin typeface="Calibri"/>
                  <a:ea typeface="Calibri"/>
                  <a:cs typeface="Calibri"/>
                  <a:sym typeface="Calibri"/>
                </a:rPr>
                <a:t>Methodology</a:t>
              </a:r>
              <a:endParaRPr dirty="0"/>
            </a:p>
          </p:txBody>
        </p:sp>
        <p:sp>
          <p:nvSpPr>
            <p:cNvPr id="97" name="Google Shape;97;p1"/>
            <p:cNvSpPr txBox="1"/>
            <p:nvPr/>
          </p:nvSpPr>
          <p:spPr>
            <a:xfrm>
              <a:off x="469312" y="19462841"/>
              <a:ext cx="9128457" cy="12157134"/>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time-series data is collected from Waggle sensors that are placed around the country. </a:t>
              </a:r>
            </a:p>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sensor data is then stored in a Sage database, which houses data ranging from temperature, humidity, pressure, and rainfall measurements. </a:t>
              </a:r>
            </a:p>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node that was chosen for this project was node W039, which is located on-site at Argonne National Laboratory, Lemont, Illinois, and is near the meteorological tower that measures the accurate temperature from the environment (Figure 1). </a:t>
              </a:r>
            </a:p>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To access the data, query calls to the Sage API are made and they return the desired measurements, or in this case, the temperatures measured by the node’s temperature sensors. </a:t>
              </a:r>
            </a:p>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Additional data from the meteorological tower is collected using the same query method but from a different source. Prior to analyzing the data, it is processed and cleaned using the Python library pandas so that the relevant data is returned and visible for analysis. </a:t>
              </a:r>
            </a:p>
            <a:p>
              <a:pPr marL="457200" indent="-457200" algn="jus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Once the data is fully processed, it is loaded from a .csv file and put into a panda DataFrame where features, such as the hour of day and month, are added into the dataset to help train the machine learning model to correctly predict the temperature that is accurately measured by the meteorological tower.</a:t>
              </a:r>
            </a:p>
            <a:p>
              <a:pPr marL="457200" indent="-457200" algn="just">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8" name="Google Shape;98;p1"/>
            <p:cNvSpPr txBox="1"/>
            <p:nvPr/>
          </p:nvSpPr>
          <p:spPr>
            <a:xfrm>
              <a:off x="39293247" y="9531782"/>
              <a:ext cx="3704485"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E1C11"/>
                  </a:solidFill>
                  <a:latin typeface="Calibri"/>
                  <a:ea typeface="Calibri"/>
                  <a:cs typeface="Calibri"/>
                  <a:sym typeface="Calibri"/>
                </a:rPr>
                <a:t>Conclusions</a:t>
              </a:r>
              <a:endParaRPr dirty="0"/>
            </a:p>
          </p:txBody>
        </p:sp>
        <p:sp>
          <p:nvSpPr>
            <p:cNvPr id="99" name="Google Shape;99;p1"/>
            <p:cNvSpPr txBox="1"/>
            <p:nvPr/>
          </p:nvSpPr>
          <p:spPr>
            <a:xfrm>
              <a:off x="39293247" y="10476826"/>
              <a:ext cx="9027082" cy="22467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0" i="0" u="none" strike="noStrike" cap="none" dirty="0">
                  <a:solidFill>
                    <a:srgbClr val="1E1C11"/>
                  </a:solidFill>
                  <a:latin typeface="Calibri"/>
                  <a:ea typeface="Calibri"/>
                  <a:cs typeface="Calibri"/>
                  <a:sym typeface="Calibri"/>
                </a:rPr>
                <a:t>From the results obtained of the two models, the deep neural network ML model is best suited to predict the temperature measured by the meteorological tower on-site at Argonne National Laboratory. XXXXX</a:t>
              </a:r>
              <a:endParaRPr sz="2800" dirty="0"/>
            </a:p>
          </p:txBody>
        </p:sp>
        <p:sp>
          <p:nvSpPr>
            <p:cNvPr id="100" name="Google Shape;100;p1"/>
            <p:cNvSpPr txBox="1"/>
            <p:nvPr/>
          </p:nvSpPr>
          <p:spPr>
            <a:xfrm>
              <a:off x="39549254" y="27677967"/>
              <a:ext cx="6069642"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E1C11"/>
                  </a:solidFill>
                  <a:latin typeface="Calibri"/>
                  <a:ea typeface="Calibri"/>
                  <a:cs typeface="Calibri"/>
                  <a:sym typeface="Calibri"/>
                </a:rPr>
                <a:t>Acknowledgements</a:t>
              </a:r>
              <a:endParaRPr dirty="0"/>
            </a:p>
          </p:txBody>
        </p:sp>
        <p:sp>
          <p:nvSpPr>
            <p:cNvPr id="101" name="Google Shape;101;p1"/>
            <p:cNvSpPr txBox="1"/>
            <p:nvPr/>
          </p:nvSpPr>
          <p:spPr>
            <a:xfrm>
              <a:off x="39690715" y="19559240"/>
              <a:ext cx="3447685"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i="1" u="none" strike="noStrike" cap="none" dirty="0">
                  <a:solidFill>
                    <a:srgbClr val="1E1C11"/>
                  </a:solidFill>
                  <a:latin typeface="Calibri"/>
                  <a:ea typeface="Calibri"/>
                  <a:cs typeface="Calibri"/>
                  <a:sym typeface="Calibri"/>
                </a:rPr>
                <a:t>References</a:t>
              </a:r>
              <a:endParaRPr dirty="0"/>
            </a:p>
          </p:txBody>
        </p:sp>
        <p:sp>
          <p:nvSpPr>
            <p:cNvPr id="102" name="Google Shape;102;p1"/>
            <p:cNvSpPr txBox="1"/>
            <p:nvPr/>
          </p:nvSpPr>
          <p:spPr>
            <a:xfrm>
              <a:off x="39690715" y="20308669"/>
              <a:ext cx="81886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0" i="0" u="none" strike="noStrike" cap="none" dirty="0">
                  <a:solidFill>
                    <a:srgbClr val="1E1C11"/>
                  </a:solidFill>
                  <a:latin typeface="Calibri"/>
                  <a:ea typeface="Calibri"/>
                  <a:cs typeface="Calibri"/>
                  <a:sym typeface="Calibri"/>
                </a:rPr>
                <a:t>Your text would go here. </a:t>
              </a:r>
              <a:endParaRPr dirty="0"/>
            </a:p>
          </p:txBody>
        </p:sp>
        <p:sp>
          <p:nvSpPr>
            <p:cNvPr id="103" name="Google Shape;103;p1"/>
            <p:cNvSpPr txBox="1"/>
            <p:nvPr/>
          </p:nvSpPr>
          <p:spPr>
            <a:xfrm>
              <a:off x="39549254" y="28686328"/>
              <a:ext cx="8188603" cy="26776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0" i="0" u="none" strike="noStrike" cap="none" dirty="0">
                  <a:solidFill>
                    <a:srgbClr val="1E1C11"/>
                  </a:solidFill>
                  <a:latin typeface="Calibri"/>
                  <a:ea typeface="Calibri"/>
                  <a:cs typeface="Calibri"/>
                  <a:sym typeface="Calibri"/>
                </a:rPr>
                <a:t>This work has been conducted under the mentorship of Dr. Rajesh Sankaran and Mr. Scott </a:t>
              </a:r>
              <a:r>
                <a:rPr lang="en-US" sz="2800" b="0" i="0" u="none" strike="noStrike" cap="none" dirty="0" err="1">
                  <a:solidFill>
                    <a:srgbClr val="1E1C11"/>
                  </a:solidFill>
                  <a:latin typeface="Calibri"/>
                  <a:ea typeface="Calibri"/>
                  <a:cs typeface="Calibri"/>
                  <a:sym typeface="Calibri"/>
                </a:rPr>
                <a:t>Ehling</a:t>
              </a:r>
              <a:r>
                <a:rPr lang="en-US" sz="2800" b="0" i="0" u="none" strike="noStrike" cap="none" dirty="0">
                  <a:solidFill>
                    <a:srgbClr val="1E1C11"/>
                  </a:solidFill>
                  <a:latin typeface="Calibri"/>
                  <a:ea typeface="Calibri"/>
                  <a:cs typeface="Calibri"/>
                  <a:sym typeface="Calibri"/>
                </a:rPr>
                <a:t> from Argonne National Laboratory, Mathematics and Computer Science Division and Prof. Elena </a:t>
              </a:r>
              <a:r>
                <a:rPr lang="en-US" sz="2800" b="0" i="0" u="none" strike="noStrike" cap="none" dirty="0" err="1">
                  <a:solidFill>
                    <a:srgbClr val="1E1C11"/>
                  </a:solidFill>
                  <a:latin typeface="Calibri"/>
                  <a:ea typeface="Calibri"/>
                  <a:cs typeface="Calibri"/>
                  <a:sym typeface="Calibri"/>
                </a:rPr>
                <a:t>Zheleva</a:t>
              </a:r>
              <a:r>
                <a:rPr lang="en-US" sz="2800" b="0" i="0" u="none" strike="noStrike" cap="none" dirty="0">
                  <a:solidFill>
                    <a:srgbClr val="1E1C11"/>
                  </a:solidFill>
                  <a:latin typeface="Calibri"/>
                  <a:ea typeface="Calibri"/>
                  <a:cs typeface="Calibri"/>
                  <a:sym typeface="Calibri"/>
                </a:rPr>
                <a:t> from </a:t>
              </a:r>
              <a:r>
                <a:rPr lang="en-US" sz="2800" dirty="0">
                  <a:solidFill>
                    <a:srgbClr val="1E1C11"/>
                  </a:solidFill>
                  <a:latin typeface="Calibri"/>
                  <a:ea typeface="Calibri"/>
                  <a:cs typeface="Calibri"/>
                  <a:sym typeface="Calibri"/>
                </a:rPr>
                <a:t>UIC, Department of Computer Science.</a:t>
              </a:r>
              <a:endParaRPr sz="2800" dirty="0"/>
            </a:p>
          </p:txBody>
        </p:sp>
      </p:grpSp>
      <p:sp>
        <p:nvSpPr>
          <p:cNvPr id="104" name="Google Shape;104;p1"/>
          <p:cNvSpPr txBox="1"/>
          <p:nvPr/>
        </p:nvSpPr>
        <p:spPr>
          <a:xfrm>
            <a:off x="8531203" y="1209489"/>
            <a:ext cx="31699586" cy="23341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0253F"/>
              </a:buClr>
              <a:buSzPts val="7500"/>
              <a:buFont typeface="Arial"/>
              <a:buNone/>
            </a:pPr>
            <a:r>
              <a:rPr lang="en-US" sz="7500" b="1" i="0" u="none" strike="noStrike" cap="none" dirty="0">
                <a:solidFill>
                  <a:srgbClr val="10253F"/>
                </a:solidFill>
                <a:latin typeface="Arial"/>
                <a:ea typeface="Arial"/>
                <a:cs typeface="Arial"/>
                <a:sym typeface="Arial"/>
              </a:rPr>
              <a:t>AI/ML model for correcting Temperature values and compensating for self-heating on Waggle/Sage nodes</a:t>
            </a:r>
            <a:endParaRPr lang="en-US" dirty="0"/>
          </a:p>
        </p:txBody>
      </p:sp>
      <p:sp>
        <p:nvSpPr>
          <p:cNvPr id="105" name="Google Shape;105;p1"/>
          <p:cNvSpPr txBox="1"/>
          <p:nvPr/>
        </p:nvSpPr>
        <p:spPr>
          <a:xfrm>
            <a:off x="7220407" y="3476646"/>
            <a:ext cx="31699587" cy="12276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E1C11"/>
              </a:buClr>
              <a:buSzPts val="6000"/>
              <a:buFont typeface="Arial"/>
              <a:buNone/>
            </a:pPr>
            <a:r>
              <a:rPr lang="en-US" sz="6000" b="0" i="0" u="none" strike="noStrike" cap="none">
                <a:solidFill>
                  <a:srgbClr val="1E1C11"/>
                </a:solidFill>
                <a:latin typeface="Arial"/>
                <a:ea typeface="Arial"/>
                <a:cs typeface="Arial"/>
                <a:sym typeface="Arial"/>
              </a:rPr>
              <a:t>Andres Tapia, Department of Computer Science and Honors College</a:t>
            </a:r>
            <a:endParaRPr/>
          </a:p>
        </p:txBody>
      </p:sp>
      <p:pic>
        <p:nvPicPr>
          <p:cNvPr id="106" name="Google Shape;106;p1" descr="Text&#10;&#10;Description automatically generated"/>
          <p:cNvPicPr preferRelativeResize="0"/>
          <p:nvPr/>
        </p:nvPicPr>
        <p:blipFill rotWithShape="1">
          <a:blip r:embed="rId3">
            <a:alphaModFix/>
          </a:blip>
          <a:srcRect/>
          <a:stretch/>
        </p:blipFill>
        <p:spPr>
          <a:xfrm>
            <a:off x="797187" y="1109199"/>
            <a:ext cx="8029041" cy="2735168"/>
          </a:xfrm>
          <a:prstGeom prst="rect">
            <a:avLst/>
          </a:prstGeom>
          <a:noFill/>
          <a:ln>
            <a:noFill/>
          </a:ln>
        </p:spPr>
      </p:pic>
      <p:sp>
        <p:nvSpPr>
          <p:cNvPr id="107" name="Google Shape;107;p1"/>
          <p:cNvSpPr txBox="1"/>
          <p:nvPr/>
        </p:nvSpPr>
        <p:spPr>
          <a:xfrm>
            <a:off x="1237641" y="7320447"/>
            <a:ext cx="76995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3" name="Picture 2" descr="Diagram, map&#10;&#10;Description automatically generated">
            <a:extLst>
              <a:ext uri="{FF2B5EF4-FFF2-40B4-BE49-F238E27FC236}">
                <a16:creationId xmlns:a16="http://schemas.microsoft.com/office/drawing/2014/main" id="{08240B68-0D8F-4B76-AD81-92EA47939D0F}"/>
              </a:ext>
            </a:extLst>
          </p:cNvPr>
          <p:cNvPicPr>
            <a:picLocks noChangeAspect="1"/>
          </p:cNvPicPr>
          <p:nvPr/>
        </p:nvPicPr>
        <p:blipFill>
          <a:blip r:embed="rId4"/>
          <a:stretch>
            <a:fillRect/>
          </a:stretch>
        </p:blipFill>
        <p:spPr>
          <a:xfrm>
            <a:off x="9470135" y="11654694"/>
            <a:ext cx="6774445" cy="7923054"/>
          </a:xfrm>
          <a:prstGeom prst="rect">
            <a:avLst/>
          </a:prstGeom>
        </p:spPr>
      </p:pic>
      <p:pic>
        <p:nvPicPr>
          <p:cNvPr id="53" name="Picture 52" descr="Chart, histogram&#10;&#10;Description automatically generated">
            <a:extLst>
              <a:ext uri="{FF2B5EF4-FFF2-40B4-BE49-F238E27FC236}">
                <a16:creationId xmlns:a16="http://schemas.microsoft.com/office/drawing/2014/main" id="{6BC26860-6D8F-4B31-9D56-EE6F86237F49}"/>
              </a:ext>
            </a:extLst>
          </p:cNvPr>
          <p:cNvPicPr>
            <a:picLocks noChangeAspect="1"/>
          </p:cNvPicPr>
          <p:nvPr/>
        </p:nvPicPr>
        <p:blipFill rotWithShape="1">
          <a:blip r:embed="rId5">
            <a:extLst>
              <a:ext uri="{28A0092B-C50C-407E-A947-70E740481C1C}">
                <a14:useLocalDpi xmlns:a14="http://schemas.microsoft.com/office/drawing/2010/main" val="0"/>
              </a:ext>
            </a:extLst>
          </a:blip>
          <a:srcRect l="4553" t="7068" r="11854"/>
          <a:stretch/>
        </p:blipFill>
        <p:spPr bwMode="auto">
          <a:xfrm>
            <a:off x="8799080" y="21932587"/>
            <a:ext cx="7691214" cy="5055497"/>
          </a:xfrm>
          <a:prstGeom prst="rect">
            <a:avLst/>
          </a:prstGeom>
          <a:noFill/>
          <a:ln>
            <a:noFill/>
          </a:ln>
          <a:extLst>
            <a:ext uri="{53640926-AAD7-44D8-BBD7-CCE9431645EC}">
              <a14:shadowObscured xmlns:a14="http://schemas.microsoft.com/office/drawing/2010/main"/>
            </a:ext>
          </a:extLst>
        </p:spPr>
      </p:pic>
      <p:sp>
        <p:nvSpPr>
          <p:cNvPr id="54" name="Google Shape;84;p1">
            <a:extLst>
              <a:ext uri="{FF2B5EF4-FFF2-40B4-BE49-F238E27FC236}">
                <a16:creationId xmlns:a16="http://schemas.microsoft.com/office/drawing/2014/main" id="{62F4BB0A-8CF0-4D50-A004-5A3410208EC3}"/>
              </a:ext>
            </a:extLst>
          </p:cNvPr>
          <p:cNvSpPr/>
          <p:nvPr/>
        </p:nvSpPr>
        <p:spPr>
          <a:xfrm>
            <a:off x="9714788" y="27231144"/>
            <a:ext cx="6678290" cy="1321593"/>
          </a:xfrm>
          <a:prstGeom prst="roundRect">
            <a:avLst>
              <a:gd name="adj" fmla="val 4189"/>
            </a:avLst>
          </a:prstGeom>
          <a:solidFill>
            <a:srgbClr val="F2F7EB">
              <a:alpha val="16862"/>
            </a:srgbClr>
          </a:solidFill>
          <a:ln w="38100" cap="flat" cmpd="sng">
            <a:noFill/>
            <a:prstDash val="solid"/>
            <a:round/>
            <a:headEnd type="none" w="sm" len="sm"/>
            <a:tailEnd type="none" w="sm" len="sm"/>
          </a:ln>
        </p:spPr>
        <p:txBody>
          <a:bodyPr spcFirstLastPara="1" wrap="square" lIns="91425" tIns="45700" rIns="91425" bIns="45700" anchor="ctr" anchorCtr="0">
            <a:noAutofit/>
          </a:bodyPr>
          <a:lstStyle/>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2: Difference between temperatures measured by ambient sensor and meteorological tower. </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049314D1-33F5-426E-AF6E-CFD178B36C18}"/>
              </a:ext>
            </a:extLst>
          </p:cNvPr>
          <p:cNvSpPr txBox="1"/>
          <p:nvPr/>
        </p:nvSpPr>
        <p:spPr>
          <a:xfrm>
            <a:off x="17940661" y="6301832"/>
            <a:ext cx="7372350" cy="830997"/>
          </a:xfrm>
          <a:prstGeom prst="rect">
            <a:avLst/>
          </a:prstGeom>
          <a:noFill/>
        </p:spPr>
        <p:txBody>
          <a:bodyPr wrap="square">
            <a:spAutoFit/>
          </a:bodyPr>
          <a:lstStyle/>
          <a:p>
            <a:pPr marL="0" marR="0">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Table 1: Sample of input data from the node and tower, with added features for ML model.</a:t>
            </a:r>
          </a:p>
        </p:txBody>
      </p:sp>
      <p:pic>
        <p:nvPicPr>
          <p:cNvPr id="57" name="Picture 56" descr="Table&#10;&#10;Description automatically generated">
            <a:extLst>
              <a:ext uri="{FF2B5EF4-FFF2-40B4-BE49-F238E27FC236}">
                <a16:creationId xmlns:a16="http://schemas.microsoft.com/office/drawing/2014/main" id="{5B4113A5-DFBD-4913-A410-D714B26B256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289515" y="7220734"/>
            <a:ext cx="9312170" cy="4023335"/>
          </a:xfrm>
          <a:prstGeom prst="rect">
            <a:avLst/>
          </a:prstGeom>
          <a:noFill/>
          <a:ln>
            <a:noFill/>
          </a:ln>
        </p:spPr>
      </p:pic>
      <p:pic>
        <p:nvPicPr>
          <p:cNvPr id="58" name="Picture 57" descr="Chart, scatter chart&#10;&#10;Description automatically generated">
            <a:extLst>
              <a:ext uri="{FF2B5EF4-FFF2-40B4-BE49-F238E27FC236}">
                <a16:creationId xmlns:a16="http://schemas.microsoft.com/office/drawing/2014/main" id="{7E48BC80-7D57-4891-B16A-1A255FBEA68B}"/>
              </a:ext>
            </a:extLst>
          </p:cNvPr>
          <p:cNvPicPr>
            <a:picLocks noChangeAspect="1"/>
          </p:cNvPicPr>
          <p:nvPr/>
        </p:nvPicPr>
        <p:blipFill rotWithShape="1">
          <a:blip r:embed="rId7">
            <a:extLst>
              <a:ext uri="{28A0092B-C50C-407E-A947-70E740481C1C}">
                <a14:useLocalDpi xmlns:a14="http://schemas.microsoft.com/office/drawing/2010/main" val="0"/>
              </a:ext>
            </a:extLst>
          </a:blip>
          <a:srcRect t="3765"/>
          <a:stretch/>
        </p:blipFill>
        <p:spPr bwMode="auto">
          <a:xfrm>
            <a:off x="17847639" y="16059007"/>
            <a:ext cx="8429836" cy="8286893"/>
          </a:xfrm>
          <a:prstGeom prst="rect">
            <a:avLst/>
          </a:prstGeom>
          <a:noFill/>
          <a:ln>
            <a:noFill/>
          </a:ln>
          <a:extLst>
            <a:ext uri="{53640926-AAD7-44D8-BBD7-CCE9431645EC}">
              <a14:shadowObscured xmlns:a14="http://schemas.microsoft.com/office/drawing/2010/main"/>
            </a:ext>
          </a:extLst>
        </p:spPr>
      </p:pic>
      <p:sp>
        <p:nvSpPr>
          <p:cNvPr id="59" name="Google Shape;84;p1">
            <a:extLst>
              <a:ext uri="{FF2B5EF4-FFF2-40B4-BE49-F238E27FC236}">
                <a16:creationId xmlns:a16="http://schemas.microsoft.com/office/drawing/2014/main" id="{DB3F1CD9-01F7-4EA5-910C-CCD603872832}"/>
              </a:ext>
            </a:extLst>
          </p:cNvPr>
          <p:cNvSpPr/>
          <p:nvPr/>
        </p:nvSpPr>
        <p:spPr>
          <a:xfrm>
            <a:off x="18712085" y="24804339"/>
            <a:ext cx="7691215" cy="1275588"/>
          </a:xfrm>
          <a:prstGeom prst="roundRect">
            <a:avLst>
              <a:gd name="adj" fmla="val 4189"/>
            </a:avLst>
          </a:prstGeom>
          <a:solidFill>
            <a:srgbClr val="F2F7EB">
              <a:alpha val="16862"/>
            </a:srgbClr>
          </a:solidFill>
          <a:ln w="38100" cap="flat" cmpd="sng">
            <a:noFill/>
            <a:prstDash val="solid"/>
            <a:round/>
            <a:headEnd type="none" w="sm" len="sm"/>
            <a:tailEnd type="none" w="sm" len="sm"/>
          </a:ln>
        </p:spPr>
        <p:txBody>
          <a:bodyPr spcFirstLastPara="1" wrap="square" lIns="91425" tIns="45700" rIns="91425" bIns="45700" anchor="ctr" anchorCtr="0">
            <a:noAutofit/>
          </a:bodyPr>
          <a:lstStyle/>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3: Difference between predicted and actual temperature from meteorological tower applied by the linear model.</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0" name="Picture 59" descr="Chart, scatter chart&#10;&#10;Description automatically generated">
            <a:extLst>
              <a:ext uri="{FF2B5EF4-FFF2-40B4-BE49-F238E27FC236}">
                <a16:creationId xmlns:a16="http://schemas.microsoft.com/office/drawing/2014/main" id="{09C81A27-496F-4F58-A3DD-DEE4C4D783E9}"/>
              </a:ext>
            </a:extLst>
          </p:cNvPr>
          <p:cNvPicPr>
            <a:picLocks noChangeAspect="1"/>
          </p:cNvPicPr>
          <p:nvPr/>
        </p:nvPicPr>
        <p:blipFill rotWithShape="1">
          <a:blip r:embed="rId8">
            <a:extLst>
              <a:ext uri="{28A0092B-C50C-407E-A947-70E740481C1C}">
                <a14:useLocalDpi xmlns:a14="http://schemas.microsoft.com/office/drawing/2010/main" val="0"/>
              </a:ext>
            </a:extLst>
          </a:blip>
          <a:srcRect t="3875"/>
          <a:stretch/>
        </p:blipFill>
        <p:spPr bwMode="auto">
          <a:xfrm>
            <a:off x="26959070" y="6392540"/>
            <a:ext cx="7698020" cy="7567488"/>
          </a:xfrm>
          <a:prstGeom prst="rect">
            <a:avLst/>
          </a:prstGeom>
          <a:noFill/>
          <a:ln>
            <a:noFill/>
          </a:ln>
          <a:extLst>
            <a:ext uri="{53640926-AAD7-44D8-BBD7-CCE9431645EC}">
              <a14:shadowObscured xmlns:a14="http://schemas.microsoft.com/office/drawing/2010/main"/>
            </a:ext>
          </a:extLst>
        </p:spPr>
      </p:pic>
      <p:sp>
        <p:nvSpPr>
          <p:cNvPr id="61" name="Google Shape;84;p1">
            <a:extLst>
              <a:ext uri="{FF2B5EF4-FFF2-40B4-BE49-F238E27FC236}">
                <a16:creationId xmlns:a16="http://schemas.microsoft.com/office/drawing/2014/main" id="{37DCBB0E-ADF8-4820-A11A-532EC6427800}"/>
              </a:ext>
            </a:extLst>
          </p:cNvPr>
          <p:cNvSpPr/>
          <p:nvPr/>
        </p:nvSpPr>
        <p:spPr>
          <a:xfrm>
            <a:off x="27632648" y="13875913"/>
            <a:ext cx="6788417" cy="1915645"/>
          </a:xfrm>
          <a:prstGeom prst="roundRect">
            <a:avLst>
              <a:gd name="adj" fmla="val 4189"/>
            </a:avLst>
          </a:prstGeom>
          <a:solidFill>
            <a:srgbClr val="F2F7EB">
              <a:alpha val="16862"/>
            </a:srgbClr>
          </a:solidFill>
          <a:ln w="38100" cap="flat" cmpd="sng">
            <a:noFill/>
            <a:prstDash val="solid"/>
            <a:round/>
            <a:headEnd type="none" w="sm" len="sm"/>
            <a:tailEnd type="none" w="sm" len="sm"/>
          </a:ln>
        </p:spPr>
        <p:txBody>
          <a:bodyPr spcFirstLastPara="1" wrap="square" lIns="91425" tIns="45700" rIns="91425" bIns="45700" anchor="ctr" anchorCtr="0">
            <a:noAutofit/>
          </a:bodyPr>
          <a:lstStyle/>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4: Difference between predicted and actual temperature from meteorological tower applied by the deep neural network model.</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CA664395-7165-4CCA-908B-76C90A6AD2C6}"/>
              </a:ext>
            </a:extLst>
          </p:cNvPr>
          <p:cNvSpPr txBox="1"/>
          <p:nvPr/>
        </p:nvSpPr>
        <p:spPr>
          <a:xfrm>
            <a:off x="27880534" y="15674041"/>
            <a:ext cx="5904010" cy="863250"/>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Table 2: Test results showing prediction error between the two different ML models.</a:t>
            </a:r>
          </a:p>
        </p:txBody>
      </p:sp>
      <p:pic>
        <p:nvPicPr>
          <p:cNvPr id="64" name="Picture 63" descr="A picture containing text&#10;&#10;Description automatically generated">
            <a:extLst>
              <a:ext uri="{FF2B5EF4-FFF2-40B4-BE49-F238E27FC236}">
                <a16:creationId xmlns:a16="http://schemas.microsoft.com/office/drawing/2014/main" id="{3F5C1B00-39D7-479E-B1CC-FCEDF3FC370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690161" y="16593765"/>
            <a:ext cx="6423858" cy="1621132"/>
          </a:xfrm>
          <a:prstGeom prst="rect">
            <a:avLst/>
          </a:prstGeom>
          <a:noFill/>
          <a:ln>
            <a:noFill/>
          </a:ln>
        </p:spPr>
      </p:pic>
      <p:pic>
        <p:nvPicPr>
          <p:cNvPr id="65" name="Picture 64" descr="Chart, histogram&#10;&#10;Description automatically generated">
            <a:extLst>
              <a:ext uri="{FF2B5EF4-FFF2-40B4-BE49-F238E27FC236}">
                <a16:creationId xmlns:a16="http://schemas.microsoft.com/office/drawing/2014/main" id="{4F782882-D758-4047-A523-2A0D0164BCF1}"/>
              </a:ext>
            </a:extLst>
          </p:cNvPr>
          <p:cNvPicPr>
            <a:picLocks noChangeAspect="1"/>
          </p:cNvPicPr>
          <p:nvPr/>
        </p:nvPicPr>
        <p:blipFill rotWithShape="1">
          <a:blip r:embed="rId10">
            <a:extLst>
              <a:ext uri="{28A0092B-C50C-407E-A947-70E740481C1C}">
                <a14:useLocalDpi xmlns:a14="http://schemas.microsoft.com/office/drawing/2010/main" val="0"/>
              </a:ext>
            </a:extLst>
          </a:blip>
          <a:srcRect t="3453"/>
          <a:stretch/>
        </p:blipFill>
        <p:spPr bwMode="auto">
          <a:xfrm>
            <a:off x="26942922" y="24741126"/>
            <a:ext cx="7516822" cy="5873682"/>
          </a:xfrm>
          <a:prstGeom prst="rect">
            <a:avLst/>
          </a:prstGeom>
          <a:noFill/>
          <a:ln>
            <a:noFill/>
          </a:ln>
          <a:extLst>
            <a:ext uri="{53640926-AAD7-44D8-BBD7-CCE9431645EC}">
              <a14:shadowObscured xmlns:a14="http://schemas.microsoft.com/office/drawing/2010/main"/>
            </a:ext>
          </a:extLst>
        </p:spPr>
      </p:pic>
      <p:sp>
        <p:nvSpPr>
          <p:cNvPr id="66" name="Google Shape;84;p1">
            <a:extLst>
              <a:ext uri="{FF2B5EF4-FFF2-40B4-BE49-F238E27FC236}">
                <a16:creationId xmlns:a16="http://schemas.microsoft.com/office/drawing/2014/main" id="{117BFA7B-5713-4D2D-8B31-1432CD8E4073}"/>
              </a:ext>
            </a:extLst>
          </p:cNvPr>
          <p:cNvSpPr/>
          <p:nvPr/>
        </p:nvSpPr>
        <p:spPr>
          <a:xfrm>
            <a:off x="26957567" y="30668153"/>
            <a:ext cx="7889045" cy="805596"/>
          </a:xfrm>
          <a:prstGeom prst="roundRect">
            <a:avLst>
              <a:gd name="adj" fmla="val 4189"/>
            </a:avLst>
          </a:prstGeom>
          <a:solidFill>
            <a:srgbClr val="F2F7EB">
              <a:alpha val="16862"/>
            </a:srgbClr>
          </a:solidFill>
          <a:ln w="38100" cap="flat" cmpd="sng">
            <a:noFill/>
            <a:prstDash val="solid"/>
            <a:round/>
            <a:headEnd type="none" w="sm" len="sm"/>
            <a:tailEnd type="none" w="sm" len="sm"/>
          </a:ln>
        </p:spPr>
        <p:txBody>
          <a:bodyPr spcFirstLastPara="1" wrap="square" lIns="91425" tIns="45700" rIns="91425" bIns="45700" anchor="ctr" anchorCtr="0">
            <a:noAutofit/>
          </a:bodyPr>
          <a:lstStyle/>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5: Distribution of error from predicted temperature compared with actual temperature.</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7" name="Google Shape;93;p1">
            <a:extLst>
              <a:ext uri="{FF2B5EF4-FFF2-40B4-BE49-F238E27FC236}">
                <a16:creationId xmlns:a16="http://schemas.microsoft.com/office/drawing/2014/main" id="{470575B9-8D02-4A15-9F4A-6043925206C4}"/>
              </a:ext>
            </a:extLst>
          </p:cNvPr>
          <p:cNvSpPr txBox="1"/>
          <p:nvPr/>
        </p:nvSpPr>
        <p:spPr>
          <a:xfrm>
            <a:off x="17473928" y="11536354"/>
            <a:ext cx="8929372" cy="4401164"/>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To alleviate this problem,  a ML model was built that correctly predicts the temperature measured by the ATMOS tower. Table 1 is a pandas DataFrame that shows the input features such as the hour of day and month, the temperature read from the ambient and system temperature sensors from the node, as well as the accurate temperature read from the tower.</a:t>
            </a:r>
          </a:p>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The temperature column ‘temp_atmos_10’ is what the ML model correctly predicts using the features input from the node sensor. </a:t>
            </a:r>
            <a:endParaRPr dirty="0"/>
          </a:p>
        </p:txBody>
      </p:sp>
      <p:sp>
        <p:nvSpPr>
          <p:cNvPr id="68" name="Google Shape;93;p1">
            <a:extLst>
              <a:ext uri="{FF2B5EF4-FFF2-40B4-BE49-F238E27FC236}">
                <a16:creationId xmlns:a16="http://schemas.microsoft.com/office/drawing/2014/main" id="{4FFF2203-865B-464B-8EC6-6C239082200F}"/>
              </a:ext>
            </a:extLst>
          </p:cNvPr>
          <p:cNvSpPr txBox="1"/>
          <p:nvPr/>
        </p:nvSpPr>
        <p:spPr>
          <a:xfrm>
            <a:off x="17721644" y="26350064"/>
            <a:ext cx="8526166" cy="4832052"/>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The ML model in question was a linear regression model that used the previously mentioned input features to predict the temperature based on those features. After the features were normalized, the Python libraries </a:t>
            </a:r>
            <a:r>
              <a:rPr lang="en-US" sz="2800" b="0" i="0" u="none" strike="noStrike" cap="none" dirty="0" err="1">
                <a:solidFill>
                  <a:srgbClr val="333333"/>
                </a:solidFill>
                <a:latin typeface="Calibri"/>
                <a:ea typeface="Calibri"/>
                <a:cs typeface="Calibri"/>
                <a:sym typeface="Calibri"/>
              </a:rPr>
              <a:t>tensorflow</a:t>
            </a:r>
            <a:r>
              <a:rPr lang="en-US" sz="2800" b="0" i="0" u="none" strike="noStrike" cap="none" dirty="0">
                <a:solidFill>
                  <a:srgbClr val="333333"/>
                </a:solidFill>
                <a:latin typeface="Calibri"/>
                <a:ea typeface="Calibri"/>
                <a:cs typeface="Calibri"/>
                <a:sym typeface="Calibri"/>
              </a:rPr>
              <a:t> and </a:t>
            </a:r>
            <a:r>
              <a:rPr lang="en-US" sz="2800" b="0" i="0" u="none" strike="noStrike" cap="none" dirty="0" err="1">
                <a:solidFill>
                  <a:srgbClr val="333333"/>
                </a:solidFill>
                <a:latin typeface="Calibri"/>
                <a:ea typeface="Calibri"/>
                <a:cs typeface="Calibri"/>
                <a:sym typeface="Calibri"/>
              </a:rPr>
              <a:t>keras</a:t>
            </a:r>
            <a:r>
              <a:rPr lang="en-US" sz="2800" b="0" i="0" u="none" strike="noStrike" cap="none" dirty="0">
                <a:solidFill>
                  <a:srgbClr val="333333"/>
                </a:solidFill>
                <a:latin typeface="Calibri"/>
                <a:ea typeface="Calibri"/>
                <a:cs typeface="Calibri"/>
                <a:sym typeface="Calibri"/>
              </a:rPr>
              <a:t> were used to fit the model with the training data and to then predict the temperature. </a:t>
            </a:r>
          </a:p>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Figure 3 shows the result of the prediction, where the straight line represents the model’s temperature prediction on the test data, and the scattered dots represent the actual temperature from the test data. </a:t>
            </a:r>
            <a:endParaRPr dirty="0"/>
          </a:p>
        </p:txBody>
      </p:sp>
      <p:sp>
        <p:nvSpPr>
          <p:cNvPr id="6" name="TextBox 5">
            <a:extLst>
              <a:ext uri="{FF2B5EF4-FFF2-40B4-BE49-F238E27FC236}">
                <a16:creationId xmlns:a16="http://schemas.microsoft.com/office/drawing/2014/main" id="{9C495CB0-60F8-4FBB-9A5A-D8564B62AC04}"/>
              </a:ext>
            </a:extLst>
          </p:cNvPr>
          <p:cNvSpPr txBox="1"/>
          <p:nvPr/>
        </p:nvSpPr>
        <p:spPr>
          <a:xfrm>
            <a:off x="8826228" y="6392540"/>
            <a:ext cx="8480893"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Upon completion of the previous step, the data is split into training and test sets and the temperature from the tower is separated so the model knows to predict that variable.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Utilizing the Python libraries </a:t>
            </a:r>
            <a:r>
              <a:rPr lang="en-US" sz="2800" dirty="0" err="1">
                <a:latin typeface="Calibri" panose="020F0502020204030204" pitchFamily="34" charset="0"/>
                <a:cs typeface="Calibri" panose="020F0502020204030204" pitchFamily="34" charset="0"/>
              </a:rPr>
              <a:t>tensorflow</a:t>
            </a:r>
            <a:r>
              <a:rPr lang="en-US" sz="2800" dirty="0">
                <a:latin typeface="Calibri" panose="020F0502020204030204" pitchFamily="34" charset="0"/>
                <a:cs typeface="Calibri" panose="020F0502020204030204" pitchFamily="34" charset="0"/>
              </a:rPr>
              <a:t> and </a:t>
            </a:r>
            <a:r>
              <a:rPr lang="en-US" sz="2800" dirty="0" err="1">
                <a:latin typeface="Calibri" panose="020F0502020204030204" pitchFamily="34" charset="0"/>
                <a:cs typeface="Calibri" panose="020F0502020204030204" pitchFamily="34" charset="0"/>
              </a:rPr>
              <a:t>keras</a:t>
            </a:r>
            <a:r>
              <a:rPr lang="en-US" sz="2800" dirty="0">
                <a:latin typeface="Calibri" panose="020F0502020204030204" pitchFamily="34" charset="0"/>
                <a:cs typeface="Calibri" panose="020F0502020204030204" pitchFamily="34" charset="0"/>
              </a:rPr>
              <a:t>, the data is used to train a linear regression model consisting of multiple inputs to predict the temperature measured from the tower. </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Although the model predicted the values correctly, an additional model was made to reduce error. This model is a deep neural network.</a:t>
            </a:r>
          </a:p>
        </p:txBody>
      </p:sp>
      <p:sp>
        <p:nvSpPr>
          <p:cNvPr id="70" name="Google Shape;93;p1">
            <a:extLst>
              <a:ext uri="{FF2B5EF4-FFF2-40B4-BE49-F238E27FC236}">
                <a16:creationId xmlns:a16="http://schemas.microsoft.com/office/drawing/2014/main" id="{6A1CEDD3-CBBA-49E6-A762-89CAEFB3DAB9}"/>
              </a:ext>
            </a:extLst>
          </p:cNvPr>
          <p:cNvSpPr txBox="1"/>
          <p:nvPr/>
        </p:nvSpPr>
        <p:spPr>
          <a:xfrm>
            <a:off x="8625028" y="28477609"/>
            <a:ext cx="8386858" cy="3662501"/>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Before building the ML model, analysis was done on the dataset that has both the temperature values from the sensor and the meteorological tower. </a:t>
            </a:r>
          </a:p>
          <a:p>
            <a:pPr marL="457200" marR="0" lvl="0" indent="-457200" algn="just" rtl="0">
              <a:spcBef>
                <a:spcPts val="0"/>
              </a:spcBef>
              <a:spcAft>
                <a:spcPts val="0"/>
              </a:spcAft>
              <a:buFont typeface="Arial" panose="020B0604020202020204" pitchFamily="34" charset="0"/>
              <a:buChar char="•"/>
            </a:pPr>
            <a:r>
              <a:rPr lang="en-US" sz="2800" b="0" i="0" u="none" strike="noStrike" cap="none" dirty="0">
                <a:solidFill>
                  <a:srgbClr val="333333"/>
                </a:solidFill>
                <a:latin typeface="Calibri"/>
                <a:ea typeface="Calibri"/>
                <a:cs typeface="Calibri"/>
                <a:sym typeface="Calibri"/>
              </a:rPr>
              <a:t>The histogram on Figure 2 shows that there is a large difference between the two temperature readings, thus signifying that the temperature sensor in the node is returning inaccurate values when compared to the meteorological tower</a:t>
            </a:r>
            <a:r>
              <a:rPr lang="en-US" sz="3600" b="0" i="0" u="none" strike="noStrike" cap="none" dirty="0">
                <a:solidFill>
                  <a:srgbClr val="333333"/>
                </a:solidFill>
                <a:latin typeface="Calibri"/>
                <a:ea typeface="Calibri"/>
                <a:cs typeface="Calibri"/>
                <a:sym typeface="Calibri"/>
              </a:rPr>
              <a:t>. </a:t>
            </a:r>
            <a:endParaRPr dirty="0"/>
          </a:p>
        </p:txBody>
      </p:sp>
      <p:sp>
        <p:nvSpPr>
          <p:cNvPr id="7" name="TextBox 6">
            <a:extLst>
              <a:ext uri="{FF2B5EF4-FFF2-40B4-BE49-F238E27FC236}">
                <a16:creationId xmlns:a16="http://schemas.microsoft.com/office/drawing/2014/main" id="{81C388D6-4266-436F-ABCB-0ECD6A815242}"/>
              </a:ext>
            </a:extLst>
          </p:cNvPr>
          <p:cNvSpPr txBox="1"/>
          <p:nvPr/>
        </p:nvSpPr>
        <p:spPr>
          <a:xfrm>
            <a:off x="26823271" y="18419968"/>
            <a:ext cx="7193176" cy="6124754"/>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Another ML model was also looked at to potentially reduce the prediction error that came with the linear regression model. </a:t>
            </a: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This new model, the deep neural network (DNN), operates similarly to the linear regression model, only there are more layers at work in this model. </a:t>
            </a: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training data was fit into the DNN model to train and predict the correct temperature.</a:t>
            </a:r>
          </a:p>
          <a:p>
            <a:pPr marL="457200" indent="-4572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results of using this model yielded a lower error rate than the linear regression model, as shown in Figure 4 and Table 2, according to the Mean Absolute Error loss function.</a:t>
            </a:r>
          </a:p>
        </p:txBody>
      </p:sp>
      <p:sp>
        <p:nvSpPr>
          <p:cNvPr id="8" name="TextBox 7">
            <a:extLst>
              <a:ext uri="{FF2B5EF4-FFF2-40B4-BE49-F238E27FC236}">
                <a16:creationId xmlns:a16="http://schemas.microsoft.com/office/drawing/2014/main" id="{7FB95E2C-C548-4EA5-8122-90FC17B94F8F}"/>
              </a:ext>
            </a:extLst>
          </p:cNvPr>
          <p:cNvSpPr txBox="1"/>
          <p:nvPr/>
        </p:nvSpPr>
        <p:spPr>
          <a:xfrm>
            <a:off x="35014475" y="6391072"/>
            <a:ext cx="7936925"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Figure 5 shows the distribution of error from the predicted values when compared to the test values from the initial dataset. </a:t>
            </a:r>
          </a:p>
          <a:p>
            <a:pPr marL="342900" indent="-342900" algn="just">
              <a:buFont typeface="Arial" panose="020B0604020202020204" pitchFamily="34" charset="0"/>
              <a:buChar char="•"/>
            </a:pPr>
            <a:r>
              <a:rPr lang="en-US" sz="2800" dirty="0">
                <a:latin typeface="Calibri" panose="020F0502020204030204" pitchFamily="34" charset="0"/>
                <a:cs typeface="Calibri" panose="020F0502020204030204" pitchFamily="34" charset="0"/>
              </a:rPr>
              <a:t>The distribution shows a small margin of error between +1 and -1, meaning that there is very little error from the predictions.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1518</TotalTime>
  <Words>1173</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Graphicsland/MakeSigns.com</dc:creator>
  <cp:lastModifiedBy>Andres Tapia</cp:lastModifiedBy>
  <cp:revision>36</cp:revision>
  <dcterms:modified xsi:type="dcterms:W3CDTF">2022-04-04T03:47:25Z</dcterms:modified>
</cp:coreProperties>
</file>