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14224000" cy="20104100"/>
  <p:defaultTextStyle>
    <a:defPPr>
      <a:defRPr lang="en-US"/>
    </a:defPPr>
    <a:lvl1pPr marL="0" algn="l" defTabSz="19465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1pPr>
    <a:lvl2pPr marL="973287" algn="l" defTabSz="19465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2pPr>
    <a:lvl3pPr marL="1946575" algn="l" defTabSz="19465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3pPr>
    <a:lvl4pPr marL="2919862" algn="l" defTabSz="19465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4pPr>
    <a:lvl5pPr marL="3893149" algn="l" defTabSz="19465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5pPr>
    <a:lvl6pPr marL="4866437" algn="l" defTabSz="19465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6pPr>
    <a:lvl7pPr marL="5839724" algn="l" defTabSz="19465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7pPr>
    <a:lvl8pPr marL="6813012" algn="l" defTabSz="19465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8pPr>
    <a:lvl9pPr marL="7786299" algn="l" defTabSz="1946575" rtl="0" eaLnBrk="1" latinLnBrk="0" hangingPunct="1">
      <a:defRPr sz="3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32">
          <p15:clr>
            <a:srgbClr val="A4A3A4"/>
          </p15:clr>
        </p15:guide>
        <p15:guide id="2" pos="459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BBA"/>
    <a:srgbClr val="1FB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828" y="-1560"/>
      </p:cViewPr>
      <p:guideLst>
        <p:guide orient="horz" pos="6132"/>
        <p:guide pos="459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64263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56563" y="0"/>
            <a:ext cx="6164262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A8974-5237-475B-9BA9-B3552EAA9241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11700" y="2513013"/>
            <a:ext cx="4800600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22400" y="9675813"/>
            <a:ext cx="11379200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64263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56563" y="19096038"/>
            <a:ext cx="6164262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3CFA4-29C4-408A-8F92-192A18417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2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3CFA4-29C4-408A-8F92-192A18417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3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0641" y="13269167"/>
            <a:ext cx="257339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1283" y="23970108"/>
            <a:ext cx="211926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60" y="9844865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32" y="9844865"/>
            <a:ext cx="1316971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689" y="12692"/>
            <a:ext cx="30249533" cy="42779427"/>
          </a:xfrm>
          <a:custGeom>
            <a:avLst/>
            <a:gdLst/>
            <a:ahLst/>
            <a:cxnLst/>
            <a:rect l="l" t="t" r="r" b="b"/>
            <a:pathLst>
              <a:path w="14211935" h="20092670">
                <a:moveTo>
                  <a:pt x="0" y="0"/>
                </a:moveTo>
                <a:lnTo>
                  <a:pt x="14211454" y="0"/>
                </a:lnTo>
                <a:lnTo>
                  <a:pt x="14211454" y="20092177"/>
                </a:lnTo>
                <a:lnTo>
                  <a:pt x="0" y="20092177"/>
                </a:lnTo>
                <a:lnTo>
                  <a:pt x="0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762" y="1712149"/>
            <a:ext cx="27247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762" y="9844865"/>
            <a:ext cx="27247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93574" y="39807501"/>
            <a:ext cx="9688066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13761" y="39807501"/>
            <a:ext cx="6963299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53" y="39807501"/>
            <a:ext cx="6963299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2050" name="Picture 2" descr="C:\Users\KID\Desktop\FIXx - Copy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303656" cy="4279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73287">
        <a:defRPr>
          <a:latin typeface="+mn-lt"/>
          <a:ea typeface="+mn-ea"/>
          <a:cs typeface="+mn-cs"/>
        </a:defRPr>
      </a:lvl2pPr>
      <a:lvl3pPr marL="1946575">
        <a:defRPr>
          <a:latin typeface="+mn-lt"/>
          <a:ea typeface="+mn-ea"/>
          <a:cs typeface="+mn-cs"/>
        </a:defRPr>
      </a:lvl3pPr>
      <a:lvl4pPr marL="2919862">
        <a:defRPr>
          <a:latin typeface="+mn-lt"/>
          <a:ea typeface="+mn-ea"/>
          <a:cs typeface="+mn-cs"/>
        </a:defRPr>
      </a:lvl4pPr>
      <a:lvl5pPr marL="3893149">
        <a:defRPr>
          <a:latin typeface="+mn-lt"/>
          <a:ea typeface="+mn-ea"/>
          <a:cs typeface="+mn-cs"/>
        </a:defRPr>
      </a:lvl5pPr>
      <a:lvl6pPr marL="4866437">
        <a:defRPr>
          <a:latin typeface="+mn-lt"/>
          <a:ea typeface="+mn-ea"/>
          <a:cs typeface="+mn-cs"/>
        </a:defRPr>
      </a:lvl6pPr>
      <a:lvl7pPr marL="5839724">
        <a:defRPr>
          <a:latin typeface="+mn-lt"/>
          <a:ea typeface="+mn-ea"/>
          <a:cs typeface="+mn-cs"/>
        </a:defRPr>
      </a:lvl7pPr>
      <a:lvl8pPr marL="6813012">
        <a:defRPr>
          <a:latin typeface="+mn-lt"/>
          <a:ea typeface="+mn-ea"/>
          <a:cs typeface="+mn-cs"/>
        </a:defRPr>
      </a:lvl8pPr>
      <a:lvl9pPr marL="778629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73287">
        <a:defRPr>
          <a:latin typeface="+mn-lt"/>
          <a:ea typeface="+mn-ea"/>
          <a:cs typeface="+mn-cs"/>
        </a:defRPr>
      </a:lvl2pPr>
      <a:lvl3pPr marL="1946575">
        <a:defRPr>
          <a:latin typeface="+mn-lt"/>
          <a:ea typeface="+mn-ea"/>
          <a:cs typeface="+mn-cs"/>
        </a:defRPr>
      </a:lvl3pPr>
      <a:lvl4pPr marL="2919862">
        <a:defRPr>
          <a:latin typeface="+mn-lt"/>
          <a:ea typeface="+mn-ea"/>
          <a:cs typeface="+mn-cs"/>
        </a:defRPr>
      </a:lvl4pPr>
      <a:lvl5pPr marL="3893149">
        <a:defRPr>
          <a:latin typeface="+mn-lt"/>
          <a:ea typeface="+mn-ea"/>
          <a:cs typeface="+mn-cs"/>
        </a:defRPr>
      </a:lvl5pPr>
      <a:lvl6pPr marL="4866437">
        <a:defRPr>
          <a:latin typeface="+mn-lt"/>
          <a:ea typeface="+mn-ea"/>
          <a:cs typeface="+mn-cs"/>
        </a:defRPr>
      </a:lvl6pPr>
      <a:lvl7pPr marL="5839724">
        <a:defRPr>
          <a:latin typeface="+mn-lt"/>
          <a:ea typeface="+mn-ea"/>
          <a:cs typeface="+mn-cs"/>
        </a:defRPr>
      </a:lvl7pPr>
      <a:lvl8pPr marL="6813012">
        <a:defRPr>
          <a:latin typeface="+mn-lt"/>
          <a:ea typeface="+mn-ea"/>
          <a:cs typeface="+mn-cs"/>
        </a:defRPr>
      </a:lvl8pPr>
      <a:lvl9pPr marL="778629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15679885" y="34162757"/>
            <a:ext cx="13767112" cy="5674270"/>
          </a:xfrm>
          <a:custGeom>
            <a:avLst/>
            <a:gdLst/>
            <a:ahLst/>
            <a:cxnLst/>
            <a:rect l="l" t="t" r="r" b="b"/>
            <a:pathLst>
              <a:path w="6468109" h="2665094">
                <a:moveTo>
                  <a:pt x="6397574" y="0"/>
                </a:moveTo>
                <a:lnTo>
                  <a:pt x="70523" y="0"/>
                </a:lnTo>
                <a:lnTo>
                  <a:pt x="48286" y="3609"/>
                </a:lnTo>
                <a:lnTo>
                  <a:pt x="28933" y="13649"/>
                </a:lnTo>
                <a:lnTo>
                  <a:pt x="13647" y="28934"/>
                </a:lnTo>
                <a:lnTo>
                  <a:pt x="3608" y="48281"/>
                </a:lnTo>
                <a:lnTo>
                  <a:pt x="0" y="70505"/>
                </a:lnTo>
                <a:lnTo>
                  <a:pt x="0" y="2594041"/>
                </a:lnTo>
                <a:lnTo>
                  <a:pt x="13647" y="2635606"/>
                </a:lnTo>
                <a:lnTo>
                  <a:pt x="48286" y="2660930"/>
                </a:lnTo>
                <a:lnTo>
                  <a:pt x="70523" y="2664540"/>
                </a:lnTo>
                <a:lnTo>
                  <a:pt x="6397574" y="2664540"/>
                </a:lnTo>
                <a:lnTo>
                  <a:pt x="6439117" y="2650891"/>
                </a:lnTo>
                <a:lnTo>
                  <a:pt x="6464430" y="2616261"/>
                </a:lnTo>
                <a:lnTo>
                  <a:pt x="6468038" y="2594041"/>
                </a:lnTo>
                <a:lnTo>
                  <a:pt x="6468038" y="70505"/>
                </a:lnTo>
                <a:lnTo>
                  <a:pt x="6454394" y="28934"/>
                </a:lnTo>
                <a:lnTo>
                  <a:pt x="6419782" y="3609"/>
                </a:lnTo>
                <a:lnTo>
                  <a:pt x="63975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8457" y="27883850"/>
            <a:ext cx="13787386" cy="12034630"/>
          </a:xfrm>
          <a:custGeom>
            <a:avLst/>
            <a:gdLst/>
            <a:ahLst/>
            <a:cxnLst/>
            <a:rect l="l" t="t" r="r" b="b"/>
            <a:pathLst>
              <a:path w="6477634" h="6955790">
                <a:moveTo>
                  <a:pt x="6406563" y="0"/>
                </a:moveTo>
                <a:lnTo>
                  <a:pt x="70501" y="0"/>
                </a:lnTo>
                <a:lnTo>
                  <a:pt x="48279" y="3608"/>
                </a:lnTo>
                <a:lnTo>
                  <a:pt x="28934" y="13643"/>
                </a:lnTo>
                <a:lnTo>
                  <a:pt x="13649" y="28920"/>
                </a:lnTo>
                <a:lnTo>
                  <a:pt x="3609" y="48255"/>
                </a:lnTo>
                <a:lnTo>
                  <a:pt x="0" y="70463"/>
                </a:lnTo>
                <a:lnTo>
                  <a:pt x="0" y="6884720"/>
                </a:lnTo>
                <a:lnTo>
                  <a:pt x="13649" y="6926289"/>
                </a:lnTo>
                <a:lnTo>
                  <a:pt x="48279" y="6951611"/>
                </a:lnTo>
                <a:lnTo>
                  <a:pt x="70501" y="6955220"/>
                </a:lnTo>
                <a:lnTo>
                  <a:pt x="6406563" y="6955220"/>
                </a:lnTo>
                <a:lnTo>
                  <a:pt x="6448106" y="6941572"/>
                </a:lnTo>
                <a:lnTo>
                  <a:pt x="6473418" y="6906943"/>
                </a:lnTo>
                <a:lnTo>
                  <a:pt x="6477026" y="6884720"/>
                </a:lnTo>
                <a:lnTo>
                  <a:pt x="6477026" y="70463"/>
                </a:lnTo>
                <a:lnTo>
                  <a:pt x="6463383" y="28920"/>
                </a:lnTo>
                <a:lnTo>
                  <a:pt x="6428771" y="3608"/>
                </a:lnTo>
                <a:lnTo>
                  <a:pt x="6406563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8457" y="5698257"/>
            <a:ext cx="13787386" cy="7252832"/>
          </a:xfrm>
          <a:custGeom>
            <a:avLst/>
            <a:gdLst/>
            <a:ahLst/>
            <a:cxnLst/>
            <a:rect l="l" t="t" r="r" b="b"/>
            <a:pathLst>
              <a:path w="6477634" h="3197860">
                <a:moveTo>
                  <a:pt x="6406563" y="0"/>
                </a:moveTo>
                <a:lnTo>
                  <a:pt x="70501" y="0"/>
                </a:lnTo>
                <a:lnTo>
                  <a:pt x="48279" y="3614"/>
                </a:lnTo>
                <a:lnTo>
                  <a:pt x="28934" y="13664"/>
                </a:lnTo>
                <a:lnTo>
                  <a:pt x="13649" y="28959"/>
                </a:lnTo>
                <a:lnTo>
                  <a:pt x="3609" y="48309"/>
                </a:lnTo>
                <a:lnTo>
                  <a:pt x="0" y="70523"/>
                </a:lnTo>
                <a:lnTo>
                  <a:pt x="0" y="3126922"/>
                </a:lnTo>
                <a:lnTo>
                  <a:pt x="13649" y="3168512"/>
                </a:lnTo>
                <a:lnTo>
                  <a:pt x="48279" y="3193837"/>
                </a:lnTo>
                <a:lnTo>
                  <a:pt x="70501" y="3197446"/>
                </a:lnTo>
                <a:lnTo>
                  <a:pt x="6406563" y="3197446"/>
                </a:lnTo>
                <a:lnTo>
                  <a:pt x="6448106" y="3183798"/>
                </a:lnTo>
                <a:lnTo>
                  <a:pt x="6473418" y="3149159"/>
                </a:lnTo>
                <a:lnTo>
                  <a:pt x="6477026" y="3126922"/>
                </a:lnTo>
                <a:lnTo>
                  <a:pt x="6477026" y="70523"/>
                </a:lnTo>
                <a:lnTo>
                  <a:pt x="6463383" y="28959"/>
                </a:lnTo>
                <a:lnTo>
                  <a:pt x="6428771" y="3614"/>
                </a:lnTo>
                <a:lnTo>
                  <a:pt x="6406563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78457" y="14058314"/>
            <a:ext cx="13787386" cy="12654981"/>
          </a:xfrm>
          <a:custGeom>
            <a:avLst/>
            <a:gdLst/>
            <a:ahLst/>
            <a:cxnLst/>
            <a:rect l="l" t="t" r="r" b="b"/>
            <a:pathLst>
              <a:path w="6477634" h="4794884">
                <a:moveTo>
                  <a:pt x="6406563" y="0"/>
                </a:moveTo>
                <a:lnTo>
                  <a:pt x="70501" y="0"/>
                </a:lnTo>
                <a:lnTo>
                  <a:pt x="48279" y="3608"/>
                </a:lnTo>
                <a:lnTo>
                  <a:pt x="28934" y="13647"/>
                </a:lnTo>
                <a:lnTo>
                  <a:pt x="13649" y="28933"/>
                </a:lnTo>
                <a:lnTo>
                  <a:pt x="3609" y="48286"/>
                </a:lnTo>
                <a:lnTo>
                  <a:pt x="0" y="70523"/>
                </a:lnTo>
                <a:lnTo>
                  <a:pt x="0" y="4724155"/>
                </a:lnTo>
                <a:lnTo>
                  <a:pt x="13649" y="4765698"/>
                </a:lnTo>
                <a:lnTo>
                  <a:pt x="48279" y="4791010"/>
                </a:lnTo>
                <a:lnTo>
                  <a:pt x="70501" y="4794619"/>
                </a:lnTo>
                <a:lnTo>
                  <a:pt x="6406563" y="4794619"/>
                </a:lnTo>
                <a:lnTo>
                  <a:pt x="6448106" y="4780975"/>
                </a:lnTo>
                <a:lnTo>
                  <a:pt x="6473418" y="4746363"/>
                </a:lnTo>
                <a:lnTo>
                  <a:pt x="6477026" y="4724155"/>
                </a:lnTo>
                <a:lnTo>
                  <a:pt x="6477026" y="70523"/>
                </a:lnTo>
                <a:lnTo>
                  <a:pt x="6463383" y="28933"/>
                </a:lnTo>
                <a:lnTo>
                  <a:pt x="6428771" y="3608"/>
                </a:lnTo>
                <a:lnTo>
                  <a:pt x="6406563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685470" y="11101057"/>
            <a:ext cx="13761706" cy="12511123"/>
          </a:xfrm>
          <a:custGeom>
            <a:avLst/>
            <a:gdLst/>
            <a:ahLst/>
            <a:cxnLst/>
            <a:rect l="l" t="t" r="r" b="b"/>
            <a:pathLst>
              <a:path w="6465569" h="3061335">
                <a:moveTo>
                  <a:pt x="6394892" y="0"/>
                </a:moveTo>
                <a:lnTo>
                  <a:pt x="70523" y="0"/>
                </a:lnTo>
                <a:lnTo>
                  <a:pt x="48309" y="3608"/>
                </a:lnTo>
                <a:lnTo>
                  <a:pt x="28959" y="13643"/>
                </a:lnTo>
                <a:lnTo>
                  <a:pt x="13664" y="28920"/>
                </a:lnTo>
                <a:lnTo>
                  <a:pt x="3614" y="48255"/>
                </a:lnTo>
                <a:lnTo>
                  <a:pt x="0" y="70463"/>
                </a:lnTo>
                <a:lnTo>
                  <a:pt x="0" y="2990407"/>
                </a:lnTo>
                <a:lnTo>
                  <a:pt x="13664" y="3031996"/>
                </a:lnTo>
                <a:lnTo>
                  <a:pt x="48309" y="3057321"/>
                </a:lnTo>
                <a:lnTo>
                  <a:pt x="70523" y="3060930"/>
                </a:lnTo>
                <a:lnTo>
                  <a:pt x="6394892" y="3060930"/>
                </a:lnTo>
                <a:lnTo>
                  <a:pt x="6436434" y="3047283"/>
                </a:lnTo>
                <a:lnTo>
                  <a:pt x="6461747" y="3012644"/>
                </a:lnTo>
                <a:lnTo>
                  <a:pt x="6465355" y="2990407"/>
                </a:lnTo>
                <a:lnTo>
                  <a:pt x="6465355" y="70463"/>
                </a:lnTo>
                <a:lnTo>
                  <a:pt x="6451712" y="28920"/>
                </a:lnTo>
                <a:lnTo>
                  <a:pt x="6417100" y="3608"/>
                </a:lnTo>
                <a:lnTo>
                  <a:pt x="639489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702219" y="24907081"/>
            <a:ext cx="14294387" cy="8178692"/>
          </a:xfrm>
          <a:custGeom>
            <a:avLst/>
            <a:gdLst/>
            <a:ahLst/>
            <a:cxnLst/>
            <a:rect l="l" t="t" r="r" b="b"/>
            <a:pathLst>
              <a:path w="6465569" h="6169659">
                <a:moveTo>
                  <a:pt x="6394951" y="0"/>
                </a:moveTo>
                <a:lnTo>
                  <a:pt x="70523" y="0"/>
                </a:lnTo>
                <a:lnTo>
                  <a:pt x="48309" y="3608"/>
                </a:lnTo>
                <a:lnTo>
                  <a:pt x="28959" y="13647"/>
                </a:lnTo>
                <a:lnTo>
                  <a:pt x="13664" y="28933"/>
                </a:lnTo>
                <a:lnTo>
                  <a:pt x="3614" y="48286"/>
                </a:lnTo>
                <a:lnTo>
                  <a:pt x="0" y="70523"/>
                </a:lnTo>
                <a:lnTo>
                  <a:pt x="0" y="6098724"/>
                </a:lnTo>
                <a:lnTo>
                  <a:pt x="13664" y="6140295"/>
                </a:lnTo>
                <a:lnTo>
                  <a:pt x="48309" y="6165620"/>
                </a:lnTo>
                <a:lnTo>
                  <a:pt x="70523" y="6169230"/>
                </a:lnTo>
                <a:lnTo>
                  <a:pt x="6394951" y="6169230"/>
                </a:lnTo>
                <a:lnTo>
                  <a:pt x="6436515" y="6155580"/>
                </a:lnTo>
                <a:lnTo>
                  <a:pt x="6461860" y="6120948"/>
                </a:lnTo>
                <a:lnTo>
                  <a:pt x="6465474" y="6098724"/>
                </a:lnTo>
                <a:lnTo>
                  <a:pt x="6465474" y="70523"/>
                </a:lnTo>
                <a:lnTo>
                  <a:pt x="6451810" y="28933"/>
                </a:lnTo>
                <a:lnTo>
                  <a:pt x="6417165" y="3608"/>
                </a:lnTo>
                <a:lnTo>
                  <a:pt x="6394951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702219" y="34162757"/>
            <a:ext cx="13745487" cy="5674270"/>
          </a:xfrm>
          <a:custGeom>
            <a:avLst/>
            <a:gdLst/>
            <a:ahLst/>
            <a:cxnLst/>
            <a:rect l="l" t="t" r="r" b="b"/>
            <a:pathLst>
              <a:path w="6457950" h="2665094">
                <a:moveTo>
                  <a:pt x="6387082" y="0"/>
                </a:moveTo>
                <a:lnTo>
                  <a:pt x="70523" y="0"/>
                </a:lnTo>
                <a:lnTo>
                  <a:pt x="48286" y="3609"/>
                </a:lnTo>
                <a:lnTo>
                  <a:pt x="28933" y="13649"/>
                </a:lnTo>
                <a:lnTo>
                  <a:pt x="13647" y="28934"/>
                </a:lnTo>
                <a:lnTo>
                  <a:pt x="3608" y="48281"/>
                </a:lnTo>
                <a:lnTo>
                  <a:pt x="0" y="70505"/>
                </a:lnTo>
                <a:lnTo>
                  <a:pt x="0" y="2594041"/>
                </a:lnTo>
                <a:lnTo>
                  <a:pt x="13647" y="2635606"/>
                </a:lnTo>
                <a:lnTo>
                  <a:pt x="48286" y="2660930"/>
                </a:lnTo>
                <a:lnTo>
                  <a:pt x="70523" y="2664540"/>
                </a:lnTo>
                <a:lnTo>
                  <a:pt x="6387082" y="2664540"/>
                </a:lnTo>
                <a:lnTo>
                  <a:pt x="6428625" y="2650891"/>
                </a:lnTo>
                <a:lnTo>
                  <a:pt x="6453938" y="2616261"/>
                </a:lnTo>
                <a:lnTo>
                  <a:pt x="6457546" y="2594041"/>
                </a:lnTo>
                <a:lnTo>
                  <a:pt x="6457546" y="70505"/>
                </a:lnTo>
                <a:lnTo>
                  <a:pt x="6443902" y="28934"/>
                </a:lnTo>
                <a:lnTo>
                  <a:pt x="6409290" y="3609"/>
                </a:lnTo>
                <a:lnTo>
                  <a:pt x="638708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232891" y="6836661"/>
            <a:ext cx="12972388" cy="5570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 marR="10814" algn="just"/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Being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motivated in the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S-Health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application of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my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Samsung Note 4 mobile phone,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I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got interested to learn more about data processing of this healthcare application. One step further, I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 was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eager to see do we can use gathered data by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phones’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sensors to predict our physical activities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.</a:t>
            </a:r>
          </a:p>
          <a:p>
            <a:pPr marL="27036" marR="10814" algn="just"/>
            <a:endParaRPr lang="en-US" sz="1200" spc="21" dirty="0">
              <a:solidFill>
                <a:srgbClr val="231F20"/>
              </a:solidFill>
              <a:latin typeface="Arial"/>
              <a:cs typeface="Arial"/>
            </a:endParaRPr>
          </a:p>
          <a:p>
            <a:pPr marL="27036" marR="10814" algn="just"/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In this project, we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observe that using collected data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by accelerometer and gyroscope sensors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in smart phones, one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can recognize our activities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such as walking or running with high accuracy.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065" y="28661134"/>
            <a:ext cx="13662565" cy="3449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/>
            <a:endParaRPr lang="en-US" sz="2400" spc="32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27036">
              <a:lnSpc>
                <a:spcPts val="4481"/>
              </a:lnSpc>
            </a:pPr>
            <a:r>
              <a:rPr lang="en-US" spc="32" dirty="0" smtClean="0">
                <a:solidFill>
                  <a:srgbClr val="231F20"/>
                </a:solidFill>
                <a:latin typeface="Arial"/>
                <a:cs typeface="Arial"/>
              </a:rPr>
              <a:t>During the project initially we had some challenges with data</a:t>
            </a:r>
            <a:r>
              <a:rPr spc="32" dirty="0" smtClean="0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lang="en-US" spc="32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27036"/>
            <a:endParaRPr sz="1600" dirty="0">
              <a:latin typeface="Arial"/>
              <a:cs typeface="Arial"/>
            </a:endParaRPr>
          </a:p>
          <a:p>
            <a:pPr marL="598488" indent="-539750">
              <a:lnSpc>
                <a:spcPts val="4353"/>
              </a:lnSpc>
              <a:buSzPct val="86111"/>
              <a:buFont typeface="Wingdings" panose="05000000000000000000" pitchFamily="2" charset="2"/>
              <a:buChar char="§"/>
              <a:tabLst>
                <a:tab pos="347410" algn="l"/>
              </a:tabLst>
            </a:pPr>
            <a:r>
              <a:rPr lang="en-US" spc="32" dirty="0" smtClean="0">
                <a:solidFill>
                  <a:srgbClr val="231F20"/>
                </a:solidFill>
                <a:latin typeface="Arial"/>
                <a:cs typeface="Arial"/>
              </a:rPr>
              <a:t>What sort of data? </a:t>
            </a:r>
            <a:endParaRPr lang="en-US" spc="32" dirty="0">
              <a:solidFill>
                <a:srgbClr val="231F20"/>
              </a:solidFill>
              <a:latin typeface="Arial"/>
              <a:cs typeface="Arial"/>
            </a:endParaRPr>
          </a:p>
          <a:p>
            <a:pPr marL="598488" indent="-539750">
              <a:lnSpc>
                <a:spcPts val="4353"/>
              </a:lnSpc>
              <a:buSzPct val="86111"/>
              <a:buFont typeface="Wingdings" panose="05000000000000000000" pitchFamily="2" charset="2"/>
              <a:buChar char="§"/>
              <a:tabLst>
                <a:tab pos="347410" algn="l"/>
              </a:tabLst>
            </a:pPr>
            <a:r>
              <a:rPr lang="en-US" spc="32" dirty="0" smtClean="0">
                <a:solidFill>
                  <a:srgbClr val="231F20"/>
                </a:solidFill>
                <a:latin typeface="Arial"/>
                <a:cs typeface="Arial"/>
              </a:rPr>
              <a:t>Collect data </a:t>
            </a:r>
            <a:r>
              <a:rPr lang="en-US" sz="3200" spc="32" dirty="0" smtClean="0">
                <a:solidFill>
                  <a:srgbClr val="231F20"/>
                </a:solidFill>
                <a:latin typeface="Arial"/>
                <a:cs typeface="Arial"/>
              </a:rPr>
              <a:t>(One is selected among several datasets from </a:t>
            </a:r>
            <a:r>
              <a:rPr lang="en-US" sz="3200" spc="32" dirty="0" err="1" smtClean="0">
                <a:solidFill>
                  <a:srgbClr val="231F20"/>
                </a:solidFill>
                <a:latin typeface="Arial"/>
                <a:cs typeface="Arial"/>
              </a:rPr>
              <a:t>Kaggle</a:t>
            </a:r>
            <a:r>
              <a:rPr lang="en-US" sz="3200" spc="32" dirty="0" smtClean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lang="en-US" spc="32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598488" indent="-539750">
              <a:lnSpc>
                <a:spcPts val="4353"/>
              </a:lnSpc>
              <a:buSzPct val="86111"/>
              <a:buFont typeface="Wingdings" panose="05000000000000000000" pitchFamily="2" charset="2"/>
              <a:buChar char="§"/>
              <a:tabLst>
                <a:tab pos="347410" algn="l"/>
              </a:tabLst>
            </a:pPr>
            <a:r>
              <a:rPr lang="en-US" spc="32" dirty="0" smtClean="0">
                <a:solidFill>
                  <a:srgbClr val="231F20"/>
                </a:solidFill>
                <a:latin typeface="Arial"/>
                <a:cs typeface="Arial"/>
              </a:rPr>
              <a:t>Exploring data and verifying data quality</a:t>
            </a:r>
          </a:p>
          <a:p>
            <a:pPr marL="598488" indent="-539750">
              <a:lnSpc>
                <a:spcPts val="4353"/>
              </a:lnSpc>
              <a:buSzPct val="86111"/>
              <a:buFont typeface="Wingdings" panose="05000000000000000000" pitchFamily="2" charset="2"/>
              <a:buChar char="§"/>
              <a:tabLst>
                <a:tab pos="347410" algn="l"/>
              </a:tabLst>
            </a:pPr>
            <a:r>
              <a:rPr lang="en-US" spc="32" dirty="0" smtClean="0">
                <a:solidFill>
                  <a:srgbClr val="231F20"/>
                </a:solidFill>
                <a:latin typeface="Arial"/>
                <a:cs typeface="Arial"/>
              </a:rPr>
              <a:t>Finalize the dataset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2626" y="12196068"/>
            <a:ext cx="12674780" cy="11631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 algn="just">
              <a:lnSpc>
                <a:spcPts val="4481"/>
              </a:lnSpc>
            </a:pPr>
            <a:r>
              <a:rPr lang="en-US" spc="32" dirty="0" smtClean="0">
                <a:solidFill>
                  <a:srgbClr val="231F20"/>
                </a:solidFill>
                <a:latin typeface="Arial"/>
                <a:cs typeface="Arial"/>
              </a:rPr>
              <a:t>After finalizing the dataset, it was ready to use. The goal </a:t>
            </a:r>
            <a:r>
              <a:rPr lang="en-US" spc="32" dirty="0">
                <a:solidFill>
                  <a:srgbClr val="231F20"/>
                </a:solidFill>
                <a:latin typeface="Arial"/>
                <a:cs typeface="Arial"/>
              </a:rPr>
              <a:t>was to design and </a:t>
            </a:r>
            <a:r>
              <a:rPr lang="en-US" spc="32" dirty="0" smtClean="0">
                <a:solidFill>
                  <a:srgbClr val="231F20"/>
                </a:solidFill>
                <a:latin typeface="Arial"/>
                <a:cs typeface="Arial"/>
              </a:rPr>
              <a:t>train </a:t>
            </a:r>
            <a:r>
              <a:rPr lang="en-US" spc="32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lang="en-US" spc="32" dirty="0" smtClean="0">
                <a:solidFill>
                  <a:srgbClr val="231F20"/>
                </a:solidFill>
                <a:latin typeface="Arial"/>
                <a:cs typeface="Arial"/>
              </a:rPr>
              <a:t>machine learning </a:t>
            </a:r>
            <a:r>
              <a:rPr lang="en-US" spc="32" dirty="0">
                <a:solidFill>
                  <a:srgbClr val="231F20"/>
                </a:solidFill>
                <a:latin typeface="Arial"/>
                <a:cs typeface="Arial"/>
              </a:rPr>
              <a:t>model </a:t>
            </a:r>
            <a:r>
              <a:rPr lang="en-US" spc="32" dirty="0" smtClean="0">
                <a:solidFill>
                  <a:srgbClr val="231F20"/>
                </a:solidFill>
                <a:latin typeface="Arial"/>
                <a:cs typeface="Arial"/>
              </a:rPr>
              <a:t>that can predict whether the person walks or runs. </a:t>
            </a:r>
          </a:p>
          <a:p>
            <a:pPr marL="346058" indent="-319022">
              <a:buSzPct val="86111"/>
              <a:buFont typeface="Arial"/>
              <a:buChar char="●"/>
              <a:tabLst>
                <a:tab pos="347410" algn="l"/>
              </a:tabLst>
            </a:pPr>
            <a:endParaRPr lang="en-US" sz="2000" spc="32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598536" indent="-571500" algn="just">
              <a:lnSpc>
                <a:spcPts val="4353"/>
              </a:lnSpc>
              <a:buSzPct val="86111"/>
              <a:buFont typeface="Wingdings" panose="05000000000000000000" pitchFamily="2" charset="2"/>
              <a:buChar char="§"/>
              <a:tabLst>
                <a:tab pos="347410" algn="l"/>
              </a:tabLst>
            </a:pPr>
            <a:r>
              <a:rPr lang="en-US" b="1" spc="32" dirty="0" smtClean="0">
                <a:solidFill>
                  <a:srgbClr val="231F20"/>
                </a:solidFill>
                <a:latin typeface="Arial"/>
                <a:cs typeface="Arial"/>
              </a:rPr>
              <a:t>Framework and Model Selection: </a:t>
            </a:r>
            <a:r>
              <a:rPr lang="en-US" sz="3600" spc="32" dirty="0" smtClean="0">
                <a:solidFill>
                  <a:srgbClr val="231F20"/>
                </a:solidFill>
                <a:latin typeface="Arial"/>
                <a:cs typeface="Arial"/>
              </a:rPr>
              <a:t>Selecting a proper Machin learning framework was an important step which by searching on the internet finally I choose </a:t>
            </a:r>
            <a:r>
              <a:rPr lang="en-US" sz="3600" spc="32" dirty="0" err="1" smtClean="0">
                <a:solidFill>
                  <a:srgbClr val="231F20"/>
                </a:solidFill>
                <a:latin typeface="Arial"/>
                <a:cs typeface="Arial"/>
              </a:rPr>
              <a:t>Keras</a:t>
            </a:r>
            <a:r>
              <a:rPr lang="en-US" sz="3600" spc="32" dirty="0" smtClean="0">
                <a:solidFill>
                  <a:srgbClr val="231F20"/>
                </a:solidFill>
                <a:latin typeface="Arial"/>
                <a:cs typeface="Arial"/>
              </a:rPr>
              <a:t> that </a:t>
            </a:r>
            <a:r>
              <a:rPr lang="en-US" sz="3600" spc="32" dirty="0">
                <a:solidFill>
                  <a:srgbClr val="231F20"/>
                </a:solidFill>
                <a:latin typeface="Arial"/>
                <a:cs typeface="Arial"/>
              </a:rPr>
              <a:t>is designed with a focus for rapid </a:t>
            </a:r>
            <a:r>
              <a:rPr lang="en-US" sz="3600" spc="32" dirty="0" smtClean="0">
                <a:solidFill>
                  <a:srgbClr val="231F20"/>
                </a:solidFill>
                <a:latin typeface="Arial"/>
                <a:cs typeface="Arial"/>
              </a:rPr>
              <a:t>experimenting.</a:t>
            </a:r>
          </a:p>
          <a:p>
            <a:pPr marL="598536" indent="-571500" algn="just">
              <a:lnSpc>
                <a:spcPts val="4353"/>
              </a:lnSpc>
              <a:buSzPct val="86111"/>
              <a:buFont typeface="Wingdings" panose="05000000000000000000" pitchFamily="2" charset="2"/>
              <a:buChar char="§"/>
              <a:tabLst>
                <a:tab pos="347410" algn="l"/>
              </a:tabLst>
            </a:pPr>
            <a:r>
              <a:rPr lang="en-US" b="1" spc="32" dirty="0">
                <a:solidFill>
                  <a:srgbClr val="231F20"/>
                </a:solidFill>
                <a:latin typeface="Arial"/>
                <a:cs typeface="Arial"/>
              </a:rPr>
              <a:t>Model Architecture:</a:t>
            </a:r>
            <a:r>
              <a:rPr lang="en-US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3600" spc="32" dirty="0">
                <a:solidFill>
                  <a:srgbClr val="231F20"/>
                </a:solidFill>
                <a:latin typeface="Arial"/>
                <a:cs typeface="Arial"/>
              </a:rPr>
              <a:t>input </a:t>
            </a:r>
            <a:r>
              <a:rPr lang="en-US" sz="3600" spc="32" dirty="0" smtClean="0">
                <a:solidFill>
                  <a:srgbClr val="231F20"/>
                </a:solidFill>
                <a:latin typeface="Arial"/>
                <a:cs typeface="Arial"/>
              </a:rPr>
              <a:t>layer, after some investigations  the dataset transformed into </a:t>
            </a:r>
            <a:r>
              <a:rPr lang="en-US" sz="3600" spc="32" dirty="0">
                <a:solidFill>
                  <a:srgbClr val="231F20"/>
                </a:solidFill>
                <a:latin typeface="Arial"/>
                <a:cs typeface="Arial"/>
              </a:rPr>
              <a:t>6 separate </a:t>
            </a:r>
            <a:r>
              <a:rPr lang="en-US" sz="3600" spc="32" dirty="0" smtClean="0">
                <a:solidFill>
                  <a:srgbClr val="231F20"/>
                </a:solidFill>
                <a:latin typeface="Arial"/>
                <a:cs typeface="Arial"/>
              </a:rPr>
              <a:t>ones, each one representing </a:t>
            </a:r>
            <a:r>
              <a:rPr lang="en-US" sz="3600" spc="32" dirty="0">
                <a:solidFill>
                  <a:srgbClr val="231F20"/>
                </a:solidFill>
                <a:latin typeface="Arial"/>
                <a:cs typeface="Arial"/>
              </a:rPr>
              <a:t>an axis </a:t>
            </a:r>
            <a:r>
              <a:rPr lang="en-US" sz="3600" spc="32" dirty="0" smtClean="0">
                <a:solidFill>
                  <a:srgbClr val="231F20"/>
                </a:solidFill>
                <a:latin typeface="Arial"/>
                <a:cs typeface="Arial"/>
              </a:rPr>
              <a:t>for accelerometer </a:t>
            </a:r>
            <a:r>
              <a:rPr lang="en-US" sz="3600" spc="32" dirty="0">
                <a:solidFill>
                  <a:srgbClr val="231F20"/>
                </a:solidFill>
                <a:latin typeface="Arial"/>
                <a:cs typeface="Arial"/>
              </a:rPr>
              <a:t>or gyroscope and containing 12 sensor samples (~2 sec. </a:t>
            </a:r>
            <a:r>
              <a:rPr lang="en-US" sz="3600" spc="32" dirty="0" smtClean="0">
                <a:solidFill>
                  <a:srgbClr val="231F20"/>
                </a:solidFill>
                <a:latin typeface="Arial"/>
                <a:cs typeface="Arial"/>
              </a:rPr>
              <a:t>obs. time).</a:t>
            </a:r>
            <a:endParaRPr lang="en-US" sz="3600" spc="32" dirty="0">
              <a:solidFill>
                <a:srgbClr val="231F20"/>
              </a:solidFill>
              <a:latin typeface="Arial"/>
              <a:cs typeface="Arial"/>
            </a:endParaRPr>
          </a:p>
          <a:p>
            <a:pPr marL="598536" indent="-571500" algn="just">
              <a:lnSpc>
                <a:spcPts val="4353"/>
              </a:lnSpc>
              <a:buSzPct val="86111"/>
              <a:buFont typeface="Wingdings" panose="05000000000000000000" pitchFamily="2" charset="2"/>
              <a:buChar char="§"/>
              <a:tabLst>
                <a:tab pos="347410" algn="l"/>
              </a:tabLst>
            </a:pPr>
            <a:r>
              <a:rPr lang="en-US" b="1" spc="32" dirty="0">
                <a:solidFill>
                  <a:srgbClr val="231F20"/>
                </a:solidFill>
                <a:latin typeface="Arial"/>
                <a:cs typeface="Arial"/>
              </a:rPr>
              <a:t>Model Architecture:</a:t>
            </a:r>
            <a:r>
              <a:rPr lang="en-US" spc="32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lang="en-US" sz="3600" spc="32" dirty="0" smtClean="0">
                <a:solidFill>
                  <a:srgbClr val="231F20"/>
                </a:solidFill>
                <a:latin typeface="Arial"/>
                <a:cs typeface="Arial"/>
              </a:rPr>
              <a:t>hidden</a:t>
            </a:r>
            <a:r>
              <a:rPr lang="en-US" sz="3600" spc="32" dirty="0">
                <a:solidFill>
                  <a:srgbClr val="231F20"/>
                </a:solidFill>
                <a:latin typeface="Arial"/>
                <a:cs typeface="Arial"/>
              </a:rPr>
              <a:t> layer, 3 hidden layers produced at the end 99,2% accuracy</a:t>
            </a:r>
            <a:r>
              <a:rPr lang="en-US" sz="3600" spc="32" dirty="0" smtClean="0">
                <a:solidFill>
                  <a:srgbClr val="231F20"/>
                </a:solidFill>
                <a:latin typeface="Arial"/>
                <a:cs typeface="Arial"/>
              </a:rPr>
              <a:t>.</a:t>
            </a:r>
          </a:p>
          <a:p>
            <a:pPr marL="598536" indent="-571500" algn="just">
              <a:lnSpc>
                <a:spcPts val="4353"/>
              </a:lnSpc>
              <a:buSzPct val="86111"/>
              <a:buFont typeface="Wingdings" panose="05000000000000000000" pitchFamily="2" charset="2"/>
              <a:buChar char="§"/>
              <a:tabLst>
                <a:tab pos="347410" algn="l"/>
              </a:tabLst>
            </a:pPr>
            <a:r>
              <a:rPr lang="en-US" sz="3600" spc="32" dirty="0" smtClean="0">
                <a:solidFill>
                  <a:srgbClr val="231F20"/>
                </a:solidFill>
                <a:latin typeface="Arial"/>
                <a:cs typeface="Arial"/>
              </a:rPr>
              <a:t>Data Size: the size of data which the </a:t>
            </a:r>
            <a:r>
              <a:rPr lang="en-US" sz="3600" spc="32" dirty="0">
                <a:solidFill>
                  <a:srgbClr val="231F20"/>
                </a:solidFill>
                <a:latin typeface="Arial"/>
                <a:cs typeface="Arial"/>
              </a:rPr>
              <a:t>network needs to perform accurately. </a:t>
            </a:r>
            <a:r>
              <a:rPr lang="en-US" sz="3600" spc="32" dirty="0" smtClean="0">
                <a:solidFill>
                  <a:srgbClr val="231F20"/>
                </a:solidFill>
                <a:latin typeface="Arial"/>
                <a:cs typeface="Arial"/>
              </a:rPr>
              <a:t>By test and try: 12 samples, 99,23%. </a:t>
            </a:r>
            <a:endParaRPr lang="en-US" sz="3600" spc="32" dirty="0">
              <a:solidFill>
                <a:srgbClr val="231F20"/>
              </a:solidFill>
              <a:latin typeface="Arial"/>
              <a:cs typeface="Arial"/>
            </a:endParaRPr>
          </a:p>
          <a:p>
            <a:pPr marL="598536" indent="-571500" algn="just">
              <a:lnSpc>
                <a:spcPts val="4353"/>
              </a:lnSpc>
              <a:buSzPct val="86111"/>
              <a:buFont typeface="Wingdings" panose="05000000000000000000" pitchFamily="2" charset="2"/>
              <a:buChar char="§"/>
              <a:tabLst>
                <a:tab pos="347410" algn="l"/>
              </a:tabLst>
            </a:pPr>
            <a:r>
              <a:rPr lang="en-US" b="1" spc="32" dirty="0" smtClean="0">
                <a:solidFill>
                  <a:srgbClr val="231F20"/>
                </a:solidFill>
                <a:latin typeface="Arial"/>
                <a:cs typeface="Arial"/>
              </a:rPr>
              <a:t>Training data from one </a:t>
            </a:r>
            <a:r>
              <a:rPr lang="en-US" b="1" spc="32" dirty="0">
                <a:solidFill>
                  <a:srgbClr val="231F20"/>
                </a:solidFill>
                <a:latin typeface="Arial"/>
                <a:cs typeface="Arial"/>
              </a:rPr>
              <a:t>wrist:  </a:t>
            </a:r>
            <a:r>
              <a:rPr lang="en-US" sz="3600" spc="32" dirty="0">
                <a:solidFill>
                  <a:srgbClr val="231F20"/>
                </a:solidFill>
                <a:latin typeface="Arial"/>
                <a:cs typeface="Arial"/>
              </a:rPr>
              <a:t>It is observed that if one would have collected all training data from only one wrist, It turned out, the neural network is able to predict a correct activity only in 91% of all cases</a:t>
            </a:r>
            <a:r>
              <a:rPr lang="en-US" sz="3600" spc="32" dirty="0" smtClean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endParaRPr lang="en-US" sz="3600" spc="32" dirty="0">
              <a:solidFill>
                <a:srgbClr val="231F2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52006" y="25360828"/>
            <a:ext cx="13268056" cy="2839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536" marR="10814" indent="-571500" algn="just">
              <a:buFont typeface="Wingdings" panose="05000000000000000000" pitchFamily="2" charset="2"/>
              <a:buChar char="Ø"/>
            </a:pP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Configure model </a:t>
            </a:r>
            <a:endParaRPr lang="en-US" spc="21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598536" marR="10814" indent="-571500" algn="just">
              <a:buFont typeface="Wingdings" panose="05000000000000000000" pitchFamily="2" charset="2"/>
              <a:buChar char="Ø"/>
            </a:pPr>
            <a:endParaRPr lang="en-US" sz="1050" spc="21" dirty="0">
              <a:solidFill>
                <a:srgbClr val="231F20"/>
              </a:solidFill>
              <a:latin typeface="Arial"/>
              <a:cs typeface="Arial"/>
            </a:endParaRPr>
          </a:p>
          <a:p>
            <a:pPr marL="598536" marR="10814" indent="-571500" algn="just">
              <a:buFont typeface="Wingdings" panose="05000000000000000000" pitchFamily="2" charset="2"/>
              <a:buChar char="Ø"/>
            </a:pP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Assemble classifier and train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it</a:t>
            </a:r>
          </a:p>
          <a:p>
            <a:pPr marL="598536" marR="10814" indent="-571500" algn="just">
              <a:buFont typeface="Wingdings" panose="05000000000000000000" pitchFamily="2" charset="2"/>
              <a:buChar char="Ø"/>
            </a:pPr>
            <a:endParaRPr lang="en-US" sz="1000" spc="21" dirty="0">
              <a:solidFill>
                <a:srgbClr val="231F20"/>
              </a:solidFill>
              <a:latin typeface="Arial"/>
              <a:cs typeface="Arial"/>
            </a:endParaRPr>
          </a:p>
          <a:p>
            <a:pPr marL="598536" marR="10814" indent="-571500" algn="just">
              <a:buFont typeface="Wingdings" panose="05000000000000000000" pitchFamily="2" charset="2"/>
              <a:buChar char="Ø"/>
            </a:pP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Perform 10-fold cross-validation on validation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data</a:t>
            </a:r>
          </a:p>
          <a:p>
            <a:pPr marL="598536" marR="10814" indent="-571500" algn="just">
              <a:buFont typeface="Wingdings" panose="05000000000000000000" pitchFamily="2" charset="2"/>
              <a:buChar char="Ø"/>
            </a:pPr>
            <a:endParaRPr lang="en-US" sz="1000" spc="21" dirty="0">
              <a:solidFill>
                <a:srgbClr val="231F20"/>
              </a:solidFill>
              <a:latin typeface="Arial"/>
              <a:cs typeface="Arial"/>
            </a:endParaRPr>
          </a:p>
          <a:p>
            <a:pPr marL="598536" marR="10814" indent="-571500" algn="just">
              <a:buFont typeface="Wingdings" panose="05000000000000000000" pitchFamily="2" charset="2"/>
              <a:buChar char="Ø"/>
            </a:pP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Plot accuracy for train and validation 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940978" y="35099625"/>
            <a:ext cx="13217428" cy="39497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8536" marR="10814" indent="-571500" algn="just">
              <a:lnSpc>
                <a:spcPts val="4364"/>
              </a:lnSpc>
              <a:buSzPct val="86111"/>
              <a:buFont typeface="Wingdings" panose="05000000000000000000" pitchFamily="2" charset="2"/>
              <a:buChar char="ü"/>
              <a:tabLst>
                <a:tab pos="347410" algn="l"/>
              </a:tabLst>
            </a:pPr>
            <a:r>
              <a:rPr lang="en-US" spc="32" dirty="0" smtClean="0">
                <a:solidFill>
                  <a:srgbClr val="231F20"/>
                </a:solidFill>
                <a:latin typeface="Arial"/>
                <a:cs typeface="Arial"/>
              </a:rPr>
              <a:t>We got acquaintance with some of data mining analysis approaches behind healthcare applications, such as Samsung S-Health. </a:t>
            </a:r>
          </a:p>
          <a:p>
            <a:pPr marL="598536" marR="10814" indent="-571500" algn="just">
              <a:lnSpc>
                <a:spcPts val="4364"/>
              </a:lnSpc>
              <a:buSzPct val="86111"/>
              <a:buFont typeface="Wingdings" panose="05000000000000000000" pitchFamily="2" charset="2"/>
              <a:buChar char="ü"/>
              <a:tabLst>
                <a:tab pos="347410" algn="l"/>
              </a:tabLst>
            </a:pPr>
            <a:r>
              <a:rPr lang="en-US" spc="32" dirty="0" smtClean="0">
                <a:solidFill>
                  <a:srgbClr val="231F20"/>
                </a:solidFill>
                <a:latin typeface="Arial"/>
                <a:cs typeface="Arial"/>
              </a:rPr>
              <a:t>Practical experience on dataset validity and quality check</a:t>
            </a:r>
            <a:endParaRPr lang="en-US" spc="32" dirty="0">
              <a:solidFill>
                <a:srgbClr val="231F20"/>
              </a:solidFill>
              <a:latin typeface="Arial"/>
              <a:cs typeface="Arial"/>
            </a:endParaRPr>
          </a:p>
          <a:p>
            <a:pPr marL="598536" marR="10814" indent="-571500" algn="just">
              <a:lnSpc>
                <a:spcPts val="4364"/>
              </a:lnSpc>
              <a:buSzPct val="86111"/>
              <a:buFont typeface="Wingdings" panose="05000000000000000000" pitchFamily="2" charset="2"/>
              <a:buChar char="ü"/>
              <a:tabLst>
                <a:tab pos="347410" algn="l"/>
              </a:tabLst>
            </a:pPr>
            <a:r>
              <a:rPr lang="en-US" spc="32" dirty="0" smtClean="0">
                <a:solidFill>
                  <a:srgbClr val="231F20"/>
                </a:solidFill>
                <a:latin typeface="Arial"/>
                <a:cs typeface="Arial"/>
              </a:rPr>
              <a:t>A classifier for recognizing physical activities (run &amp; walk)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.</a:t>
            </a:r>
            <a:r>
              <a:rPr lang="en-US" dirty="0" smtClean="0">
                <a:latin typeface="Arial"/>
                <a:cs typeface="Arial"/>
              </a:rPr>
              <a:t> The classifier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can be extended and used in various applications (e.g. </a:t>
            </a:r>
            <a:r>
              <a:rPr lang="en-US" spc="21" smtClean="0">
                <a:solidFill>
                  <a:srgbClr val="231F20"/>
                </a:solidFill>
                <a:latin typeface="Arial"/>
                <a:cs typeface="Arial"/>
              </a:rPr>
              <a:t>tracking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,…) </a:t>
            </a:r>
            <a:r>
              <a:rPr lang="en-US" spc="21" smtClean="0">
                <a:solidFill>
                  <a:srgbClr val="231F20"/>
                </a:solidFill>
                <a:latin typeface="Arial"/>
                <a:cs typeface="Arial"/>
              </a:rPr>
              <a:t>and environments.  </a:t>
            </a:r>
            <a:endParaRPr lang="en-US" spc="21" dirty="0" smtClean="0">
              <a:solidFill>
                <a:srgbClr val="231F2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32017" y="3459958"/>
            <a:ext cx="2089019" cy="1499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798019" y="775444"/>
            <a:ext cx="18593576" cy="2795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7813" marR="10814" indent="-1572129" algn="ctr">
              <a:lnSpc>
                <a:spcPts val="10878"/>
              </a:lnSpc>
            </a:pPr>
            <a:r>
              <a:rPr lang="en-US" sz="8800" spc="243" dirty="0" smtClean="0">
                <a:solidFill>
                  <a:srgbClr val="FFFFFF"/>
                </a:solidFill>
                <a:latin typeface="Franklin Gothic Demi Cond" pitchFamily="34" charset="0"/>
                <a:cs typeface="Calibri"/>
              </a:rPr>
              <a:t>Y</a:t>
            </a:r>
            <a:r>
              <a:rPr lang="en-US" sz="8800" spc="585" dirty="0" smtClean="0">
                <a:solidFill>
                  <a:srgbClr val="FFFFFF"/>
                </a:solidFill>
                <a:latin typeface="Franklin Gothic Demi Cond" pitchFamily="34" charset="0"/>
                <a:cs typeface="Calibri"/>
              </a:rPr>
              <a:t>our </a:t>
            </a:r>
            <a:r>
              <a:rPr lang="en-US" sz="8800" spc="585" dirty="0">
                <a:solidFill>
                  <a:srgbClr val="FFFFFF"/>
                </a:solidFill>
                <a:latin typeface="Franklin Gothic Demi Cond" pitchFamily="34" charset="0"/>
                <a:cs typeface="Calibri"/>
              </a:rPr>
              <a:t>Mobile Phone Can Recognize Your Physical Activity!</a:t>
            </a:r>
            <a:endParaRPr sz="8800" spc="585" dirty="0">
              <a:solidFill>
                <a:srgbClr val="FFFFFF"/>
              </a:solidFill>
              <a:latin typeface="Franklin Gothic Demi Cond" pitchFamily="34" charset="0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78457" y="27883833"/>
            <a:ext cx="13787386" cy="12034648"/>
          </a:xfrm>
          <a:custGeom>
            <a:avLst/>
            <a:gdLst/>
            <a:ahLst/>
            <a:cxnLst/>
            <a:rect l="l" t="t" r="r" b="b"/>
            <a:pathLst>
              <a:path w="6477634" h="6955790">
                <a:moveTo>
                  <a:pt x="6406521" y="6955211"/>
                </a:moveTo>
                <a:lnTo>
                  <a:pt x="70502" y="6955211"/>
                </a:lnTo>
                <a:lnTo>
                  <a:pt x="43127" y="6949648"/>
                </a:lnTo>
                <a:lnTo>
                  <a:pt x="20710" y="6934502"/>
                </a:lnTo>
                <a:lnTo>
                  <a:pt x="5563" y="6912086"/>
                </a:lnTo>
                <a:lnTo>
                  <a:pt x="0" y="6884713"/>
                </a:lnTo>
                <a:lnTo>
                  <a:pt x="0" y="70500"/>
                </a:lnTo>
                <a:lnTo>
                  <a:pt x="5563" y="43118"/>
                </a:lnTo>
                <a:lnTo>
                  <a:pt x="20710" y="20702"/>
                </a:lnTo>
                <a:lnTo>
                  <a:pt x="43127" y="5560"/>
                </a:lnTo>
                <a:lnTo>
                  <a:pt x="70502" y="0"/>
                </a:lnTo>
                <a:lnTo>
                  <a:pt x="6406521" y="0"/>
                </a:lnTo>
                <a:lnTo>
                  <a:pt x="6433903" y="5560"/>
                </a:lnTo>
                <a:lnTo>
                  <a:pt x="6456322" y="20702"/>
                </a:lnTo>
                <a:lnTo>
                  <a:pt x="6471469" y="43118"/>
                </a:lnTo>
                <a:lnTo>
                  <a:pt x="6477031" y="70500"/>
                </a:lnTo>
                <a:lnTo>
                  <a:pt x="6477031" y="6884713"/>
                </a:lnTo>
                <a:lnTo>
                  <a:pt x="6471469" y="6912086"/>
                </a:lnTo>
                <a:lnTo>
                  <a:pt x="6456322" y="6934502"/>
                </a:lnTo>
                <a:lnTo>
                  <a:pt x="6433903" y="6949648"/>
                </a:lnTo>
                <a:lnTo>
                  <a:pt x="6406521" y="6955211"/>
                </a:lnTo>
                <a:close/>
              </a:path>
            </a:pathLst>
          </a:custGeom>
          <a:ln w="479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8463" y="5698357"/>
            <a:ext cx="13787386" cy="7177023"/>
          </a:xfrm>
          <a:custGeom>
            <a:avLst/>
            <a:gdLst/>
            <a:ahLst/>
            <a:cxnLst/>
            <a:rect l="l" t="t" r="r" b="b"/>
            <a:pathLst>
              <a:path w="6477634" h="3197860">
                <a:moveTo>
                  <a:pt x="6406540" y="3197393"/>
                </a:moveTo>
                <a:lnTo>
                  <a:pt x="70496" y="3197393"/>
                </a:lnTo>
                <a:lnTo>
                  <a:pt x="43124" y="3191830"/>
                </a:lnTo>
                <a:lnTo>
                  <a:pt x="20708" y="3176683"/>
                </a:lnTo>
                <a:lnTo>
                  <a:pt x="5562" y="3154262"/>
                </a:lnTo>
                <a:lnTo>
                  <a:pt x="0" y="3126880"/>
                </a:lnTo>
                <a:lnTo>
                  <a:pt x="0" y="70492"/>
                </a:lnTo>
                <a:lnTo>
                  <a:pt x="5562" y="43122"/>
                </a:lnTo>
                <a:lnTo>
                  <a:pt x="20708" y="20707"/>
                </a:lnTo>
                <a:lnTo>
                  <a:pt x="43124" y="5562"/>
                </a:lnTo>
                <a:lnTo>
                  <a:pt x="70496" y="0"/>
                </a:lnTo>
                <a:lnTo>
                  <a:pt x="6406540" y="0"/>
                </a:lnTo>
                <a:lnTo>
                  <a:pt x="6433912" y="5562"/>
                </a:lnTo>
                <a:lnTo>
                  <a:pt x="6456328" y="20707"/>
                </a:lnTo>
                <a:lnTo>
                  <a:pt x="6471473" y="43122"/>
                </a:lnTo>
                <a:lnTo>
                  <a:pt x="6477036" y="70492"/>
                </a:lnTo>
                <a:lnTo>
                  <a:pt x="6477036" y="3126880"/>
                </a:lnTo>
                <a:lnTo>
                  <a:pt x="6471473" y="3154262"/>
                </a:lnTo>
                <a:lnTo>
                  <a:pt x="6456328" y="3176683"/>
                </a:lnTo>
                <a:lnTo>
                  <a:pt x="6433912" y="3191830"/>
                </a:lnTo>
                <a:lnTo>
                  <a:pt x="6406540" y="3197393"/>
                </a:lnTo>
                <a:close/>
              </a:path>
            </a:pathLst>
          </a:custGeom>
          <a:ln w="477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8457" y="14058331"/>
            <a:ext cx="13787386" cy="12654964"/>
          </a:xfrm>
          <a:custGeom>
            <a:avLst/>
            <a:gdLst/>
            <a:ahLst/>
            <a:cxnLst/>
            <a:rect l="l" t="t" r="r" b="b"/>
            <a:pathLst>
              <a:path w="6477634" h="4794884">
                <a:moveTo>
                  <a:pt x="6406521" y="4794636"/>
                </a:moveTo>
                <a:lnTo>
                  <a:pt x="70502" y="4794636"/>
                </a:lnTo>
                <a:lnTo>
                  <a:pt x="43127" y="4789071"/>
                </a:lnTo>
                <a:lnTo>
                  <a:pt x="20710" y="4773922"/>
                </a:lnTo>
                <a:lnTo>
                  <a:pt x="5563" y="4751502"/>
                </a:lnTo>
                <a:lnTo>
                  <a:pt x="0" y="4724127"/>
                </a:lnTo>
                <a:lnTo>
                  <a:pt x="0" y="70509"/>
                </a:lnTo>
                <a:lnTo>
                  <a:pt x="5563" y="43134"/>
                </a:lnTo>
                <a:lnTo>
                  <a:pt x="20710" y="20714"/>
                </a:lnTo>
                <a:lnTo>
                  <a:pt x="43127" y="5564"/>
                </a:lnTo>
                <a:lnTo>
                  <a:pt x="70502" y="0"/>
                </a:lnTo>
                <a:lnTo>
                  <a:pt x="6406521" y="0"/>
                </a:lnTo>
                <a:lnTo>
                  <a:pt x="6433903" y="5564"/>
                </a:lnTo>
                <a:lnTo>
                  <a:pt x="6456322" y="20714"/>
                </a:lnTo>
                <a:lnTo>
                  <a:pt x="6471469" y="43134"/>
                </a:lnTo>
                <a:lnTo>
                  <a:pt x="6477031" y="70509"/>
                </a:lnTo>
                <a:lnTo>
                  <a:pt x="6477031" y="4724127"/>
                </a:lnTo>
                <a:lnTo>
                  <a:pt x="6471469" y="4751502"/>
                </a:lnTo>
                <a:lnTo>
                  <a:pt x="6456322" y="4773922"/>
                </a:lnTo>
                <a:lnTo>
                  <a:pt x="6433903" y="4789071"/>
                </a:lnTo>
                <a:lnTo>
                  <a:pt x="6406521" y="4794636"/>
                </a:lnTo>
                <a:close/>
              </a:path>
            </a:pathLst>
          </a:custGeom>
          <a:ln w="476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685513" y="11100952"/>
            <a:ext cx="13761706" cy="12627459"/>
          </a:xfrm>
          <a:custGeom>
            <a:avLst/>
            <a:gdLst/>
            <a:ahLst/>
            <a:cxnLst/>
            <a:rect l="l" t="t" r="r" b="b"/>
            <a:pathLst>
              <a:path w="6465569" h="3061335">
                <a:moveTo>
                  <a:pt x="6394838" y="3060944"/>
                </a:moveTo>
                <a:lnTo>
                  <a:pt x="70493" y="3060944"/>
                </a:lnTo>
                <a:lnTo>
                  <a:pt x="43123" y="3055381"/>
                </a:lnTo>
                <a:lnTo>
                  <a:pt x="20708" y="3040235"/>
                </a:lnTo>
                <a:lnTo>
                  <a:pt x="5562" y="3017820"/>
                </a:lnTo>
                <a:lnTo>
                  <a:pt x="0" y="2990450"/>
                </a:lnTo>
                <a:lnTo>
                  <a:pt x="0" y="70494"/>
                </a:lnTo>
                <a:lnTo>
                  <a:pt x="5562" y="43124"/>
                </a:lnTo>
                <a:lnTo>
                  <a:pt x="20708" y="20709"/>
                </a:lnTo>
                <a:lnTo>
                  <a:pt x="43123" y="5562"/>
                </a:lnTo>
                <a:lnTo>
                  <a:pt x="70493" y="0"/>
                </a:lnTo>
                <a:lnTo>
                  <a:pt x="6394838" y="0"/>
                </a:lnTo>
                <a:lnTo>
                  <a:pt x="6422219" y="5562"/>
                </a:lnTo>
                <a:lnTo>
                  <a:pt x="6444640" y="20709"/>
                </a:lnTo>
                <a:lnTo>
                  <a:pt x="6459788" y="43124"/>
                </a:lnTo>
                <a:lnTo>
                  <a:pt x="6465351" y="70494"/>
                </a:lnTo>
                <a:lnTo>
                  <a:pt x="6465351" y="2990450"/>
                </a:lnTo>
                <a:lnTo>
                  <a:pt x="6459788" y="3017820"/>
                </a:lnTo>
                <a:lnTo>
                  <a:pt x="6444640" y="3040235"/>
                </a:lnTo>
                <a:lnTo>
                  <a:pt x="6422219" y="3055381"/>
                </a:lnTo>
                <a:lnTo>
                  <a:pt x="6394838" y="3060944"/>
                </a:lnTo>
                <a:close/>
              </a:path>
            </a:pathLst>
          </a:custGeom>
          <a:ln w="4770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685523" y="24907069"/>
            <a:ext cx="13761706" cy="8178703"/>
          </a:xfrm>
          <a:custGeom>
            <a:avLst/>
            <a:gdLst/>
            <a:ahLst/>
            <a:cxnLst/>
            <a:rect l="l" t="t" r="r" b="b"/>
            <a:pathLst>
              <a:path w="6465569" h="6169659">
                <a:moveTo>
                  <a:pt x="6394919" y="6169219"/>
                </a:moveTo>
                <a:lnTo>
                  <a:pt x="70518" y="6169219"/>
                </a:lnTo>
                <a:lnTo>
                  <a:pt x="43136" y="6163656"/>
                </a:lnTo>
                <a:lnTo>
                  <a:pt x="20713" y="6148510"/>
                </a:lnTo>
                <a:lnTo>
                  <a:pt x="5563" y="6126093"/>
                </a:lnTo>
                <a:lnTo>
                  <a:pt x="0" y="6098719"/>
                </a:lnTo>
                <a:lnTo>
                  <a:pt x="0" y="70499"/>
                </a:lnTo>
                <a:lnTo>
                  <a:pt x="5563" y="43126"/>
                </a:lnTo>
                <a:lnTo>
                  <a:pt x="20713" y="20709"/>
                </a:lnTo>
                <a:lnTo>
                  <a:pt x="43136" y="5562"/>
                </a:lnTo>
                <a:lnTo>
                  <a:pt x="70518" y="0"/>
                </a:lnTo>
                <a:lnTo>
                  <a:pt x="6394919" y="0"/>
                </a:lnTo>
                <a:lnTo>
                  <a:pt x="6422301" y="5562"/>
                </a:lnTo>
                <a:lnTo>
                  <a:pt x="6444724" y="20709"/>
                </a:lnTo>
                <a:lnTo>
                  <a:pt x="6459874" y="43126"/>
                </a:lnTo>
                <a:lnTo>
                  <a:pt x="6465437" y="70499"/>
                </a:lnTo>
                <a:lnTo>
                  <a:pt x="6465437" y="6098719"/>
                </a:lnTo>
                <a:lnTo>
                  <a:pt x="6459874" y="6126093"/>
                </a:lnTo>
                <a:lnTo>
                  <a:pt x="6444724" y="6148510"/>
                </a:lnTo>
                <a:lnTo>
                  <a:pt x="6422301" y="6163656"/>
                </a:lnTo>
                <a:lnTo>
                  <a:pt x="6394919" y="6169219"/>
                </a:lnTo>
                <a:close/>
              </a:path>
            </a:pathLst>
          </a:custGeom>
          <a:ln w="4777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679864" y="34162746"/>
            <a:ext cx="13767112" cy="5674270"/>
          </a:xfrm>
          <a:custGeom>
            <a:avLst/>
            <a:gdLst/>
            <a:ahLst/>
            <a:cxnLst/>
            <a:rect l="l" t="t" r="r" b="b"/>
            <a:pathLst>
              <a:path w="6468109" h="2665094">
                <a:moveTo>
                  <a:pt x="6397583" y="2664545"/>
                </a:moveTo>
                <a:lnTo>
                  <a:pt x="70505" y="2664545"/>
                </a:lnTo>
                <a:lnTo>
                  <a:pt x="43133" y="2658981"/>
                </a:lnTo>
                <a:lnTo>
                  <a:pt x="20714" y="2643834"/>
                </a:lnTo>
                <a:lnTo>
                  <a:pt x="5564" y="2621417"/>
                </a:lnTo>
                <a:lnTo>
                  <a:pt x="0" y="2594044"/>
                </a:lnTo>
                <a:lnTo>
                  <a:pt x="0" y="70507"/>
                </a:lnTo>
                <a:lnTo>
                  <a:pt x="5564" y="43130"/>
                </a:lnTo>
                <a:lnTo>
                  <a:pt x="20714" y="20711"/>
                </a:lnTo>
                <a:lnTo>
                  <a:pt x="43133" y="5563"/>
                </a:lnTo>
                <a:lnTo>
                  <a:pt x="70505" y="0"/>
                </a:lnTo>
                <a:lnTo>
                  <a:pt x="6397583" y="0"/>
                </a:lnTo>
                <a:lnTo>
                  <a:pt x="6424952" y="5563"/>
                </a:lnTo>
                <a:lnTo>
                  <a:pt x="6447365" y="20711"/>
                </a:lnTo>
                <a:lnTo>
                  <a:pt x="6462509" y="43130"/>
                </a:lnTo>
                <a:lnTo>
                  <a:pt x="6468071" y="70507"/>
                </a:lnTo>
                <a:lnTo>
                  <a:pt x="6468071" y="2594044"/>
                </a:lnTo>
                <a:lnTo>
                  <a:pt x="6462509" y="2621417"/>
                </a:lnTo>
                <a:lnTo>
                  <a:pt x="6447365" y="2643834"/>
                </a:lnTo>
                <a:lnTo>
                  <a:pt x="6424952" y="2658981"/>
                </a:lnTo>
                <a:lnTo>
                  <a:pt x="6397583" y="2664545"/>
                </a:lnTo>
                <a:close/>
              </a:path>
            </a:pathLst>
          </a:custGeom>
          <a:ln w="23874">
            <a:solidFill>
              <a:srgbClr val="004B6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97076" y="5350923"/>
            <a:ext cx="5625777" cy="945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8670" y="4776686"/>
            <a:ext cx="1785227" cy="1785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97076" y="13746518"/>
            <a:ext cx="5625777" cy="945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8670" y="13172281"/>
            <a:ext cx="1785227" cy="1785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297076" y="27462514"/>
            <a:ext cx="8049330" cy="9452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48670" y="26888281"/>
            <a:ext cx="1785227" cy="1785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3304391" y="10753594"/>
            <a:ext cx="5625700" cy="945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793324" y="10179357"/>
            <a:ext cx="1785178" cy="17851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830923" y="24414520"/>
            <a:ext cx="5099167" cy="945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793324" y="23840281"/>
            <a:ext cx="1785178" cy="17851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3811817" y="33741387"/>
            <a:ext cx="5118274" cy="945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7793324" y="33167137"/>
            <a:ext cx="1785178" cy="17851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1230225" y="13436144"/>
            <a:ext cx="5692604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>
              <a:tabLst>
                <a:tab pos="1497781" algn="l"/>
              </a:tabLst>
            </a:pPr>
            <a:r>
              <a:rPr sz="7800" b="1" spc="32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lang="en-US" sz="3900" b="1" spc="21" dirty="0" smtClean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701033" y="27632636"/>
            <a:ext cx="6645373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/>
            <a:r>
              <a:rPr lang="en-US" sz="3900" b="1" spc="21" dirty="0" smtClean="0">
                <a:solidFill>
                  <a:srgbClr val="FFFFFF"/>
                </a:solidFill>
                <a:latin typeface="Arial"/>
                <a:cs typeface="Arial"/>
              </a:rPr>
              <a:t>CHALLENGES with DATA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219776" y="27152017"/>
            <a:ext cx="608207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/>
            <a:r>
              <a:rPr sz="7800" b="1" spc="32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3979348" y="10478761"/>
            <a:ext cx="5021328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 algn="r">
              <a:tabLst>
                <a:tab pos="3870169" algn="l"/>
              </a:tabLst>
            </a:pPr>
            <a:r>
              <a:rPr lang="en-US" sz="3900" b="1" spc="21" dirty="0" smtClean="0">
                <a:solidFill>
                  <a:srgbClr val="FFFFFF"/>
                </a:solidFill>
                <a:latin typeface="Arial"/>
                <a:cs typeface="Arial"/>
              </a:rPr>
              <a:t>PROCEDURE   </a:t>
            </a:r>
            <a:r>
              <a:rPr lang="en-US" sz="3900" b="1" dirty="0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sz="7800" b="1" spc="32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7800" dirty="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4330654" y="33458202"/>
            <a:ext cx="4989408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>
              <a:tabLst>
                <a:tab pos="3878278" algn="l"/>
              </a:tabLst>
            </a:pPr>
            <a:r>
              <a:rPr lang="en-US" sz="3900" b="1" spc="21" dirty="0" smtClean="0">
                <a:solidFill>
                  <a:srgbClr val="FFFFFF"/>
                </a:solidFill>
                <a:latin typeface="Arial"/>
                <a:cs typeface="Arial"/>
              </a:rPr>
              <a:t>CONCLUTION</a:t>
            </a:r>
            <a:r>
              <a:rPr sz="3900" b="1" dirty="0" smtClean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z="3900" b="1" dirty="0" smtClean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en-US" sz="7800" b="1" spc="32" dirty="0" smtClean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7800" dirty="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197700" y="5027860"/>
            <a:ext cx="5725129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>
              <a:tabLst>
                <a:tab pos="1520762" algn="l"/>
              </a:tabLst>
            </a:pPr>
            <a:r>
              <a:rPr sz="7800" b="1" spc="32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lang="en-US" sz="3900" b="1" spc="21" dirty="0" smtClean="0">
                <a:solidFill>
                  <a:srgbClr val="FFFFFF"/>
                </a:solidFill>
                <a:latin typeface="Arial"/>
                <a:cs typeface="Arial"/>
              </a:rPr>
              <a:t>MOTIVATION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507740" y="32539130"/>
            <a:ext cx="12697539" cy="2625965"/>
          </a:xfrm>
          <a:custGeom>
            <a:avLst/>
            <a:gdLst/>
            <a:ahLst/>
            <a:cxnLst/>
            <a:rect l="l" t="t" r="r" b="b"/>
            <a:pathLst>
              <a:path w="2384425" h="1452244">
                <a:moveTo>
                  <a:pt x="2383909" y="1428004"/>
                </a:moveTo>
                <a:lnTo>
                  <a:pt x="2383909" y="23960"/>
                </a:lnTo>
                <a:lnTo>
                  <a:pt x="2382019" y="14657"/>
                </a:lnTo>
                <a:lnTo>
                  <a:pt x="2376871" y="7038"/>
                </a:lnTo>
                <a:lnTo>
                  <a:pt x="2369251" y="1890"/>
                </a:lnTo>
                <a:lnTo>
                  <a:pt x="2359943" y="0"/>
                </a:lnTo>
                <a:lnTo>
                  <a:pt x="23965" y="0"/>
                </a:lnTo>
                <a:lnTo>
                  <a:pt x="14658" y="1890"/>
                </a:lnTo>
                <a:lnTo>
                  <a:pt x="7038" y="7038"/>
                </a:lnTo>
                <a:lnTo>
                  <a:pt x="1890" y="14657"/>
                </a:lnTo>
                <a:lnTo>
                  <a:pt x="0" y="23960"/>
                </a:lnTo>
                <a:lnTo>
                  <a:pt x="0" y="1428004"/>
                </a:lnTo>
                <a:lnTo>
                  <a:pt x="1890" y="1437314"/>
                </a:lnTo>
                <a:lnTo>
                  <a:pt x="7038" y="1444936"/>
                </a:lnTo>
                <a:lnTo>
                  <a:pt x="14658" y="1450085"/>
                </a:lnTo>
                <a:lnTo>
                  <a:pt x="23965" y="1451976"/>
                </a:lnTo>
                <a:lnTo>
                  <a:pt x="2359943" y="1451976"/>
                </a:lnTo>
                <a:lnTo>
                  <a:pt x="2369251" y="1450085"/>
                </a:lnTo>
                <a:lnTo>
                  <a:pt x="2376871" y="1444936"/>
                </a:lnTo>
                <a:lnTo>
                  <a:pt x="2382019" y="1437314"/>
                </a:lnTo>
                <a:lnTo>
                  <a:pt x="2383909" y="1428004"/>
                </a:lnTo>
                <a:close/>
              </a:path>
            </a:pathLst>
          </a:custGeom>
          <a:solidFill>
            <a:srgbClr val="D6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07740" y="32539130"/>
            <a:ext cx="12697539" cy="2625965"/>
          </a:xfrm>
          <a:custGeom>
            <a:avLst/>
            <a:gdLst/>
            <a:ahLst/>
            <a:cxnLst/>
            <a:rect l="l" t="t" r="r" b="b"/>
            <a:pathLst>
              <a:path w="2384425" h="1452244">
                <a:moveTo>
                  <a:pt x="23965" y="0"/>
                </a:moveTo>
                <a:lnTo>
                  <a:pt x="2359943" y="0"/>
                </a:lnTo>
                <a:lnTo>
                  <a:pt x="2369251" y="1890"/>
                </a:lnTo>
                <a:lnTo>
                  <a:pt x="2376871" y="7038"/>
                </a:lnTo>
                <a:lnTo>
                  <a:pt x="2382019" y="14657"/>
                </a:lnTo>
                <a:lnTo>
                  <a:pt x="2383909" y="23960"/>
                </a:lnTo>
                <a:lnTo>
                  <a:pt x="2383909" y="1428004"/>
                </a:lnTo>
                <a:lnTo>
                  <a:pt x="2382019" y="1437314"/>
                </a:lnTo>
                <a:lnTo>
                  <a:pt x="2376871" y="1444936"/>
                </a:lnTo>
                <a:lnTo>
                  <a:pt x="2369251" y="1450085"/>
                </a:lnTo>
                <a:lnTo>
                  <a:pt x="2359943" y="1451976"/>
                </a:lnTo>
                <a:lnTo>
                  <a:pt x="23965" y="1451976"/>
                </a:lnTo>
                <a:lnTo>
                  <a:pt x="14658" y="1450085"/>
                </a:lnTo>
                <a:lnTo>
                  <a:pt x="7038" y="1444936"/>
                </a:lnTo>
                <a:lnTo>
                  <a:pt x="1890" y="1437314"/>
                </a:lnTo>
                <a:lnTo>
                  <a:pt x="0" y="1428004"/>
                </a:lnTo>
                <a:lnTo>
                  <a:pt x="0" y="23960"/>
                </a:lnTo>
                <a:lnTo>
                  <a:pt x="1890" y="14657"/>
                </a:lnTo>
                <a:lnTo>
                  <a:pt x="7038" y="7038"/>
                </a:lnTo>
                <a:lnTo>
                  <a:pt x="14658" y="1890"/>
                </a:lnTo>
                <a:lnTo>
                  <a:pt x="23965" y="0"/>
                </a:lnTo>
                <a:close/>
              </a:path>
            </a:pathLst>
          </a:custGeom>
          <a:ln w="23999">
            <a:solidFill>
              <a:srgbClr val="004A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1471714" y="35346481"/>
            <a:ext cx="1267529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/>
            <a:r>
              <a:rPr lang="en-US" sz="2000" b="1" spc="32" dirty="0" smtClean="0">
                <a:solidFill>
                  <a:srgbClr val="010202"/>
                </a:solidFill>
                <a:latin typeface="Arial"/>
                <a:cs typeface="Arial"/>
              </a:rPr>
              <a:t>Dataset: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 wrist: 0 (left wrist</a:t>
            </a:r>
            <a:r>
              <a:rPr lang="en-US" sz="2200" spc="32" dirty="0">
                <a:solidFill>
                  <a:srgbClr val="010202"/>
                </a:solidFill>
                <a:latin typeface="Arial"/>
                <a:cs typeface="Arial"/>
              </a:rPr>
              <a:t>) &amp; 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1 (right </a:t>
            </a:r>
            <a:r>
              <a:rPr lang="en-US" sz="2200" spc="32" dirty="0">
                <a:solidFill>
                  <a:srgbClr val="010202"/>
                </a:solidFill>
                <a:latin typeface="Arial"/>
                <a:cs typeface="Arial"/>
              </a:rPr>
              <a:t>wrist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)   activity: </a:t>
            </a:r>
            <a:r>
              <a:rPr lang="en-US" sz="2200" spc="32" dirty="0">
                <a:solidFill>
                  <a:srgbClr val="010202"/>
                </a:solidFill>
                <a:latin typeface="Arial"/>
                <a:cs typeface="Arial"/>
              </a:rPr>
              <a:t>0 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(walking) </a:t>
            </a:r>
            <a:r>
              <a:rPr lang="en-US" sz="2200" spc="32" dirty="0">
                <a:solidFill>
                  <a:srgbClr val="010202"/>
                </a:solidFill>
                <a:latin typeface="Arial"/>
                <a:cs typeface="Arial"/>
              </a:rPr>
              <a:t>&amp; 1 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(running)   acceleration(x, y, z)  gyro(x, y, z)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6155751" y="28407786"/>
            <a:ext cx="13164311" cy="4168875"/>
          </a:xfrm>
          <a:custGeom>
            <a:avLst/>
            <a:gdLst/>
            <a:ahLst/>
            <a:cxnLst/>
            <a:rect l="l" t="t" r="r" b="b"/>
            <a:pathLst>
              <a:path w="6184900" h="1111884">
                <a:moveTo>
                  <a:pt x="6184814" y="1087829"/>
                </a:moveTo>
                <a:lnTo>
                  <a:pt x="6184814" y="23963"/>
                </a:lnTo>
                <a:lnTo>
                  <a:pt x="6182925" y="14657"/>
                </a:lnTo>
                <a:lnTo>
                  <a:pt x="6177780" y="7037"/>
                </a:lnTo>
                <a:lnTo>
                  <a:pt x="6170162" y="1890"/>
                </a:lnTo>
                <a:lnTo>
                  <a:pt x="6160855" y="0"/>
                </a:lnTo>
                <a:lnTo>
                  <a:pt x="23959" y="0"/>
                </a:lnTo>
                <a:lnTo>
                  <a:pt x="14651" y="1890"/>
                </a:lnTo>
                <a:lnTo>
                  <a:pt x="7033" y="7037"/>
                </a:lnTo>
                <a:lnTo>
                  <a:pt x="1889" y="14657"/>
                </a:lnTo>
                <a:lnTo>
                  <a:pt x="0" y="23963"/>
                </a:lnTo>
                <a:lnTo>
                  <a:pt x="0" y="1087829"/>
                </a:lnTo>
                <a:lnTo>
                  <a:pt x="1889" y="1097136"/>
                </a:lnTo>
                <a:lnTo>
                  <a:pt x="7033" y="1104755"/>
                </a:lnTo>
                <a:lnTo>
                  <a:pt x="14651" y="1109903"/>
                </a:lnTo>
                <a:lnTo>
                  <a:pt x="23959" y="1111793"/>
                </a:lnTo>
                <a:lnTo>
                  <a:pt x="6160855" y="1111793"/>
                </a:lnTo>
                <a:lnTo>
                  <a:pt x="6170162" y="1109903"/>
                </a:lnTo>
                <a:lnTo>
                  <a:pt x="6177780" y="1104755"/>
                </a:lnTo>
                <a:lnTo>
                  <a:pt x="6182925" y="1097136"/>
                </a:lnTo>
                <a:lnTo>
                  <a:pt x="6184814" y="1087829"/>
                </a:lnTo>
                <a:close/>
              </a:path>
            </a:pathLst>
          </a:custGeom>
          <a:solidFill>
            <a:srgbClr val="D6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155751" y="28422358"/>
            <a:ext cx="13164311" cy="4158526"/>
          </a:xfrm>
          <a:custGeom>
            <a:avLst/>
            <a:gdLst/>
            <a:ahLst/>
            <a:cxnLst/>
            <a:rect l="l" t="t" r="r" b="b"/>
            <a:pathLst>
              <a:path w="6184900" h="1111884">
                <a:moveTo>
                  <a:pt x="23959" y="0"/>
                </a:moveTo>
                <a:lnTo>
                  <a:pt x="6160855" y="0"/>
                </a:lnTo>
                <a:lnTo>
                  <a:pt x="6170162" y="1890"/>
                </a:lnTo>
                <a:lnTo>
                  <a:pt x="6177780" y="7037"/>
                </a:lnTo>
                <a:lnTo>
                  <a:pt x="6182925" y="14657"/>
                </a:lnTo>
                <a:lnTo>
                  <a:pt x="6184814" y="23963"/>
                </a:lnTo>
                <a:lnTo>
                  <a:pt x="6184814" y="1087829"/>
                </a:lnTo>
                <a:lnTo>
                  <a:pt x="6182925" y="1097136"/>
                </a:lnTo>
                <a:lnTo>
                  <a:pt x="6177780" y="1104755"/>
                </a:lnTo>
                <a:lnTo>
                  <a:pt x="6170162" y="1109903"/>
                </a:lnTo>
                <a:lnTo>
                  <a:pt x="6160855" y="1111793"/>
                </a:lnTo>
                <a:lnTo>
                  <a:pt x="23959" y="1111793"/>
                </a:lnTo>
                <a:lnTo>
                  <a:pt x="14651" y="1109903"/>
                </a:lnTo>
                <a:lnTo>
                  <a:pt x="7033" y="1104755"/>
                </a:lnTo>
                <a:lnTo>
                  <a:pt x="1889" y="1097136"/>
                </a:lnTo>
                <a:lnTo>
                  <a:pt x="0" y="1087829"/>
                </a:lnTo>
                <a:lnTo>
                  <a:pt x="0" y="23963"/>
                </a:lnTo>
                <a:lnTo>
                  <a:pt x="1889" y="14657"/>
                </a:lnTo>
                <a:lnTo>
                  <a:pt x="7033" y="7037"/>
                </a:lnTo>
                <a:lnTo>
                  <a:pt x="14651" y="1890"/>
                </a:lnTo>
                <a:lnTo>
                  <a:pt x="23959" y="0"/>
                </a:lnTo>
                <a:close/>
              </a:path>
            </a:pathLst>
          </a:custGeom>
          <a:ln w="23866">
            <a:solidFill>
              <a:srgbClr val="004A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6052006" y="32646551"/>
            <a:ext cx="719588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/>
            <a:r>
              <a:rPr lang="en-US" sz="2400" b="1" dirty="0" smtClean="0"/>
              <a:t>Accuracy </a:t>
            </a:r>
            <a:r>
              <a:rPr lang="en-US" sz="2400" b="1" dirty="0"/>
              <a:t>for train and validation </a:t>
            </a:r>
            <a:r>
              <a:rPr lang="en-US" sz="2400" b="1" dirty="0" smtClean="0"/>
              <a:t>data</a:t>
            </a:r>
            <a:endParaRPr lang="en-US" sz="2400" b="1" dirty="0"/>
          </a:p>
        </p:txBody>
      </p:sp>
      <p:sp>
        <p:nvSpPr>
          <p:cNvPr id="109" name="Rectangle 108"/>
          <p:cNvSpPr/>
          <p:nvPr/>
        </p:nvSpPr>
        <p:spPr>
          <a:xfrm>
            <a:off x="659606" y="40771088"/>
            <a:ext cx="15135225" cy="2258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036"/>
            <a:r>
              <a:rPr lang="en-US" sz="3400" b="1" spc="43" dirty="0" err="1" smtClean="0">
                <a:solidFill>
                  <a:srgbClr val="FFFFFF"/>
                </a:solidFill>
                <a:latin typeface="Arial"/>
                <a:cs typeface="Arial"/>
              </a:rPr>
              <a:t>Shahla</a:t>
            </a:r>
            <a:r>
              <a:rPr lang="en-US" sz="3400" b="1" spc="43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400" b="1" spc="43" dirty="0" err="1">
                <a:solidFill>
                  <a:srgbClr val="FFFFFF"/>
                </a:solidFill>
                <a:latin typeface="Arial"/>
                <a:cs typeface="Arial"/>
              </a:rPr>
              <a:t>Atapoor</a:t>
            </a:r>
            <a:endParaRPr lang="en-US" sz="3400" dirty="0">
              <a:latin typeface="Arial"/>
              <a:cs typeface="Arial"/>
            </a:endParaRPr>
          </a:p>
          <a:p>
            <a:pPr marL="27036" marR="10814">
              <a:lnSpc>
                <a:spcPct val="107100"/>
              </a:lnSpc>
            </a:pPr>
            <a:r>
              <a:rPr lang="en-US" sz="3400" b="1" spc="43" dirty="0">
                <a:solidFill>
                  <a:srgbClr val="FFFFFF"/>
                </a:solidFill>
                <a:latin typeface="Arial"/>
                <a:cs typeface="Arial"/>
              </a:rPr>
              <a:t>Institute of Computer Science, University of Tartu </a:t>
            </a:r>
          </a:p>
          <a:p>
            <a:pPr marL="27036" marR="10814">
              <a:lnSpc>
                <a:spcPct val="107100"/>
              </a:lnSpc>
            </a:pPr>
            <a:r>
              <a:rPr lang="en-US" sz="3400" b="1" spc="43" dirty="0">
                <a:solidFill>
                  <a:srgbClr val="FFFFFF"/>
                </a:solidFill>
                <a:latin typeface="Arial"/>
                <a:cs typeface="Arial"/>
              </a:rPr>
              <a:t>shahla.atapoor@ut.ee</a:t>
            </a:r>
            <a:endParaRPr lang="en-US" sz="3400" dirty="0">
              <a:latin typeface="Arial"/>
              <a:cs typeface="Arial"/>
            </a:endParaRPr>
          </a:p>
          <a:p>
            <a:pPr marL="27036"/>
            <a:endParaRPr lang="en-US" sz="3400" dirty="0">
              <a:latin typeface="Arial"/>
              <a:cs typeface="Arial"/>
            </a:endParaR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13258" y="40492630"/>
            <a:ext cx="7181948" cy="2145793"/>
          </a:xfrm>
          <a:prstGeom prst="rect">
            <a:avLst/>
          </a:prstGeom>
        </p:spPr>
      </p:pic>
      <p:sp>
        <p:nvSpPr>
          <p:cNvPr id="112" name="object 129"/>
          <p:cNvSpPr txBox="1"/>
          <p:nvPr/>
        </p:nvSpPr>
        <p:spPr>
          <a:xfrm>
            <a:off x="13521840" y="40914930"/>
            <a:ext cx="4816166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/>
            <a:r>
              <a:rPr lang="en-US" sz="2800" spc="43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Final Project of</a:t>
            </a:r>
            <a:endParaRPr lang="en-US" sz="2600" spc="43" dirty="0" smtClean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27036"/>
            <a:r>
              <a:rPr lang="en-US" sz="3700" b="1" spc="43" dirty="0" smtClean="0">
                <a:solidFill>
                  <a:srgbClr val="002060"/>
                </a:solidFill>
                <a:latin typeface="Arial"/>
                <a:cs typeface="Arial"/>
              </a:rPr>
              <a:t>           </a:t>
            </a:r>
            <a:r>
              <a:rPr lang="en-US" sz="3700" b="1" spc="43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</a:t>
            </a:r>
            <a:r>
              <a:rPr lang="en-US" sz="3700" b="1" spc="43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3700" b="1" spc="43" dirty="0" smtClean="0">
                <a:solidFill>
                  <a:srgbClr val="1FBBCB"/>
                </a:solidFill>
                <a:latin typeface="Arial"/>
                <a:cs typeface="Arial"/>
              </a:rPr>
              <a:t>Mining</a:t>
            </a:r>
          </a:p>
          <a:p>
            <a:pPr marL="27036"/>
            <a:r>
              <a:rPr lang="en-US" sz="3700" b="1" spc="43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1200" b="1" spc="43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3700" b="1" spc="43" dirty="0" smtClean="0">
                <a:solidFill>
                  <a:srgbClr val="002060"/>
                </a:solidFill>
                <a:latin typeface="Arial"/>
                <a:cs typeface="Arial"/>
              </a:rPr>
              <a:t>            </a:t>
            </a:r>
            <a:r>
              <a:rPr lang="en-US" sz="4000" b="1" spc="43" dirty="0" smtClean="0">
                <a:solidFill>
                  <a:srgbClr val="002060"/>
                </a:solidFill>
                <a:latin typeface="Arial"/>
                <a:cs typeface="Arial"/>
              </a:rPr>
              <a:t>      </a:t>
            </a:r>
            <a:r>
              <a:rPr lang="en-US" sz="2700" b="1" spc="43" dirty="0" smtClean="0">
                <a:solidFill>
                  <a:srgbClr val="189BBA"/>
                </a:solidFill>
                <a:latin typeface="Arial"/>
                <a:cs typeface="Arial"/>
              </a:rPr>
              <a:t>Fall 2017</a:t>
            </a:r>
            <a:endParaRPr sz="2700" dirty="0">
              <a:solidFill>
                <a:srgbClr val="189BBA"/>
              </a:solidFill>
              <a:latin typeface="Arial"/>
              <a:cs typeface="Arial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206" y="40038483"/>
            <a:ext cx="11153872" cy="2850434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81922" y="11951190"/>
            <a:ext cx="2193684" cy="801991"/>
          </a:xfrm>
          <a:prstGeom prst="rect">
            <a:avLst/>
          </a:prstGeom>
        </p:spPr>
      </p:pic>
      <p:sp>
        <p:nvSpPr>
          <p:cNvPr id="116" name="object 2"/>
          <p:cNvSpPr txBox="1"/>
          <p:nvPr/>
        </p:nvSpPr>
        <p:spPr>
          <a:xfrm>
            <a:off x="1297076" y="15302726"/>
            <a:ext cx="12972388" cy="43704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 marR="10814" algn="just"/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As we observed during the course, in any type of data science analysis, the initial and essential part is data which based on the main target it could have various structures. </a:t>
            </a:r>
          </a:p>
          <a:p>
            <a:pPr marL="27036" marR="10814" algn="just"/>
            <a:endParaRPr lang="en-US" sz="1800" spc="21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27036" marR="10814" algn="just"/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For our project, based on official documentation of the software and additionally by searching on the internet, we got that to recognize physical activity of a person one can use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data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of accelerometer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and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gyroscope sensors.</a:t>
            </a:r>
          </a:p>
        </p:txBody>
      </p:sp>
      <p:sp>
        <p:nvSpPr>
          <p:cNvPr id="118" name="object 2"/>
          <p:cNvSpPr txBox="1"/>
          <p:nvPr/>
        </p:nvSpPr>
        <p:spPr>
          <a:xfrm>
            <a:off x="1348190" y="19643951"/>
            <a:ext cx="12899984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 marR="10814" algn="just"/>
            <a:endParaRPr lang="en-US" sz="1200" spc="21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27036" marR="10814" algn="just"/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Accelerometer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gives changes in phones velocity in three 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different axes including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lang="en-US" sz="3200" spc="21" dirty="0" smtClean="0">
                <a:solidFill>
                  <a:srgbClr val="231F20"/>
                </a:solidFill>
                <a:latin typeface="Arial"/>
                <a:cs typeface="Arial"/>
              </a:rPr>
              <a:t>X, Y, Z</a:t>
            </a:r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) which can model movement of a part of body. </a:t>
            </a:r>
          </a:p>
        </p:txBody>
      </p:sp>
      <p:sp>
        <p:nvSpPr>
          <p:cNvPr id="120" name="object 2"/>
          <p:cNvSpPr txBox="1"/>
          <p:nvPr/>
        </p:nvSpPr>
        <p:spPr>
          <a:xfrm>
            <a:off x="1348191" y="21692985"/>
            <a:ext cx="5574638" cy="4862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 marR="10814" algn="just"/>
            <a:endParaRPr lang="en-US" sz="1200" spc="21" dirty="0" smtClean="0">
              <a:solidFill>
                <a:srgbClr val="231F20"/>
              </a:solidFill>
              <a:latin typeface="Arial"/>
              <a:cs typeface="Arial"/>
            </a:endParaRPr>
          </a:p>
          <a:p>
            <a:pPr marL="27036" marR="10814" algn="just"/>
            <a:r>
              <a:rPr lang="en-US" spc="21" dirty="0" smtClean="0">
                <a:solidFill>
                  <a:srgbClr val="231F20"/>
                </a:solidFill>
                <a:latin typeface="Arial"/>
                <a:cs typeface="Arial"/>
              </a:rPr>
              <a:t>A gyroscope measures rotation speed of the phone around a particular axis in three axes which can be used for recognizing quick or slow </a:t>
            </a:r>
            <a:r>
              <a:rPr lang="en-US" spc="21" dirty="0">
                <a:solidFill>
                  <a:srgbClr val="231F20"/>
                </a:solidFill>
                <a:latin typeface="Arial"/>
                <a:cs typeface="Arial"/>
              </a:rPr>
              <a:t>movements. </a:t>
            </a:r>
          </a:p>
          <a:p>
            <a:pPr marL="27036" marR="10814" algn="just"/>
            <a:endParaRPr lang="en-US" spc="21" dirty="0" smtClean="0">
              <a:solidFill>
                <a:srgbClr val="231F20"/>
              </a:solidFill>
              <a:latin typeface="Arial"/>
              <a:cs typeface="Arial"/>
            </a:endParaRPr>
          </a:p>
        </p:txBody>
      </p:sp>
      <p:sp>
        <p:nvSpPr>
          <p:cNvPr id="123" name="object 100"/>
          <p:cNvSpPr/>
          <p:nvPr/>
        </p:nvSpPr>
        <p:spPr>
          <a:xfrm>
            <a:off x="7339749" y="21754111"/>
            <a:ext cx="7138212" cy="4162338"/>
          </a:xfrm>
          <a:custGeom>
            <a:avLst/>
            <a:gdLst/>
            <a:ahLst/>
            <a:cxnLst/>
            <a:rect l="l" t="t" r="r" b="b"/>
            <a:pathLst>
              <a:path w="2384425" h="1452244">
                <a:moveTo>
                  <a:pt x="2383909" y="1428004"/>
                </a:moveTo>
                <a:lnTo>
                  <a:pt x="2383909" y="23960"/>
                </a:lnTo>
                <a:lnTo>
                  <a:pt x="2382019" y="14657"/>
                </a:lnTo>
                <a:lnTo>
                  <a:pt x="2376871" y="7038"/>
                </a:lnTo>
                <a:lnTo>
                  <a:pt x="2369251" y="1890"/>
                </a:lnTo>
                <a:lnTo>
                  <a:pt x="2359943" y="0"/>
                </a:lnTo>
                <a:lnTo>
                  <a:pt x="23965" y="0"/>
                </a:lnTo>
                <a:lnTo>
                  <a:pt x="14658" y="1890"/>
                </a:lnTo>
                <a:lnTo>
                  <a:pt x="7038" y="7038"/>
                </a:lnTo>
                <a:lnTo>
                  <a:pt x="1890" y="14657"/>
                </a:lnTo>
                <a:lnTo>
                  <a:pt x="0" y="23960"/>
                </a:lnTo>
                <a:lnTo>
                  <a:pt x="0" y="1428004"/>
                </a:lnTo>
                <a:lnTo>
                  <a:pt x="1890" y="1437314"/>
                </a:lnTo>
                <a:lnTo>
                  <a:pt x="7038" y="1444936"/>
                </a:lnTo>
                <a:lnTo>
                  <a:pt x="14658" y="1450085"/>
                </a:lnTo>
                <a:lnTo>
                  <a:pt x="23965" y="1451976"/>
                </a:lnTo>
                <a:lnTo>
                  <a:pt x="2359943" y="1451976"/>
                </a:lnTo>
                <a:lnTo>
                  <a:pt x="2369251" y="1450085"/>
                </a:lnTo>
                <a:lnTo>
                  <a:pt x="2376871" y="1444936"/>
                </a:lnTo>
                <a:lnTo>
                  <a:pt x="2382019" y="1437314"/>
                </a:lnTo>
                <a:lnTo>
                  <a:pt x="2383909" y="1428004"/>
                </a:lnTo>
                <a:close/>
              </a:path>
            </a:pathLst>
          </a:custGeom>
          <a:solidFill>
            <a:srgbClr val="D6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02" y="21877849"/>
            <a:ext cx="3368704" cy="3814725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911" y="21795640"/>
            <a:ext cx="4022695" cy="4120809"/>
          </a:xfrm>
          <a:prstGeom prst="rect">
            <a:avLst/>
          </a:prstGeom>
        </p:spPr>
      </p:pic>
      <p:sp>
        <p:nvSpPr>
          <p:cNvPr id="124" name="object 103"/>
          <p:cNvSpPr txBox="1"/>
          <p:nvPr/>
        </p:nvSpPr>
        <p:spPr>
          <a:xfrm>
            <a:off x="7339749" y="26092527"/>
            <a:ext cx="7138212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/>
            <a:r>
              <a:rPr lang="en-US" sz="2000" b="1" spc="32" dirty="0" smtClean="0">
                <a:solidFill>
                  <a:srgbClr val="010202"/>
                </a:solidFill>
                <a:latin typeface="Arial"/>
                <a:cs typeface="Arial"/>
              </a:rPr>
              <a:t>Left)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 Accelerometer Sensor   </a:t>
            </a:r>
            <a:r>
              <a:rPr lang="en-US" sz="2000" b="1" spc="32" dirty="0" smtClean="0">
                <a:solidFill>
                  <a:srgbClr val="010202"/>
                </a:solidFill>
                <a:latin typeface="Arial"/>
                <a:cs typeface="Arial"/>
              </a:rPr>
              <a:t>Right</a:t>
            </a:r>
            <a:r>
              <a:rPr lang="en-US" sz="2000" b="1" spc="32" dirty="0">
                <a:solidFill>
                  <a:srgbClr val="010202"/>
                </a:solidFill>
                <a:latin typeface="Arial"/>
                <a:cs typeface="Arial"/>
              </a:rPr>
              <a:t>)</a:t>
            </a:r>
            <a:r>
              <a:rPr lang="en-US" sz="2200" spc="32" dirty="0">
                <a:solidFill>
                  <a:srgbClr val="010202"/>
                </a:solidFill>
                <a:latin typeface="Arial"/>
                <a:cs typeface="Arial"/>
              </a:rPr>
              <a:t> gyroscope  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Sensor</a:t>
            </a:r>
            <a:r>
              <a:rPr sz="2200" spc="32" dirty="0" smtClean="0">
                <a:solidFill>
                  <a:srgbClr val="010202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25" name="object 100"/>
          <p:cNvSpPr/>
          <p:nvPr/>
        </p:nvSpPr>
        <p:spPr>
          <a:xfrm>
            <a:off x="1507740" y="36179450"/>
            <a:ext cx="12639266" cy="3091984"/>
          </a:xfrm>
          <a:custGeom>
            <a:avLst/>
            <a:gdLst/>
            <a:ahLst/>
            <a:cxnLst/>
            <a:rect l="l" t="t" r="r" b="b"/>
            <a:pathLst>
              <a:path w="2384425" h="1452244">
                <a:moveTo>
                  <a:pt x="2383909" y="1428004"/>
                </a:moveTo>
                <a:lnTo>
                  <a:pt x="2383909" y="23960"/>
                </a:lnTo>
                <a:lnTo>
                  <a:pt x="2382019" y="14657"/>
                </a:lnTo>
                <a:lnTo>
                  <a:pt x="2376871" y="7038"/>
                </a:lnTo>
                <a:lnTo>
                  <a:pt x="2369251" y="1890"/>
                </a:lnTo>
                <a:lnTo>
                  <a:pt x="2359943" y="0"/>
                </a:lnTo>
                <a:lnTo>
                  <a:pt x="23965" y="0"/>
                </a:lnTo>
                <a:lnTo>
                  <a:pt x="14658" y="1890"/>
                </a:lnTo>
                <a:lnTo>
                  <a:pt x="7038" y="7038"/>
                </a:lnTo>
                <a:lnTo>
                  <a:pt x="1890" y="14657"/>
                </a:lnTo>
                <a:lnTo>
                  <a:pt x="0" y="23960"/>
                </a:lnTo>
                <a:lnTo>
                  <a:pt x="0" y="1428004"/>
                </a:lnTo>
                <a:lnTo>
                  <a:pt x="1890" y="1437314"/>
                </a:lnTo>
                <a:lnTo>
                  <a:pt x="7038" y="1444936"/>
                </a:lnTo>
                <a:lnTo>
                  <a:pt x="14658" y="1450085"/>
                </a:lnTo>
                <a:lnTo>
                  <a:pt x="23965" y="1451976"/>
                </a:lnTo>
                <a:lnTo>
                  <a:pt x="2359943" y="1451976"/>
                </a:lnTo>
                <a:lnTo>
                  <a:pt x="2369251" y="1450085"/>
                </a:lnTo>
                <a:lnTo>
                  <a:pt x="2376871" y="1444936"/>
                </a:lnTo>
                <a:lnTo>
                  <a:pt x="2382019" y="1437314"/>
                </a:lnTo>
                <a:lnTo>
                  <a:pt x="2383909" y="1428004"/>
                </a:lnTo>
                <a:close/>
              </a:path>
            </a:pathLst>
          </a:custGeom>
          <a:solidFill>
            <a:srgbClr val="D6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01"/>
          <p:cNvSpPr/>
          <p:nvPr/>
        </p:nvSpPr>
        <p:spPr>
          <a:xfrm>
            <a:off x="1507740" y="36179450"/>
            <a:ext cx="12639266" cy="3091984"/>
          </a:xfrm>
          <a:custGeom>
            <a:avLst/>
            <a:gdLst/>
            <a:ahLst/>
            <a:cxnLst/>
            <a:rect l="l" t="t" r="r" b="b"/>
            <a:pathLst>
              <a:path w="2384425" h="1452244">
                <a:moveTo>
                  <a:pt x="23965" y="0"/>
                </a:moveTo>
                <a:lnTo>
                  <a:pt x="2359943" y="0"/>
                </a:lnTo>
                <a:lnTo>
                  <a:pt x="2369251" y="1890"/>
                </a:lnTo>
                <a:lnTo>
                  <a:pt x="2376871" y="7038"/>
                </a:lnTo>
                <a:lnTo>
                  <a:pt x="2382019" y="14657"/>
                </a:lnTo>
                <a:lnTo>
                  <a:pt x="2383909" y="23960"/>
                </a:lnTo>
                <a:lnTo>
                  <a:pt x="2383909" y="1428004"/>
                </a:lnTo>
                <a:lnTo>
                  <a:pt x="2382019" y="1437314"/>
                </a:lnTo>
                <a:lnTo>
                  <a:pt x="2376871" y="1444936"/>
                </a:lnTo>
                <a:lnTo>
                  <a:pt x="2369251" y="1450085"/>
                </a:lnTo>
                <a:lnTo>
                  <a:pt x="2359943" y="1451976"/>
                </a:lnTo>
                <a:lnTo>
                  <a:pt x="23965" y="1451976"/>
                </a:lnTo>
                <a:lnTo>
                  <a:pt x="14658" y="1450085"/>
                </a:lnTo>
                <a:lnTo>
                  <a:pt x="7038" y="1444936"/>
                </a:lnTo>
                <a:lnTo>
                  <a:pt x="1890" y="1437314"/>
                </a:lnTo>
                <a:lnTo>
                  <a:pt x="0" y="1428004"/>
                </a:lnTo>
                <a:lnTo>
                  <a:pt x="0" y="23960"/>
                </a:lnTo>
                <a:lnTo>
                  <a:pt x="1890" y="14657"/>
                </a:lnTo>
                <a:lnTo>
                  <a:pt x="7038" y="7038"/>
                </a:lnTo>
                <a:lnTo>
                  <a:pt x="14658" y="1890"/>
                </a:lnTo>
                <a:lnTo>
                  <a:pt x="23965" y="0"/>
                </a:lnTo>
                <a:close/>
              </a:path>
            </a:pathLst>
          </a:custGeom>
          <a:ln w="23999">
            <a:solidFill>
              <a:srgbClr val="004A6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03"/>
          <p:cNvSpPr txBox="1"/>
          <p:nvPr/>
        </p:nvSpPr>
        <p:spPr>
          <a:xfrm>
            <a:off x="1463148" y="39468055"/>
            <a:ext cx="1291245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/>
            <a:r>
              <a:rPr lang="en-US" sz="2000" b="1" spc="32" dirty="0" smtClean="0">
                <a:solidFill>
                  <a:srgbClr val="010202"/>
                </a:solidFill>
                <a:latin typeface="Arial"/>
                <a:cs typeface="Arial"/>
              </a:rPr>
              <a:t>Left)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 Histogram of “wrist” to check that is binary  </a:t>
            </a:r>
            <a:r>
              <a:rPr lang="en-US" sz="2000" b="1" spc="32" dirty="0" smtClean="0">
                <a:solidFill>
                  <a:srgbClr val="010202"/>
                </a:solidFill>
                <a:latin typeface="Arial"/>
                <a:cs typeface="Arial"/>
              </a:rPr>
              <a:t>Right)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lang="en-US" sz="2200" spc="32" dirty="0">
                <a:solidFill>
                  <a:srgbClr val="010202"/>
                </a:solidFill>
                <a:latin typeface="Arial"/>
                <a:cs typeface="Arial"/>
              </a:rPr>
              <a:t>Histogram of 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“activity” </a:t>
            </a:r>
            <a:r>
              <a:rPr lang="en-US" sz="2200" spc="32" dirty="0">
                <a:solidFill>
                  <a:srgbClr val="010202"/>
                </a:solidFill>
                <a:latin typeface="Arial"/>
                <a:cs typeface="Arial"/>
              </a:rPr>
              <a:t>to check that is binary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33" y="32593517"/>
            <a:ext cx="12586673" cy="255056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255" y="36467662"/>
            <a:ext cx="5998551" cy="254297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63" y="36467662"/>
            <a:ext cx="5943543" cy="2502007"/>
          </a:xfrm>
          <a:prstGeom prst="rect">
            <a:avLst/>
          </a:prstGeom>
        </p:spPr>
      </p:pic>
      <p:sp>
        <p:nvSpPr>
          <p:cNvPr id="141" name="object 95"/>
          <p:cNvSpPr txBox="1"/>
          <p:nvPr/>
        </p:nvSpPr>
        <p:spPr>
          <a:xfrm>
            <a:off x="23984678" y="24087097"/>
            <a:ext cx="5021328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 algn="r">
              <a:tabLst>
                <a:tab pos="3870169" algn="l"/>
              </a:tabLst>
            </a:pPr>
            <a:r>
              <a:rPr lang="en-US" sz="3900" b="1" spc="21" dirty="0" smtClean="0">
                <a:solidFill>
                  <a:srgbClr val="FFFFFF"/>
                </a:solidFill>
                <a:latin typeface="Arial"/>
                <a:cs typeface="Arial"/>
              </a:rPr>
              <a:t>CLASSIFIER   </a:t>
            </a:r>
            <a:r>
              <a:rPr lang="en-US" sz="3900" b="1" dirty="0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lang="en-US" sz="7800" b="1" spc="32" dirty="0" smtClean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7800" dirty="0">
              <a:latin typeface="Arial"/>
              <a:cs typeface="Arial"/>
            </a:endParaRPr>
          </a:p>
        </p:txBody>
      </p:sp>
      <p:sp>
        <p:nvSpPr>
          <p:cNvPr id="66" name="object 75"/>
          <p:cNvSpPr/>
          <p:nvPr/>
        </p:nvSpPr>
        <p:spPr>
          <a:xfrm>
            <a:off x="15701500" y="5786957"/>
            <a:ext cx="13761706" cy="4175361"/>
          </a:xfrm>
          <a:custGeom>
            <a:avLst/>
            <a:gdLst/>
            <a:ahLst/>
            <a:cxnLst/>
            <a:rect l="l" t="t" r="r" b="b"/>
            <a:pathLst>
              <a:path w="6465569" h="3061335">
                <a:moveTo>
                  <a:pt x="6394892" y="0"/>
                </a:moveTo>
                <a:lnTo>
                  <a:pt x="70523" y="0"/>
                </a:lnTo>
                <a:lnTo>
                  <a:pt x="48309" y="3608"/>
                </a:lnTo>
                <a:lnTo>
                  <a:pt x="28959" y="13643"/>
                </a:lnTo>
                <a:lnTo>
                  <a:pt x="13664" y="28920"/>
                </a:lnTo>
                <a:lnTo>
                  <a:pt x="3614" y="48255"/>
                </a:lnTo>
                <a:lnTo>
                  <a:pt x="0" y="70463"/>
                </a:lnTo>
                <a:lnTo>
                  <a:pt x="0" y="2990407"/>
                </a:lnTo>
                <a:lnTo>
                  <a:pt x="13664" y="3031996"/>
                </a:lnTo>
                <a:lnTo>
                  <a:pt x="48309" y="3057321"/>
                </a:lnTo>
                <a:lnTo>
                  <a:pt x="70523" y="3060930"/>
                </a:lnTo>
                <a:lnTo>
                  <a:pt x="6394892" y="3060930"/>
                </a:lnTo>
                <a:lnTo>
                  <a:pt x="6436434" y="3047283"/>
                </a:lnTo>
                <a:lnTo>
                  <a:pt x="6461747" y="3012644"/>
                </a:lnTo>
                <a:lnTo>
                  <a:pt x="6465355" y="2990407"/>
                </a:lnTo>
                <a:lnTo>
                  <a:pt x="6465355" y="70463"/>
                </a:lnTo>
                <a:lnTo>
                  <a:pt x="6451712" y="28920"/>
                </a:lnTo>
                <a:lnTo>
                  <a:pt x="6417100" y="3608"/>
                </a:lnTo>
                <a:lnTo>
                  <a:pt x="6394892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00"/>
          <p:cNvSpPr/>
          <p:nvPr/>
        </p:nvSpPr>
        <p:spPr>
          <a:xfrm>
            <a:off x="16102443" y="5969044"/>
            <a:ext cx="12639266" cy="3245241"/>
          </a:xfrm>
          <a:custGeom>
            <a:avLst/>
            <a:gdLst/>
            <a:ahLst/>
            <a:cxnLst/>
            <a:rect l="l" t="t" r="r" b="b"/>
            <a:pathLst>
              <a:path w="2384425" h="1452244">
                <a:moveTo>
                  <a:pt x="2383909" y="1428004"/>
                </a:moveTo>
                <a:lnTo>
                  <a:pt x="2383909" y="23960"/>
                </a:lnTo>
                <a:lnTo>
                  <a:pt x="2382019" y="14657"/>
                </a:lnTo>
                <a:lnTo>
                  <a:pt x="2376871" y="7038"/>
                </a:lnTo>
                <a:lnTo>
                  <a:pt x="2369251" y="1890"/>
                </a:lnTo>
                <a:lnTo>
                  <a:pt x="2359943" y="0"/>
                </a:lnTo>
                <a:lnTo>
                  <a:pt x="23965" y="0"/>
                </a:lnTo>
                <a:lnTo>
                  <a:pt x="14658" y="1890"/>
                </a:lnTo>
                <a:lnTo>
                  <a:pt x="7038" y="7038"/>
                </a:lnTo>
                <a:lnTo>
                  <a:pt x="1890" y="14657"/>
                </a:lnTo>
                <a:lnTo>
                  <a:pt x="0" y="23960"/>
                </a:lnTo>
                <a:lnTo>
                  <a:pt x="0" y="1428004"/>
                </a:lnTo>
                <a:lnTo>
                  <a:pt x="1890" y="1437314"/>
                </a:lnTo>
                <a:lnTo>
                  <a:pt x="7038" y="1444936"/>
                </a:lnTo>
                <a:lnTo>
                  <a:pt x="14658" y="1450085"/>
                </a:lnTo>
                <a:lnTo>
                  <a:pt x="23965" y="1451976"/>
                </a:lnTo>
                <a:lnTo>
                  <a:pt x="2359943" y="1451976"/>
                </a:lnTo>
                <a:lnTo>
                  <a:pt x="2369251" y="1450085"/>
                </a:lnTo>
                <a:lnTo>
                  <a:pt x="2376871" y="1444936"/>
                </a:lnTo>
                <a:lnTo>
                  <a:pt x="2382019" y="1437314"/>
                </a:lnTo>
                <a:lnTo>
                  <a:pt x="2383909" y="1428004"/>
                </a:lnTo>
                <a:close/>
              </a:path>
            </a:pathLst>
          </a:custGeom>
          <a:solidFill>
            <a:srgbClr val="D6EB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103"/>
          <p:cNvSpPr txBox="1"/>
          <p:nvPr/>
        </p:nvSpPr>
        <p:spPr>
          <a:xfrm>
            <a:off x="16057851" y="9410906"/>
            <a:ext cx="1291245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36"/>
            <a:r>
              <a:rPr lang="en-US" sz="2000" b="1" spc="32" dirty="0">
                <a:solidFill>
                  <a:srgbClr val="010202"/>
                </a:solidFill>
                <a:latin typeface="Arial"/>
                <a:cs typeface="Arial"/>
              </a:rPr>
              <a:t>Numerical Data </a:t>
            </a:r>
            <a:r>
              <a:rPr lang="en-US" sz="2000" b="1" spc="32" dirty="0" smtClean="0">
                <a:solidFill>
                  <a:srgbClr val="010202"/>
                </a:solidFill>
                <a:latin typeface="Arial"/>
                <a:cs typeface="Arial"/>
              </a:rPr>
              <a:t>Distribution:  Left)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lang="en-US" sz="2200" spc="32" dirty="0" err="1" smtClean="0">
                <a:solidFill>
                  <a:srgbClr val="010202"/>
                </a:solidFill>
                <a:latin typeface="Arial"/>
                <a:cs typeface="Arial"/>
              </a:rPr>
              <a:t>Acceleration_x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                                </a:t>
            </a:r>
            <a:r>
              <a:rPr lang="en-US" sz="2000" b="1" spc="32" dirty="0" smtClean="0">
                <a:solidFill>
                  <a:srgbClr val="010202"/>
                </a:solidFill>
                <a:latin typeface="Arial"/>
                <a:cs typeface="Arial"/>
              </a:rPr>
              <a:t>Right)</a:t>
            </a:r>
            <a:r>
              <a:rPr lang="en-US" sz="2200" spc="32" dirty="0" smtClean="0">
                <a:solidFill>
                  <a:srgbClr val="010202"/>
                </a:solidFill>
                <a:latin typeface="Arial"/>
                <a:cs typeface="Arial"/>
              </a:rPr>
              <a:t> </a:t>
            </a:r>
            <a:r>
              <a:rPr lang="en-US" sz="2200" spc="32" dirty="0" err="1" smtClean="0">
                <a:solidFill>
                  <a:srgbClr val="010202"/>
                </a:solidFill>
                <a:latin typeface="Arial"/>
                <a:cs typeface="Arial"/>
              </a:rPr>
              <a:t>Gyro_y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021" y="6085681"/>
            <a:ext cx="6898693" cy="30509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10006" y="6171932"/>
            <a:ext cx="5619198" cy="28192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607" y="28418135"/>
            <a:ext cx="10545599" cy="4114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Words>525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Demi Cond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FIX.cdr</dc:title>
  <dc:creator>KID</dc:creator>
  <cp:lastModifiedBy>K. Baghery</cp:lastModifiedBy>
  <cp:revision>55</cp:revision>
  <dcterms:created xsi:type="dcterms:W3CDTF">2015-07-04T02:05:36Z</dcterms:created>
  <dcterms:modified xsi:type="dcterms:W3CDTF">2018-01-06T05:39:37Z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2015-07-04T00:00:00Z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2015-07-04T00:00:00Z</vt:filetime>
  </property>
</Properties>
</file>