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8" r:id="rId12"/>
    <p:sldId id="267" r:id="rId13"/>
    <p:sldId id="269" r:id="rId14"/>
    <p:sldId id="263"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78" r:id="rId29"/>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4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5B0A-F20C-457B-B85A-6B262CC155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9EBC9B-57DA-4C59-920A-11AB36BB1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18F734-2682-4E15-AAA5-604E68CB05B2}"/>
              </a:ext>
            </a:extLst>
          </p:cNvPr>
          <p:cNvSpPr>
            <a:spLocks noGrp="1"/>
          </p:cNvSpPr>
          <p:nvPr>
            <p:ph type="dt" sz="half" idx="10"/>
          </p:nvPr>
        </p:nvSpPr>
        <p:spPr/>
        <p:txBody>
          <a:bodyPr/>
          <a:lstStyle/>
          <a:p>
            <a:fld id="{B4A24D60-8303-47C4-BF16-872D2B2306E8}" type="datetimeFigureOut">
              <a:rPr lang="en-US" smtClean="0"/>
              <a:t>7/10/2020</a:t>
            </a:fld>
            <a:endParaRPr lang="en-US"/>
          </a:p>
        </p:txBody>
      </p:sp>
      <p:sp>
        <p:nvSpPr>
          <p:cNvPr id="5" name="Footer Placeholder 4">
            <a:extLst>
              <a:ext uri="{FF2B5EF4-FFF2-40B4-BE49-F238E27FC236}">
                <a16:creationId xmlns:a16="http://schemas.microsoft.com/office/drawing/2014/main" id="{88287982-A0F8-493B-9A84-958B9CCA4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C9C03-62CD-49C2-AC0E-0614820985E7}"/>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313967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ADBC-021D-410D-8191-E54774476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5A1CE6-5420-44A5-9C85-0EAF93F901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19801B-6C62-49C3-9467-9BBE9BF9D6DF}"/>
              </a:ext>
            </a:extLst>
          </p:cNvPr>
          <p:cNvSpPr>
            <a:spLocks noGrp="1"/>
          </p:cNvSpPr>
          <p:nvPr>
            <p:ph type="dt" sz="half" idx="10"/>
          </p:nvPr>
        </p:nvSpPr>
        <p:spPr/>
        <p:txBody>
          <a:bodyPr/>
          <a:lstStyle/>
          <a:p>
            <a:fld id="{B4A24D60-8303-47C4-BF16-872D2B2306E8}" type="datetimeFigureOut">
              <a:rPr lang="en-US" smtClean="0"/>
              <a:t>7/10/2020</a:t>
            </a:fld>
            <a:endParaRPr lang="en-US"/>
          </a:p>
        </p:txBody>
      </p:sp>
      <p:sp>
        <p:nvSpPr>
          <p:cNvPr id="5" name="Footer Placeholder 4">
            <a:extLst>
              <a:ext uri="{FF2B5EF4-FFF2-40B4-BE49-F238E27FC236}">
                <a16:creationId xmlns:a16="http://schemas.microsoft.com/office/drawing/2014/main" id="{93A5D5F4-FEDE-44B3-A345-1F3E01179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94698-67CA-41A4-BB32-FCC4E6830AC5}"/>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3481133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50F93-0BF7-40D8-9D83-AEBFBCBC1E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225A8B-D94C-4CAE-BA32-D4353B621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409D1-455C-41DC-B530-D5F18CA49929}"/>
              </a:ext>
            </a:extLst>
          </p:cNvPr>
          <p:cNvSpPr>
            <a:spLocks noGrp="1"/>
          </p:cNvSpPr>
          <p:nvPr>
            <p:ph type="dt" sz="half" idx="10"/>
          </p:nvPr>
        </p:nvSpPr>
        <p:spPr/>
        <p:txBody>
          <a:bodyPr/>
          <a:lstStyle/>
          <a:p>
            <a:fld id="{B4A24D60-8303-47C4-BF16-872D2B2306E8}" type="datetimeFigureOut">
              <a:rPr lang="en-US" smtClean="0"/>
              <a:t>7/10/2020</a:t>
            </a:fld>
            <a:endParaRPr lang="en-US"/>
          </a:p>
        </p:txBody>
      </p:sp>
      <p:sp>
        <p:nvSpPr>
          <p:cNvPr id="5" name="Footer Placeholder 4">
            <a:extLst>
              <a:ext uri="{FF2B5EF4-FFF2-40B4-BE49-F238E27FC236}">
                <a16:creationId xmlns:a16="http://schemas.microsoft.com/office/drawing/2014/main" id="{8EE1C2ED-C8B3-4093-BC78-455CFC378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961AF-2EF4-417C-B6C0-5072C73D0B38}"/>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155665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3067-ED95-44D2-8E3A-A159304E83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E9057F-165B-4A3C-8798-F4E64F860A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DB7A4-6436-4AB8-8155-BB31951943B2}"/>
              </a:ext>
            </a:extLst>
          </p:cNvPr>
          <p:cNvSpPr>
            <a:spLocks noGrp="1"/>
          </p:cNvSpPr>
          <p:nvPr>
            <p:ph type="dt" sz="half" idx="10"/>
          </p:nvPr>
        </p:nvSpPr>
        <p:spPr/>
        <p:txBody>
          <a:bodyPr/>
          <a:lstStyle/>
          <a:p>
            <a:fld id="{B4A24D60-8303-47C4-BF16-872D2B2306E8}" type="datetimeFigureOut">
              <a:rPr lang="en-US" smtClean="0"/>
              <a:t>7/10/2020</a:t>
            </a:fld>
            <a:endParaRPr lang="en-US"/>
          </a:p>
        </p:txBody>
      </p:sp>
      <p:sp>
        <p:nvSpPr>
          <p:cNvPr id="5" name="Footer Placeholder 4">
            <a:extLst>
              <a:ext uri="{FF2B5EF4-FFF2-40B4-BE49-F238E27FC236}">
                <a16:creationId xmlns:a16="http://schemas.microsoft.com/office/drawing/2014/main" id="{16636414-CC14-43DA-9F8C-4ABB2FD66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008A7-8A2F-4F51-A124-E13E342CAF91}"/>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383076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10B2-AE8C-4574-9204-BB8988499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12CFF8-2BCC-473D-B03A-E66EABC50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DFA12C-CE86-435F-AB47-C44C75DCEE35}"/>
              </a:ext>
            </a:extLst>
          </p:cNvPr>
          <p:cNvSpPr>
            <a:spLocks noGrp="1"/>
          </p:cNvSpPr>
          <p:nvPr>
            <p:ph type="dt" sz="half" idx="10"/>
          </p:nvPr>
        </p:nvSpPr>
        <p:spPr/>
        <p:txBody>
          <a:bodyPr/>
          <a:lstStyle/>
          <a:p>
            <a:fld id="{B4A24D60-8303-47C4-BF16-872D2B2306E8}" type="datetimeFigureOut">
              <a:rPr lang="en-US" smtClean="0"/>
              <a:t>7/10/2020</a:t>
            </a:fld>
            <a:endParaRPr lang="en-US"/>
          </a:p>
        </p:txBody>
      </p:sp>
      <p:sp>
        <p:nvSpPr>
          <p:cNvPr id="5" name="Footer Placeholder 4">
            <a:extLst>
              <a:ext uri="{FF2B5EF4-FFF2-40B4-BE49-F238E27FC236}">
                <a16:creationId xmlns:a16="http://schemas.microsoft.com/office/drawing/2014/main" id="{1103E8E6-506D-45CF-BAB5-5D9EA3D8A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92F20-8DDC-42AB-9ADA-D1C24A15D349}"/>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58374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AE5B-BD12-4790-A7AD-0822DB25C0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6EEACE-CF8C-4CBC-A868-BA4279FD1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26DBF2-4A9A-4A9A-A98F-FA4E2FB64A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4564C5-EF7C-4564-B3C0-BC39F6DCF7D1}"/>
              </a:ext>
            </a:extLst>
          </p:cNvPr>
          <p:cNvSpPr>
            <a:spLocks noGrp="1"/>
          </p:cNvSpPr>
          <p:nvPr>
            <p:ph type="dt" sz="half" idx="10"/>
          </p:nvPr>
        </p:nvSpPr>
        <p:spPr/>
        <p:txBody>
          <a:bodyPr/>
          <a:lstStyle/>
          <a:p>
            <a:fld id="{B4A24D60-8303-47C4-BF16-872D2B2306E8}" type="datetimeFigureOut">
              <a:rPr lang="en-US" smtClean="0"/>
              <a:t>7/10/2020</a:t>
            </a:fld>
            <a:endParaRPr lang="en-US"/>
          </a:p>
        </p:txBody>
      </p:sp>
      <p:sp>
        <p:nvSpPr>
          <p:cNvPr id="6" name="Footer Placeholder 5">
            <a:extLst>
              <a:ext uri="{FF2B5EF4-FFF2-40B4-BE49-F238E27FC236}">
                <a16:creationId xmlns:a16="http://schemas.microsoft.com/office/drawing/2014/main" id="{6D6E1F50-8F8D-4C5A-BC16-41FE9A4964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BCF6A-6B50-4B66-B5AF-14AAB4E3E7A6}"/>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69747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92AC-38B1-4698-9D4F-09CD93761B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CFB9BB-8731-461F-9D05-03F4C3574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A9813-5B98-404C-941B-48078E5F36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34FDCA-DD06-4772-B044-259A6358BD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433B02-8D9C-42B5-8902-304F5B24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94AC34-B538-4E8E-9038-8871724AB060}"/>
              </a:ext>
            </a:extLst>
          </p:cNvPr>
          <p:cNvSpPr>
            <a:spLocks noGrp="1"/>
          </p:cNvSpPr>
          <p:nvPr>
            <p:ph type="dt" sz="half" idx="10"/>
          </p:nvPr>
        </p:nvSpPr>
        <p:spPr/>
        <p:txBody>
          <a:bodyPr/>
          <a:lstStyle/>
          <a:p>
            <a:fld id="{B4A24D60-8303-47C4-BF16-872D2B2306E8}" type="datetimeFigureOut">
              <a:rPr lang="en-US" smtClean="0"/>
              <a:t>7/10/2020</a:t>
            </a:fld>
            <a:endParaRPr lang="en-US"/>
          </a:p>
        </p:txBody>
      </p:sp>
      <p:sp>
        <p:nvSpPr>
          <p:cNvPr id="8" name="Footer Placeholder 7">
            <a:extLst>
              <a:ext uri="{FF2B5EF4-FFF2-40B4-BE49-F238E27FC236}">
                <a16:creationId xmlns:a16="http://schemas.microsoft.com/office/drawing/2014/main" id="{74C20690-838F-41A5-8001-A4EDA56B2A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069FF7-7DC5-4FD1-AB09-0532394BDFF5}"/>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146162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E935-7E10-46B6-B685-D018BB2125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58F436-D72B-4FD9-974F-B52ACAF0C8E4}"/>
              </a:ext>
            </a:extLst>
          </p:cNvPr>
          <p:cNvSpPr>
            <a:spLocks noGrp="1"/>
          </p:cNvSpPr>
          <p:nvPr>
            <p:ph type="dt" sz="half" idx="10"/>
          </p:nvPr>
        </p:nvSpPr>
        <p:spPr/>
        <p:txBody>
          <a:bodyPr/>
          <a:lstStyle/>
          <a:p>
            <a:fld id="{B4A24D60-8303-47C4-BF16-872D2B2306E8}" type="datetimeFigureOut">
              <a:rPr lang="en-US" smtClean="0"/>
              <a:t>7/10/2020</a:t>
            </a:fld>
            <a:endParaRPr lang="en-US"/>
          </a:p>
        </p:txBody>
      </p:sp>
      <p:sp>
        <p:nvSpPr>
          <p:cNvPr id="4" name="Footer Placeholder 3">
            <a:extLst>
              <a:ext uri="{FF2B5EF4-FFF2-40B4-BE49-F238E27FC236}">
                <a16:creationId xmlns:a16="http://schemas.microsoft.com/office/drawing/2014/main" id="{14720DBB-E6FF-4B7E-BA65-1C40450029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8BD6B-BFBB-42D9-9CA9-654EC63FE76A}"/>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38138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D93665-5D38-4225-A4E3-43889B06EABB}"/>
              </a:ext>
            </a:extLst>
          </p:cNvPr>
          <p:cNvSpPr>
            <a:spLocks noGrp="1"/>
          </p:cNvSpPr>
          <p:nvPr>
            <p:ph type="dt" sz="half" idx="10"/>
          </p:nvPr>
        </p:nvSpPr>
        <p:spPr/>
        <p:txBody>
          <a:bodyPr/>
          <a:lstStyle/>
          <a:p>
            <a:fld id="{B4A24D60-8303-47C4-BF16-872D2B2306E8}" type="datetimeFigureOut">
              <a:rPr lang="en-US" smtClean="0"/>
              <a:t>7/10/2020</a:t>
            </a:fld>
            <a:endParaRPr lang="en-US"/>
          </a:p>
        </p:txBody>
      </p:sp>
      <p:sp>
        <p:nvSpPr>
          <p:cNvPr id="3" name="Footer Placeholder 2">
            <a:extLst>
              <a:ext uri="{FF2B5EF4-FFF2-40B4-BE49-F238E27FC236}">
                <a16:creationId xmlns:a16="http://schemas.microsoft.com/office/drawing/2014/main" id="{113868B2-3A67-437B-BEBD-BBFD2D6D55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69D576-E88E-41EA-9FA1-F44661E8AB7A}"/>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2387431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2F9F-783A-4855-BC84-2F84AB7D2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B30913-70E9-4A9E-B1B8-28E355E405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AC7010-BE68-4DF8-A571-ACB17A6CF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209594-3731-458A-88AC-27A82C8B3305}"/>
              </a:ext>
            </a:extLst>
          </p:cNvPr>
          <p:cNvSpPr>
            <a:spLocks noGrp="1"/>
          </p:cNvSpPr>
          <p:nvPr>
            <p:ph type="dt" sz="half" idx="10"/>
          </p:nvPr>
        </p:nvSpPr>
        <p:spPr/>
        <p:txBody>
          <a:bodyPr/>
          <a:lstStyle/>
          <a:p>
            <a:fld id="{B4A24D60-8303-47C4-BF16-872D2B2306E8}" type="datetimeFigureOut">
              <a:rPr lang="en-US" smtClean="0"/>
              <a:t>7/10/2020</a:t>
            </a:fld>
            <a:endParaRPr lang="en-US"/>
          </a:p>
        </p:txBody>
      </p:sp>
      <p:sp>
        <p:nvSpPr>
          <p:cNvPr id="6" name="Footer Placeholder 5">
            <a:extLst>
              <a:ext uri="{FF2B5EF4-FFF2-40B4-BE49-F238E27FC236}">
                <a16:creationId xmlns:a16="http://schemas.microsoft.com/office/drawing/2014/main" id="{DE6A2CED-C4F8-4C0B-8890-4A019A652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F36E51-3BF8-48EC-B6F3-577368F2A7FA}"/>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44834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F29-2614-42EF-910B-55A10C392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AD2021-7A68-4BEA-A7C5-126C3A718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259791-5F40-41BD-BBDC-CE139E526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575E0-DF92-493A-BC8E-7B8D9557EEB1}"/>
              </a:ext>
            </a:extLst>
          </p:cNvPr>
          <p:cNvSpPr>
            <a:spLocks noGrp="1"/>
          </p:cNvSpPr>
          <p:nvPr>
            <p:ph type="dt" sz="half" idx="10"/>
          </p:nvPr>
        </p:nvSpPr>
        <p:spPr/>
        <p:txBody>
          <a:bodyPr/>
          <a:lstStyle/>
          <a:p>
            <a:fld id="{B4A24D60-8303-47C4-BF16-872D2B2306E8}" type="datetimeFigureOut">
              <a:rPr lang="en-US" smtClean="0"/>
              <a:t>7/10/2020</a:t>
            </a:fld>
            <a:endParaRPr lang="en-US"/>
          </a:p>
        </p:txBody>
      </p:sp>
      <p:sp>
        <p:nvSpPr>
          <p:cNvPr id="6" name="Footer Placeholder 5">
            <a:extLst>
              <a:ext uri="{FF2B5EF4-FFF2-40B4-BE49-F238E27FC236}">
                <a16:creationId xmlns:a16="http://schemas.microsoft.com/office/drawing/2014/main" id="{7FA16695-1826-440C-8D7F-AE697D035C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B15B92-363C-4F02-B8A1-2429F1D706B4}"/>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305181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8BD1A-6C97-4958-A745-A058BB9CE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59D875-DEB8-4964-BE3B-CD2387E2E5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E25D5-8A2E-4176-9FF7-533BC0CEF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24D60-8303-47C4-BF16-872D2B2306E8}" type="datetimeFigureOut">
              <a:rPr lang="en-US" smtClean="0"/>
              <a:t>7/10/2020</a:t>
            </a:fld>
            <a:endParaRPr lang="en-US"/>
          </a:p>
        </p:txBody>
      </p:sp>
      <p:sp>
        <p:nvSpPr>
          <p:cNvPr id="5" name="Footer Placeholder 4">
            <a:extLst>
              <a:ext uri="{FF2B5EF4-FFF2-40B4-BE49-F238E27FC236}">
                <a16:creationId xmlns:a16="http://schemas.microsoft.com/office/drawing/2014/main" id="{C1D91210-2593-480A-A8B6-A574F8F76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0CD951-4C1E-4C82-8AAE-0CB0D8556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E779F-4B99-4C13-9052-FCEFA7955839}" type="slidenum">
              <a:rPr lang="en-US" smtClean="0"/>
              <a:t>‹#›</a:t>
            </a:fld>
            <a:endParaRPr lang="en-US"/>
          </a:p>
        </p:txBody>
      </p:sp>
    </p:spTree>
    <p:extLst>
      <p:ext uri="{BB962C8B-B14F-4D97-AF65-F5344CB8AC3E}">
        <p14:creationId xmlns:p14="http://schemas.microsoft.com/office/powerpoint/2010/main" val="912416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AD6B-B773-40DA-9A0D-821F1F3F435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3F0B3C6-CA98-46D1-A9B6-F0AC74BB1F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388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SPARK APPLICATION CONCEPTS</a:t>
            </a:r>
          </a:p>
        </p:txBody>
      </p:sp>
      <p:sp>
        <p:nvSpPr>
          <p:cNvPr id="2" name="Rectangle 1">
            <a:extLst>
              <a:ext uri="{FF2B5EF4-FFF2-40B4-BE49-F238E27FC236}">
                <a16:creationId xmlns:a16="http://schemas.microsoft.com/office/drawing/2014/main" id="{755AD2B3-0C25-45A4-8A5D-867879012E44}"/>
              </a:ext>
            </a:extLst>
          </p:cNvPr>
          <p:cNvSpPr/>
          <p:nvPr/>
        </p:nvSpPr>
        <p:spPr>
          <a:xfrm>
            <a:off x="799104" y="1469486"/>
            <a:ext cx="10158456" cy="461665"/>
          </a:xfrm>
          <a:prstGeom prst="rect">
            <a:avLst/>
          </a:prstGeom>
        </p:spPr>
        <p:txBody>
          <a:bodyPr wrap="square">
            <a:spAutoFit/>
          </a:bodyPr>
          <a:lstStyle/>
          <a:p>
            <a:r>
              <a:rPr lang="en-US" sz="2400" dirty="0"/>
              <a:t>How a code is transformed and executed as tasks across the Spark executors?</a:t>
            </a:r>
          </a:p>
        </p:txBody>
      </p:sp>
      <p:sp>
        <p:nvSpPr>
          <p:cNvPr id="4" name="Rectangle 3">
            <a:extLst>
              <a:ext uri="{FF2B5EF4-FFF2-40B4-BE49-F238E27FC236}">
                <a16:creationId xmlns:a16="http://schemas.microsoft.com/office/drawing/2014/main" id="{3402CD9F-373F-48C1-9EE8-94D8B80B0008}"/>
              </a:ext>
            </a:extLst>
          </p:cNvPr>
          <p:cNvSpPr/>
          <p:nvPr/>
        </p:nvSpPr>
        <p:spPr>
          <a:xfrm>
            <a:off x="682579" y="2149019"/>
            <a:ext cx="10274981" cy="4093428"/>
          </a:xfrm>
          <a:prstGeom prst="rect">
            <a:avLst/>
          </a:prstGeom>
        </p:spPr>
        <p:txBody>
          <a:bodyPr wrap="square">
            <a:spAutoFit/>
          </a:bodyPr>
          <a:lstStyle/>
          <a:p>
            <a:pPr marL="285750" indent="-285750">
              <a:buFont typeface="Arial" panose="020B0604020202020204" pitchFamily="34" charset="0"/>
              <a:buChar char="•"/>
            </a:pPr>
            <a:r>
              <a:rPr lang="en-US" sz="2000" b="1" dirty="0"/>
              <a:t>Application</a:t>
            </a:r>
          </a:p>
          <a:p>
            <a:r>
              <a:rPr lang="en-US" sz="2000" dirty="0"/>
              <a:t>A user program built on Spark using its APIs. It consists of a driver program and executors on the cluster.</a:t>
            </a:r>
          </a:p>
          <a:p>
            <a:pPr marL="285750" indent="-285750">
              <a:buFont typeface="Arial" panose="020B0604020202020204" pitchFamily="34" charset="0"/>
              <a:buChar char="•"/>
            </a:pPr>
            <a:r>
              <a:rPr lang="en-US" sz="2000" b="1" dirty="0" err="1"/>
              <a:t>SparkSession</a:t>
            </a:r>
            <a:endParaRPr lang="en-US" sz="2000" b="1" dirty="0"/>
          </a:p>
          <a:p>
            <a:r>
              <a:rPr lang="en-US" sz="2000" dirty="0"/>
              <a:t>An object that provides a point of entry to interact with underlying Spark functionality and allows programming Spark with its APIs. </a:t>
            </a:r>
          </a:p>
          <a:p>
            <a:pPr marL="285750" indent="-285750">
              <a:buFont typeface="Arial" panose="020B0604020202020204" pitchFamily="34" charset="0"/>
              <a:buChar char="•"/>
            </a:pPr>
            <a:r>
              <a:rPr lang="en-US" sz="2000" b="1" dirty="0"/>
              <a:t>Job</a:t>
            </a:r>
          </a:p>
          <a:p>
            <a:r>
              <a:rPr lang="en-US" sz="2000" dirty="0"/>
              <a:t>A parallel computation consisting of multiple tasks that gets spawned in response to a Spark action (e.g., save(), collect()).</a:t>
            </a:r>
          </a:p>
          <a:p>
            <a:pPr marL="285750" indent="-285750">
              <a:buFont typeface="Arial" panose="020B0604020202020204" pitchFamily="34" charset="0"/>
              <a:buChar char="•"/>
            </a:pPr>
            <a:r>
              <a:rPr lang="en-US" sz="2000" b="1" dirty="0"/>
              <a:t>Stage</a:t>
            </a:r>
          </a:p>
          <a:p>
            <a:r>
              <a:rPr lang="en-US" sz="2000" dirty="0"/>
              <a:t>Each job gets divided into smaller sets of tasks called stages that depend on each other.</a:t>
            </a:r>
          </a:p>
          <a:p>
            <a:pPr marL="285750" indent="-285750">
              <a:buFont typeface="Arial" panose="020B0604020202020204" pitchFamily="34" charset="0"/>
              <a:buChar char="•"/>
            </a:pPr>
            <a:r>
              <a:rPr lang="en-US" sz="2000" b="1" dirty="0"/>
              <a:t>Task</a:t>
            </a:r>
          </a:p>
          <a:p>
            <a:r>
              <a:rPr lang="en-US" sz="2000" dirty="0"/>
              <a:t>A single unit of work or execution that will be sent to a Spark executor.</a:t>
            </a:r>
          </a:p>
        </p:txBody>
      </p:sp>
    </p:spTree>
    <p:extLst>
      <p:ext uri="{BB962C8B-B14F-4D97-AF65-F5344CB8AC3E}">
        <p14:creationId xmlns:p14="http://schemas.microsoft.com/office/powerpoint/2010/main" val="2926977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SPARK APPLICATION CONCEPTS</a:t>
            </a:r>
          </a:p>
        </p:txBody>
      </p:sp>
      <p:sp>
        <p:nvSpPr>
          <p:cNvPr id="2" name="Rectangle 1">
            <a:extLst>
              <a:ext uri="{FF2B5EF4-FFF2-40B4-BE49-F238E27FC236}">
                <a16:creationId xmlns:a16="http://schemas.microsoft.com/office/drawing/2014/main" id="{755AD2B3-0C25-45A4-8A5D-867879012E44}"/>
              </a:ext>
            </a:extLst>
          </p:cNvPr>
          <p:cNvSpPr/>
          <p:nvPr/>
        </p:nvSpPr>
        <p:spPr>
          <a:xfrm>
            <a:off x="799104" y="1469486"/>
            <a:ext cx="10158456" cy="461665"/>
          </a:xfrm>
          <a:prstGeom prst="rect">
            <a:avLst/>
          </a:prstGeom>
        </p:spPr>
        <p:txBody>
          <a:bodyPr wrap="square">
            <a:spAutoFit/>
          </a:bodyPr>
          <a:lstStyle/>
          <a:p>
            <a:r>
              <a:rPr lang="en-US" sz="2400" dirty="0"/>
              <a:t>How a code is transformed and executed as tasks across the Spark executors?</a:t>
            </a:r>
          </a:p>
        </p:txBody>
      </p:sp>
      <p:sp>
        <p:nvSpPr>
          <p:cNvPr id="4" name="Rectangle 3">
            <a:extLst>
              <a:ext uri="{FF2B5EF4-FFF2-40B4-BE49-F238E27FC236}">
                <a16:creationId xmlns:a16="http://schemas.microsoft.com/office/drawing/2014/main" id="{3402CD9F-373F-48C1-9EE8-94D8B80B0008}"/>
              </a:ext>
            </a:extLst>
          </p:cNvPr>
          <p:cNvSpPr/>
          <p:nvPr/>
        </p:nvSpPr>
        <p:spPr>
          <a:xfrm>
            <a:off x="682579" y="2149019"/>
            <a:ext cx="10274981" cy="3737946"/>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t>Spark Driver creates a </a:t>
            </a:r>
            <a:r>
              <a:rPr lang="en-US" sz="2000" dirty="0" err="1"/>
              <a:t>SparkSession</a:t>
            </a:r>
            <a:r>
              <a:rPr lang="en-US" sz="2000" dirty="0"/>
              <a:t> object.</a:t>
            </a:r>
          </a:p>
          <a:p>
            <a:pPr marL="285750" indent="-285750">
              <a:lnSpc>
                <a:spcPct val="150000"/>
              </a:lnSpc>
              <a:buFont typeface="Arial" panose="020B0604020202020204" pitchFamily="34" charset="0"/>
              <a:buChar char="•"/>
            </a:pPr>
            <a:r>
              <a:rPr lang="en-US" sz="2000" dirty="0"/>
              <a:t>The Driver converts you Spark Application into one or more Spark jobs.</a:t>
            </a:r>
          </a:p>
          <a:p>
            <a:pPr marL="285750" indent="-285750">
              <a:lnSpc>
                <a:spcPct val="150000"/>
              </a:lnSpc>
              <a:buFont typeface="Arial" panose="020B0604020202020204" pitchFamily="34" charset="0"/>
              <a:buChar char="•"/>
            </a:pPr>
            <a:r>
              <a:rPr lang="en-US" sz="2000" dirty="0"/>
              <a:t>The Driver then converts each job into a DAG.</a:t>
            </a:r>
          </a:p>
          <a:p>
            <a:pPr marL="285750" indent="-285750">
              <a:lnSpc>
                <a:spcPct val="150000"/>
              </a:lnSpc>
              <a:buFont typeface="Arial" panose="020B0604020202020204" pitchFamily="34" charset="0"/>
              <a:buChar char="•"/>
            </a:pPr>
            <a:r>
              <a:rPr lang="en-US" sz="2000" dirty="0"/>
              <a:t>DAG is Spark’s execution plan.</a:t>
            </a:r>
          </a:p>
          <a:p>
            <a:pPr marL="285750" indent="-285750">
              <a:lnSpc>
                <a:spcPct val="150000"/>
              </a:lnSpc>
              <a:buFont typeface="Arial" panose="020B0604020202020204" pitchFamily="34" charset="0"/>
              <a:buChar char="•"/>
            </a:pPr>
            <a:r>
              <a:rPr lang="en-US" sz="2000" dirty="0"/>
              <a:t>As part of DAG nodes, stages are created based on what operations can be performed.</a:t>
            </a:r>
          </a:p>
          <a:p>
            <a:pPr marL="285750" indent="-285750">
              <a:lnSpc>
                <a:spcPct val="150000"/>
              </a:lnSpc>
              <a:buFont typeface="Arial" panose="020B0604020202020204" pitchFamily="34" charset="0"/>
              <a:buChar char="•"/>
            </a:pPr>
            <a:r>
              <a:rPr lang="en-US" sz="2000" dirty="0"/>
              <a:t>Each stage is comprised of Spark tasks, or units of execution.</a:t>
            </a:r>
          </a:p>
          <a:p>
            <a:pPr marL="285750" indent="-285750">
              <a:lnSpc>
                <a:spcPct val="150000"/>
              </a:lnSpc>
              <a:buFont typeface="Arial" panose="020B0604020202020204" pitchFamily="34" charset="0"/>
              <a:buChar char="•"/>
            </a:pPr>
            <a:r>
              <a:rPr lang="en-US" sz="2000" dirty="0"/>
              <a:t>Each task maps to a single core and works on single partition of data.</a:t>
            </a:r>
          </a:p>
          <a:p>
            <a:pPr marL="742950" lvl="1" indent="-285750">
              <a:lnSpc>
                <a:spcPct val="150000"/>
              </a:lnSpc>
              <a:buFont typeface="Arial" panose="020B0604020202020204" pitchFamily="34" charset="0"/>
              <a:buChar char="•"/>
            </a:pPr>
            <a:r>
              <a:rPr lang="en-US" sz="2000" dirty="0"/>
              <a:t>An executor with 16 core can have 16 or more partitions in parallel.</a:t>
            </a:r>
          </a:p>
        </p:txBody>
      </p:sp>
    </p:spTree>
    <p:extLst>
      <p:ext uri="{BB962C8B-B14F-4D97-AF65-F5344CB8AC3E}">
        <p14:creationId xmlns:p14="http://schemas.microsoft.com/office/powerpoint/2010/main" val="295978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466D3-2395-4169-B6FB-BEF45047DD8D}"/>
              </a:ext>
            </a:extLst>
          </p:cNvPr>
          <p:cNvSpPr>
            <a:spLocks noGrp="1"/>
          </p:cNvSpPr>
          <p:nvPr>
            <p:ph idx="1"/>
          </p:nvPr>
        </p:nvSpPr>
        <p:spPr/>
        <p:txBody>
          <a:bodyPr>
            <a:normAutofit/>
          </a:bodyPr>
          <a:lstStyle/>
          <a:p>
            <a:r>
              <a:rPr lang="en-US" dirty="0"/>
              <a:t>Transformations are operations that Spark evaluates lazily. </a:t>
            </a:r>
          </a:p>
          <a:p>
            <a:r>
              <a:rPr lang="en-US" dirty="0"/>
              <a:t>A huge advantage of the lazy evaluation scheme is that Spark can inspect your computational query and ascertain how it can optimize it. </a:t>
            </a:r>
          </a:p>
          <a:p>
            <a:r>
              <a:rPr lang="en-US" dirty="0"/>
              <a:t>This optimization can be done by either joining or pipelining some operations and assigning them to a stage, or breaking them into stages by determining which operations require a shuffle or exchange of data across clusters.</a:t>
            </a:r>
          </a:p>
        </p:txBody>
      </p:sp>
      <p:sp>
        <p:nvSpPr>
          <p:cNvPr id="4" name="Title 1">
            <a:extLst>
              <a:ext uri="{FF2B5EF4-FFF2-40B4-BE49-F238E27FC236}">
                <a16:creationId xmlns:a16="http://schemas.microsoft.com/office/drawing/2014/main" id="{674A5E32-50A9-4D36-89C2-187F4513A9B7}"/>
              </a:ext>
            </a:extLst>
          </p:cNvPr>
          <p:cNvSpPr>
            <a:spLocks noGrp="1"/>
          </p:cNvSpPr>
          <p:nvPr>
            <p:ph type="title"/>
          </p:nvPr>
        </p:nvSpPr>
        <p:spPr>
          <a:xfrm>
            <a:off x="243840" y="143923"/>
            <a:ext cx="10515600" cy="1325563"/>
          </a:xfrm>
        </p:spPr>
        <p:txBody>
          <a:bodyPr/>
          <a:lstStyle/>
          <a:p>
            <a:r>
              <a:rPr lang="en-US" dirty="0"/>
              <a:t>SPARK TRANSFORMATIONS</a:t>
            </a:r>
          </a:p>
        </p:txBody>
      </p:sp>
    </p:spTree>
    <p:extLst>
      <p:ext uri="{BB962C8B-B14F-4D97-AF65-F5344CB8AC3E}">
        <p14:creationId xmlns:p14="http://schemas.microsoft.com/office/powerpoint/2010/main" val="1056710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466D3-2395-4169-B6FB-BEF45047DD8D}"/>
              </a:ext>
            </a:extLst>
          </p:cNvPr>
          <p:cNvSpPr>
            <a:spLocks noGrp="1"/>
          </p:cNvSpPr>
          <p:nvPr>
            <p:ph idx="1"/>
          </p:nvPr>
        </p:nvSpPr>
        <p:spPr/>
        <p:txBody>
          <a:bodyPr>
            <a:normAutofit/>
          </a:bodyPr>
          <a:lstStyle/>
          <a:p>
            <a:r>
              <a:rPr lang="en-US" dirty="0"/>
              <a:t>Narrow transformation:</a:t>
            </a:r>
          </a:p>
          <a:p>
            <a:pPr lvl="1"/>
            <a:r>
              <a:rPr lang="en-US" dirty="0"/>
              <a:t>Single output partition is computed from a single input partition.</a:t>
            </a:r>
          </a:p>
          <a:p>
            <a:pPr lvl="1"/>
            <a:r>
              <a:rPr lang="en-US" dirty="0"/>
              <a:t>Filter() or contains()</a:t>
            </a:r>
          </a:p>
          <a:p>
            <a:pPr lvl="1"/>
            <a:endParaRPr lang="en-US" dirty="0"/>
          </a:p>
          <a:p>
            <a:r>
              <a:rPr lang="en-US" dirty="0"/>
              <a:t>Wide transformation:</a:t>
            </a:r>
          </a:p>
          <a:p>
            <a:pPr lvl="1"/>
            <a:r>
              <a:rPr lang="en-US" dirty="0"/>
              <a:t>Data from other partitions is read in, combined and written to disk.</a:t>
            </a:r>
          </a:p>
          <a:p>
            <a:pPr lvl="1"/>
            <a:r>
              <a:rPr lang="en-US" dirty="0" err="1"/>
              <a:t>Groupby</a:t>
            </a:r>
            <a:r>
              <a:rPr lang="en-US" dirty="0"/>
              <a:t>() forces a shuffle of data</a:t>
            </a:r>
          </a:p>
          <a:p>
            <a:pPr lvl="1"/>
            <a:r>
              <a:rPr lang="en-US" dirty="0" err="1"/>
              <a:t>Orderby</a:t>
            </a:r>
            <a:r>
              <a:rPr lang="en-US" dirty="0"/>
              <a:t>() requires outputs from other partitions</a:t>
            </a:r>
          </a:p>
        </p:txBody>
      </p:sp>
      <p:sp>
        <p:nvSpPr>
          <p:cNvPr id="4" name="Title 1">
            <a:extLst>
              <a:ext uri="{FF2B5EF4-FFF2-40B4-BE49-F238E27FC236}">
                <a16:creationId xmlns:a16="http://schemas.microsoft.com/office/drawing/2014/main" id="{674A5E32-50A9-4D36-89C2-187F4513A9B7}"/>
              </a:ext>
            </a:extLst>
          </p:cNvPr>
          <p:cNvSpPr>
            <a:spLocks noGrp="1"/>
          </p:cNvSpPr>
          <p:nvPr>
            <p:ph type="title"/>
          </p:nvPr>
        </p:nvSpPr>
        <p:spPr>
          <a:xfrm>
            <a:off x="243840" y="143923"/>
            <a:ext cx="10515600" cy="1325563"/>
          </a:xfrm>
        </p:spPr>
        <p:txBody>
          <a:bodyPr/>
          <a:lstStyle/>
          <a:p>
            <a:r>
              <a:rPr lang="en-US" dirty="0"/>
              <a:t>SPARK TRANSFORMATIONS</a:t>
            </a:r>
          </a:p>
        </p:txBody>
      </p:sp>
    </p:spTree>
    <p:extLst>
      <p:ext uri="{BB962C8B-B14F-4D97-AF65-F5344CB8AC3E}">
        <p14:creationId xmlns:p14="http://schemas.microsoft.com/office/powerpoint/2010/main" val="392067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6DB6-1512-49DB-8B4D-8B0E629F202C}"/>
              </a:ext>
            </a:extLst>
          </p:cNvPr>
          <p:cNvSpPr>
            <a:spLocks noGrp="1"/>
          </p:cNvSpPr>
          <p:nvPr>
            <p:ph type="title"/>
          </p:nvPr>
        </p:nvSpPr>
        <p:spPr>
          <a:xfrm>
            <a:off x="323045" y="159063"/>
            <a:ext cx="10515600" cy="1325563"/>
          </a:xfrm>
        </p:spPr>
        <p:txBody>
          <a:bodyPr/>
          <a:lstStyle/>
          <a:p>
            <a:r>
              <a:rPr lang="en-US" dirty="0"/>
              <a:t>APACHE SPARK’S STRUCTURED APIS</a:t>
            </a:r>
          </a:p>
        </p:txBody>
      </p:sp>
      <p:pic>
        <p:nvPicPr>
          <p:cNvPr id="4" name="Picture 3">
            <a:extLst>
              <a:ext uri="{FF2B5EF4-FFF2-40B4-BE49-F238E27FC236}">
                <a16:creationId xmlns:a16="http://schemas.microsoft.com/office/drawing/2014/main" id="{F30DF07F-730C-4862-8EEE-94BCA5A6501F}"/>
              </a:ext>
            </a:extLst>
          </p:cNvPr>
          <p:cNvPicPr>
            <a:picLocks noChangeAspect="1"/>
          </p:cNvPicPr>
          <p:nvPr/>
        </p:nvPicPr>
        <p:blipFill>
          <a:blip r:embed="rId2"/>
          <a:stretch>
            <a:fillRect/>
          </a:stretch>
        </p:blipFill>
        <p:spPr>
          <a:xfrm>
            <a:off x="1267800" y="1975243"/>
            <a:ext cx="4828200" cy="1811920"/>
          </a:xfrm>
          <a:prstGeom prst="rect">
            <a:avLst/>
          </a:prstGeom>
        </p:spPr>
      </p:pic>
      <p:sp>
        <p:nvSpPr>
          <p:cNvPr id="5" name="TextBox 4">
            <a:extLst>
              <a:ext uri="{FF2B5EF4-FFF2-40B4-BE49-F238E27FC236}">
                <a16:creationId xmlns:a16="http://schemas.microsoft.com/office/drawing/2014/main" id="{5D86BBF4-9AF9-49A7-8767-64C6B91789AA}"/>
              </a:ext>
            </a:extLst>
          </p:cNvPr>
          <p:cNvSpPr txBox="1"/>
          <p:nvPr/>
        </p:nvSpPr>
        <p:spPr>
          <a:xfrm>
            <a:off x="3264794" y="1490869"/>
            <a:ext cx="595035" cy="369332"/>
          </a:xfrm>
          <a:prstGeom prst="rect">
            <a:avLst/>
          </a:prstGeom>
          <a:noFill/>
        </p:spPr>
        <p:txBody>
          <a:bodyPr wrap="none" rtlCol="0">
            <a:spAutoFit/>
          </a:bodyPr>
          <a:lstStyle/>
          <a:p>
            <a:r>
              <a:rPr lang="en-US" dirty="0"/>
              <a:t>RDD</a:t>
            </a:r>
          </a:p>
        </p:txBody>
      </p:sp>
      <p:grpSp>
        <p:nvGrpSpPr>
          <p:cNvPr id="9" name="Group 8">
            <a:extLst>
              <a:ext uri="{FF2B5EF4-FFF2-40B4-BE49-F238E27FC236}">
                <a16:creationId xmlns:a16="http://schemas.microsoft.com/office/drawing/2014/main" id="{720CAB53-51C2-446B-92B6-29BFAE1BD2E0}"/>
              </a:ext>
            </a:extLst>
          </p:cNvPr>
          <p:cNvGrpSpPr/>
          <p:nvPr/>
        </p:nvGrpSpPr>
        <p:grpSpPr>
          <a:xfrm>
            <a:off x="7066669" y="1975243"/>
            <a:ext cx="4652646" cy="3085474"/>
            <a:chOff x="2999664" y="0"/>
            <a:chExt cx="6192672" cy="4562616"/>
          </a:xfrm>
        </p:grpSpPr>
        <p:pic>
          <p:nvPicPr>
            <p:cNvPr id="7" name="Picture 6">
              <a:extLst>
                <a:ext uri="{FF2B5EF4-FFF2-40B4-BE49-F238E27FC236}">
                  <a16:creationId xmlns:a16="http://schemas.microsoft.com/office/drawing/2014/main" id="{50B8E028-81CC-45C4-9312-63FBF8B2A556}"/>
                </a:ext>
              </a:extLst>
            </p:cNvPr>
            <p:cNvPicPr>
              <a:picLocks noChangeAspect="1"/>
            </p:cNvPicPr>
            <p:nvPr/>
          </p:nvPicPr>
          <p:blipFill rotWithShape="1">
            <a:blip r:embed="rId3"/>
            <a:srcRect b="71925"/>
            <a:stretch/>
          </p:blipFill>
          <p:spPr>
            <a:xfrm>
              <a:off x="2999664" y="0"/>
              <a:ext cx="6192672" cy="1925392"/>
            </a:xfrm>
            <a:prstGeom prst="rect">
              <a:avLst/>
            </a:prstGeom>
          </p:spPr>
        </p:pic>
        <p:pic>
          <p:nvPicPr>
            <p:cNvPr id="8" name="Picture 7">
              <a:extLst>
                <a:ext uri="{FF2B5EF4-FFF2-40B4-BE49-F238E27FC236}">
                  <a16:creationId xmlns:a16="http://schemas.microsoft.com/office/drawing/2014/main" id="{6CB93D06-CFBC-4ABA-981F-94F62CD0F5AA}"/>
                </a:ext>
              </a:extLst>
            </p:cNvPr>
            <p:cNvPicPr>
              <a:picLocks noChangeAspect="1"/>
            </p:cNvPicPr>
            <p:nvPr/>
          </p:nvPicPr>
          <p:blipFill rotWithShape="1">
            <a:blip r:embed="rId3"/>
            <a:srcRect t="61158"/>
            <a:stretch/>
          </p:blipFill>
          <p:spPr>
            <a:xfrm>
              <a:off x="2999664" y="1898835"/>
              <a:ext cx="6192672" cy="2663781"/>
            </a:xfrm>
            <a:prstGeom prst="rect">
              <a:avLst/>
            </a:prstGeom>
          </p:spPr>
        </p:pic>
      </p:grpSp>
      <p:sp>
        <p:nvSpPr>
          <p:cNvPr id="10" name="TextBox 9">
            <a:extLst>
              <a:ext uri="{FF2B5EF4-FFF2-40B4-BE49-F238E27FC236}">
                <a16:creationId xmlns:a16="http://schemas.microsoft.com/office/drawing/2014/main" id="{CF0210A6-ED09-4678-B645-38E41BF70A1D}"/>
              </a:ext>
            </a:extLst>
          </p:cNvPr>
          <p:cNvSpPr txBox="1"/>
          <p:nvPr/>
        </p:nvSpPr>
        <p:spPr>
          <a:xfrm>
            <a:off x="9008771" y="1545268"/>
            <a:ext cx="1212127" cy="369332"/>
          </a:xfrm>
          <a:prstGeom prst="rect">
            <a:avLst/>
          </a:prstGeom>
          <a:noFill/>
        </p:spPr>
        <p:txBody>
          <a:bodyPr wrap="none" rtlCol="0">
            <a:spAutoFit/>
          </a:bodyPr>
          <a:lstStyle/>
          <a:p>
            <a:r>
              <a:rPr lang="en-US" dirty="0" err="1"/>
              <a:t>DataFrame</a:t>
            </a:r>
            <a:endParaRPr lang="en-US" dirty="0"/>
          </a:p>
        </p:txBody>
      </p:sp>
      <p:sp>
        <p:nvSpPr>
          <p:cNvPr id="11" name="Rectangle 10">
            <a:extLst>
              <a:ext uri="{FF2B5EF4-FFF2-40B4-BE49-F238E27FC236}">
                <a16:creationId xmlns:a16="http://schemas.microsoft.com/office/drawing/2014/main" id="{268D188D-E0C1-4479-A8DA-17089EB58E6B}"/>
              </a:ext>
            </a:extLst>
          </p:cNvPr>
          <p:cNvSpPr/>
          <p:nvPr/>
        </p:nvSpPr>
        <p:spPr>
          <a:xfrm>
            <a:off x="1267800" y="5540996"/>
            <a:ext cx="9234921" cy="646331"/>
          </a:xfrm>
          <a:prstGeom prst="rect">
            <a:avLst/>
          </a:prstGeom>
        </p:spPr>
        <p:txBody>
          <a:bodyPr wrap="square">
            <a:spAutoFit/>
          </a:bodyPr>
          <a:lstStyle/>
          <a:p>
            <a:r>
              <a:rPr lang="en-US" dirty="0">
                <a:latin typeface="MinionPro-Regular"/>
              </a:rPr>
              <a:t>Spark can inspect or parse the query on the right-hand-side, and understand our intention, it can optimize or arrange the operations for efficient execution.</a:t>
            </a:r>
            <a:endParaRPr lang="en-US" dirty="0"/>
          </a:p>
        </p:txBody>
      </p:sp>
    </p:spTree>
    <p:extLst>
      <p:ext uri="{BB962C8B-B14F-4D97-AF65-F5344CB8AC3E}">
        <p14:creationId xmlns:p14="http://schemas.microsoft.com/office/powerpoint/2010/main" val="2767352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APACHE SPARK’S STRUCTURED APIS</a:t>
            </a:r>
          </a:p>
        </p:txBody>
      </p:sp>
      <p:sp>
        <p:nvSpPr>
          <p:cNvPr id="4" name="Rectangle: Rounded Corners 3">
            <a:extLst>
              <a:ext uri="{FF2B5EF4-FFF2-40B4-BE49-F238E27FC236}">
                <a16:creationId xmlns:a16="http://schemas.microsoft.com/office/drawing/2014/main" id="{8C8BB479-2CC3-400B-9FD5-727BDA73749F}"/>
              </a:ext>
            </a:extLst>
          </p:cNvPr>
          <p:cNvSpPr/>
          <p:nvPr/>
        </p:nvSpPr>
        <p:spPr>
          <a:xfrm>
            <a:off x="1249252" y="2762518"/>
            <a:ext cx="9518560" cy="2060620"/>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All of this simplicity and expressivity is possible because of the Spark SQL engine upon which the high-level Structured APIs are built. </a:t>
            </a:r>
          </a:p>
        </p:txBody>
      </p:sp>
    </p:spTree>
    <p:extLst>
      <p:ext uri="{BB962C8B-B14F-4D97-AF65-F5344CB8AC3E}">
        <p14:creationId xmlns:p14="http://schemas.microsoft.com/office/powerpoint/2010/main" val="203818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E2A4-847F-4A49-B8FA-F0059782DF8A}"/>
              </a:ext>
            </a:extLst>
          </p:cNvPr>
          <p:cNvSpPr>
            <a:spLocks noGrp="1"/>
          </p:cNvSpPr>
          <p:nvPr>
            <p:ph type="title"/>
          </p:nvPr>
        </p:nvSpPr>
        <p:spPr/>
        <p:txBody>
          <a:bodyPr/>
          <a:lstStyle/>
          <a:p>
            <a:r>
              <a:rPr lang="en-US" dirty="0"/>
              <a:t>DEFINE SCHEMA, DO NOT ASK FOR IT</a:t>
            </a:r>
          </a:p>
        </p:txBody>
      </p:sp>
      <p:sp>
        <p:nvSpPr>
          <p:cNvPr id="3" name="Content Placeholder 2">
            <a:extLst>
              <a:ext uri="{FF2B5EF4-FFF2-40B4-BE49-F238E27FC236}">
                <a16:creationId xmlns:a16="http://schemas.microsoft.com/office/drawing/2014/main" id="{BA3EDBC2-7380-4528-8D29-B2237D79E9D3}"/>
              </a:ext>
            </a:extLst>
          </p:cNvPr>
          <p:cNvSpPr>
            <a:spLocks noGrp="1"/>
          </p:cNvSpPr>
          <p:nvPr>
            <p:ph idx="1"/>
          </p:nvPr>
        </p:nvSpPr>
        <p:spPr>
          <a:xfrm>
            <a:off x="838200" y="1825625"/>
            <a:ext cx="10515600" cy="4008505"/>
          </a:xfrm>
        </p:spPr>
        <p:txBody>
          <a:bodyPr>
            <a:normAutofit/>
          </a:bodyPr>
          <a:lstStyle/>
          <a:p>
            <a:pPr marL="0" indent="0">
              <a:lnSpc>
                <a:spcPct val="100000"/>
              </a:lnSpc>
              <a:buNone/>
            </a:pPr>
            <a:r>
              <a:rPr lang="en-US" dirty="0"/>
              <a:t>By defining Schema:</a:t>
            </a:r>
          </a:p>
          <a:p>
            <a:pPr marL="0" indent="0">
              <a:lnSpc>
                <a:spcPct val="100000"/>
              </a:lnSpc>
              <a:buNone/>
            </a:pPr>
            <a:endParaRPr lang="en-US" dirty="0"/>
          </a:p>
          <a:p>
            <a:pPr lvl="1">
              <a:lnSpc>
                <a:spcPct val="100000"/>
              </a:lnSpc>
            </a:pPr>
            <a:r>
              <a:rPr lang="en-US" dirty="0"/>
              <a:t>You relieve Spark from the onus of inferring data types.</a:t>
            </a:r>
          </a:p>
          <a:p>
            <a:pPr lvl="1">
              <a:lnSpc>
                <a:spcPct val="100000"/>
              </a:lnSpc>
            </a:pPr>
            <a:endParaRPr lang="en-US" dirty="0"/>
          </a:p>
          <a:p>
            <a:pPr lvl="1">
              <a:lnSpc>
                <a:spcPct val="100000"/>
              </a:lnSpc>
            </a:pPr>
            <a:r>
              <a:rPr lang="en-US" dirty="0"/>
              <a:t>You prevent Spark from creating a separate job just to read a large portion of your file to ascertain the schema, which for a large data file can be expensive and time-consuming.</a:t>
            </a:r>
          </a:p>
          <a:p>
            <a:pPr lvl="1">
              <a:lnSpc>
                <a:spcPct val="100000"/>
              </a:lnSpc>
            </a:pPr>
            <a:endParaRPr lang="en-US" dirty="0"/>
          </a:p>
          <a:p>
            <a:pPr lvl="1">
              <a:lnSpc>
                <a:spcPct val="100000"/>
              </a:lnSpc>
            </a:pPr>
            <a:r>
              <a:rPr lang="en-US" dirty="0"/>
              <a:t>You can detect errors early if data doesn’t match the schema.</a:t>
            </a:r>
          </a:p>
        </p:txBody>
      </p:sp>
    </p:spTree>
    <p:extLst>
      <p:ext uri="{BB962C8B-B14F-4D97-AF65-F5344CB8AC3E}">
        <p14:creationId xmlns:p14="http://schemas.microsoft.com/office/powerpoint/2010/main" val="3890438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E2A4-847F-4A49-B8FA-F0059782DF8A}"/>
              </a:ext>
            </a:extLst>
          </p:cNvPr>
          <p:cNvSpPr>
            <a:spLocks noGrp="1"/>
          </p:cNvSpPr>
          <p:nvPr>
            <p:ph type="title"/>
          </p:nvPr>
        </p:nvSpPr>
        <p:spPr/>
        <p:txBody>
          <a:bodyPr/>
          <a:lstStyle/>
          <a:p>
            <a:r>
              <a:rPr lang="en-US" dirty="0"/>
              <a:t>DEFINE SCHEMA, DO NOT ASK FOR IT</a:t>
            </a:r>
          </a:p>
        </p:txBody>
      </p:sp>
      <p:sp>
        <p:nvSpPr>
          <p:cNvPr id="5" name="Content Placeholder 4">
            <a:extLst>
              <a:ext uri="{FF2B5EF4-FFF2-40B4-BE49-F238E27FC236}">
                <a16:creationId xmlns:a16="http://schemas.microsoft.com/office/drawing/2014/main" id="{5589B390-75F6-41DC-B63B-E39B5CED7EB8}"/>
              </a:ext>
            </a:extLst>
          </p:cNvPr>
          <p:cNvSpPr>
            <a:spLocks noGrp="1"/>
          </p:cNvSpPr>
          <p:nvPr>
            <p:ph idx="1"/>
          </p:nvPr>
        </p:nvSpPr>
        <p:spPr>
          <a:xfrm>
            <a:off x="838200" y="1825625"/>
            <a:ext cx="10621597" cy="4845631"/>
          </a:xfrm>
        </p:spPr>
        <p:txBody>
          <a:bodyPr>
            <a:normAutofit/>
          </a:bodyPr>
          <a:lstStyle/>
          <a:p>
            <a:pPr marL="0" indent="0">
              <a:buNone/>
            </a:pPr>
            <a:r>
              <a:rPr lang="en-US" dirty="0"/>
              <a:t>Two ways of defining Schema:</a:t>
            </a:r>
          </a:p>
          <a:p>
            <a:pPr marL="0" indent="0">
              <a:buNone/>
            </a:pPr>
            <a:endParaRPr lang="en-US" dirty="0"/>
          </a:p>
          <a:p>
            <a:pPr lvl="1"/>
            <a:r>
              <a:rPr lang="en-US" dirty="0"/>
              <a:t>Define it programmatically</a:t>
            </a:r>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lvl="1"/>
            <a:r>
              <a:rPr lang="en-US" dirty="0"/>
              <a:t>Employ a Data Definition Language (DDL) string</a:t>
            </a:r>
          </a:p>
        </p:txBody>
      </p:sp>
      <p:pic>
        <p:nvPicPr>
          <p:cNvPr id="6" name="Picture 5">
            <a:extLst>
              <a:ext uri="{FF2B5EF4-FFF2-40B4-BE49-F238E27FC236}">
                <a16:creationId xmlns:a16="http://schemas.microsoft.com/office/drawing/2014/main" id="{02CB81E4-99FC-4A6A-B5E8-E74F3292C0C8}"/>
              </a:ext>
            </a:extLst>
          </p:cNvPr>
          <p:cNvPicPr>
            <a:picLocks noChangeAspect="1"/>
          </p:cNvPicPr>
          <p:nvPr/>
        </p:nvPicPr>
        <p:blipFill>
          <a:blip r:embed="rId2"/>
          <a:stretch>
            <a:fillRect/>
          </a:stretch>
        </p:blipFill>
        <p:spPr>
          <a:xfrm>
            <a:off x="2497025" y="3292766"/>
            <a:ext cx="6144698" cy="1220013"/>
          </a:xfrm>
          <a:prstGeom prst="rect">
            <a:avLst/>
          </a:prstGeom>
        </p:spPr>
      </p:pic>
      <p:pic>
        <p:nvPicPr>
          <p:cNvPr id="8" name="Picture 7">
            <a:extLst>
              <a:ext uri="{FF2B5EF4-FFF2-40B4-BE49-F238E27FC236}">
                <a16:creationId xmlns:a16="http://schemas.microsoft.com/office/drawing/2014/main" id="{916784F8-589E-4073-BB8D-13AAF939CFC8}"/>
              </a:ext>
            </a:extLst>
          </p:cNvPr>
          <p:cNvPicPr>
            <a:picLocks noChangeAspect="1"/>
          </p:cNvPicPr>
          <p:nvPr/>
        </p:nvPicPr>
        <p:blipFill>
          <a:blip r:embed="rId3"/>
          <a:stretch>
            <a:fillRect/>
          </a:stretch>
        </p:blipFill>
        <p:spPr>
          <a:xfrm>
            <a:off x="2601081" y="5741246"/>
            <a:ext cx="4872706" cy="606136"/>
          </a:xfrm>
          <a:prstGeom prst="rect">
            <a:avLst/>
          </a:prstGeom>
        </p:spPr>
      </p:pic>
    </p:spTree>
    <p:extLst>
      <p:ext uri="{BB962C8B-B14F-4D97-AF65-F5344CB8AC3E}">
        <p14:creationId xmlns:p14="http://schemas.microsoft.com/office/powerpoint/2010/main" val="3525967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303C-D652-486D-9CE5-27FDFCB50A38}"/>
              </a:ext>
            </a:extLst>
          </p:cNvPr>
          <p:cNvSpPr>
            <a:spLocks noGrp="1"/>
          </p:cNvSpPr>
          <p:nvPr>
            <p:ph type="title"/>
          </p:nvPr>
        </p:nvSpPr>
        <p:spPr>
          <a:xfrm>
            <a:off x="258651" y="255655"/>
            <a:ext cx="10515600" cy="1325563"/>
          </a:xfrm>
        </p:spPr>
        <p:txBody>
          <a:bodyPr/>
          <a:lstStyle/>
          <a:p>
            <a:r>
              <a:rPr lang="en-US" dirty="0"/>
              <a:t>COMMON DATAFRAME OPERATIONS: WRITE</a:t>
            </a:r>
          </a:p>
        </p:txBody>
      </p:sp>
      <p:sp>
        <p:nvSpPr>
          <p:cNvPr id="3" name="Content Placeholder 2">
            <a:extLst>
              <a:ext uri="{FF2B5EF4-FFF2-40B4-BE49-F238E27FC236}">
                <a16:creationId xmlns:a16="http://schemas.microsoft.com/office/drawing/2014/main" id="{F9A15106-6DB5-4587-85C8-96FCCD547764}"/>
              </a:ext>
            </a:extLst>
          </p:cNvPr>
          <p:cNvSpPr>
            <a:spLocks noGrp="1"/>
          </p:cNvSpPr>
          <p:nvPr>
            <p:ph idx="1"/>
          </p:nvPr>
        </p:nvSpPr>
        <p:spPr/>
        <p:txBody>
          <a:bodyPr>
            <a:normAutofit/>
          </a:bodyPr>
          <a:lstStyle/>
          <a:p>
            <a:pPr>
              <a:lnSpc>
                <a:spcPct val="100000"/>
              </a:lnSpc>
            </a:pPr>
            <a:r>
              <a:rPr lang="en-US" dirty="0"/>
              <a:t>Parquet, a popular columnar format, is the default format; </a:t>
            </a:r>
          </a:p>
          <a:p>
            <a:pPr lvl="1">
              <a:lnSpc>
                <a:spcPct val="100000"/>
              </a:lnSpc>
            </a:pPr>
            <a:r>
              <a:rPr lang="en-US" dirty="0"/>
              <a:t>It uses snappy compression to compress the data. </a:t>
            </a:r>
          </a:p>
          <a:p>
            <a:pPr lvl="1">
              <a:lnSpc>
                <a:spcPct val="100000"/>
              </a:lnSpc>
            </a:pPr>
            <a:r>
              <a:rPr lang="en-US" dirty="0"/>
              <a:t>If the </a:t>
            </a:r>
            <a:r>
              <a:rPr lang="en-US" dirty="0" err="1"/>
              <a:t>DataFrame</a:t>
            </a:r>
            <a:r>
              <a:rPr lang="en-US" dirty="0"/>
              <a:t> is written as Parquet, the schema is preserved as part of the Parquet metadata.</a:t>
            </a:r>
          </a:p>
          <a:p>
            <a:pPr lvl="1">
              <a:lnSpc>
                <a:spcPct val="100000"/>
              </a:lnSpc>
            </a:pPr>
            <a:r>
              <a:rPr lang="en-US" dirty="0"/>
              <a:t>In this case, subsequent reads back into a </a:t>
            </a:r>
            <a:r>
              <a:rPr lang="en-US" dirty="0" err="1"/>
              <a:t>DataFrame</a:t>
            </a:r>
            <a:r>
              <a:rPr lang="en-US" dirty="0"/>
              <a:t> do not require you to manually supply a schema.</a:t>
            </a:r>
          </a:p>
        </p:txBody>
      </p:sp>
    </p:spTree>
    <p:extLst>
      <p:ext uri="{BB962C8B-B14F-4D97-AF65-F5344CB8AC3E}">
        <p14:creationId xmlns:p14="http://schemas.microsoft.com/office/powerpoint/2010/main" val="283615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303C-D652-486D-9CE5-27FDFCB50A38}"/>
              </a:ext>
            </a:extLst>
          </p:cNvPr>
          <p:cNvSpPr>
            <a:spLocks noGrp="1"/>
          </p:cNvSpPr>
          <p:nvPr>
            <p:ph type="title"/>
          </p:nvPr>
        </p:nvSpPr>
        <p:spPr>
          <a:xfrm>
            <a:off x="258651" y="255655"/>
            <a:ext cx="10515600" cy="1325563"/>
          </a:xfrm>
        </p:spPr>
        <p:txBody>
          <a:bodyPr/>
          <a:lstStyle/>
          <a:p>
            <a:r>
              <a:rPr lang="en-US" dirty="0"/>
              <a:t>COMMON DATAFRAME OPERATIONS</a:t>
            </a:r>
          </a:p>
        </p:txBody>
      </p:sp>
      <p:sp>
        <p:nvSpPr>
          <p:cNvPr id="3" name="Content Placeholder 2">
            <a:extLst>
              <a:ext uri="{FF2B5EF4-FFF2-40B4-BE49-F238E27FC236}">
                <a16:creationId xmlns:a16="http://schemas.microsoft.com/office/drawing/2014/main" id="{F9A15106-6DB5-4587-85C8-96FCCD547764}"/>
              </a:ext>
            </a:extLst>
          </p:cNvPr>
          <p:cNvSpPr>
            <a:spLocks noGrp="1"/>
          </p:cNvSpPr>
          <p:nvPr>
            <p:ph idx="1"/>
          </p:nvPr>
        </p:nvSpPr>
        <p:spPr>
          <a:xfrm>
            <a:off x="754487" y="2447947"/>
            <a:ext cx="10515600" cy="1947885"/>
          </a:xfrm>
        </p:spPr>
        <p:txBody>
          <a:bodyPr>
            <a:normAutofit/>
          </a:bodyPr>
          <a:lstStyle/>
          <a:p>
            <a:pPr marL="0" indent="0">
              <a:buNone/>
            </a:pPr>
            <a:r>
              <a:rPr lang="en-US" dirty="0"/>
              <a:t>Because </a:t>
            </a:r>
            <a:r>
              <a:rPr lang="en-US" dirty="0" err="1"/>
              <a:t>DataFrame</a:t>
            </a:r>
            <a:r>
              <a:rPr lang="en-US" dirty="0"/>
              <a:t> transformations are immutable, when we rename a column using </a:t>
            </a:r>
            <a:r>
              <a:rPr lang="en-US" dirty="0" err="1"/>
              <a:t>withColumnRenamed</a:t>
            </a:r>
            <a:r>
              <a:rPr lang="en-US" dirty="0"/>
              <a:t>() we get a new </a:t>
            </a:r>
            <a:r>
              <a:rPr lang="en-US" dirty="0" err="1"/>
              <a:t>DataFrame</a:t>
            </a:r>
            <a:r>
              <a:rPr lang="en-US" dirty="0"/>
              <a:t> while retaining the original with the old column name.</a:t>
            </a:r>
          </a:p>
        </p:txBody>
      </p:sp>
    </p:spTree>
    <p:extLst>
      <p:ext uri="{BB962C8B-B14F-4D97-AF65-F5344CB8AC3E}">
        <p14:creationId xmlns:p14="http://schemas.microsoft.com/office/powerpoint/2010/main" val="1421750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574A8-A779-4C81-893A-6D73F54810D7}"/>
              </a:ext>
            </a:extLst>
          </p:cNvPr>
          <p:cNvSpPr>
            <a:spLocks noGrp="1"/>
          </p:cNvSpPr>
          <p:nvPr>
            <p:ph idx="1"/>
          </p:nvPr>
        </p:nvSpPr>
        <p:spPr/>
        <p:txBody>
          <a:bodyPr>
            <a:normAutofit fontScale="92500" lnSpcReduction="10000"/>
          </a:bodyPr>
          <a:lstStyle/>
          <a:p>
            <a:pPr>
              <a:lnSpc>
                <a:spcPct val="150000"/>
              </a:lnSpc>
            </a:pPr>
            <a:r>
              <a:rPr lang="en-US" dirty="0"/>
              <a:t>Starting with Apache Spark 1.6, the </a:t>
            </a:r>
            <a:r>
              <a:rPr lang="en-US" dirty="0" err="1"/>
              <a:t>MLlib</a:t>
            </a:r>
            <a:r>
              <a:rPr lang="en-US" dirty="0"/>
              <a:t> project is split between two packages: </a:t>
            </a:r>
          </a:p>
          <a:p>
            <a:pPr lvl="1">
              <a:lnSpc>
                <a:spcPct val="150000"/>
              </a:lnSpc>
            </a:pPr>
            <a:r>
              <a:rPr lang="en-US" dirty="0" err="1"/>
              <a:t>spark.mllib</a:t>
            </a:r>
            <a:r>
              <a:rPr lang="en-US" dirty="0"/>
              <a:t> </a:t>
            </a:r>
          </a:p>
          <a:p>
            <a:pPr lvl="1">
              <a:lnSpc>
                <a:spcPct val="150000"/>
              </a:lnSpc>
            </a:pPr>
            <a:r>
              <a:rPr lang="en-US" dirty="0"/>
              <a:t>spark.ml. </a:t>
            </a:r>
          </a:p>
          <a:p>
            <a:pPr>
              <a:lnSpc>
                <a:spcPct val="150000"/>
              </a:lnSpc>
            </a:pPr>
            <a:r>
              <a:rPr lang="en-US" dirty="0"/>
              <a:t>The </a:t>
            </a:r>
            <a:r>
              <a:rPr lang="en-US" dirty="0" err="1"/>
              <a:t>DataFrame</a:t>
            </a:r>
            <a:r>
              <a:rPr lang="en-US" dirty="0"/>
              <a:t>-based API is the latter while the former contains the RDD-based APIs, which are now in maintenance mode. </a:t>
            </a:r>
          </a:p>
          <a:p>
            <a:pPr>
              <a:lnSpc>
                <a:spcPct val="150000"/>
              </a:lnSpc>
            </a:pPr>
            <a:r>
              <a:rPr lang="en-US" dirty="0"/>
              <a:t>All new features go into spark.ml.</a:t>
            </a:r>
          </a:p>
        </p:txBody>
      </p:sp>
      <p:sp>
        <p:nvSpPr>
          <p:cNvPr id="4" name="Title 1">
            <a:extLst>
              <a:ext uri="{FF2B5EF4-FFF2-40B4-BE49-F238E27FC236}">
                <a16:creationId xmlns:a16="http://schemas.microsoft.com/office/drawing/2014/main" id="{36D7DD23-8C9F-4289-8032-DFB7BD6BBF78}"/>
              </a:ext>
            </a:extLst>
          </p:cNvPr>
          <p:cNvSpPr>
            <a:spLocks noGrp="1"/>
          </p:cNvSpPr>
          <p:nvPr>
            <p:ph type="title"/>
          </p:nvPr>
        </p:nvSpPr>
        <p:spPr>
          <a:xfrm>
            <a:off x="838200" y="365125"/>
            <a:ext cx="10515600" cy="1325563"/>
          </a:xfrm>
        </p:spPr>
        <p:txBody>
          <a:bodyPr/>
          <a:lstStyle/>
          <a:p>
            <a:r>
              <a:rPr lang="en-US" dirty="0"/>
              <a:t>Spark </a:t>
            </a:r>
            <a:r>
              <a:rPr lang="en-US" dirty="0" err="1"/>
              <a:t>MLlib</a:t>
            </a:r>
            <a:endParaRPr lang="en-US" dirty="0"/>
          </a:p>
        </p:txBody>
      </p:sp>
    </p:spTree>
    <p:extLst>
      <p:ext uri="{BB962C8B-B14F-4D97-AF65-F5344CB8AC3E}">
        <p14:creationId xmlns:p14="http://schemas.microsoft.com/office/powerpoint/2010/main" val="203769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303C-D652-486D-9CE5-27FDFCB50A38}"/>
              </a:ext>
            </a:extLst>
          </p:cNvPr>
          <p:cNvSpPr>
            <a:spLocks noGrp="1"/>
          </p:cNvSpPr>
          <p:nvPr>
            <p:ph type="title"/>
          </p:nvPr>
        </p:nvSpPr>
        <p:spPr>
          <a:xfrm>
            <a:off x="258651" y="255655"/>
            <a:ext cx="10515600" cy="1325563"/>
          </a:xfrm>
        </p:spPr>
        <p:txBody>
          <a:bodyPr/>
          <a:lstStyle/>
          <a:p>
            <a:r>
              <a:rPr lang="en-US" dirty="0"/>
              <a:t>COMMON DATAFRAME OPERATIONS</a:t>
            </a:r>
          </a:p>
        </p:txBody>
      </p:sp>
      <p:sp>
        <p:nvSpPr>
          <p:cNvPr id="3" name="Content Placeholder 2">
            <a:extLst>
              <a:ext uri="{FF2B5EF4-FFF2-40B4-BE49-F238E27FC236}">
                <a16:creationId xmlns:a16="http://schemas.microsoft.com/office/drawing/2014/main" id="{F9A15106-6DB5-4587-85C8-96FCCD547764}"/>
              </a:ext>
            </a:extLst>
          </p:cNvPr>
          <p:cNvSpPr>
            <a:spLocks noGrp="1"/>
          </p:cNvSpPr>
          <p:nvPr>
            <p:ph idx="1"/>
          </p:nvPr>
        </p:nvSpPr>
        <p:spPr>
          <a:xfrm>
            <a:off x="683653" y="2055142"/>
            <a:ext cx="10714150" cy="3740352"/>
          </a:xfrm>
        </p:spPr>
        <p:txBody>
          <a:bodyPr>
            <a:normAutofit fontScale="92500"/>
          </a:bodyPr>
          <a:lstStyle/>
          <a:p>
            <a:pPr>
              <a:lnSpc>
                <a:spcPct val="100000"/>
              </a:lnSpc>
            </a:pPr>
            <a:r>
              <a:rPr lang="en-US" dirty="0"/>
              <a:t>The </a:t>
            </a:r>
            <a:r>
              <a:rPr lang="en-US" dirty="0" err="1"/>
              <a:t>DataFrame</a:t>
            </a:r>
            <a:r>
              <a:rPr lang="en-US" dirty="0"/>
              <a:t> API also offers the collect() method, but for extremely large </a:t>
            </a:r>
            <a:r>
              <a:rPr lang="en-US" dirty="0" err="1"/>
              <a:t>DataFrames</a:t>
            </a:r>
            <a:r>
              <a:rPr lang="en-US" dirty="0"/>
              <a:t> this is resource-heavy (expensive) and dangerous, as it can cause out-of-memory (OOM) exceptions.</a:t>
            </a:r>
          </a:p>
          <a:p>
            <a:pPr>
              <a:lnSpc>
                <a:spcPct val="100000"/>
              </a:lnSpc>
            </a:pPr>
            <a:r>
              <a:rPr lang="en-US" dirty="0"/>
              <a:t>Unlike count(), which returns a single number to the driver, collect() returns a collection of all the Row objects in the entire </a:t>
            </a:r>
            <a:r>
              <a:rPr lang="en-US" dirty="0" err="1"/>
              <a:t>DataFrame</a:t>
            </a:r>
            <a:r>
              <a:rPr lang="en-US" dirty="0"/>
              <a:t> or Dataset. </a:t>
            </a:r>
          </a:p>
          <a:p>
            <a:pPr>
              <a:lnSpc>
                <a:spcPct val="100000"/>
              </a:lnSpc>
            </a:pPr>
            <a:endParaRPr lang="en-US" dirty="0"/>
          </a:p>
          <a:p>
            <a:pPr>
              <a:lnSpc>
                <a:spcPct val="100000"/>
              </a:lnSpc>
            </a:pPr>
            <a:r>
              <a:rPr lang="en-US" dirty="0"/>
              <a:t>If you want to take a peek at some Row records you’re better off with take(</a:t>
            </a:r>
            <a:r>
              <a:rPr lang="en-US" i="1" dirty="0"/>
              <a:t>n</a:t>
            </a:r>
            <a:r>
              <a:rPr lang="en-US" dirty="0"/>
              <a:t>), which will return only the first </a:t>
            </a:r>
            <a:r>
              <a:rPr lang="en-US" i="1" dirty="0"/>
              <a:t>n </a:t>
            </a:r>
            <a:r>
              <a:rPr lang="en-US" dirty="0"/>
              <a:t>Row objects of the </a:t>
            </a:r>
            <a:r>
              <a:rPr lang="en-US" dirty="0" err="1"/>
              <a:t>DataFrame</a:t>
            </a:r>
            <a:r>
              <a:rPr lang="en-US" dirty="0"/>
              <a:t>.</a:t>
            </a:r>
          </a:p>
        </p:txBody>
      </p:sp>
    </p:spTree>
    <p:extLst>
      <p:ext uri="{BB962C8B-B14F-4D97-AF65-F5344CB8AC3E}">
        <p14:creationId xmlns:p14="http://schemas.microsoft.com/office/powerpoint/2010/main" val="3230750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303C-D652-486D-9CE5-27FDFCB50A38}"/>
              </a:ext>
            </a:extLst>
          </p:cNvPr>
          <p:cNvSpPr>
            <a:spLocks noGrp="1"/>
          </p:cNvSpPr>
          <p:nvPr>
            <p:ph type="title"/>
          </p:nvPr>
        </p:nvSpPr>
        <p:spPr>
          <a:xfrm>
            <a:off x="258651" y="255655"/>
            <a:ext cx="10515600" cy="1325563"/>
          </a:xfrm>
        </p:spPr>
        <p:txBody>
          <a:bodyPr/>
          <a:lstStyle/>
          <a:p>
            <a:r>
              <a:rPr lang="en-US" dirty="0"/>
              <a:t>WHEN TO USE RDD</a:t>
            </a:r>
          </a:p>
        </p:txBody>
      </p:sp>
      <p:sp>
        <p:nvSpPr>
          <p:cNvPr id="3" name="Content Placeholder 2">
            <a:extLst>
              <a:ext uri="{FF2B5EF4-FFF2-40B4-BE49-F238E27FC236}">
                <a16:creationId xmlns:a16="http://schemas.microsoft.com/office/drawing/2014/main" id="{F9A15106-6DB5-4587-85C8-96FCCD547764}"/>
              </a:ext>
            </a:extLst>
          </p:cNvPr>
          <p:cNvSpPr>
            <a:spLocks noGrp="1"/>
          </p:cNvSpPr>
          <p:nvPr>
            <p:ph idx="1"/>
          </p:nvPr>
        </p:nvSpPr>
        <p:spPr>
          <a:xfrm>
            <a:off x="657895" y="2016506"/>
            <a:ext cx="10714150" cy="3740352"/>
          </a:xfrm>
        </p:spPr>
        <p:txBody>
          <a:bodyPr>
            <a:normAutofit/>
          </a:bodyPr>
          <a:lstStyle/>
          <a:p>
            <a:pPr marL="0" indent="0">
              <a:buNone/>
            </a:pPr>
            <a:r>
              <a:rPr lang="en-US" dirty="0"/>
              <a:t>When you</a:t>
            </a:r>
          </a:p>
          <a:p>
            <a:pPr lvl="1"/>
            <a:r>
              <a:rPr lang="en-US" sz="2800" dirty="0"/>
              <a:t>Are using a third-party package that’s written using RDDs</a:t>
            </a:r>
          </a:p>
          <a:p>
            <a:endParaRPr lang="en-US" dirty="0"/>
          </a:p>
          <a:p>
            <a:pPr lvl="1"/>
            <a:r>
              <a:rPr lang="en-US" sz="2800" dirty="0"/>
              <a:t>Can forgo the code optimization, efficient space utilization, and performance benefits available with </a:t>
            </a:r>
            <a:r>
              <a:rPr lang="en-US" sz="2800" dirty="0" err="1"/>
              <a:t>DataFrames</a:t>
            </a:r>
            <a:endParaRPr lang="en-US" sz="2800" dirty="0"/>
          </a:p>
          <a:p>
            <a:endParaRPr lang="en-US" dirty="0"/>
          </a:p>
          <a:p>
            <a:pPr lvl="1"/>
            <a:r>
              <a:rPr lang="en-US" sz="2800" dirty="0"/>
              <a:t>Want to precisely instruct Spark </a:t>
            </a:r>
            <a:r>
              <a:rPr lang="en-US" sz="2800" i="1" dirty="0"/>
              <a:t>how to do </a:t>
            </a:r>
            <a:r>
              <a:rPr lang="en-US" sz="2800" dirty="0"/>
              <a:t>a query</a:t>
            </a:r>
          </a:p>
        </p:txBody>
      </p:sp>
    </p:spTree>
    <p:extLst>
      <p:ext uri="{BB962C8B-B14F-4D97-AF65-F5344CB8AC3E}">
        <p14:creationId xmlns:p14="http://schemas.microsoft.com/office/powerpoint/2010/main" val="2520989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SPARK STRUCTURED API</a:t>
            </a:r>
          </a:p>
        </p:txBody>
      </p:sp>
      <p:sp>
        <p:nvSpPr>
          <p:cNvPr id="4" name="Rectangle: Rounded Corners 3">
            <a:extLst>
              <a:ext uri="{FF2B5EF4-FFF2-40B4-BE49-F238E27FC236}">
                <a16:creationId xmlns:a16="http://schemas.microsoft.com/office/drawing/2014/main" id="{8C8BB479-2CC3-400B-9FD5-727BDA73749F}"/>
              </a:ext>
            </a:extLst>
          </p:cNvPr>
          <p:cNvSpPr/>
          <p:nvPr/>
        </p:nvSpPr>
        <p:spPr>
          <a:xfrm>
            <a:off x="1249252" y="2762518"/>
            <a:ext cx="9518560" cy="2060620"/>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You tell Spark </a:t>
            </a:r>
            <a:r>
              <a:rPr lang="en-US" sz="2800" i="1" dirty="0">
                <a:solidFill>
                  <a:schemeClr val="tx1"/>
                </a:solidFill>
              </a:rPr>
              <a:t>what to do</a:t>
            </a:r>
            <a:r>
              <a:rPr lang="en-US" sz="2800" dirty="0">
                <a:solidFill>
                  <a:schemeClr val="tx1"/>
                </a:solidFill>
              </a:rPr>
              <a:t>, not </a:t>
            </a:r>
            <a:r>
              <a:rPr lang="en-US" sz="2800" i="1" dirty="0">
                <a:solidFill>
                  <a:schemeClr val="tx1"/>
                </a:solidFill>
              </a:rPr>
              <a:t> how to do it</a:t>
            </a:r>
            <a:r>
              <a:rPr lang="en-US" sz="2800" dirty="0">
                <a:solidFill>
                  <a:schemeClr val="tx1"/>
                </a:solidFill>
              </a:rPr>
              <a:t>, using high level operations. Then Spark using the </a:t>
            </a:r>
            <a:r>
              <a:rPr lang="en-US" sz="2800" b="1" dirty="0">
                <a:solidFill>
                  <a:schemeClr val="tx1"/>
                </a:solidFill>
              </a:rPr>
              <a:t>Spark SQL engine</a:t>
            </a:r>
            <a:r>
              <a:rPr lang="en-US" sz="2800" dirty="0">
                <a:solidFill>
                  <a:schemeClr val="tx1"/>
                </a:solidFill>
              </a:rPr>
              <a:t> build efficient queries and generates compact codes for that.</a:t>
            </a:r>
          </a:p>
        </p:txBody>
      </p:sp>
    </p:spTree>
    <p:extLst>
      <p:ext uri="{BB962C8B-B14F-4D97-AF65-F5344CB8AC3E}">
        <p14:creationId xmlns:p14="http://schemas.microsoft.com/office/powerpoint/2010/main" val="304808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SPARK SQL AND UNDERLYING ENGINE</a:t>
            </a:r>
          </a:p>
        </p:txBody>
      </p:sp>
      <p:sp>
        <p:nvSpPr>
          <p:cNvPr id="4" name="Rectangle: Rounded Corners 3">
            <a:extLst>
              <a:ext uri="{FF2B5EF4-FFF2-40B4-BE49-F238E27FC236}">
                <a16:creationId xmlns:a16="http://schemas.microsoft.com/office/drawing/2014/main" id="{8C8BB479-2CC3-400B-9FD5-727BDA73749F}"/>
              </a:ext>
            </a:extLst>
          </p:cNvPr>
          <p:cNvSpPr/>
          <p:nvPr/>
        </p:nvSpPr>
        <p:spPr>
          <a:xfrm>
            <a:off x="2728175" y="3903955"/>
            <a:ext cx="6735651" cy="866010"/>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Spark SQL</a:t>
            </a:r>
          </a:p>
        </p:txBody>
      </p:sp>
      <p:sp>
        <p:nvSpPr>
          <p:cNvPr id="3" name="Oval 2">
            <a:extLst>
              <a:ext uri="{FF2B5EF4-FFF2-40B4-BE49-F238E27FC236}">
                <a16:creationId xmlns:a16="http://schemas.microsoft.com/office/drawing/2014/main" id="{F3982C14-1BA6-4DBA-839F-06763CE12491}"/>
              </a:ext>
            </a:extLst>
          </p:cNvPr>
          <p:cNvSpPr/>
          <p:nvPr/>
        </p:nvSpPr>
        <p:spPr>
          <a:xfrm>
            <a:off x="2937349" y="4103617"/>
            <a:ext cx="1678761" cy="4666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a:t>Catalyst optimizer</a:t>
            </a:r>
          </a:p>
        </p:txBody>
      </p:sp>
      <p:sp>
        <p:nvSpPr>
          <p:cNvPr id="5" name="Oval 4">
            <a:extLst>
              <a:ext uri="{FF2B5EF4-FFF2-40B4-BE49-F238E27FC236}">
                <a16:creationId xmlns:a16="http://schemas.microsoft.com/office/drawing/2014/main" id="{262FB35D-3276-43AB-BCAB-B0544604AC61}"/>
              </a:ext>
            </a:extLst>
          </p:cNvPr>
          <p:cNvSpPr/>
          <p:nvPr/>
        </p:nvSpPr>
        <p:spPr>
          <a:xfrm>
            <a:off x="7393439" y="4103617"/>
            <a:ext cx="1678761" cy="4666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a:t>Tungsten</a:t>
            </a:r>
          </a:p>
        </p:txBody>
      </p:sp>
      <p:cxnSp>
        <p:nvCxnSpPr>
          <p:cNvPr id="6" name="Straight Arrow Connector 5">
            <a:extLst>
              <a:ext uri="{FF2B5EF4-FFF2-40B4-BE49-F238E27FC236}">
                <a16:creationId xmlns:a16="http://schemas.microsoft.com/office/drawing/2014/main" id="{4F3AEF90-ACD3-4E96-A06C-9090C4ED9C1D}"/>
              </a:ext>
            </a:extLst>
          </p:cNvPr>
          <p:cNvCxnSpPr>
            <a:cxnSpLocks/>
          </p:cNvCxnSpPr>
          <p:nvPr/>
        </p:nvCxnSpPr>
        <p:spPr>
          <a:xfrm flipH="1" flipV="1">
            <a:off x="2130794" y="3747601"/>
            <a:ext cx="829858" cy="51237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3A51EE-4911-4D76-AD21-AA5F8C1E4176}"/>
              </a:ext>
            </a:extLst>
          </p:cNvPr>
          <p:cNvSpPr/>
          <p:nvPr/>
        </p:nvSpPr>
        <p:spPr>
          <a:xfrm>
            <a:off x="235685" y="2887169"/>
            <a:ext cx="1947187" cy="1600438"/>
          </a:xfrm>
          <a:prstGeom prst="rect">
            <a:avLst/>
          </a:prstGeom>
        </p:spPr>
        <p:txBody>
          <a:bodyPr wrap="square">
            <a:spAutoFit/>
          </a:bodyPr>
          <a:lstStyle/>
          <a:p>
            <a:r>
              <a:rPr lang="en-US" sz="1400" dirty="0">
                <a:latin typeface="MinionPro-Regular"/>
              </a:rPr>
              <a:t>1. Analysis</a:t>
            </a:r>
          </a:p>
          <a:p>
            <a:r>
              <a:rPr lang="en-US" sz="1400" dirty="0">
                <a:latin typeface="MinionPro-Regular"/>
              </a:rPr>
              <a:t>2. Logical optimization</a:t>
            </a:r>
          </a:p>
          <a:p>
            <a:r>
              <a:rPr lang="en-US" sz="1400" dirty="0">
                <a:latin typeface="MinionPro-Regular"/>
              </a:rPr>
              <a:t>3. Physical planning</a:t>
            </a:r>
          </a:p>
          <a:p>
            <a:r>
              <a:rPr lang="en-US" sz="1400" dirty="0">
                <a:latin typeface="MinionPro-Regular"/>
              </a:rPr>
              <a:t>4. Code generation</a:t>
            </a:r>
          </a:p>
          <a:p>
            <a:endParaRPr lang="en-US" sz="1400" dirty="0">
              <a:latin typeface="MinionPro-Regular"/>
            </a:endParaRPr>
          </a:p>
          <a:p>
            <a:r>
              <a:rPr lang="en-US" sz="1400" dirty="0">
                <a:latin typeface="MinionPro-Regular"/>
              </a:rPr>
              <a:t>In python use:</a:t>
            </a:r>
          </a:p>
          <a:p>
            <a:pPr algn="ctr"/>
            <a:r>
              <a:rPr lang="en-US" sz="1400" dirty="0" err="1">
                <a:latin typeface="+mj-lt"/>
              </a:rPr>
              <a:t>df.explain</a:t>
            </a:r>
            <a:r>
              <a:rPr lang="en-US" sz="1400" dirty="0">
                <a:latin typeface="+mj-lt"/>
              </a:rPr>
              <a:t>(True)</a:t>
            </a:r>
            <a:endParaRPr lang="en-US" sz="1100" dirty="0">
              <a:latin typeface="+mj-lt"/>
            </a:endParaRPr>
          </a:p>
        </p:txBody>
      </p:sp>
    </p:spTree>
    <p:extLst>
      <p:ext uri="{BB962C8B-B14F-4D97-AF65-F5344CB8AC3E}">
        <p14:creationId xmlns:p14="http://schemas.microsoft.com/office/powerpoint/2010/main" val="1412660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SPARK SQL AND UNDERLYING ENGINE</a:t>
            </a:r>
          </a:p>
        </p:txBody>
      </p:sp>
      <p:sp>
        <p:nvSpPr>
          <p:cNvPr id="4" name="Rectangle: Rounded Corners 3">
            <a:extLst>
              <a:ext uri="{FF2B5EF4-FFF2-40B4-BE49-F238E27FC236}">
                <a16:creationId xmlns:a16="http://schemas.microsoft.com/office/drawing/2014/main" id="{8C8BB479-2CC3-400B-9FD5-727BDA73749F}"/>
              </a:ext>
            </a:extLst>
          </p:cNvPr>
          <p:cNvSpPr/>
          <p:nvPr/>
        </p:nvSpPr>
        <p:spPr>
          <a:xfrm>
            <a:off x="2728175" y="4610503"/>
            <a:ext cx="6735651" cy="650646"/>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Spark SQL</a:t>
            </a:r>
          </a:p>
        </p:txBody>
      </p:sp>
      <p:sp>
        <p:nvSpPr>
          <p:cNvPr id="7" name="Rectangle 6">
            <a:extLst>
              <a:ext uri="{FF2B5EF4-FFF2-40B4-BE49-F238E27FC236}">
                <a16:creationId xmlns:a16="http://schemas.microsoft.com/office/drawing/2014/main" id="{C08FD530-BFA5-43DB-ADAA-D677BD810246}"/>
              </a:ext>
            </a:extLst>
          </p:cNvPr>
          <p:cNvSpPr/>
          <p:nvPr/>
        </p:nvSpPr>
        <p:spPr>
          <a:xfrm>
            <a:off x="4193439" y="3264793"/>
            <a:ext cx="3805122" cy="56667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JDBC/ODBC Connector</a:t>
            </a:r>
          </a:p>
        </p:txBody>
      </p:sp>
      <p:sp>
        <p:nvSpPr>
          <p:cNvPr id="9" name="Rectangle 8">
            <a:extLst>
              <a:ext uri="{FF2B5EF4-FFF2-40B4-BE49-F238E27FC236}">
                <a16:creationId xmlns:a16="http://schemas.microsoft.com/office/drawing/2014/main" id="{8A9CDBCB-BA61-4B02-898B-9C349665193D}"/>
              </a:ext>
            </a:extLst>
          </p:cNvPr>
          <p:cNvSpPr/>
          <p:nvPr/>
        </p:nvSpPr>
        <p:spPr>
          <a:xfrm>
            <a:off x="4456162" y="2027296"/>
            <a:ext cx="706037"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Tableau</a:t>
            </a:r>
            <a:endParaRPr lang="en-US" dirty="0">
              <a:solidFill>
                <a:schemeClr val="tx1"/>
              </a:solidFill>
            </a:endParaRPr>
          </a:p>
        </p:txBody>
      </p:sp>
      <p:sp>
        <p:nvSpPr>
          <p:cNvPr id="10" name="Rectangle 9">
            <a:extLst>
              <a:ext uri="{FF2B5EF4-FFF2-40B4-BE49-F238E27FC236}">
                <a16:creationId xmlns:a16="http://schemas.microsoft.com/office/drawing/2014/main" id="{A95E73B8-E7E2-45EA-9EBC-4C88C5AD4F8C}"/>
              </a:ext>
            </a:extLst>
          </p:cNvPr>
          <p:cNvSpPr/>
          <p:nvPr/>
        </p:nvSpPr>
        <p:spPr>
          <a:xfrm>
            <a:off x="5660342" y="2027296"/>
            <a:ext cx="871316"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Snowflake</a:t>
            </a:r>
            <a:endParaRPr lang="en-US" dirty="0">
              <a:solidFill>
                <a:schemeClr val="tx1"/>
              </a:solidFill>
            </a:endParaRPr>
          </a:p>
        </p:txBody>
      </p:sp>
      <p:sp>
        <p:nvSpPr>
          <p:cNvPr id="11" name="Rectangle 10">
            <a:extLst>
              <a:ext uri="{FF2B5EF4-FFF2-40B4-BE49-F238E27FC236}">
                <a16:creationId xmlns:a16="http://schemas.microsoft.com/office/drawing/2014/main" id="{243DA702-0644-41B5-AC61-6010575823A0}"/>
              </a:ext>
            </a:extLst>
          </p:cNvPr>
          <p:cNvSpPr/>
          <p:nvPr/>
        </p:nvSpPr>
        <p:spPr>
          <a:xfrm>
            <a:off x="7172449" y="2098125"/>
            <a:ext cx="343364" cy="369332"/>
          </a:xfrm>
          <a:prstGeom prst="rect">
            <a:avLst/>
          </a:prstGeom>
        </p:spPr>
        <p:txBody>
          <a:bodyPr wrap="none">
            <a:spAutoFit/>
          </a:bodyPr>
          <a:lstStyle/>
          <a:p>
            <a:r>
              <a:rPr lang="en-US" dirty="0"/>
              <a:t>…</a:t>
            </a:r>
          </a:p>
        </p:txBody>
      </p:sp>
      <p:sp>
        <p:nvSpPr>
          <p:cNvPr id="12" name="Rectangle 11">
            <a:extLst>
              <a:ext uri="{FF2B5EF4-FFF2-40B4-BE49-F238E27FC236}">
                <a16:creationId xmlns:a16="http://schemas.microsoft.com/office/drawing/2014/main" id="{607F23C6-BC75-46D0-ACAA-3F59C8621D3A}"/>
              </a:ext>
            </a:extLst>
          </p:cNvPr>
          <p:cNvSpPr/>
          <p:nvPr/>
        </p:nvSpPr>
        <p:spPr>
          <a:xfrm>
            <a:off x="2795612" y="3264793"/>
            <a:ext cx="939736" cy="566671"/>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Spark Application</a:t>
            </a:r>
            <a:endParaRPr lang="en-US" dirty="0">
              <a:solidFill>
                <a:schemeClr val="tx1"/>
              </a:solidFill>
            </a:endParaRPr>
          </a:p>
        </p:txBody>
      </p:sp>
      <p:sp>
        <p:nvSpPr>
          <p:cNvPr id="13" name="Rectangle 12">
            <a:extLst>
              <a:ext uri="{FF2B5EF4-FFF2-40B4-BE49-F238E27FC236}">
                <a16:creationId xmlns:a16="http://schemas.microsoft.com/office/drawing/2014/main" id="{40683571-E42E-4DB7-B414-E812FDEA9538}"/>
              </a:ext>
            </a:extLst>
          </p:cNvPr>
          <p:cNvSpPr/>
          <p:nvPr/>
        </p:nvSpPr>
        <p:spPr>
          <a:xfrm>
            <a:off x="8428275" y="3264793"/>
            <a:ext cx="939736" cy="566671"/>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Spark SQL Shell</a:t>
            </a:r>
          </a:p>
        </p:txBody>
      </p:sp>
      <p:sp>
        <p:nvSpPr>
          <p:cNvPr id="14" name="Rectangle 13">
            <a:extLst>
              <a:ext uri="{FF2B5EF4-FFF2-40B4-BE49-F238E27FC236}">
                <a16:creationId xmlns:a16="http://schemas.microsoft.com/office/drawing/2014/main" id="{0D373DDB-15B5-4C11-AC8F-1211653C853C}"/>
              </a:ext>
            </a:extLst>
          </p:cNvPr>
          <p:cNvSpPr/>
          <p:nvPr/>
        </p:nvSpPr>
        <p:spPr>
          <a:xfrm>
            <a:off x="3575718" y="5948909"/>
            <a:ext cx="706037"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Hive Tables</a:t>
            </a:r>
            <a:endParaRPr lang="en-US" dirty="0">
              <a:solidFill>
                <a:schemeClr val="tx1"/>
              </a:solidFill>
            </a:endParaRPr>
          </a:p>
        </p:txBody>
      </p:sp>
      <p:sp>
        <p:nvSpPr>
          <p:cNvPr id="15" name="Rectangle 14">
            <a:extLst>
              <a:ext uri="{FF2B5EF4-FFF2-40B4-BE49-F238E27FC236}">
                <a16:creationId xmlns:a16="http://schemas.microsoft.com/office/drawing/2014/main" id="{366216A1-5A6A-4D06-A43D-85A9E1397307}"/>
              </a:ext>
            </a:extLst>
          </p:cNvPr>
          <p:cNvSpPr/>
          <p:nvPr/>
        </p:nvSpPr>
        <p:spPr>
          <a:xfrm>
            <a:off x="4641678" y="5948909"/>
            <a:ext cx="706037"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JSON</a:t>
            </a:r>
            <a:endParaRPr lang="en-US" dirty="0">
              <a:solidFill>
                <a:schemeClr val="tx1"/>
              </a:solidFill>
            </a:endParaRPr>
          </a:p>
        </p:txBody>
      </p:sp>
      <p:sp>
        <p:nvSpPr>
          <p:cNvPr id="16" name="Rectangle 15">
            <a:extLst>
              <a:ext uri="{FF2B5EF4-FFF2-40B4-BE49-F238E27FC236}">
                <a16:creationId xmlns:a16="http://schemas.microsoft.com/office/drawing/2014/main" id="{3D8AE984-9460-4A66-AB6B-03737C60786F}"/>
              </a:ext>
            </a:extLst>
          </p:cNvPr>
          <p:cNvSpPr/>
          <p:nvPr/>
        </p:nvSpPr>
        <p:spPr>
          <a:xfrm>
            <a:off x="5707638" y="5948909"/>
            <a:ext cx="706037"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Avro</a:t>
            </a:r>
            <a:endParaRPr lang="en-US" dirty="0">
              <a:solidFill>
                <a:schemeClr val="tx1"/>
              </a:solidFill>
            </a:endParaRPr>
          </a:p>
        </p:txBody>
      </p:sp>
      <p:sp>
        <p:nvSpPr>
          <p:cNvPr id="17" name="Rectangle 16">
            <a:extLst>
              <a:ext uri="{FF2B5EF4-FFF2-40B4-BE49-F238E27FC236}">
                <a16:creationId xmlns:a16="http://schemas.microsoft.com/office/drawing/2014/main" id="{ACED9CA3-CC5F-4217-9664-585E17C1C4D6}"/>
              </a:ext>
            </a:extLst>
          </p:cNvPr>
          <p:cNvSpPr/>
          <p:nvPr/>
        </p:nvSpPr>
        <p:spPr>
          <a:xfrm>
            <a:off x="6773598" y="5948909"/>
            <a:ext cx="706037"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Parquet</a:t>
            </a:r>
            <a:endParaRPr lang="en-US" dirty="0">
              <a:solidFill>
                <a:schemeClr val="tx1"/>
              </a:solidFill>
            </a:endParaRPr>
          </a:p>
        </p:txBody>
      </p:sp>
      <p:sp>
        <p:nvSpPr>
          <p:cNvPr id="18" name="Rectangle 17">
            <a:extLst>
              <a:ext uri="{FF2B5EF4-FFF2-40B4-BE49-F238E27FC236}">
                <a16:creationId xmlns:a16="http://schemas.microsoft.com/office/drawing/2014/main" id="{264F871A-02D5-443F-B916-56F321CBD163}"/>
              </a:ext>
            </a:extLst>
          </p:cNvPr>
          <p:cNvSpPr/>
          <p:nvPr/>
        </p:nvSpPr>
        <p:spPr>
          <a:xfrm>
            <a:off x="7839558" y="5948909"/>
            <a:ext cx="706037"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ORC</a:t>
            </a:r>
            <a:endParaRPr lang="en-US" dirty="0">
              <a:solidFill>
                <a:schemeClr val="tx1"/>
              </a:solidFill>
            </a:endParaRPr>
          </a:p>
        </p:txBody>
      </p:sp>
      <p:cxnSp>
        <p:nvCxnSpPr>
          <p:cNvPr id="19" name="Straight Arrow Connector 18">
            <a:extLst>
              <a:ext uri="{FF2B5EF4-FFF2-40B4-BE49-F238E27FC236}">
                <a16:creationId xmlns:a16="http://schemas.microsoft.com/office/drawing/2014/main" id="{77145742-A9B4-444D-91A0-CD54C9D00D8C}"/>
              </a:ext>
            </a:extLst>
          </p:cNvPr>
          <p:cNvCxnSpPr>
            <a:cxnSpLocks/>
          </p:cNvCxnSpPr>
          <p:nvPr/>
        </p:nvCxnSpPr>
        <p:spPr>
          <a:xfrm flipV="1">
            <a:off x="3283310" y="3831463"/>
            <a:ext cx="0" cy="77904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21E82F1-6E04-497A-9E82-81EDFE920A50}"/>
              </a:ext>
            </a:extLst>
          </p:cNvPr>
          <p:cNvCxnSpPr>
            <a:cxnSpLocks/>
          </p:cNvCxnSpPr>
          <p:nvPr/>
        </p:nvCxnSpPr>
        <p:spPr>
          <a:xfrm flipV="1">
            <a:off x="8897342" y="3831463"/>
            <a:ext cx="0" cy="77904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181289B-300F-4357-9CD1-B9D0055E2433}"/>
              </a:ext>
            </a:extLst>
          </p:cNvPr>
          <p:cNvCxnSpPr>
            <a:cxnSpLocks/>
          </p:cNvCxnSpPr>
          <p:nvPr/>
        </p:nvCxnSpPr>
        <p:spPr>
          <a:xfrm flipV="1">
            <a:off x="4809180" y="2485753"/>
            <a:ext cx="0" cy="77904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B558373-200A-44C4-8BF9-DC76947178CB}"/>
              </a:ext>
            </a:extLst>
          </p:cNvPr>
          <p:cNvCxnSpPr>
            <a:cxnSpLocks/>
          </p:cNvCxnSpPr>
          <p:nvPr/>
        </p:nvCxnSpPr>
        <p:spPr>
          <a:xfrm flipV="1">
            <a:off x="6092851" y="3831463"/>
            <a:ext cx="0" cy="77904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FEA45FF-4093-48C1-8A97-F02E94417764}"/>
              </a:ext>
            </a:extLst>
          </p:cNvPr>
          <p:cNvCxnSpPr>
            <a:cxnSpLocks/>
          </p:cNvCxnSpPr>
          <p:nvPr/>
        </p:nvCxnSpPr>
        <p:spPr>
          <a:xfrm flipV="1">
            <a:off x="6096000" y="2485753"/>
            <a:ext cx="0" cy="77904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EDBB425-823E-4AA5-81CB-AE8505827512}"/>
              </a:ext>
            </a:extLst>
          </p:cNvPr>
          <p:cNvCxnSpPr>
            <a:cxnSpLocks/>
          </p:cNvCxnSpPr>
          <p:nvPr/>
        </p:nvCxnSpPr>
        <p:spPr>
          <a:xfrm flipV="1">
            <a:off x="7344646" y="2485753"/>
            <a:ext cx="0" cy="77904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249CD8B-A8C6-4B7E-905B-B719A5F90E28}"/>
              </a:ext>
            </a:extLst>
          </p:cNvPr>
          <p:cNvCxnSpPr>
            <a:cxnSpLocks/>
          </p:cNvCxnSpPr>
          <p:nvPr/>
        </p:nvCxnSpPr>
        <p:spPr>
          <a:xfrm>
            <a:off x="6061575" y="5261149"/>
            <a:ext cx="0" cy="68776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E112DC-CF6F-4955-8AAE-F809A22C3FB1}"/>
              </a:ext>
            </a:extLst>
          </p:cNvPr>
          <p:cNvCxnSpPr>
            <a:cxnSpLocks/>
          </p:cNvCxnSpPr>
          <p:nvPr/>
        </p:nvCxnSpPr>
        <p:spPr>
          <a:xfrm flipH="1">
            <a:off x="7126002" y="5261149"/>
            <a:ext cx="1" cy="68776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C681A8-AA5C-4480-9486-6A07441243C5}"/>
              </a:ext>
            </a:extLst>
          </p:cNvPr>
          <p:cNvCxnSpPr>
            <a:cxnSpLocks/>
          </p:cNvCxnSpPr>
          <p:nvPr/>
        </p:nvCxnSpPr>
        <p:spPr>
          <a:xfrm flipH="1">
            <a:off x="8190429" y="5261149"/>
            <a:ext cx="1" cy="68776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32ABBCB-4495-4DB3-A481-F511A310C202}"/>
              </a:ext>
            </a:extLst>
          </p:cNvPr>
          <p:cNvCxnSpPr>
            <a:cxnSpLocks/>
          </p:cNvCxnSpPr>
          <p:nvPr/>
        </p:nvCxnSpPr>
        <p:spPr>
          <a:xfrm flipH="1">
            <a:off x="4997147" y="5261149"/>
            <a:ext cx="1" cy="68776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38991F-5B02-4A5B-99A0-0F39950F8C00}"/>
              </a:ext>
            </a:extLst>
          </p:cNvPr>
          <p:cNvCxnSpPr>
            <a:cxnSpLocks/>
          </p:cNvCxnSpPr>
          <p:nvPr/>
        </p:nvCxnSpPr>
        <p:spPr>
          <a:xfrm flipH="1">
            <a:off x="3932719" y="5261149"/>
            <a:ext cx="1" cy="68776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677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SQL TABLES</a:t>
            </a:r>
          </a:p>
        </p:txBody>
      </p:sp>
      <p:sp>
        <p:nvSpPr>
          <p:cNvPr id="4" name="Rectangle: Rounded Corners 3">
            <a:extLst>
              <a:ext uri="{FF2B5EF4-FFF2-40B4-BE49-F238E27FC236}">
                <a16:creationId xmlns:a16="http://schemas.microsoft.com/office/drawing/2014/main" id="{8C8BB479-2CC3-400B-9FD5-727BDA73749F}"/>
              </a:ext>
            </a:extLst>
          </p:cNvPr>
          <p:cNvSpPr/>
          <p:nvPr/>
        </p:nvSpPr>
        <p:spPr>
          <a:xfrm>
            <a:off x="1464907" y="1729272"/>
            <a:ext cx="8624596" cy="4721291"/>
          </a:xfrm>
          <a:prstGeom prst="roundRect">
            <a:avLst>
              <a:gd name="adj" fmla="val 11315"/>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Tables hold data. </a:t>
            </a:r>
          </a:p>
          <a:p>
            <a:r>
              <a:rPr lang="en-US" sz="2400" dirty="0">
                <a:solidFill>
                  <a:schemeClr val="tx1"/>
                </a:solidFill>
              </a:rPr>
              <a:t>Associated with each table in Spark is its relevant metadata, which is information about the table and its data: </a:t>
            </a:r>
          </a:p>
          <a:p>
            <a:pPr marL="800100" lvl="1" indent="-342900">
              <a:buFont typeface="Arial" panose="020B0604020202020204" pitchFamily="34" charset="0"/>
              <a:buChar char="•"/>
            </a:pPr>
            <a:r>
              <a:rPr lang="en-US" sz="2400" dirty="0">
                <a:solidFill>
                  <a:schemeClr val="tx1"/>
                </a:solidFill>
              </a:rPr>
              <a:t>the schema </a:t>
            </a:r>
          </a:p>
          <a:p>
            <a:pPr marL="800100" lvl="1" indent="-342900">
              <a:buFont typeface="Arial" panose="020B0604020202020204" pitchFamily="34" charset="0"/>
              <a:buChar char="•"/>
            </a:pPr>
            <a:r>
              <a:rPr lang="en-US" sz="2400" dirty="0">
                <a:solidFill>
                  <a:schemeClr val="tx1"/>
                </a:solidFill>
              </a:rPr>
              <a:t>description </a:t>
            </a:r>
          </a:p>
          <a:p>
            <a:pPr marL="800100" lvl="1" indent="-342900">
              <a:buFont typeface="Arial" panose="020B0604020202020204" pitchFamily="34" charset="0"/>
              <a:buChar char="•"/>
            </a:pPr>
            <a:r>
              <a:rPr lang="en-US" sz="2400" dirty="0">
                <a:solidFill>
                  <a:schemeClr val="tx1"/>
                </a:solidFill>
              </a:rPr>
              <a:t>table name </a:t>
            </a:r>
          </a:p>
          <a:p>
            <a:pPr marL="800100" lvl="1" indent="-342900">
              <a:buFont typeface="Arial" panose="020B0604020202020204" pitchFamily="34" charset="0"/>
              <a:buChar char="•"/>
            </a:pPr>
            <a:r>
              <a:rPr lang="en-US" sz="2400" dirty="0">
                <a:solidFill>
                  <a:schemeClr val="tx1"/>
                </a:solidFill>
              </a:rPr>
              <a:t>database name </a:t>
            </a:r>
          </a:p>
          <a:p>
            <a:pPr marL="800100" lvl="1" indent="-342900">
              <a:buFont typeface="Arial" panose="020B0604020202020204" pitchFamily="34" charset="0"/>
              <a:buChar char="•"/>
            </a:pPr>
            <a:r>
              <a:rPr lang="en-US" sz="2400" dirty="0">
                <a:solidFill>
                  <a:schemeClr val="tx1"/>
                </a:solidFill>
              </a:rPr>
              <a:t>column names </a:t>
            </a:r>
          </a:p>
          <a:p>
            <a:pPr marL="800100" lvl="1" indent="-342900">
              <a:buFont typeface="Arial" panose="020B0604020202020204" pitchFamily="34" charset="0"/>
              <a:buChar char="•"/>
            </a:pPr>
            <a:r>
              <a:rPr lang="en-US" sz="2400" dirty="0">
                <a:solidFill>
                  <a:schemeClr val="tx1"/>
                </a:solidFill>
              </a:rPr>
              <a:t>partitions </a:t>
            </a:r>
          </a:p>
          <a:p>
            <a:pPr marL="800100" lvl="1" indent="-342900">
              <a:buFont typeface="Arial" panose="020B0604020202020204" pitchFamily="34" charset="0"/>
              <a:buChar char="•"/>
            </a:pPr>
            <a:r>
              <a:rPr lang="en-US" sz="2400" dirty="0">
                <a:solidFill>
                  <a:schemeClr val="tx1"/>
                </a:solidFill>
              </a:rPr>
              <a:t>physical location where the actual data resides, etc. </a:t>
            </a:r>
          </a:p>
          <a:p>
            <a:r>
              <a:rPr lang="en-US" sz="2400" dirty="0">
                <a:solidFill>
                  <a:schemeClr val="tx1"/>
                </a:solidFill>
              </a:rPr>
              <a:t>All of this is stored in a central </a:t>
            </a:r>
            <a:r>
              <a:rPr lang="en-US" sz="2400" dirty="0" err="1">
                <a:solidFill>
                  <a:schemeClr val="tx1"/>
                </a:solidFill>
              </a:rPr>
              <a:t>metastore</a:t>
            </a:r>
            <a:r>
              <a:rPr lang="en-US" sz="2400" dirty="0">
                <a:solidFill>
                  <a:schemeClr val="tx1"/>
                </a:solidFill>
              </a:rPr>
              <a:t>.</a:t>
            </a:r>
          </a:p>
        </p:txBody>
      </p:sp>
    </p:spTree>
    <p:extLst>
      <p:ext uri="{BB962C8B-B14F-4D97-AF65-F5344CB8AC3E}">
        <p14:creationId xmlns:p14="http://schemas.microsoft.com/office/powerpoint/2010/main" val="3163923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USER-DEFINED FUNCTIONS</a:t>
            </a:r>
          </a:p>
        </p:txBody>
      </p:sp>
      <p:sp>
        <p:nvSpPr>
          <p:cNvPr id="3" name="Content Placeholder 2">
            <a:extLst>
              <a:ext uri="{FF2B5EF4-FFF2-40B4-BE49-F238E27FC236}">
                <a16:creationId xmlns:a16="http://schemas.microsoft.com/office/drawing/2014/main" id="{76E82A68-4F1E-47B4-9C4B-27FEA6820B28}"/>
              </a:ext>
            </a:extLst>
          </p:cNvPr>
          <p:cNvSpPr>
            <a:spLocks noGrp="1"/>
          </p:cNvSpPr>
          <p:nvPr>
            <p:ph idx="1"/>
          </p:nvPr>
        </p:nvSpPr>
        <p:spPr>
          <a:xfrm>
            <a:off x="657895" y="2016506"/>
            <a:ext cx="10714150" cy="1939674"/>
          </a:xfrm>
        </p:spPr>
        <p:txBody>
          <a:bodyPr>
            <a:normAutofit/>
          </a:bodyPr>
          <a:lstStyle/>
          <a:p>
            <a:pPr marL="0" indent="0">
              <a:buNone/>
            </a:pPr>
            <a:r>
              <a:rPr lang="en-US" dirty="0" err="1"/>
              <a:t>PySpark</a:t>
            </a:r>
            <a:r>
              <a:rPr lang="en-US" dirty="0"/>
              <a:t> UDF:</a:t>
            </a:r>
          </a:p>
          <a:p>
            <a:pPr lvl="1"/>
            <a:r>
              <a:rPr lang="en-US" sz="2800" dirty="0"/>
              <a:t>They have slower performance than Scala UDFs</a:t>
            </a:r>
          </a:p>
          <a:p>
            <a:pPr lvl="1"/>
            <a:endParaRPr lang="en-US" sz="2800" dirty="0"/>
          </a:p>
          <a:p>
            <a:pPr lvl="1"/>
            <a:r>
              <a:rPr lang="en-US" sz="2800" dirty="0"/>
              <a:t>Expensive data movement between JVM and Python</a:t>
            </a:r>
          </a:p>
        </p:txBody>
      </p:sp>
      <p:sp>
        <p:nvSpPr>
          <p:cNvPr id="4" name="Content Placeholder 2">
            <a:extLst>
              <a:ext uri="{FF2B5EF4-FFF2-40B4-BE49-F238E27FC236}">
                <a16:creationId xmlns:a16="http://schemas.microsoft.com/office/drawing/2014/main" id="{196D10A0-DF98-441C-BB48-412A79CA95F3}"/>
              </a:ext>
            </a:extLst>
          </p:cNvPr>
          <p:cNvSpPr txBox="1">
            <a:spLocks/>
          </p:cNvSpPr>
          <p:nvPr/>
        </p:nvSpPr>
        <p:spPr>
          <a:xfrm>
            <a:off x="657895" y="4299396"/>
            <a:ext cx="10714150" cy="1939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Pandas UDF:</a:t>
            </a:r>
          </a:p>
          <a:p>
            <a:pPr lvl="1"/>
            <a:r>
              <a:rPr lang="en-US" sz="2800" dirty="0"/>
              <a:t>Introduced as part of Spark 2.3</a:t>
            </a:r>
          </a:p>
          <a:p>
            <a:pPr lvl="1"/>
            <a:endParaRPr lang="en-US" sz="2800" dirty="0"/>
          </a:p>
          <a:p>
            <a:pPr lvl="1"/>
            <a:r>
              <a:rPr lang="en-US" sz="2800" dirty="0"/>
              <a:t>Uses Apache Arrow to transfer data and Pandas to work with data</a:t>
            </a:r>
          </a:p>
        </p:txBody>
      </p:sp>
    </p:spTree>
    <p:extLst>
      <p:ext uri="{BB962C8B-B14F-4D97-AF65-F5344CB8AC3E}">
        <p14:creationId xmlns:p14="http://schemas.microsoft.com/office/powerpoint/2010/main" val="3846485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PANDAS UDF</a:t>
            </a:r>
          </a:p>
        </p:txBody>
      </p:sp>
      <p:sp>
        <p:nvSpPr>
          <p:cNvPr id="4" name="Rectangle: Rounded Corners 3">
            <a:extLst>
              <a:ext uri="{FF2B5EF4-FFF2-40B4-BE49-F238E27FC236}">
                <a16:creationId xmlns:a16="http://schemas.microsoft.com/office/drawing/2014/main" id="{8C8BB479-2CC3-400B-9FD5-727BDA73749F}"/>
              </a:ext>
            </a:extLst>
          </p:cNvPr>
          <p:cNvSpPr/>
          <p:nvPr/>
        </p:nvSpPr>
        <p:spPr>
          <a:xfrm>
            <a:off x="1942060" y="2326432"/>
            <a:ext cx="8307880" cy="1816360"/>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Instead of operating on individual inputs row-by-row, you are operating on a Pandas Series or </a:t>
            </a:r>
            <a:r>
              <a:rPr lang="en-US" sz="2800" dirty="0" err="1">
                <a:solidFill>
                  <a:schemeClr val="tx1"/>
                </a:solidFill>
              </a:rPr>
              <a:t>DataFrame</a:t>
            </a:r>
            <a:r>
              <a:rPr lang="en-US" sz="2800" dirty="0">
                <a:solidFill>
                  <a:schemeClr val="tx1"/>
                </a:solidFill>
              </a:rPr>
              <a:t> (vectorized execution).</a:t>
            </a:r>
          </a:p>
        </p:txBody>
      </p:sp>
    </p:spTree>
    <p:extLst>
      <p:ext uri="{BB962C8B-B14F-4D97-AF65-F5344CB8AC3E}">
        <p14:creationId xmlns:p14="http://schemas.microsoft.com/office/powerpoint/2010/main" val="3728169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43D62B-9484-4503-AB8D-494FECAF02CE}"/>
              </a:ext>
            </a:extLst>
          </p:cNvPr>
          <p:cNvSpPr/>
          <p:nvPr/>
        </p:nvSpPr>
        <p:spPr>
          <a:xfrm>
            <a:off x="808655" y="1892758"/>
            <a:ext cx="10468946" cy="2610843"/>
          </a:xfrm>
          <a:prstGeom prst="rect">
            <a:avLst/>
          </a:prstGeom>
        </p:spPr>
        <p:txBody>
          <a:bodyPr wrap="square">
            <a:spAutoFit/>
          </a:bodyPr>
          <a:lstStyle/>
          <a:p>
            <a:pPr>
              <a:lnSpc>
                <a:spcPct val="150000"/>
              </a:lnSpc>
            </a:pPr>
            <a:r>
              <a:rPr lang="en-US" sz="2800" dirty="0"/>
              <a:t>From Apache Spark 3.0 with Python 3.6 and above, Pandas UDFs were split into two API categories:</a:t>
            </a:r>
          </a:p>
          <a:p>
            <a:pPr marL="742950" lvl="1" indent="-285750">
              <a:lnSpc>
                <a:spcPct val="150000"/>
              </a:lnSpc>
              <a:buFont typeface="Arial" panose="020B0604020202020204" pitchFamily="34" charset="0"/>
              <a:buChar char="•"/>
            </a:pPr>
            <a:r>
              <a:rPr lang="en-US" sz="2800" dirty="0"/>
              <a:t>Pandas UDFs</a:t>
            </a:r>
          </a:p>
          <a:p>
            <a:pPr marL="742950" lvl="1" indent="-285750">
              <a:lnSpc>
                <a:spcPct val="150000"/>
              </a:lnSpc>
              <a:buFont typeface="Arial" panose="020B0604020202020204" pitchFamily="34" charset="0"/>
              <a:buChar char="•"/>
            </a:pPr>
            <a:r>
              <a:rPr lang="en-US" sz="2800" dirty="0"/>
              <a:t>Pandas Function APIs</a:t>
            </a:r>
          </a:p>
        </p:txBody>
      </p:sp>
      <p:sp>
        <p:nvSpPr>
          <p:cNvPr id="3" name="Title 1">
            <a:extLst>
              <a:ext uri="{FF2B5EF4-FFF2-40B4-BE49-F238E27FC236}">
                <a16:creationId xmlns:a16="http://schemas.microsoft.com/office/drawing/2014/main" id="{C9C43BDE-E670-403A-B2A4-0E41624CE0D0}"/>
              </a:ext>
            </a:extLst>
          </p:cNvPr>
          <p:cNvSpPr>
            <a:spLocks noGrp="1"/>
          </p:cNvSpPr>
          <p:nvPr>
            <p:ph type="title"/>
          </p:nvPr>
        </p:nvSpPr>
        <p:spPr>
          <a:xfrm>
            <a:off x="252212" y="197700"/>
            <a:ext cx="10515600" cy="1325563"/>
          </a:xfrm>
        </p:spPr>
        <p:txBody>
          <a:bodyPr/>
          <a:lstStyle/>
          <a:p>
            <a:r>
              <a:rPr lang="en-US" dirty="0"/>
              <a:t>PANDAS UDF</a:t>
            </a:r>
          </a:p>
        </p:txBody>
      </p:sp>
    </p:spTree>
    <p:extLst>
      <p:ext uri="{BB962C8B-B14F-4D97-AF65-F5344CB8AC3E}">
        <p14:creationId xmlns:p14="http://schemas.microsoft.com/office/powerpoint/2010/main" val="35798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76CC-EDAD-4E12-9B9C-2409312CE7A9}"/>
              </a:ext>
            </a:extLst>
          </p:cNvPr>
          <p:cNvSpPr>
            <a:spLocks noGrp="1"/>
          </p:cNvSpPr>
          <p:nvPr>
            <p:ph type="title"/>
          </p:nvPr>
        </p:nvSpPr>
        <p:spPr/>
        <p:txBody>
          <a:bodyPr/>
          <a:lstStyle/>
          <a:p>
            <a:r>
              <a:rPr lang="en-US" dirty="0"/>
              <a:t>Spark SQL</a:t>
            </a:r>
          </a:p>
        </p:txBody>
      </p:sp>
      <p:sp>
        <p:nvSpPr>
          <p:cNvPr id="3" name="Content Placeholder 2">
            <a:extLst>
              <a:ext uri="{FF2B5EF4-FFF2-40B4-BE49-F238E27FC236}">
                <a16:creationId xmlns:a16="http://schemas.microsoft.com/office/drawing/2014/main" id="{EF0ECE8A-D589-4AA8-8458-3418FB0C3966}"/>
              </a:ext>
            </a:extLst>
          </p:cNvPr>
          <p:cNvSpPr>
            <a:spLocks noGrp="1"/>
          </p:cNvSpPr>
          <p:nvPr>
            <p:ph idx="1"/>
          </p:nvPr>
        </p:nvSpPr>
        <p:spPr/>
        <p:txBody>
          <a:bodyPr/>
          <a:lstStyle/>
          <a:p>
            <a:pPr>
              <a:lnSpc>
                <a:spcPct val="100000"/>
              </a:lnSpc>
            </a:pPr>
            <a:r>
              <a:rPr lang="en-US" dirty="0"/>
              <a:t>This module works well with structured data. </a:t>
            </a:r>
          </a:p>
          <a:p>
            <a:pPr>
              <a:lnSpc>
                <a:spcPct val="100000"/>
              </a:lnSpc>
            </a:pPr>
            <a:r>
              <a:rPr lang="en-US" dirty="0"/>
              <a:t>You can read data stored in an RDBMS table or from file formats with structured data (CSV, text, JSON, Avro, ORC, Parquet, etc.) and then construct permanent or temporary tables in Spark. </a:t>
            </a:r>
          </a:p>
          <a:p>
            <a:pPr>
              <a:lnSpc>
                <a:spcPct val="100000"/>
              </a:lnSpc>
            </a:pPr>
            <a:r>
              <a:rPr lang="en-US" dirty="0"/>
              <a:t>Also, when using Spark’s Structured APIs in Java, Python, Scala, or R, you can combine SQL-like queries to query the data just read into a Spark </a:t>
            </a:r>
            <a:r>
              <a:rPr lang="en-US" dirty="0" err="1"/>
              <a:t>DataFrame</a:t>
            </a:r>
            <a:r>
              <a:rPr lang="en-US" dirty="0"/>
              <a:t>.</a:t>
            </a:r>
          </a:p>
        </p:txBody>
      </p:sp>
    </p:spTree>
    <p:extLst>
      <p:ext uri="{BB962C8B-B14F-4D97-AF65-F5344CB8AC3E}">
        <p14:creationId xmlns:p14="http://schemas.microsoft.com/office/powerpoint/2010/main" val="362586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633D-B10B-4F14-8DF3-58AB6B92FBFC}"/>
              </a:ext>
            </a:extLst>
          </p:cNvPr>
          <p:cNvSpPr>
            <a:spLocks noGrp="1"/>
          </p:cNvSpPr>
          <p:nvPr>
            <p:ph type="title"/>
          </p:nvPr>
        </p:nvSpPr>
        <p:spPr/>
        <p:txBody>
          <a:bodyPr/>
          <a:lstStyle/>
          <a:p>
            <a:r>
              <a:rPr lang="en-US" dirty="0"/>
              <a:t>Apache Spark’s Distributed Execution</a:t>
            </a:r>
          </a:p>
        </p:txBody>
      </p:sp>
      <p:sp>
        <p:nvSpPr>
          <p:cNvPr id="3" name="Content Placeholder 2">
            <a:extLst>
              <a:ext uri="{FF2B5EF4-FFF2-40B4-BE49-F238E27FC236}">
                <a16:creationId xmlns:a16="http://schemas.microsoft.com/office/drawing/2014/main" id="{D5BB22B0-4092-48AF-9ED0-954C439403B6}"/>
              </a:ext>
            </a:extLst>
          </p:cNvPr>
          <p:cNvSpPr>
            <a:spLocks noGrp="1"/>
          </p:cNvSpPr>
          <p:nvPr>
            <p:ph idx="1"/>
          </p:nvPr>
        </p:nvSpPr>
        <p:spPr/>
        <p:txBody>
          <a:bodyPr/>
          <a:lstStyle/>
          <a:p>
            <a:r>
              <a:rPr lang="en-US" dirty="0"/>
              <a:t>Spark is a distributed data processing engine with its components working collaboratively on a cluster of machines.</a:t>
            </a:r>
          </a:p>
        </p:txBody>
      </p:sp>
    </p:spTree>
    <p:extLst>
      <p:ext uri="{BB962C8B-B14F-4D97-AF65-F5344CB8AC3E}">
        <p14:creationId xmlns:p14="http://schemas.microsoft.com/office/powerpoint/2010/main" val="178826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7A601E-B86E-4CCD-A962-6FC8F89A47E8}"/>
              </a:ext>
            </a:extLst>
          </p:cNvPr>
          <p:cNvSpPr/>
          <p:nvPr/>
        </p:nvSpPr>
        <p:spPr>
          <a:xfrm>
            <a:off x="990600" y="1682716"/>
            <a:ext cx="10515600" cy="35750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F4EE2E-8651-4EE7-8DD5-CD502485A0E6}"/>
              </a:ext>
            </a:extLst>
          </p:cNvPr>
          <p:cNvSpPr txBox="1"/>
          <p:nvPr/>
        </p:nvSpPr>
        <p:spPr>
          <a:xfrm>
            <a:off x="4966217" y="1313384"/>
            <a:ext cx="2005998" cy="400110"/>
          </a:xfrm>
          <a:prstGeom prst="rect">
            <a:avLst/>
          </a:prstGeom>
          <a:noFill/>
        </p:spPr>
        <p:txBody>
          <a:bodyPr wrap="none" rtlCol="0">
            <a:spAutoFit/>
          </a:bodyPr>
          <a:lstStyle/>
          <a:p>
            <a:r>
              <a:rPr lang="en-US" sz="2000" dirty="0"/>
              <a:t>Spark Application</a:t>
            </a:r>
          </a:p>
        </p:txBody>
      </p:sp>
      <p:sp>
        <p:nvSpPr>
          <p:cNvPr id="9" name="Rectangle: Rounded Corners 8">
            <a:extLst>
              <a:ext uri="{FF2B5EF4-FFF2-40B4-BE49-F238E27FC236}">
                <a16:creationId xmlns:a16="http://schemas.microsoft.com/office/drawing/2014/main" id="{BAA6573A-B078-4A2C-9349-AFCC9CDE5B9B}"/>
              </a:ext>
            </a:extLst>
          </p:cNvPr>
          <p:cNvSpPr/>
          <p:nvPr/>
        </p:nvSpPr>
        <p:spPr>
          <a:xfrm>
            <a:off x="1414832" y="2301240"/>
            <a:ext cx="4559248" cy="269748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Runs your main() function, sits on a node in the cluster, and is responsible for three things:</a:t>
            </a:r>
          </a:p>
          <a:p>
            <a:pPr marL="285750" indent="-285750">
              <a:buFont typeface="Arial" panose="020B0604020202020204" pitchFamily="34" charset="0"/>
              <a:buChar char="•"/>
            </a:pPr>
            <a:r>
              <a:rPr lang="en-US" sz="1600" dirty="0">
                <a:solidFill>
                  <a:schemeClr val="tx1"/>
                </a:solidFill>
              </a:rPr>
              <a:t>maintaining information about the Spark Application,</a:t>
            </a:r>
          </a:p>
          <a:p>
            <a:pPr marL="285750" indent="-285750">
              <a:buFont typeface="Arial" panose="020B0604020202020204" pitchFamily="34" charset="0"/>
              <a:buChar char="•"/>
            </a:pPr>
            <a:r>
              <a:rPr lang="en-US" sz="1600" dirty="0">
                <a:solidFill>
                  <a:schemeClr val="tx1"/>
                </a:solidFill>
              </a:rPr>
              <a:t>responding to a user’s program or input; and analyzing, distributing, and</a:t>
            </a:r>
          </a:p>
          <a:p>
            <a:pPr marL="285750" indent="-285750">
              <a:buFont typeface="Arial" panose="020B0604020202020204" pitchFamily="34" charset="0"/>
              <a:buChar char="•"/>
            </a:pPr>
            <a:r>
              <a:rPr lang="en-US" sz="1600" dirty="0">
                <a:solidFill>
                  <a:schemeClr val="tx1"/>
                </a:solidFill>
              </a:rPr>
              <a:t>scheduling work across the executors (defined momentarily). </a:t>
            </a:r>
          </a:p>
        </p:txBody>
      </p:sp>
      <p:sp>
        <p:nvSpPr>
          <p:cNvPr id="10" name="TextBox 9">
            <a:extLst>
              <a:ext uri="{FF2B5EF4-FFF2-40B4-BE49-F238E27FC236}">
                <a16:creationId xmlns:a16="http://schemas.microsoft.com/office/drawing/2014/main" id="{AEE3481E-872D-4529-BA5D-61476A7D4485}"/>
              </a:ext>
            </a:extLst>
          </p:cNvPr>
          <p:cNvSpPr txBox="1"/>
          <p:nvPr/>
        </p:nvSpPr>
        <p:spPr>
          <a:xfrm>
            <a:off x="2858425" y="1918421"/>
            <a:ext cx="1672061" cy="400110"/>
          </a:xfrm>
          <a:prstGeom prst="rect">
            <a:avLst/>
          </a:prstGeom>
          <a:noFill/>
        </p:spPr>
        <p:txBody>
          <a:bodyPr wrap="none" rtlCol="0">
            <a:spAutoFit/>
          </a:bodyPr>
          <a:lstStyle/>
          <a:p>
            <a:r>
              <a:rPr lang="en-US" sz="2000" dirty="0"/>
              <a:t>Driver Process</a:t>
            </a:r>
          </a:p>
        </p:txBody>
      </p:sp>
      <p:sp>
        <p:nvSpPr>
          <p:cNvPr id="11" name="Rectangle: Rounded Corners 10">
            <a:extLst>
              <a:ext uri="{FF2B5EF4-FFF2-40B4-BE49-F238E27FC236}">
                <a16:creationId xmlns:a16="http://schemas.microsoft.com/office/drawing/2014/main" id="{1BA811C6-ED74-469F-BBDA-0181A8484A00}"/>
              </a:ext>
            </a:extLst>
          </p:cNvPr>
          <p:cNvSpPr/>
          <p:nvPr/>
        </p:nvSpPr>
        <p:spPr>
          <a:xfrm>
            <a:off x="6504992" y="2301240"/>
            <a:ext cx="4559248" cy="269748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Responsible for actually executing the work that the driver assigns them. Each executor is responsible for only two things: </a:t>
            </a:r>
          </a:p>
          <a:p>
            <a:pPr marL="285750" indent="-285750">
              <a:buFont typeface="Arial" panose="020B0604020202020204" pitchFamily="34" charset="0"/>
              <a:buChar char="•"/>
            </a:pPr>
            <a:r>
              <a:rPr lang="en-US" sz="1600" dirty="0">
                <a:solidFill>
                  <a:schemeClr val="tx1"/>
                </a:solidFill>
              </a:rPr>
              <a:t>executing code assigned to it by the driver and </a:t>
            </a:r>
          </a:p>
          <a:p>
            <a:pPr marL="285750" indent="-285750">
              <a:buFont typeface="Arial" panose="020B0604020202020204" pitchFamily="34" charset="0"/>
              <a:buChar char="•"/>
            </a:pPr>
            <a:r>
              <a:rPr lang="en-US" sz="1600" dirty="0">
                <a:solidFill>
                  <a:schemeClr val="tx1"/>
                </a:solidFill>
              </a:rPr>
              <a:t>reporting the state of the computation, on that executor, back to the driver node.</a:t>
            </a:r>
          </a:p>
        </p:txBody>
      </p:sp>
      <p:sp>
        <p:nvSpPr>
          <p:cNvPr id="12" name="TextBox 11">
            <a:extLst>
              <a:ext uri="{FF2B5EF4-FFF2-40B4-BE49-F238E27FC236}">
                <a16:creationId xmlns:a16="http://schemas.microsoft.com/office/drawing/2014/main" id="{FDB2E670-526D-4B6A-87EF-0D9F4D1FF895}"/>
              </a:ext>
            </a:extLst>
          </p:cNvPr>
          <p:cNvSpPr txBox="1"/>
          <p:nvPr/>
        </p:nvSpPr>
        <p:spPr>
          <a:xfrm>
            <a:off x="7812491" y="1901130"/>
            <a:ext cx="1944250" cy="400110"/>
          </a:xfrm>
          <a:prstGeom prst="rect">
            <a:avLst/>
          </a:prstGeom>
          <a:noFill/>
        </p:spPr>
        <p:txBody>
          <a:bodyPr wrap="none" rtlCol="0">
            <a:spAutoFit/>
          </a:bodyPr>
          <a:lstStyle/>
          <a:p>
            <a:r>
              <a:rPr lang="en-US" sz="2000" dirty="0"/>
              <a:t>Executor Process</a:t>
            </a:r>
          </a:p>
        </p:txBody>
      </p:sp>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SPARK APPLICATION</a:t>
            </a:r>
          </a:p>
        </p:txBody>
      </p:sp>
    </p:spTree>
    <p:extLst>
      <p:ext uri="{BB962C8B-B14F-4D97-AF65-F5344CB8AC3E}">
        <p14:creationId xmlns:p14="http://schemas.microsoft.com/office/powerpoint/2010/main" val="128862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7A601E-B86E-4CCD-A962-6FC8F89A47E8}"/>
              </a:ext>
            </a:extLst>
          </p:cNvPr>
          <p:cNvSpPr/>
          <p:nvPr/>
        </p:nvSpPr>
        <p:spPr>
          <a:xfrm>
            <a:off x="990600" y="1682716"/>
            <a:ext cx="10515600" cy="343618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F4EE2E-8651-4EE7-8DD5-CD502485A0E6}"/>
              </a:ext>
            </a:extLst>
          </p:cNvPr>
          <p:cNvSpPr txBox="1"/>
          <p:nvPr/>
        </p:nvSpPr>
        <p:spPr>
          <a:xfrm>
            <a:off x="4966217" y="1313384"/>
            <a:ext cx="2005998" cy="400110"/>
          </a:xfrm>
          <a:prstGeom prst="rect">
            <a:avLst/>
          </a:prstGeom>
          <a:noFill/>
        </p:spPr>
        <p:txBody>
          <a:bodyPr wrap="none" rtlCol="0">
            <a:spAutoFit/>
          </a:bodyPr>
          <a:lstStyle/>
          <a:p>
            <a:r>
              <a:rPr lang="en-US" sz="2000" dirty="0"/>
              <a:t>Spark Application</a:t>
            </a:r>
          </a:p>
        </p:txBody>
      </p:sp>
      <p:sp>
        <p:nvSpPr>
          <p:cNvPr id="9" name="Rectangle: Rounded Corners 8">
            <a:extLst>
              <a:ext uri="{FF2B5EF4-FFF2-40B4-BE49-F238E27FC236}">
                <a16:creationId xmlns:a16="http://schemas.microsoft.com/office/drawing/2014/main" id="{BAA6573A-B078-4A2C-9349-AFCC9CDE5B9B}"/>
              </a:ext>
            </a:extLst>
          </p:cNvPr>
          <p:cNvSpPr/>
          <p:nvPr/>
        </p:nvSpPr>
        <p:spPr>
          <a:xfrm>
            <a:off x="1414832" y="2301240"/>
            <a:ext cx="4559248" cy="269748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Spark Driver communicate with Cluster Manager for resources.</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Transforms all Spark operation into DAG components.</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Schedules DAGs and distribute their execution tasks across the executors.</a:t>
            </a:r>
          </a:p>
        </p:txBody>
      </p:sp>
      <p:sp>
        <p:nvSpPr>
          <p:cNvPr id="10" name="TextBox 9">
            <a:extLst>
              <a:ext uri="{FF2B5EF4-FFF2-40B4-BE49-F238E27FC236}">
                <a16:creationId xmlns:a16="http://schemas.microsoft.com/office/drawing/2014/main" id="{AEE3481E-872D-4529-BA5D-61476A7D4485}"/>
              </a:ext>
            </a:extLst>
          </p:cNvPr>
          <p:cNvSpPr txBox="1"/>
          <p:nvPr/>
        </p:nvSpPr>
        <p:spPr>
          <a:xfrm>
            <a:off x="2858425" y="1918421"/>
            <a:ext cx="1672061" cy="400110"/>
          </a:xfrm>
          <a:prstGeom prst="rect">
            <a:avLst/>
          </a:prstGeom>
          <a:noFill/>
        </p:spPr>
        <p:txBody>
          <a:bodyPr wrap="none" rtlCol="0">
            <a:spAutoFit/>
          </a:bodyPr>
          <a:lstStyle/>
          <a:p>
            <a:r>
              <a:rPr lang="en-US" sz="2000" dirty="0"/>
              <a:t>Driver Process</a:t>
            </a:r>
          </a:p>
        </p:txBody>
      </p:sp>
      <p:sp>
        <p:nvSpPr>
          <p:cNvPr id="11" name="Rectangle: Rounded Corners 10">
            <a:extLst>
              <a:ext uri="{FF2B5EF4-FFF2-40B4-BE49-F238E27FC236}">
                <a16:creationId xmlns:a16="http://schemas.microsoft.com/office/drawing/2014/main" id="{1BA811C6-ED74-469F-BBDA-0181A8484A00}"/>
              </a:ext>
            </a:extLst>
          </p:cNvPr>
          <p:cNvSpPr/>
          <p:nvPr/>
        </p:nvSpPr>
        <p:spPr>
          <a:xfrm>
            <a:off x="7200900" y="2301240"/>
            <a:ext cx="3246120" cy="121158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2" name="TextBox 11">
            <a:extLst>
              <a:ext uri="{FF2B5EF4-FFF2-40B4-BE49-F238E27FC236}">
                <a16:creationId xmlns:a16="http://schemas.microsoft.com/office/drawing/2014/main" id="{FDB2E670-526D-4B6A-87EF-0D9F4D1FF895}"/>
              </a:ext>
            </a:extLst>
          </p:cNvPr>
          <p:cNvSpPr txBox="1"/>
          <p:nvPr/>
        </p:nvSpPr>
        <p:spPr>
          <a:xfrm>
            <a:off x="7812491" y="1901130"/>
            <a:ext cx="1944250" cy="400110"/>
          </a:xfrm>
          <a:prstGeom prst="rect">
            <a:avLst/>
          </a:prstGeom>
          <a:noFill/>
        </p:spPr>
        <p:txBody>
          <a:bodyPr wrap="none" rtlCol="0">
            <a:spAutoFit/>
          </a:bodyPr>
          <a:lstStyle/>
          <a:p>
            <a:r>
              <a:rPr lang="en-US" sz="2000" dirty="0"/>
              <a:t>Executor Process</a:t>
            </a:r>
          </a:p>
        </p:txBody>
      </p:sp>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SPARK APPLICATION</a:t>
            </a:r>
          </a:p>
        </p:txBody>
      </p:sp>
      <p:sp>
        <p:nvSpPr>
          <p:cNvPr id="14" name="Rectangle: Rounded Corners 13">
            <a:extLst>
              <a:ext uri="{FF2B5EF4-FFF2-40B4-BE49-F238E27FC236}">
                <a16:creationId xmlns:a16="http://schemas.microsoft.com/office/drawing/2014/main" id="{D0590FC7-7A12-4B35-B1E8-1BAAB1AACC87}"/>
              </a:ext>
            </a:extLst>
          </p:cNvPr>
          <p:cNvSpPr/>
          <p:nvPr/>
        </p:nvSpPr>
        <p:spPr>
          <a:xfrm>
            <a:off x="990600" y="5860834"/>
            <a:ext cx="10515600" cy="601976"/>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0117E69-B069-44E7-981E-FE09BD877546}"/>
              </a:ext>
            </a:extLst>
          </p:cNvPr>
          <p:cNvSpPr txBox="1"/>
          <p:nvPr/>
        </p:nvSpPr>
        <p:spPr>
          <a:xfrm>
            <a:off x="5062461" y="5501721"/>
            <a:ext cx="1909754" cy="400110"/>
          </a:xfrm>
          <a:prstGeom prst="rect">
            <a:avLst/>
          </a:prstGeom>
          <a:noFill/>
        </p:spPr>
        <p:txBody>
          <a:bodyPr wrap="none" rtlCol="0">
            <a:spAutoFit/>
          </a:bodyPr>
          <a:lstStyle/>
          <a:p>
            <a:r>
              <a:rPr lang="en-US" sz="2000" dirty="0"/>
              <a:t>Cluster Manager</a:t>
            </a:r>
          </a:p>
        </p:txBody>
      </p:sp>
      <p:sp>
        <p:nvSpPr>
          <p:cNvPr id="3" name="Rectangle 2">
            <a:extLst>
              <a:ext uri="{FF2B5EF4-FFF2-40B4-BE49-F238E27FC236}">
                <a16:creationId xmlns:a16="http://schemas.microsoft.com/office/drawing/2014/main" id="{E76283CF-E7B4-4D94-BB2E-F099B23F6678}"/>
              </a:ext>
            </a:extLst>
          </p:cNvPr>
          <p:cNvSpPr/>
          <p:nvPr/>
        </p:nvSpPr>
        <p:spPr>
          <a:xfrm>
            <a:off x="7467600" y="2673968"/>
            <a:ext cx="1028700" cy="4661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9A5F1E9-846E-41C2-B6B1-EEA9178404F4}"/>
              </a:ext>
            </a:extLst>
          </p:cNvPr>
          <p:cNvSpPr/>
          <p:nvPr/>
        </p:nvSpPr>
        <p:spPr>
          <a:xfrm>
            <a:off x="7603765" y="275463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A611BB7-77CA-4FD9-8B49-88886579140F}"/>
              </a:ext>
            </a:extLst>
          </p:cNvPr>
          <p:cNvSpPr/>
          <p:nvPr/>
        </p:nvSpPr>
        <p:spPr>
          <a:xfrm>
            <a:off x="8044730" y="276396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AEB85F-BBAF-4AD7-9056-EE59F8BF4C1E}"/>
              </a:ext>
            </a:extLst>
          </p:cNvPr>
          <p:cNvSpPr/>
          <p:nvPr/>
        </p:nvSpPr>
        <p:spPr>
          <a:xfrm>
            <a:off x="9063820" y="2673968"/>
            <a:ext cx="1028700" cy="4661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8B2B2CE-F844-4D98-97D2-B241EAA803EF}"/>
              </a:ext>
            </a:extLst>
          </p:cNvPr>
          <p:cNvSpPr/>
          <p:nvPr/>
        </p:nvSpPr>
        <p:spPr>
          <a:xfrm>
            <a:off x="9199985" y="275463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9CBD862-031E-454B-B862-C8B4AC476258}"/>
              </a:ext>
            </a:extLst>
          </p:cNvPr>
          <p:cNvSpPr/>
          <p:nvPr/>
        </p:nvSpPr>
        <p:spPr>
          <a:xfrm>
            <a:off x="9640950" y="276396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E7CEC0A-8EF5-4D01-B23A-2ED90A888032}"/>
              </a:ext>
            </a:extLst>
          </p:cNvPr>
          <p:cNvCxnSpPr>
            <a:cxnSpLocks/>
            <a:stCxn id="9" idx="2"/>
          </p:cNvCxnSpPr>
          <p:nvPr/>
        </p:nvCxnSpPr>
        <p:spPr>
          <a:xfrm>
            <a:off x="3694456" y="4998720"/>
            <a:ext cx="0" cy="862114"/>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7DAC380-404A-4367-97DC-4D95918F474A}"/>
              </a:ext>
            </a:extLst>
          </p:cNvPr>
          <p:cNvSpPr/>
          <p:nvPr/>
        </p:nvSpPr>
        <p:spPr>
          <a:xfrm>
            <a:off x="3413464" y="5265151"/>
            <a:ext cx="280991" cy="369332"/>
          </a:xfrm>
          <a:prstGeom prst="rect">
            <a:avLst/>
          </a:prstGeom>
        </p:spPr>
        <p:txBody>
          <a:bodyPr wrap="square">
            <a:spAutoFit/>
          </a:bodyPr>
          <a:lstStyle/>
          <a:p>
            <a:r>
              <a:rPr lang="en-US" dirty="0"/>
              <a:t>1</a:t>
            </a:r>
          </a:p>
        </p:txBody>
      </p:sp>
      <p:cxnSp>
        <p:nvCxnSpPr>
          <p:cNvPr id="25" name="Straight Arrow Connector 24">
            <a:extLst>
              <a:ext uri="{FF2B5EF4-FFF2-40B4-BE49-F238E27FC236}">
                <a16:creationId xmlns:a16="http://schemas.microsoft.com/office/drawing/2014/main" id="{35427F5D-A295-4138-A900-78C6BCEC30A7}"/>
              </a:ext>
            </a:extLst>
          </p:cNvPr>
          <p:cNvCxnSpPr>
            <a:cxnSpLocks/>
          </p:cNvCxnSpPr>
          <p:nvPr/>
        </p:nvCxnSpPr>
        <p:spPr>
          <a:xfrm flipH="1">
            <a:off x="5969216" y="2948634"/>
            <a:ext cx="122258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8550B4B-288D-4081-AF2D-4492AAA68295}"/>
              </a:ext>
            </a:extLst>
          </p:cNvPr>
          <p:cNvSpPr/>
          <p:nvPr/>
        </p:nvSpPr>
        <p:spPr>
          <a:xfrm>
            <a:off x="6401104" y="2579302"/>
            <a:ext cx="280991" cy="369332"/>
          </a:xfrm>
          <a:prstGeom prst="rect">
            <a:avLst/>
          </a:prstGeom>
        </p:spPr>
        <p:txBody>
          <a:bodyPr wrap="square">
            <a:spAutoFit/>
          </a:bodyPr>
          <a:lstStyle/>
          <a:p>
            <a:r>
              <a:rPr lang="en-US" dirty="0"/>
              <a:t>2</a:t>
            </a:r>
          </a:p>
        </p:txBody>
      </p:sp>
      <p:sp>
        <p:nvSpPr>
          <p:cNvPr id="30" name="Rectangle 29">
            <a:extLst>
              <a:ext uri="{FF2B5EF4-FFF2-40B4-BE49-F238E27FC236}">
                <a16:creationId xmlns:a16="http://schemas.microsoft.com/office/drawing/2014/main" id="{EE4527F1-D42C-4FF5-83FA-1B3056E375A0}"/>
              </a:ext>
            </a:extLst>
          </p:cNvPr>
          <p:cNvSpPr/>
          <p:nvPr/>
        </p:nvSpPr>
        <p:spPr>
          <a:xfrm>
            <a:off x="2087880" y="6529411"/>
            <a:ext cx="8153400" cy="338554"/>
          </a:xfrm>
          <a:prstGeom prst="rect">
            <a:avLst/>
          </a:prstGeom>
        </p:spPr>
        <p:txBody>
          <a:bodyPr wrap="square">
            <a:spAutoFit/>
          </a:bodyPr>
          <a:lstStyle/>
          <a:p>
            <a:r>
              <a:rPr lang="en-US" sz="1600" dirty="0">
                <a:latin typeface="MinionPro-Regular"/>
              </a:rPr>
              <a:t>Once the resources are allocated, Driver communicates directly with the Executors.</a:t>
            </a:r>
            <a:endParaRPr lang="en-US" sz="1600" dirty="0"/>
          </a:p>
        </p:txBody>
      </p:sp>
    </p:spTree>
    <p:extLst>
      <p:ext uri="{BB962C8B-B14F-4D97-AF65-F5344CB8AC3E}">
        <p14:creationId xmlns:p14="http://schemas.microsoft.com/office/powerpoint/2010/main" val="108549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7A601E-B86E-4CCD-A962-6FC8F89A47E8}"/>
              </a:ext>
            </a:extLst>
          </p:cNvPr>
          <p:cNvSpPr/>
          <p:nvPr/>
        </p:nvSpPr>
        <p:spPr>
          <a:xfrm>
            <a:off x="990600" y="1682716"/>
            <a:ext cx="10515600" cy="356746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F4EE2E-8651-4EE7-8DD5-CD502485A0E6}"/>
              </a:ext>
            </a:extLst>
          </p:cNvPr>
          <p:cNvSpPr txBox="1"/>
          <p:nvPr/>
        </p:nvSpPr>
        <p:spPr>
          <a:xfrm>
            <a:off x="4966217" y="1313384"/>
            <a:ext cx="2005998" cy="400110"/>
          </a:xfrm>
          <a:prstGeom prst="rect">
            <a:avLst/>
          </a:prstGeom>
          <a:noFill/>
        </p:spPr>
        <p:txBody>
          <a:bodyPr wrap="none" rtlCol="0">
            <a:spAutoFit/>
          </a:bodyPr>
          <a:lstStyle/>
          <a:p>
            <a:r>
              <a:rPr lang="en-US" sz="2000" dirty="0"/>
              <a:t>Spark Application</a:t>
            </a:r>
          </a:p>
        </p:txBody>
      </p:sp>
      <p:sp>
        <p:nvSpPr>
          <p:cNvPr id="9" name="Rectangle: Rounded Corners 8">
            <a:extLst>
              <a:ext uri="{FF2B5EF4-FFF2-40B4-BE49-F238E27FC236}">
                <a16:creationId xmlns:a16="http://schemas.microsoft.com/office/drawing/2014/main" id="{BAA6573A-B078-4A2C-9349-AFCC9CDE5B9B}"/>
              </a:ext>
            </a:extLst>
          </p:cNvPr>
          <p:cNvSpPr/>
          <p:nvPr/>
        </p:nvSpPr>
        <p:spPr>
          <a:xfrm>
            <a:off x="1414832" y="2301240"/>
            <a:ext cx="4559248" cy="269748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0" name="TextBox 9">
            <a:extLst>
              <a:ext uri="{FF2B5EF4-FFF2-40B4-BE49-F238E27FC236}">
                <a16:creationId xmlns:a16="http://schemas.microsoft.com/office/drawing/2014/main" id="{AEE3481E-872D-4529-BA5D-61476A7D4485}"/>
              </a:ext>
            </a:extLst>
          </p:cNvPr>
          <p:cNvSpPr txBox="1"/>
          <p:nvPr/>
        </p:nvSpPr>
        <p:spPr>
          <a:xfrm>
            <a:off x="2858425" y="1918421"/>
            <a:ext cx="1672061" cy="400110"/>
          </a:xfrm>
          <a:prstGeom prst="rect">
            <a:avLst/>
          </a:prstGeom>
          <a:noFill/>
        </p:spPr>
        <p:txBody>
          <a:bodyPr wrap="none" rtlCol="0">
            <a:spAutoFit/>
          </a:bodyPr>
          <a:lstStyle/>
          <a:p>
            <a:r>
              <a:rPr lang="en-US" sz="2000" dirty="0"/>
              <a:t>Driver Process</a:t>
            </a:r>
          </a:p>
        </p:txBody>
      </p:sp>
      <p:sp>
        <p:nvSpPr>
          <p:cNvPr id="11" name="Rectangle: Rounded Corners 10">
            <a:extLst>
              <a:ext uri="{FF2B5EF4-FFF2-40B4-BE49-F238E27FC236}">
                <a16:creationId xmlns:a16="http://schemas.microsoft.com/office/drawing/2014/main" id="{1BA811C6-ED74-469F-BBDA-0181A8484A00}"/>
              </a:ext>
            </a:extLst>
          </p:cNvPr>
          <p:cNvSpPr/>
          <p:nvPr/>
        </p:nvSpPr>
        <p:spPr>
          <a:xfrm>
            <a:off x="7200900" y="2301240"/>
            <a:ext cx="3246120" cy="121158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2" name="TextBox 11">
            <a:extLst>
              <a:ext uri="{FF2B5EF4-FFF2-40B4-BE49-F238E27FC236}">
                <a16:creationId xmlns:a16="http://schemas.microsoft.com/office/drawing/2014/main" id="{FDB2E670-526D-4B6A-87EF-0D9F4D1FF895}"/>
              </a:ext>
            </a:extLst>
          </p:cNvPr>
          <p:cNvSpPr txBox="1"/>
          <p:nvPr/>
        </p:nvSpPr>
        <p:spPr>
          <a:xfrm>
            <a:off x="7812491" y="1901130"/>
            <a:ext cx="1944250" cy="400110"/>
          </a:xfrm>
          <a:prstGeom prst="rect">
            <a:avLst/>
          </a:prstGeom>
          <a:noFill/>
        </p:spPr>
        <p:txBody>
          <a:bodyPr wrap="none" rtlCol="0">
            <a:spAutoFit/>
          </a:bodyPr>
          <a:lstStyle/>
          <a:p>
            <a:r>
              <a:rPr lang="en-US" sz="2000" dirty="0"/>
              <a:t>Executor Process</a:t>
            </a:r>
          </a:p>
        </p:txBody>
      </p:sp>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SPARK APPLICATION</a:t>
            </a:r>
          </a:p>
        </p:txBody>
      </p:sp>
      <p:sp>
        <p:nvSpPr>
          <p:cNvPr id="14" name="Rectangle: Rounded Corners 13">
            <a:extLst>
              <a:ext uri="{FF2B5EF4-FFF2-40B4-BE49-F238E27FC236}">
                <a16:creationId xmlns:a16="http://schemas.microsoft.com/office/drawing/2014/main" id="{D0590FC7-7A12-4B35-B1E8-1BAAB1AACC87}"/>
              </a:ext>
            </a:extLst>
          </p:cNvPr>
          <p:cNvSpPr/>
          <p:nvPr/>
        </p:nvSpPr>
        <p:spPr>
          <a:xfrm>
            <a:off x="990600" y="5860833"/>
            <a:ext cx="10515600" cy="849049"/>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It is responsible for managing and allocating resources for the cluster of nodes on which your Spark application runs (e.g., YARN).</a:t>
            </a:r>
          </a:p>
        </p:txBody>
      </p:sp>
      <p:sp>
        <p:nvSpPr>
          <p:cNvPr id="15" name="TextBox 14">
            <a:extLst>
              <a:ext uri="{FF2B5EF4-FFF2-40B4-BE49-F238E27FC236}">
                <a16:creationId xmlns:a16="http://schemas.microsoft.com/office/drawing/2014/main" id="{B0117E69-B069-44E7-981E-FE09BD877546}"/>
              </a:ext>
            </a:extLst>
          </p:cNvPr>
          <p:cNvSpPr txBox="1"/>
          <p:nvPr/>
        </p:nvSpPr>
        <p:spPr>
          <a:xfrm>
            <a:off x="5062461" y="5501721"/>
            <a:ext cx="1909754" cy="400110"/>
          </a:xfrm>
          <a:prstGeom prst="rect">
            <a:avLst/>
          </a:prstGeom>
          <a:noFill/>
        </p:spPr>
        <p:txBody>
          <a:bodyPr wrap="none" rtlCol="0">
            <a:spAutoFit/>
          </a:bodyPr>
          <a:lstStyle/>
          <a:p>
            <a:r>
              <a:rPr lang="en-US" sz="2000" dirty="0"/>
              <a:t>Cluster Manager</a:t>
            </a:r>
          </a:p>
        </p:txBody>
      </p:sp>
      <p:sp>
        <p:nvSpPr>
          <p:cNvPr id="3" name="Rectangle 2">
            <a:extLst>
              <a:ext uri="{FF2B5EF4-FFF2-40B4-BE49-F238E27FC236}">
                <a16:creationId xmlns:a16="http://schemas.microsoft.com/office/drawing/2014/main" id="{E76283CF-E7B4-4D94-BB2E-F099B23F6678}"/>
              </a:ext>
            </a:extLst>
          </p:cNvPr>
          <p:cNvSpPr/>
          <p:nvPr/>
        </p:nvSpPr>
        <p:spPr>
          <a:xfrm>
            <a:off x="7467600" y="2673968"/>
            <a:ext cx="1028700" cy="4661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9A5F1E9-846E-41C2-B6B1-EEA9178404F4}"/>
              </a:ext>
            </a:extLst>
          </p:cNvPr>
          <p:cNvSpPr/>
          <p:nvPr/>
        </p:nvSpPr>
        <p:spPr>
          <a:xfrm>
            <a:off x="7603765" y="275463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A611BB7-77CA-4FD9-8B49-88886579140F}"/>
              </a:ext>
            </a:extLst>
          </p:cNvPr>
          <p:cNvSpPr/>
          <p:nvPr/>
        </p:nvSpPr>
        <p:spPr>
          <a:xfrm>
            <a:off x="8044730" y="275463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AEB85F-BBAF-4AD7-9056-EE59F8BF4C1E}"/>
              </a:ext>
            </a:extLst>
          </p:cNvPr>
          <p:cNvSpPr/>
          <p:nvPr/>
        </p:nvSpPr>
        <p:spPr>
          <a:xfrm>
            <a:off x="9063820" y="2673968"/>
            <a:ext cx="1028700" cy="4661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8B2B2CE-F844-4D98-97D2-B241EAA803EF}"/>
              </a:ext>
            </a:extLst>
          </p:cNvPr>
          <p:cNvSpPr/>
          <p:nvPr/>
        </p:nvSpPr>
        <p:spPr>
          <a:xfrm>
            <a:off x="9199985" y="275463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9CBD862-031E-454B-B862-C8B4AC476258}"/>
              </a:ext>
            </a:extLst>
          </p:cNvPr>
          <p:cNvSpPr/>
          <p:nvPr/>
        </p:nvSpPr>
        <p:spPr>
          <a:xfrm>
            <a:off x="9640950" y="275463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E7CEC0A-8EF5-4D01-B23A-2ED90A888032}"/>
              </a:ext>
            </a:extLst>
          </p:cNvPr>
          <p:cNvCxnSpPr>
            <a:cxnSpLocks/>
            <a:stCxn id="9" idx="2"/>
          </p:cNvCxnSpPr>
          <p:nvPr/>
        </p:nvCxnSpPr>
        <p:spPr>
          <a:xfrm>
            <a:off x="3694456" y="4998720"/>
            <a:ext cx="0" cy="862114"/>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5427F5D-A295-4138-A900-78C6BCEC30A7}"/>
              </a:ext>
            </a:extLst>
          </p:cNvPr>
          <p:cNvCxnSpPr>
            <a:cxnSpLocks/>
          </p:cNvCxnSpPr>
          <p:nvPr/>
        </p:nvCxnSpPr>
        <p:spPr>
          <a:xfrm flipH="1">
            <a:off x="5969216" y="2948634"/>
            <a:ext cx="1222582" cy="0"/>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35124A75-A5DF-44B5-A471-722F14CA06CA}"/>
              </a:ext>
            </a:extLst>
          </p:cNvPr>
          <p:cNvSpPr/>
          <p:nvPr/>
        </p:nvSpPr>
        <p:spPr>
          <a:xfrm>
            <a:off x="1717537" y="2849157"/>
            <a:ext cx="2612136" cy="1006551"/>
          </a:xfrm>
          <a:prstGeom prst="roundRect">
            <a:avLst/>
          </a:prstGeom>
          <a:solidFill>
            <a:schemeClr val="bg1">
              <a:lumMod val="6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Entry point to Spark.</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Subsumes all previous ones in Spark 2.x.</a:t>
            </a:r>
          </a:p>
        </p:txBody>
      </p:sp>
      <p:sp>
        <p:nvSpPr>
          <p:cNvPr id="27" name="TextBox 26">
            <a:extLst>
              <a:ext uri="{FF2B5EF4-FFF2-40B4-BE49-F238E27FC236}">
                <a16:creationId xmlns:a16="http://schemas.microsoft.com/office/drawing/2014/main" id="{B38009B5-BD30-4248-A5DF-E53C5584FABF}"/>
              </a:ext>
            </a:extLst>
          </p:cNvPr>
          <p:cNvSpPr txBox="1"/>
          <p:nvPr/>
        </p:nvSpPr>
        <p:spPr>
          <a:xfrm>
            <a:off x="2328972" y="2575086"/>
            <a:ext cx="1175322" cy="307777"/>
          </a:xfrm>
          <a:prstGeom prst="rect">
            <a:avLst/>
          </a:prstGeom>
          <a:noFill/>
        </p:spPr>
        <p:txBody>
          <a:bodyPr wrap="none" rtlCol="0">
            <a:spAutoFit/>
          </a:bodyPr>
          <a:lstStyle/>
          <a:p>
            <a:r>
              <a:rPr lang="en-US" sz="1400" dirty="0"/>
              <a:t>Spark Session</a:t>
            </a:r>
          </a:p>
        </p:txBody>
      </p:sp>
      <p:cxnSp>
        <p:nvCxnSpPr>
          <p:cNvPr id="31" name="Straight Arrow Connector 30">
            <a:extLst>
              <a:ext uri="{FF2B5EF4-FFF2-40B4-BE49-F238E27FC236}">
                <a16:creationId xmlns:a16="http://schemas.microsoft.com/office/drawing/2014/main" id="{7B619EA3-C7EB-4CFD-A873-BC2195042D61}"/>
              </a:ext>
            </a:extLst>
          </p:cNvPr>
          <p:cNvCxnSpPr>
            <a:cxnSpLocks/>
          </p:cNvCxnSpPr>
          <p:nvPr/>
        </p:nvCxnSpPr>
        <p:spPr>
          <a:xfrm>
            <a:off x="8807476" y="3512820"/>
            <a:ext cx="0" cy="2348014"/>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3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BA811C6-ED74-469F-BBDA-0181A8484A00}"/>
              </a:ext>
            </a:extLst>
          </p:cNvPr>
          <p:cNvSpPr/>
          <p:nvPr/>
        </p:nvSpPr>
        <p:spPr>
          <a:xfrm>
            <a:off x="9006668" y="37980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2" name="TextBox 11">
            <a:extLst>
              <a:ext uri="{FF2B5EF4-FFF2-40B4-BE49-F238E27FC236}">
                <a16:creationId xmlns:a16="http://schemas.microsoft.com/office/drawing/2014/main" id="{FDB2E670-526D-4B6A-87EF-0D9F4D1FF895}"/>
              </a:ext>
            </a:extLst>
          </p:cNvPr>
          <p:cNvSpPr txBox="1"/>
          <p:nvPr/>
        </p:nvSpPr>
        <p:spPr>
          <a:xfrm>
            <a:off x="9006668" y="5096034"/>
            <a:ext cx="1215077" cy="276999"/>
          </a:xfrm>
          <a:prstGeom prst="rect">
            <a:avLst/>
          </a:prstGeom>
          <a:noFill/>
        </p:spPr>
        <p:txBody>
          <a:bodyPr wrap="square" rtlCol="0">
            <a:spAutoFit/>
          </a:bodyPr>
          <a:lstStyle/>
          <a:p>
            <a:pPr algn="ctr"/>
            <a:r>
              <a:rPr lang="en-US" sz="1200" dirty="0"/>
              <a:t>Spark Executor</a:t>
            </a:r>
          </a:p>
        </p:txBody>
      </p:sp>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DISTRIBUTED DATA AND PARTITIONS</a:t>
            </a:r>
          </a:p>
        </p:txBody>
      </p:sp>
      <p:sp>
        <p:nvSpPr>
          <p:cNvPr id="3" name="Rectangle 2">
            <a:extLst>
              <a:ext uri="{FF2B5EF4-FFF2-40B4-BE49-F238E27FC236}">
                <a16:creationId xmlns:a16="http://schemas.microsoft.com/office/drawing/2014/main" id="{E76283CF-E7B4-4D94-BB2E-F099B23F6678}"/>
              </a:ext>
            </a:extLst>
          </p:cNvPr>
          <p:cNvSpPr/>
          <p:nvPr/>
        </p:nvSpPr>
        <p:spPr>
          <a:xfrm>
            <a:off x="9349001" y="39202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9A5F1E9-846E-41C2-B6B1-EEA9178404F4}"/>
              </a:ext>
            </a:extLst>
          </p:cNvPr>
          <p:cNvSpPr/>
          <p:nvPr/>
        </p:nvSpPr>
        <p:spPr>
          <a:xfrm>
            <a:off x="9480122" y="40697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A611BB7-77CA-4FD9-8B49-88886579140F}"/>
              </a:ext>
            </a:extLst>
          </p:cNvPr>
          <p:cNvSpPr/>
          <p:nvPr/>
        </p:nvSpPr>
        <p:spPr>
          <a:xfrm>
            <a:off x="9480122" y="45337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55AD2B3-0C25-45A4-8A5D-867879012E44}"/>
              </a:ext>
            </a:extLst>
          </p:cNvPr>
          <p:cNvSpPr/>
          <p:nvPr/>
        </p:nvSpPr>
        <p:spPr>
          <a:xfrm>
            <a:off x="799104" y="1469486"/>
            <a:ext cx="10158456" cy="830997"/>
          </a:xfrm>
          <a:prstGeom prst="rect">
            <a:avLst/>
          </a:prstGeom>
        </p:spPr>
        <p:txBody>
          <a:bodyPr wrap="square">
            <a:spAutoFit/>
          </a:bodyPr>
          <a:lstStyle/>
          <a:p>
            <a:r>
              <a:rPr lang="en-US" sz="2400" dirty="0"/>
              <a:t>Actual physical data is distributed across storage as partitions residing in either HDFS or cloud storage.</a:t>
            </a:r>
          </a:p>
        </p:txBody>
      </p:sp>
      <p:sp>
        <p:nvSpPr>
          <p:cNvPr id="6" name="Rectangle 5">
            <a:extLst>
              <a:ext uri="{FF2B5EF4-FFF2-40B4-BE49-F238E27FC236}">
                <a16:creationId xmlns:a16="http://schemas.microsoft.com/office/drawing/2014/main" id="{2BD1C649-3C9B-460F-A30E-67C6805B4B48}"/>
              </a:ext>
            </a:extLst>
          </p:cNvPr>
          <p:cNvSpPr/>
          <p:nvPr/>
        </p:nvSpPr>
        <p:spPr>
          <a:xfrm>
            <a:off x="4543330" y="30747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Data Partition</a:t>
            </a:r>
          </a:p>
        </p:txBody>
      </p:sp>
      <p:sp>
        <p:nvSpPr>
          <p:cNvPr id="28" name="Rectangle 27">
            <a:extLst>
              <a:ext uri="{FF2B5EF4-FFF2-40B4-BE49-F238E27FC236}">
                <a16:creationId xmlns:a16="http://schemas.microsoft.com/office/drawing/2014/main" id="{3C589412-9950-472C-89C6-C9069405297A}"/>
              </a:ext>
            </a:extLst>
          </p:cNvPr>
          <p:cNvSpPr/>
          <p:nvPr/>
        </p:nvSpPr>
        <p:spPr>
          <a:xfrm>
            <a:off x="5993067" y="30747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Data Partition</a:t>
            </a:r>
          </a:p>
        </p:txBody>
      </p:sp>
      <p:sp>
        <p:nvSpPr>
          <p:cNvPr id="29" name="Rectangle 28">
            <a:extLst>
              <a:ext uri="{FF2B5EF4-FFF2-40B4-BE49-F238E27FC236}">
                <a16:creationId xmlns:a16="http://schemas.microsoft.com/office/drawing/2014/main" id="{2F1C35CB-A2C5-4B4F-ADD8-5199622360BC}"/>
              </a:ext>
            </a:extLst>
          </p:cNvPr>
          <p:cNvSpPr/>
          <p:nvPr/>
        </p:nvSpPr>
        <p:spPr>
          <a:xfrm>
            <a:off x="7458044" y="30747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Data Partition</a:t>
            </a:r>
          </a:p>
        </p:txBody>
      </p:sp>
      <p:sp>
        <p:nvSpPr>
          <p:cNvPr id="30" name="Rectangle 29">
            <a:extLst>
              <a:ext uri="{FF2B5EF4-FFF2-40B4-BE49-F238E27FC236}">
                <a16:creationId xmlns:a16="http://schemas.microsoft.com/office/drawing/2014/main" id="{5014CB47-C440-4A6C-A4FB-654493AF7C98}"/>
              </a:ext>
            </a:extLst>
          </p:cNvPr>
          <p:cNvSpPr/>
          <p:nvPr/>
        </p:nvSpPr>
        <p:spPr>
          <a:xfrm>
            <a:off x="8915400" y="30747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Data Partition</a:t>
            </a:r>
          </a:p>
        </p:txBody>
      </p:sp>
      <p:pic>
        <p:nvPicPr>
          <p:cNvPr id="1030" name="Picture 6" descr="Document, extension, file, format, paper icon">
            <a:extLst>
              <a:ext uri="{FF2B5EF4-FFF2-40B4-BE49-F238E27FC236}">
                <a16:creationId xmlns:a16="http://schemas.microsoft.com/office/drawing/2014/main" id="{4D175EFB-B50F-4983-BA49-8BD686729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6867" y="2315796"/>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Document, extension, file, format, paper icon">
            <a:extLst>
              <a:ext uri="{FF2B5EF4-FFF2-40B4-BE49-F238E27FC236}">
                <a16:creationId xmlns:a16="http://schemas.microsoft.com/office/drawing/2014/main" id="{ADC2576D-E242-4F97-A7B3-3800B1049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507" y="239717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Document, extension, file, format, paper icon">
            <a:extLst>
              <a:ext uri="{FF2B5EF4-FFF2-40B4-BE49-F238E27FC236}">
                <a16:creationId xmlns:a16="http://schemas.microsoft.com/office/drawing/2014/main" id="{5CA61098-3E67-4412-B877-610C4EAA7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147" y="247855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Document, extension, file, format, paper icon">
            <a:extLst>
              <a:ext uri="{FF2B5EF4-FFF2-40B4-BE49-F238E27FC236}">
                <a16:creationId xmlns:a16="http://schemas.microsoft.com/office/drawing/2014/main" id="{3027B966-6036-4754-847E-C4B1466DA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561" y="231359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Document, extension, file, format, paper icon">
            <a:extLst>
              <a:ext uri="{FF2B5EF4-FFF2-40B4-BE49-F238E27FC236}">
                <a16:creationId xmlns:a16="http://schemas.microsoft.com/office/drawing/2014/main" id="{51C3967B-8A06-41F9-B94A-BB33CEBDD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201" y="239497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Document, extension, file, format, paper icon">
            <a:extLst>
              <a:ext uri="{FF2B5EF4-FFF2-40B4-BE49-F238E27FC236}">
                <a16:creationId xmlns:a16="http://schemas.microsoft.com/office/drawing/2014/main" id="{F4077295-5290-4B89-8F8B-F53E7E74D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841" y="2476347"/>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Document, extension, file, format, paper icon">
            <a:extLst>
              <a:ext uri="{FF2B5EF4-FFF2-40B4-BE49-F238E27FC236}">
                <a16:creationId xmlns:a16="http://schemas.microsoft.com/office/drawing/2014/main" id="{AFE23E4F-93E8-4B54-A21C-697F38852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471" y="230946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Document, extension, file, format, paper icon">
            <a:extLst>
              <a:ext uri="{FF2B5EF4-FFF2-40B4-BE49-F238E27FC236}">
                <a16:creationId xmlns:a16="http://schemas.microsoft.com/office/drawing/2014/main" id="{DEFE1B93-045E-4628-AF9B-AD30EBAD4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111" y="239084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Document, extension, file, format, paper icon">
            <a:extLst>
              <a:ext uri="{FF2B5EF4-FFF2-40B4-BE49-F238E27FC236}">
                <a16:creationId xmlns:a16="http://schemas.microsoft.com/office/drawing/2014/main" id="{487454FC-52D3-4F82-BA9E-6A4259AD2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751" y="2472217"/>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Document, extension, file, format, paper icon">
            <a:extLst>
              <a:ext uri="{FF2B5EF4-FFF2-40B4-BE49-F238E27FC236}">
                <a16:creationId xmlns:a16="http://schemas.microsoft.com/office/drawing/2014/main" id="{63304B21-A7EB-41C8-AD00-911A5CF3A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4679" y="230946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Document, extension, file, format, paper icon">
            <a:extLst>
              <a:ext uri="{FF2B5EF4-FFF2-40B4-BE49-F238E27FC236}">
                <a16:creationId xmlns:a16="http://schemas.microsoft.com/office/drawing/2014/main" id="{FCBC3F41-AA2A-467F-A301-0941E9BA7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2319" y="239084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Document, extension, file, format, paper icon">
            <a:extLst>
              <a:ext uri="{FF2B5EF4-FFF2-40B4-BE49-F238E27FC236}">
                <a16:creationId xmlns:a16="http://schemas.microsoft.com/office/drawing/2014/main" id="{D493E386-1B2D-4077-A6F6-AF1326E55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959" y="2472217"/>
            <a:ext cx="338174" cy="33817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ECADFFD5-822D-4756-9299-5A2814AF784B}"/>
              </a:ext>
            </a:extLst>
          </p:cNvPr>
          <p:cNvCxnSpPr/>
          <p:nvPr/>
        </p:nvCxnSpPr>
        <p:spPr>
          <a:xfrm flipV="1">
            <a:off x="5192147" y="28103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A2486CC-D77C-4098-8584-35D44E7337DD}"/>
              </a:ext>
            </a:extLst>
          </p:cNvPr>
          <p:cNvCxnSpPr/>
          <p:nvPr/>
        </p:nvCxnSpPr>
        <p:spPr>
          <a:xfrm flipV="1">
            <a:off x="6639947" y="28103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FC23CE6-C19A-4DEC-AE85-F64B4DAEB3FD}"/>
              </a:ext>
            </a:extLst>
          </p:cNvPr>
          <p:cNvCxnSpPr/>
          <p:nvPr/>
        </p:nvCxnSpPr>
        <p:spPr>
          <a:xfrm flipV="1">
            <a:off x="8060999" y="28103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25EB333-1F73-4F97-8403-F9F41C0FE129}"/>
              </a:ext>
            </a:extLst>
          </p:cNvPr>
          <p:cNvCxnSpPr/>
          <p:nvPr/>
        </p:nvCxnSpPr>
        <p:spPr>
          <a:xfrm flipV="1">
            <a:off x="9600493" y="28103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989FB00-48AC-4BC9-9C8E-5636783557C7}"/>
              </a:ext>
            </a:extLst>
          </p:cNvPr>
          <p:cNvSpPr/>
          <p:nvPr/>
        </p:nvSpPr>
        <p:spPr>
          <a:xfrm>
            <a:off x="678181" y="5515308"/>
            <a:ext cx="10347960" cy="1200329"/>
          </a:xfrm>
          <a:prstGeom prst="rect">
            <a:avLst/>
          </a:prstGeom>
        </p:spPr>
        <p:txBody>
          <a:bodyPr wrap="square">
            <a:spAutoFit/>
          </a:bodyPr>
          <a:lstStyle/>
          <a:p>
            <a:r>
              <a:rPr lang="en-US" sz="2400" dirty="0"/>
              <a:t>Though this is not always possible, each Spark executor is preferably allocated a task that requires it to read the partition closest to it in the network, observing data locality.</a:t>
            </a:r>
          </a:p>
        </p:txBody>
      </p:sp>
      <p:cxnSp>
        <p:nvCxnSpPr>
          <p:cNvPr id="52" name="Straight Arrow Connector 51">
            <a:extLst>
              <a:ext uri="{FF2B5EF4-FFF2-40B4-BE49-F238E27FC236}">
                <a16:creationId xmlns:a16="http://schemas.microsoft.com/office/drawing/2014/main" id="{1228F984-24B9-4E80-9FB9-921B2BCCD153}"/>
              </a:ext>
            </a:extLst>
          </p:cNvPr>
          <p:cNvCxnSpPr/>
          <p:nvPr/>
        </p:nvCxnSpPr>
        <p:spPr>
          <a:xfrm flipV="1">
            <a:off x="5192147" y="35336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277E71E-04AB-4C35-8CC5-DA7F53EBC2A6}"/>
              </a:ext>
            </a:extLst>
          </p:cNvPr>
          <p:cNvCxnSpPr/>
          <p:nvPr/>
        </p:nvCxnSpPr>
        <p:spPr>
          <a:xfrm flipV="1">
            <a:off x="6639947" y="35336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DD7F1E6-52A4-43A9-89F0-187AC9F06CD3}"/>
              </a:ext>
            </a:extLst>
          </p:cNvPr>
          <p:cNvCxnSpPr/>
          <p:nvPr/>
        </p:nvCxnSpPr>
        <p:spPr>
          <a:xfrm flipV="1">
            <a:off x="8060999" y="35336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CC2CC28-78C7-45C1-BBF6-ECB5E442776E}"/>
              </a:ext>
            </a:extLst>
          </p:cNvPr>
          <p:cNvCxnSpPr/>
          <p:nvPr/>
        </p:nvCxnSpPr>
        <p:spPr>
          <a:xfrm flipV="1">
            <a:off x="9600493" y="35336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940F448F-83CA-473B-9509-02763B4915A1}"/>
              </a:ext>
            </a:extLst>
          </p:cNvPr>
          <p:cNvSpPr/>
          <p:nvPr/>
        </p:nvSpPr>
        <p:spPr>
          <a:xfrm>
            <a:off x="7476052" y="37980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7" name="TextBox 56">
            <a:extLst>
              <a:ext uri="{FF2B5EF4-FFF2-40B4-BE49-F238E27FC236}">
                <a16:creationId xmlns:a16="http://schemas.microsoft.com/office/drawing/2014/main" id="{830988FA-6F47-4B1F-A1A3-4767A6E8A8B5}"/>
              </a:ext>
            </a:extLst>
          </p:cNvPr>
          <p:cNvSpPr txBox="1"/>
          <p:nvPr/>
        </p:nvSpPr>
        <p:spPr>
          <a:xfrm>
            <a:off x="7476052" y="5096034"/>
            <a:ext cx="1215077" cy="276999"/>
          </a:xfrm>
          <a:prstGeom prst="rect">
            <a:avLst/>
          </a:prstGeom>
          <a:noFill/>
        </p:spPr>
        <p:txBody>
          <a:bodyPr wrap="square" rtlCol="0">
            <a:spAutoFit/>
          </a:bodyPr>
          <a:lstStyle/>
          <a:p>
            <a:pPr algn="ctr"/>
            <a:r>
              <a:rPr lang="en-US" sz="1200" dirty="0"/>
              <a:t>Spark Executor</a:t>
            </a:r>
          </a:p>
        </p:txBody>
      </p:sp>
      <p:sp>
        <p:nvSpPr>
          <p:cNvPr id="58" name="Rectangle 57">
            <a:extLst>
              <a:ext uri="{FF2B5EF4-FFF2-40B4-BE49-F238E27FC236}">
                <a16:creationId xmlns:a16="http://schemas.microsoft.com/office/drawing/2014/main" id="{F155ADCC-31AC-49FD-9850-7D00102DFC21}"/>
              </a:ext>
            </a:extLst>
          </p:cNvPr>
          <p:cNvSpPr/>
          <p:nvPr/>
        </p:nvSpPr>
        <p:spPr>
          <a:xfrm>
            <a:off x="7818385" y="39202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CA19AA8-B751-470C-85CE-016728565B01}"/>
              </a:ext>
            </a:extLst>
          </p:cNvPr>
          <p:cNvSpPr/>
          <p:nvPr/>
        </p:nvSpPr>
        <p:spPr>
          <a:xfrm>
            <a:off x="7949506" y="40697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4802ABB-D2EF-4599-83CA-DAFCA9D84194}"/>
              </a:ext>
            </a:extLst>
          </p:cNvPr>
          <p:cNvSpPr/>
          <p:nvPr/>
        </p:nvSpPr>
        <p:spPr>
          <a:xfrm>
            <a:off x="7949506" y="45337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B861C025-A776-4FC0-AF73-059CDD3DB844}"/>
              </a:ext>
            </a:extLst>
          </p:cNvPr>
          <p:cNvSpPr/>
          <p:nvPr/>
        </p:nvSpPr>
        <p:spPr>
          <a:xfrm>
            <a:off x="4634265" y="37980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62" name="TextBox 61">
            <a:extLst>
              <a:ext uri="{FF2B5EF4-FFF2-40B4-BE49-F238E27FC236}">
                <a16:creationId xmlns:a16="http://schemas.microsoft.com/office/drawing/2014/main" id="{04CDFDC3-65D5-4077-86D4-5F68A423C757}"/>
              </a:ext>
            </a:extLst>
          </p:cNvPr>
          <p:cNvSpPr txBox="1"/>
          <p:nvPr/>
        </p:nvSpPr>
        <p:spPr>
          <a:xfrm>
            <a:off x="4634265" y="5096034"/>
            <a:ext cx="1215077" cy="276999"/>
          </a:xfrm>
          <a:prstGeom prst="rect">
            <a:avLst/>
          </a:prstGeom>
          <a:noFill/>
        </p:spPr>
        <p:txBody>
          <a:bodyPr wrap="square" rtlCol="0">
            <a:spAutoFit/>
          </a:bodyPr>
          <a:lstStyle/>
          <a:p>
            <a:pPr algn="ctr"/>
            <a:r>
              <a:rPr lang="en-US" sz="1200" dirty="0"/>
              <a:t>Spark Executor</a:t>
            </a:r>
          </a:p>
        </p:txBody>
      </p:sp>
      <p:sp>
        <p:nvSpPr>
          <p:cNvPr id="63" name="Rectangle 62">
            <a:extLst>
              <a:ext uri="{FF2B5EF4-FFF2-40B4-BE49-F238E27FC236}">
                <a16:creationId xmlns:a16="http://schemas.microsoft.com/office/drawing/2014/main" id="{D389C198-4DCD-46F8-BE78-DC567DC4E800}"/>
              </a:ext>
            </a:extLst>
          </p:cNvPr>
          <p:cNvSpPr/>
          <p:nvPr/>
        </p:nvSpPr>
        <p:spPr>
          <a:xfrm>
            <a:off x="4976598" y="39202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CE7F2EB-2EF7-4EF3-BBC2-6132BA46C13C}"/>
              </a:ext>
            </a:extLst>
          </p:cNvPr>
          <p:cNvSpPr/>
          <p:nvPr/>
        </p:nvSpPr>
        <p:spPr>
          <a:xfrm>
            <a:off x="5107719" y="40697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2345EAC-E495-4B4F-B76A-78D85487A91B}"/>
              </a:ext>
            </a:extLst>
          </p:cNvPr>
          <p:cNvSpPr/>
          <p:nvPr/>
        </p:nvSpPr>
        <p:spPr>
          <a:xfrm>
            <a:off x="5107719" y="45337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A7926D23-B084-40FB-AF24-4BF26B763919}"/>
              </a:ext>
            </a:extLst>
          </p:cNvPr>
          <p:cNvSpPr/>
          <p:nvPr/>
        </p:nvSpPr>
        <p:spPr>
          <a:xfrm>
            <a:off x="6051290" y="37980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67" name="TextBox 66">
            <a:extLst>
              <a:ext uri="{FF2B5EF4-FFF2-40B4-BE49-F238E27FC236}">
                <a16:creationId xmlns:a16="http://schemas.microsoft.com/office/drawing/2014/main" id="{2819FF77-D4D3-4BBC-80ED-C76D2E3F7D89}"/>
              </a:ext>
            </a:extLst>
          </p:cNvPr>
          <p:cNvSpPr txBox="1"/>
          <p:nvPr/>
        </p:nvSpPr>
        <p:spPr>
          <a:xfrm>
            <a:off x="6051290" y="5096034"/>
            <a:ext cx="1215077" cy="276999"/>
          </a:xfrm>
          <a:prstGeom prst="rect">
            <a:avLst/>
          </a:prstGeom>
          <a:noFill/>
        </p:spPr>
        <p:txBody>
          <a:bodyPr wrap="square" rtlCol="0">
            <a:spAutoFit/>
          </a:bodyPr>
          <a:lstStyle/>
          <a:p>
            <a:pPr algn="ctr"/>
            <a:r>
              <a:rPr lang="en-US" sz="1200" dirty="0"/>
              <a:t>Spark Executor</a:t>
            </a:r>
          </a:p>
        </p:txBody>
      </p:sp>
      <p:sp>
        <p:nvSpPr>
          <p:cNvPr id="68" name="Rectangle 67">
            <a:extLst>
              <a:ext uri="{FF2B5EF4-FFF2-40B4-BE49-F238E27FC236}">
                <a16:creationId xmlns:a16="http://schemas.microsoft.com/office/drawing/2014/main" id="{DAA0A732-2107-4A9F-A6B4-AF9EDA876177}"/>
              </a:ext>
            </a:extLst>
          </p:cNvPr>
          <p:cNvSpPr/>
          <p:nvPr/>
        </p:nvSpPr>
        <p:spPr>
          <a:xfrm>
            <a:off x="6393623" y="39202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4060C9B-E5FC-4F3F-97CF-8AF217F11B58}"/>
              </a:ext>
            </a:extLst>
          </p:cNvPr>
          <p:cNvSpPr/>
          <p:nvPr/>
        </p:nvSpPr>
        <p:spPr>
          <a:xfrm>
            <a:off x="6524744" y="40697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5BC8650-DBF9-4CAA-B0DC-BB20EF179F39}"/>
              </a:ext>
            </a:extLst>
          </p:cNvPr>
          <p:cNvSpPr/>
          <p:nvPr/>
        </p:nvSpPr>
        <p:spPr>
          <a:xfrm>
            <a:off x="6524744" y="45337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66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BA811C6-ED74-469F-BBDA-0181A8484A00}"/>
              </a:ext>
            </a:extLst>
          </p:cNvPr>
          <p:cNvSpPr/>
          <p:nvPr/>
        </p:nvSpPr>
        <p:spPr>
          <a:xfrm>
            <a:off x="7581728" y="42171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2" name="TextBox 11">
            <a:extLst>
              <a:ext uri="{FF2B5EF4-FFF2-40B4-BE49-F238E27FC236}">
                <a16:creationId xmlns:a16="http://schemas.microsoft.com/office/drawing/2014/main" id="{FDB2E670-526D-4B6A-87EF-0D9F4D1FF895}"/>
              </a:ext>
            </a:extLst>
          </p:cNvPr>
          <p:cNvSpPr txBox="1"/>
          <p:nvPr/>
        </p:nvSpPr>
        <p:spPr>
          <a:xfrm>
            <a:off x="7581728" y="5515134"/>
            <a:ext cx="1215077" cy="276999"/>
          </a:xfrm>
          <a:prstGeom prst="rect">
            <a:avLst/>
          </a:prstGeom>
          <a:noFill/>
        </p:spPr>
        <p:txBody>
          <a:bodyPr wrap="square" rtlCol="0">
            <a:spAutoFit/>
          </a:bodyPr>
          <a:lstStyle/>
          <a:p>
            <a:pPr algn="ctr"/>
            <a:r>
              <a:rPr lang="en-US" sz="1200" dirty="0"/>
              <a:t>Spark Executor</a:t>
            </a:r>
          </a:p>
        </p:txBody>
      </p:sp>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DISTRIBUTED DATA AND PARTITIONS</a:t>
            </a:r>
          </a:p>
        </p:txBody>
      </p:sp>
      <p:sp>
        <p:nvSpPr>
          <p:cNvPr id="3" name="Rectangle 2">
            <a:extLst>
              <a:ext uri="{FF2B5EF4-FFF2-40B4-BE49-F238E27FC236}">
                <a16:creationId xmlns:a16="http://schemas.microsoft.com/office/drawing/2014/main" id="{E76283CF-E7B4-4D94-BB2E-F099B23F6678}"/>
              </a:ext>
            </a:extLst>
          </p:cNvPr>
          <p:cNvSpPr/>
          <p:nvPr/>
        </p:nvSpPr>
        <p:spPr>
          <a:xfrm>
            <a:off x="7924061" y="43393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9A5F1E9-846E-41C2-B6B1-EEA9178404F4}"/>
              </a:ext>
            </a:extLst>
          </p:cNvPr>
          <p:cNvSpPr/>
          <p:nvPr/>
        </p:nvSpPr>
        <p:spPr>
          <a:xfrm>
            <a:off x="8055182" y="44888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A611BB7-77CA-4FD9-8B49-88886579140F}"/>
              </a:ext>
            </a:extLst>
          </p:cNvPr>
          <p:cNvSpPr/>
          <p:nvPr/>
        </p:nvSpPr>
        <p:spPr>
          <a:xfrm>
            <a:off x="8055182" y="49528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55AD2B3-0C25-45A4-8A5D-867879012E44}"/>
              </a:ext>
            </a:extLst>
          </p:cNvPr>
          <p:cNvSpPr/>
          <p:nvPr/>
        </p:nvSpPr>
        <p:spPr>
          <a:xfrm>
            <a:off x="799104" y="1469486"/>
            <a:ext cx="10158456" cy="830997"/>
          </a:xfrm>
          <a:prstGeom prst="rect">
            <a:avLst/>
          </a:prstGeom>
        </p:spPr>
        <p:txBody>
          <a:bodyPr wrap="square">
            <a:spAutoFit/>
          </a:bodyPr>
          <a:lstStyle/>
          <a:p>
            <a:r>
              <a:rPr lang="en-US" sz="2400" dirty="0"/>
              <a:t>How to tune and change partitioning configuration for maximum parallelism based on how many cores you have on your executors?</a:t>
            </a:r>
          </a:p>
        </p:txBody>
      </p:sp>
      <p:sp>
        <p:nvSpPr>
          <p:cNvPr id="6" name="Rectangle 5">
            <a:extLst>
              <a:ext uri="{FF2B5EF4-FFF2-40B4-BE49-F238E27FC236}">
                <a16:creationId xmlns:a16="http://schemas.microsoft.com/office/drawing/2014/main" id="{2BD1C649-3C9B-460F-A30E-67C6805B4B48}"/>
              </a:ext>
            </a:extLst>
          </p:cNvPr>
          <p:cNvSpPr/>
          <p:nvPr/>
        </p:nvSpPr>
        <p:spPr>
          <a:xfrm>
            <a:off x="3118390" y="34938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Data Partition</a:t>
            </a:r>
          </a:p>
        </p:txBody>
      </p:sp>
      <p:sp>
        <p:nvSpPr>
          <p:cNvPr id="28" name="Rectangle 27">
            <a:extLst>
              <a:ext uri="{FF2B5EF4-FFF2-40B4-BE49-F238E27FC236}">
                <a16:creationId xmlns:a16="http://schemas.microsoft.com/office/drawing/2014/main" id="{3C589412-9950-472C-89C6-C9069405297A}"/>
              </a:ext>
            </a:extLst>
          </p:cNvPr>
          <p:cNvSpPr/>
          <p:nvPr/>
        </p:nvSpPr>
        <p:spPr>
          <a:xfrm>
            <a:off x="4568127" y="34938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Data Partition</a:t>
            </a:r>
          </a:p>
        </p:txBody>
      </p:sp>
      <p:sp>
        <p:nvSpPr>
          <p:cNvPr id="29" name="Rectangle 28">
            <a:extLst>
              <a:ext uri="{FF2B5EF4-FFF2-40B4-BE49-F238E27FC236}">
                <a16:creationId xmlns:a16="http://schemas.microsoft.com/office/drawing/2014/main" id="{2F1C35CB-A2C5-4B4F-ADD8-5199622360BC}"/>
              </a:ext>
            </a:extLst>
          </p:cNvPr>
          <p:cNvSpPr/>
          <p:nvPr/>
        </p:nvSpPr>
        <p:spPr>
          <a:xfrm>
            <a:off x="6033104" y="34938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Data Partition</a:t>
            </a:r>
          </a:p>
        </p:txBody>
      </p:sp>
      <p:sp>
        <p:nvSpPr>
          <p:cNvPr id="30" name="Rectangle 29">
            <a:extLst>
              <a:ext uri="{FF2B5EF4-FFF2-40B4-BE49-F238E27FC236}">
                <a16:creationId xmlns:a16="http://schemas.microsoft.com/office/drawing/2014/main" id="{5014CB47-C440-4A6C-A4FB-654493AF7C98}"/>
              </a:ext>
            </a:extLst>
          </p:cNvPr>
          <p:cNvSpPr/>
          <p:nvPr/>
        </p:nvSpPr>
        <p:spPr>
          <a:xfrm>
            <a:off x="7490460" y="34938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Data Partition</a:t>
            </a:r>
          </a:p>
        </p:txBody>
      </p:sp>
      <p:pic>
        <p:nvPicPr>
          <p:cNvPr id="1030" name="Picture 6" descr="Document, extension, file, format, paper icon">
            <a:extLst>
              <a:ext uri="{FF2B5EF4-FFF2-40B4-BE49-F238E27FC236}">
                <a16:creationId xmlns:a16="http://schemas.microsoft.com/office/drawing/2014/main" id="{4D175EFB-B50F-4983-BA49-8BD686729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927" y="2734896"/>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Document, extension, file, format, paper icon">
            <a:extLst>
              <a:ext uri="{FF2B5EF4-FFF2-40B4-BE49-F238E27FC236}">
                <a16:creationId xmlns:a16="http://schemas.microsoft.com/office/drawing/2014/main" id="{ADC2576D-E242-4F97-A7B3-3800B1049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567" y="281627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Document, extension, file, format, paper icon">
            <a:extLst>
              <a:ext uri="{FF2B5EF4-FFF2-40B4-BE49-F238E27FC236}">
                <a16:creationId xmlns:a16="http://schemas.microsoft.com/office/drawing/2014/main" id="{5CA61098-3E67-4412-B877-610C4EAA7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207" y="289765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Document, extension, file, format, paper icon">
            <a:extLst>
              <a:ext uri="{FF2B5EF4-FFF2-40B4-BE49-F238E27FC236}">
                <a16:creationId xmlns:a16="http://schemas.microsoft.com/office/drawing/2014/main" id="{3027B966-6036-4754-847E-C4B1466DA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3621" y="273269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Document, extension, file, format, paper icon">
            <a:extLst>
              <a:ext uri="{FF2B5EF4-FFF2-40B4-BE49-F238E27FC236}">
                <a16:creationId xmlns:a16="http://schemas.microsoft.com/office/drawing/2014/main" id="{51C3967B-8A06-41F9-B94A-BB33CEBDD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261" y="281407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Document, extension, file, format, paper icon">
            <a:extLst>
              <a:ext uri="{FF2B5EF4-FFF2-40B4-BE49-F238E27FC236}">
                <a16:creationId xmlns:a16="http://schemas.microsoft.com/office/drawing/2014/main" id="{F4077295-5290-4B89-8F8B-F53E7E74D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901" y="2895447"/>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Document, extension, file, format, paper icon">
            <a:extLst>
              <a:ext uri="{FF2B5EF4-FFF2-40B4-BE49-F238E27FC236}">
                <a16:creationId xmlns:a16="http://schemas.microsoft.com/office/drawing/2014/main" id="{AFE23E4F-93E8-4B54-A21C-697F38852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531" y="272856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Document, extension, file, format, paper icon">
            <a:extLst>
              <a:ext uri="{FF2B5EF4-FFF2-40B4-BE49-F238E27FC236}">
                <a16:creationId xmlns:a16="http://schemas.microsoft.com/office/drawing/2014/main" id="{DEFE1B93-045E-4628-AF9B-AD30EBAD4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171" y="280994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Document, extension, file, format, paper icon">
            <a:extLst>
              <a:ext uri="{FF2B5EF4-FFF2-40B4-BE49-F238E27FC236}">
                <a16:creationId xmlns:a16="http://schemas.microsoft.com/office/drawing/2014/main" id="{487454FC-52D3-4F82-BA9E-6A4259AD2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2811" y="2891317"/>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Document, extension, file, format, paper icon">
            <a:extLst>
              <a:ext uri="{FF2B5EF4-FFF2-40B4-BE49-F238E27FC236}">
                <a16:creationId xmlns:a16="http://schemas.microsoft.com/office/drawing/2014/main" id="{63304B21-A7EB-41C8-AD00-911A5CF3A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739" y="272856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Document, extension, file, format, paper icon">
            <a:extLst>
              <a:ext uri="{FF2B5EF4-FFF2-40B4-BE49-F238E27FC236}">
                <a16:creationId xmlns:a16="http://schemas.microsoft.com/office/drawing/2014/main" id="{FCBC3F41-AA2A-467F-A301-0941E9BA7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379" y="280994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Document, extension, file, format, paper icon">
            <a:extLst>
              <a:ext uri="{FF2B5EF4-FFF2-40B4-BE49-F238E27FC236}">
                <a16:creationId xmlns:a16="http://schemas.microsoft.com/office/drawing/2014/main" id="{D493E386-1B2D-4077-A6F6-AF1326E55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5019" y="2891317"/>
            <a:ext cx="338174" cy="33817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ECADFFD5-822D-4756-9299-5A2814AF784B}"/>
              </a:ext>
            </a:extLst>
          </p:cNvPr>
          <p:cNvCxnSpPr/>
          <p:nvPr/>
        </p:nvCxnSpPr>
        <p:spPr>
          <a:xfrm flipV="1">
            <a:off x="3767207" y="32294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A2486CC-D77C-4098-8584-35D44E7337DD}"/>
              </a:ext>
            </a:extLst>
          </p:cNvPr>
          <p:cNvCxnSpPr/>
          <p:nvPr/>
        </p:nvCxnSpPr>
        <p:spPr>
          <a:xfrm flipV="1">
            <a:off x="5215007" y="32294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FC23CE6-C19A-4DEC-AE85-F64B4DAEB3FD}"/>
              </a:ext>
            </a:extLst>
          </p:cNvPr>
          <p:cNvCxnSpPr/>
          <p:nvPr/>
        </p:nvCxnSpPr>
        <p:spPr>
          <a:xfrm flipV="1">
            <a:off x="6636059" y="32294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25EB333-1F73-4F97-8403-F9F41C0FE129}"/>
              </a:ext>
            </a:extLst>
          </p:cNvPr>
          <p:cNvCxnSpPr/>
          <p:nvPr/>
        </p:nvCxnSpPr>
        <p:spPr>
          <a:xfrm flipV="1">
            <a:off x="8175553" y="32294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28F984-24B9-4E80-9FB9-921B2BCCD153}"/>
              </a:ext>
            </a:extLst>
          </p:cNvPr>
          <p:cNvCxnSpPr/>
          <p:nvPr/>
        </p:nvCxnSpPr>
        <p:spPr>
          <a:xfrm flipV="1">
            <a:off x="3767207" y="39527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277E71E-04AB-4C35-8CC5-DA7F53EBC2A6}"/>
              </a:ext>
            </a:extLst>
          </p:cNvPr>
          <p:cNvCxnSpPr/>
          <p:nvPr/>
        </p:nvCxnSpPr>
        <p:spPr>
          <a:xfrm flipV="1">
            <a:off x="5215007" y="39527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DD7F1E6-52A4-43A9-89F0-187AC9F06CD3}"/>
              </a:ext>
            </a:extLst>
          </p:cNvPr>
          <p:cNvCxnSpPr/>
          <p:nvPr/>
        </p:nvCxnSpPr>
        <p:spPr>
          <a:xfrm flipV="1">
            <a:off x="6636059" y="39527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CC2CC28-78C7-45C1-BBF6-ECB5E442776E}"/>
              </a:ext>
            </a:extLst>
          </p:cNvPr>
          <p:cNvCxnSpPr/>
          <p:nvPr/>
        </p:nvCxnSpPr>
        <p:spPr>
          <a:xfrm flipV="1">
            <a:off x="8175553" y="39527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940F448F-83CA-473B-9509-02763B4915A1}"/>
              </a:ext>
            </a:extLst>
          </p:cNvPr>
          <p:cNvSpPr/>
          <p:nvPr/>
        </p:nvSpPr>
        <p:spPr>
          <a:xfrm>
            <a:off x="6051112" y="42171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7" name="TextBox 56">
            <a:extLst>
              <a:ext uri="{FF2B5EF4-FFF2-40B4-BE49-F238E27FC236}">
                <a16:creationId xmlns:a16="http://schemas.microsoft.com/office/drawing/2014/main" id="{830988FA-6F47-4B1F-A1A3-4767A6E8A8B5}"/>
              </a:ext>
            </a:extLst>
          </p:cNvPr>
          <p:cNvSpPr txBox="1"/>
          <p:nvPr/>
        </p:nvSpPr>
        <p:spPr>
          <a:xfrm>
            <a:off x="6051112" y="5515134"/>
            <a:ext cx="1215077" cy="276999"/>
          </a:xfrm>
          <a:prstGeom prst="rect">
            <a:avLst/>
          </a:prstGeom>
          <a:noFill/>
        </p:spPr>
        <p:txBody>
          <a:bodyPr wrap="square" rtlCol="0">
            <a:spAutoFit/>
          </a:bodyPr>
          <a:lstStyle/>
          <a:p>
            <a:pPr algn="ctr"/>
            <a:r>
              <a:rPr lang="en-US" sz="1200" dirty="0"/>
              <a:t>Spark Executor</a:t>
            </a:r>
          </a:p>
        </p:txBody>
      </p:sp>
      <p:sp>
        <p:nvSpPr>
          <p:cNvPr id="58" name="Rectangle 57">
            <a:extLst>
              <a:ext uri="{FF2B5EF4-FFF2-40B4-BE49-F238E27FC236}">
                <a16:creationId xmlns:a16="http://schemas.microsoft.com/office/drawing/2014/main" id="{F155ADCC-31AC-49FD-9850-7D00102DFC21}"/>
              </a:ext>
            </a:extLst>
          </p:cNvPr>
          <p:cNvSpPr/>
          <p:nvPr/>
        </p:nvSpPr>
        <p:spPr>
          <a:xfrm>
            <a:off x="6393445" y="43393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CA19AA8-B751-470C-85CE-016728565B01}"/>
              </a:ext>
            </a:extLst>
          </p:cNvPr>
          <p:cNvSpPr/>
          <p:nvPr/>
        </p:nvSpPr>
        <p:spPr>
          <a:xfrm>
            <a:off x="6524566" y="44888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4802ABB-D2EF-4599-83CA-DAFCA9D84194}"/>
              </a:ext>
            </a:extLst>
          </p:cNvPr>
          <p:cNvSpPr/>
          <p:nvPr/>
        </p:nvSpPr>
        <p:spPr>
          <a:xfrm>
            <a:off x="6524566" y="49528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B861C025-A776-4FC0-AF73-059CDD3DB844}"/>
              </a:ext>
            </a:extLst>
          </p:cNvPr>
          <p:cNvSpPr/>
          <p:nvPr/>
        </p:nvSpPr>
        <p:spPr>
          <a:xfrm>
            <a:off x="3209325" y="42171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62" name="TextBox 61">
            <a:extLst>
              <a:ext uri="{FF2B5EF4-FFF2-40B4-BE49-F238E27FC236}">
                <a16:creationId xmlns:a16="http://schemas.microsoft.com/office/drawing/2014/main" id="{04CDFDC3-65D5-4077-86D4-5F68A423C757}"/>
              </a:ext>
            </a:extLst>
          </p:cNvPr>
          <p:cNvSpPr txBox="1"/>
          <p:nvPr/>
        </p:nvSpPr>
        <p:spPr>
          <a:xfrm>
            <a:off x="3209325" y="5515134"/>
            <a:ext cx="1215077" cy="276999"/>
          </a:xfrm>
          <a:prstGeom prst="rect">
            <a:avLst/>
          </a:prstGeom>
          <a:noFill/>
        </p:spPr>
        <p:txBody>
          <a:bodyPr wrap="square" rtlCol="0">
            <a:spAutoFit/>
          </a:bodyPr>
          <a:lstStyle/>
          <a:p>
            <a:pPr algn="ctr"/>
            <a:r>
              <a:rPr lang="en-US" sz="1200" dirty="0"/>
              <a:t>Spark Executor</a:t>
            </a:r>
          </a:p>
        </p:txBody>
      </p:sp>
      <p:sp>
        <p:nvSpPr>
          <p:cNvPr id="63" name="Rectangle 62">
            <a:extLst>
              <a:ext uri="{FF2B5EF4-FFF2-40B4-BE49-F238E27FC236}">
                <a16:creationId xmlns:a16="http://schemas.microsoft.com/office/drawing/2014/main" id="{D389C198-4DCD-46F8-BE78-DC567DC4E800}"/>
              </a:ext>
            </a:extLst>
          </p:cNvPr>
          <p:cNvSpPr/>
          <p:nvPr/>
        </p:nvSpPr>
        <p:spPr>
          <a:xfrm>
            <a:off x="3551658" y="43393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CE7F2EB-2EF7-4EF3-BBC2-6132BA46C13C}"/>
              </a:ext>
            </a:extLst>
          </p:cNvPr>
          <p:cNvSpPr/>
          <p:nvPr/>
        </p:nvSpPr>
        <p:spPr>
          <a:xfrm>
            <a:off x="3682779" y="44888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2345EAC-E495-4B4F-B76A-78D85487A91B}"/>
              </a:ext>
            </a:extLst>
          </p:cNvPr>
          <p:cNvSpPr/>
          <p:nvPr/>
        </p:nvSpPr>
        <p:spPr>
          <a:xfrm>
            <a:off x="3682779" y="49528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A7926D23-B084-40FB-AF24-4BF26B763919}"/>
              </a:ext>
            </a:extLst>
          </p:cNvPr>
          <p:cNvSpPr/>
          <p:nvPr/>
        </p:nvSpPr>
        <p:spPr>
          <a:xfrm>
            <a:off x="4626350" y="42171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67" name="TextBox 66">
            <a:extLst>
              <a:ext uri="{FF2B5EF4-FFF2-40B4-BE49-F238E27FC236}">
                <a16:creationId xmlns:a16="http://schemas.microsoft.com/office/drawing/2014/main" id="{2819FF77-D4D3-4BBC-80ED-C76D2E3F7D89}"/>
              </a:ext>
            </a:extLst>
          </p:cNvPr>
          <p:cNvSpPr txBox="1"/>
          <p:nvPr/>
        </p:nvSpPr>
        <p:spPr>
          <a:xfrm>
            <a:off x="4626350" y="5515134"/>
            <a:ext cx="1215077" cy="276999"/>
          </a:xfrm>
          <a:prstGeom prst="rect">
            <a:avLst/>
          </a:prstGeom>
          <a:noFill/>
        </p:spPr>
        <p:txBody>
          <a:bodyPr wrap="square" rtlCol="0">
            <a:spAutoFit/>
          </a:bodyPr>
          <a:lstStyle/>
          <a:p>
            <a:pPr algn="ctr"/>
            <a:r>
              <a:rPr lang="en-US" sz="1200" dirty="0"/>
              <a:t>Spark Executor</a:t>
            </a:r>
          </a:p>
        </p:txBody>
      </p:sp>
      <p:sp>
        <p:nvSpPr>
          <p:cNvPr id="68" name="Rectangle 67">
            <a:extLst>
              <a:ext uri="{FF2B5EF4-FFF2-40B4-BE49-F238E27FC236}">
                <a16:creationId xmlns:a16="http://schemas.microsoft.com/office/drawing/2014/main" id="{DAA0A732-2107-4A9F-A6B4-AF9EDA876177}"/>
              </a:ext>
            </a:extLst>
          </p:cNvPr>
          <p:cNvSpPr/>
          <p:nvPr/>
        </p:nvSpPr>
        <p:spPr>
          <a:xfrm>
            <a:off x="4968683" y="43393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4060C9B-E5FC-4F3F-97CF-8AF217F11B58}"/>
              </a:ext>
            </a:extLst>
          </p:cNvPr>
          <p:cNvSpPr/>
          <p:nvPr/>
        </p:nvSpPr>
        <p:spPr>
          <a:xfrm>
            <a:off x="5099804" y="44888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5BC8650-DBF9-4CAA-B0DC-BB20EF179F39}"/>
              </a:ext>
            </a:extLst>
          </p:cNvPr>
          <p:cNvSpPr/>
          <p:nvPr/>
        </p:nvSpPr>
        <p:spPr>
          <a:xfrm>
            <a:off x="5099804" y="49528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892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1478</Words>
  <Application>Microsoft Office PowerPoint</Application>
  <PresentationFormat>Widescreen</PresentationFormat>
  <Paragraphs>197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MinionPro-Regular</vt:lpstr>
      <vt:lpstr>Arial</vt:lpstr>
      <vt:lpstr>Calibri</vt:lpstr>
      <vt:lpstr>Calibri Light</vt:lpstr>
      <vt:lpstr>Office Theme</vt:lpstr>
      <vt:lpstr>PowerPoint Presentation</vt:lpstr>
      <vt:lpstr>Spark MLlib</vt:lpstr>
      <vt:lpstr>Spark SQL</vt:lpstr>
      <vt:lpstr>Apache Spark’s Distributed Execution</vt:lpstr>
      <vt:lpstr>SPARK APPLICATION</vt:lpstr>
      <vt:lpstr>SPARK APPLICATION</vt:lpstr>
      <vt:lpstr>SPARK APPLICATION</vt:lpstr>
      <vt:lpstr>DISTRIBUTED DATA AND PARTITIONS</vt:lpstr>
      <vt:lpstr>DISTRIBUTED DATA AND PARTITIONS</vt:lpstr>
      <vt:lpstr>SPARK APPLICATION CONCEPTS</vt:lpstr>
      <vt:lpstr>SPARK APPLICATION CONCEPTS</vt:lpstr>
      <vt:lpstr>SPARK TRANSFORMATIONS</vt:lpstr>
      <vt:lpstr>SPARK TRANSFORMATIONS</vt:lpstr>
      <vt:lpstr>APACHE SPARK’S STRUCTURED APIS</vt:lpstr>
      <vt:lpstr>APACHE SPARK’S STRUCTURED APIS</vt:lpstr>
      <vt:lpstr>DEFINE SCHEMA, DO NOT ASK FOR IT</vt:lpstr>
      <vt:lpstr>DEFINE SCHEMA, DO NOT ASK FOR IT</vt:lpstr>
      <vt:lpstr>COMMON DATAFRAME OPERATIONS: WRITE</vt:lpstr>
      <vt:lpstr>COMMON DATAFRAME OPERATIONS</vt:lpstr>
      <vt:lpstr>COMMON DATAFRAME OPERATIONS</vt:lpstr>
      <vt:lpstr>WHEN TO USE RDD</vt:lpstr>
      <vt:lpstr>SPARK STRUCTURED API</vt:lpstr>
      <vt:lpstr>SPARK SQL AND UNDERLYING ENGINE</vt:lpstr>
      <vt:lpstr>SPARK SQL AND UNDERLYING ENGINE</vt:lpstr>
      <vt:lpstr>SQL TABLES</vt:lpstr>
      <vt:lpstr>USER-DEFINED FUNCTIONS</vt:lpstr>
      <vt:lpstr>PANDAS UDF</vt:lpstr>
      <vt:lpstr>PANDAS UDF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Tarighati, Alla</dc:creator>
  <cp:lastModifiedBy>Tarighati, Alla</cp:lastModifiedBy>
  <cp:revision>40</cp:revision>
  <dcterms:created xsi:type="dcterms:W3CDTF">2020-07-02T15:38:44Z</dcterms:created>
  <dcterms:modified xsi:type="dcterms:W3CDTF">2020-07-10T14:12:34Z</dcterms:modified>
</cp:coreProperties>
</file>