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8" r:id="rId12"/>
    <p:sldId id="267" r:id="rId13"/>
    <p:sldId id="269" r:id="rId14"/>
    <p:sldId id="263"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78" r:id="rId29"/>
    <p:sldId id="284" r:id="rId30"/>
    <p:sldId id="286" r:id="rId31"/>
    <p:sldId id="287" r:id="rId32"/>
    <p:sldId id="288" r:id="rId33"/>
    <p:sldId id="289" r:id="rId34"/>
    <p:sldId id="290" r:id="rId35"/>
    <p:sldId id="291" r:id="rId36"/>
    <p:sldId id="293" r:id="rId37"/>
    <p:sldId id="292" r:id="rId38"/>
    <p:sldId id="295" r:id="rId39"/>
    <p:sldId id="296" r:id="rId40"/>
    <p:sldId id="294" r:id="rId41"/>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5B0A-F20C-457B-B85A-6B262CC155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9EBC9B-57DA-4C59-920A-11AB36BB1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18F734-2682-4E15-AAA5-604E68CB05B2}"/>
              </a:ext>
            </a:extLst>
          </p:cNvPr>
          <p:cNvSpPr>
            <a:spLocks noGrp="1"/>
          </p:cNvSpPr>
          <p:nvPr>
            <p:ph type="dt" sz="half" idx="10"/>
          </p:nvPr>
        </p:nvSpPr>
        <p:spPr/>
        <p:txBody>
          <a:bodyPr/>
          <a:lstStyle/>
          <a:p>
            <a:fld id="{B4A24D60-8303-47C4-BF16-872D2B2306E8}" type="datetimeFigureOut">
              <a:rPr lang="en-US" smtClean="0"/>
              <a:t>8/5/2020</a:t>
            </a:fld>
            <a:endParaRPr lang="en-US"/>
          </a:p>
        </p:txBody>
      </p:sp>
      <p:sp>
        <p:nvSpPr>
          <p:cNvPr id="5" name="Footer Placeholder 4">
            <a:extLst>
              <a:ext uri="{FF2B5EF4-FFF2-40B4-BE49-F238E27FC236}">
                <a16:creationId xmlns:a16="http://schemas.microsoft.com/office/drawing/2014/main" id="{88287982-A0F8-493B-9A84-958B9CCA4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C9C03-62CD-49C2-AC0E-0614820985E7}"/>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313967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ADBC-021D-410D-8191-E54774476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5A1CE6-5420-44A5-9C85-0EAF93F901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19801B-6C62-49C3-9467-9BBE9BF9D6DF}"/>
              </a:ext>
            </a:extLst>
          </p:cNvPr>
          <p:cNvSpPr>
            <a:spLocks noGrp="1"/>
          </p:cNvSpPr>
          <p:nvPr>
            <p:ph type="dt" sz="half" idx="10"/>
          </p:nvPr>
        </p:nvSpPr>
        <p:spPr/>
        <p:txBody>
          <a:bodyPr/>
          <a:lstStyle/>
          <a:p>
            <a:fld id="{B4A24D60-8303-47C4-BF16-872D2B2306E8}" type="datetimeFigureOut">
              <a:rPr lang="en-US" smtClean="0"/>
              <a:t>8/5/2020</a:t>
            </a:fld>
            <a:endParaRPr lang="en-US"/>
          </a:p>
        </p:txBody>
      </p:sp>
      <p:sp>
        <p:nvSpPr>
          <p:cNvPr id="5" name="Footer Placeholder 4">
            <a:extLst>
              <a:ext uri="{FF2B5EF4-FFF2-40B4-BE49-F238E27FC236}">
                <a16:creationId xmlns:a16="http://schemas.microsoft.com/office/drawing/2014/main" id="{93A5D5F4-FEDE-44B3-A345-1F3E01179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94698-67CA-41A4-BB32-FCC4E6830AC5}"/>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3481133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50F93-0BF7-40D8-9D83-AEBFBCBC1E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225A8B-D94C-4CAE-BA32-D4353B621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409D1-455C-41DC-B530-D5F18CA49929}"/>
              </a:ext>
            </a:extLst>
          </p:cNvPr>
          <p:cNvSpPr>
            <a:spLocks noGrp="1"/>
          </p:cNvSpPr>
          <p:nvPr>
            <p:ph type="dt" sz="half" idx="10"/>
          </p:nvPr>
        </p:nvSpPr>
        <p:spPr/>
        <p:txBody>
          <a:bodyPr/>
          <a:lstStyle/>
          <a:p>
            <a:fld id="{B4A24D60-8303-47C4-BF16-872D2B2306E8}" type="datetimeFigureOut">
              <a:rPr lang="en-US" smtClean="0"/>
              <a:t>8/5/2020</a:t>
            </a:fld>
            <a:endParaRPr lang="en-US"/>
          </a:p>
        </p:txBody>
      </p:sp>
      <p:sp>
        <p:nvSpPr>
          <p:cNvPr id="5" name="Footer Placeholder 4">
            <a:extLst>
              <a:ext uri="{FF2B5EF4-FFF2-40B4-BE49-F238E27FC236}">
                <a16:creationId xmlns:a16="http://schemas.microsoft.com/office/drawing/2014/main" id="{8EE1C2ED-C8B3-4093-BC78-455CFC378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961AF-2EF4-417C-B6C0-5072C73D0B38}"/>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155665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3067-ED95-44D2-8E3A-A159304E83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E9057F-165B-4A3C-8798-F4E64F860A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DB7A4-6436-4AB8-8155-BB31951943B2}"/>
              </a:ext>
            </a:extLst>
          </p:cNvPr>
          <p:cNvSpPr>
            <a:spLocks noGrp="1"/>
          </p:cNvSpPr>
          <p:nvPr>
            <p:ph type="dt" sz="half" idx="10"/>
          </p:nvPr>
        </p:nvSpPr>
        <p:spPr/>
        <p:txBody>
          <a:bodyPr/>
          <a:lstStyle/>
          <a:p>
            <a:fld id="{B4A24D60-8303-47C4-BF16-872D2B2306E8}" type="datetimeFigureOut">
              <a:rPr lang="en-US" smtClean="0"/>
              <a:t>8/5/2020</a:t>
            </a:fld>
            <a:endParaRPr lang="en-US"/>
          </a:p>
        </p:txBody>
      </p:sp>
      <p:sp>
        <p:nvSpPr>
          <p:cNvPr id="5" name="Footer Placeholder 4">
            <a:extLst>
              <a:ext uri="{FF2B5EF4-FFF2-40B4-BE49-F238E27FC236}">
                <a16:creationId xmlns:a16="http://schemas.microsoft.com/office/drawing/2014/main" id="{16636414-CC14-43DA-9F8C-4ABB2FD66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008A7-8A2F-4F51-A124-E13E342CAF91}"/>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383076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10B2-AE8C-4574-9204-BB8988499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12CFF8-2BCC-473D-B03A-E66EABC50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DFA12C-CE86-435F-AB47-C44C75DCEE35}"/>
              </a:ext>
            </a:extLst>
          </p:cNvPr>
          <p:cNvSpPr>
            <a:spLocks noGrp="1"/>
          </p:cNvSpPr>
          <p:nvPr>
            <p:ph type="dt" sz="half" idx="10"/>
          </p:nvPr>
        </p:nvSpPr>
        <p:spPr/>
        <p:txBody>
          <a:bodyPr/>
          <a:lstStyle/>
          <a:p>
            <a:fld id="{B4A24D60-8303-47C4-BF16-872D2B2306E8}" type="datetimeFigureOut">
              <a:rPr lang="en-US" smtClean="0"/>
              <a:t>8/5/2020</a:t>
            </a:fld>
            <a:endParaRPr lang="en-US"/>
          </a:p>
        </p:txBody>
      </p:sp>
      <p:sp>
        <p:nvSpPr>
          <p:cNvPr id="5" name="Footer Placeholder 4">
            <a:extLst>
              <a:ext uri="{FF2B5EF4-FFF2-40B4-BE49-F238E27FC236}">
                <a16:creationId xmlns:a16="http://schemas.microsoft.com/office/drawing/2014/main" id="{1103E8E6-506D-45CF-BAB5-5D9EA3D8A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92F20-8DDC-42AB-9ADA-D1C24A15D349}"/>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58374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AE5B-BD12-4790-A7AD-0822DB25C0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6EEACE-CF8C-4CBC-A868-BA4279FD1F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26DBF2-4A9A-4A9A-A98F-FA4E2FB64A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4564C5-EF7C-4564-B3C0-BC39F6DCF7D1}"/>
              </a:ext>
            </a:extLst>
          </p:cNvPr>
          <p:cNvSpPr>
            <a:spLocks noGrp="1"/>
          </p:cNvSpPr>
          <p:nvPr>
            <p:ph type="dt" sz="half" idx="10"/>
          </p:nvPr>
        </p:nvSpPr>
        <p:spPr/>
        <p:txBody>
          <a:bodyPr/>
          <a:lstStyle/>
          <a:p>
            <a:fld id="{B4A24D60-8303-47C4-BF16-872D2B2306E8}" type="datetimeFigureOut">
              <a:rPr lang="en-US" smtClean="0"/>
              <a:t>8/5/2020</a:t>
            </a:fld>
            <a:endParaRPr lang="en-US"/>
          </a:p>
        </p:txBody>
      </p:sp>
      <p:sp>
        <p:nvSpPr>
          <p:cNvPr id="6" name="Footer Placeholder 5">
            <a:extLst>
              <a:ext uri="{FF2B5EF4-FFF2-40B4-BE49-F238E27FC236}">
                <a16:creationId xmlns:a16="http://schemas.microsoft.com/office/drawing/2014/main" id="{6D6E1F50-8F8D-4C5A-BC16-41FE9A4964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BCF6A-6B50-4B66-B5AF-14AAB4E3E7A6}"/>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69747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92AC-38B1-4698-9D4F-09CD93761B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CFB9BB-8731-461F-9D05-03F4C3574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A9813-5B98-404C-941B-48078E5F36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34FDCA-DD06-4772-B044-259A6358BD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433B02-8D9C-42B5-8902-304F5B24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94AC34-B538-4E8E-9038-8871724AB060}"/>
              </a:ext>
            </a:extLst>
          </p:cNvPr>
          <p:cNvSpPr>
            <a:spLocks noGrp="1"/>
          </p:cNvSpPr>
          <p:nvPr>
            <p:ph type="dt" sz="half" idx="10"/>
          </p:nvPr>
        </p:nvSpPr>
        <p:spPr/>
        <p:txBody>
          <a:bodyPr/>
          <a:lstStyle/>
          <a:p>
            <a:fld id="{B4A24D60-8303-47C4-BF16-872D2B2306E8}" type="datetimeFigureOut">
              <a:rPr lang="en-US" smtClean="0"/>
              <a:t>8/5/2020</a:t>
            </a:fld>
            <a:endParaRPr lang="en-US"/>
          </a:p>
        </p:txBody>
      </p:sp>
      <p:sp>
        <p:nvSpPr>
          <p:cNvPr id="8" name="Footer Placeholder 7">
            <a:extLst>
              <a:ext uri="{FF2B5EF4-FFF2-40B4-BE49-F238E27FC236}">
                <a16:creationId xmlns:a16="http://schemas.microsoft.com/office/drawing/2014/main" id="{74C20690-838F-41A5-8001-A4EDA56B2A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069FF7-7DC5-4FD1-AB09-0532394BDFF5}"/>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146162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E935-7E10-46B6-B685-D018BB2125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58F436-D72B-4FD9-974F-B52ACAF0C8E4}"/>
              </a:ext>
            </a:extLst>
          </p:cNvPr>
          <p:cNvSpPr>
            <a:spLocks noGrp="1"/>
          </p:cNvSpPr>
          <p:nvPr>
            <p:ph type="dt" sz="half" idx="10"/>
          </p:nvPr>
        </p:nvSpPr>
        <p:spPr/>
        <p:txBody>
          <a:bodyPr/>
          <a:lstStyle/>
          <a:p>
            <a:fld id="{B4A24D60-8303-47C4-BF16-872D2B2306E8}" type="datetimeFigureOut">
              <a:rPr lang="en-US" smtClean="0"/>
              <a:t>8/5/2020</a:t>
            </a:fld>
            <a:endParaRPr lang="en-US"/>
          </a:p>
        </p:txBody>
      </p:sp>
      <p:sp>
        <p:nvSpPr>
          <p:cNvPr id="4" name="Footer Placeholder 3">
            <a:extLst>
              <a:ext uri="{FF2B5EF4-FFF2-40B4-BE49-F238E27FC236}">
                <a16:creationId xmlns:a16="http://schemas.microsoft.com/office/drawing/2014/main" id="{14720DBB-E6FF-4B7E-BA65-1C40450029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8BD6B-BFBB-42D9-9CA9-654EC63FE76A}"/>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38138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D93665-5D38-4225-A4E3-43889B06EABB}"/>
              </a:ext>
            </a:extLst>
          </p:cNvPr>
          <p:cNvSpPr>
            <a:spLocks noGrp="1"/>
          </p:cNvSpPr>
          <p:nvPr>
            <p:ph type="dt" sz="half" idx="10"/>
          </p:nvPr>
        </p:nvSpPr>
        <p:spPr/>
        <p:txBody>
          <a:bodyPr/>
          <a:lstStyle/>
          <a:p>
            <a:fld id="{B4A24D60-8303-47C4-BF16-872D2B2306E8}" type="datetimeFigureOut">
              <a:rPr lang="en-US" smtClean="0"/>
              <a:t>8/5/2020</a:t>
            </a:fld>
            <a:endParaRPr lang="en-US"/>
          </a:p>
        </p:txBody>
      </p:sp>
      <p:sp>
        <p:nvSpPr>
          <p:cNvPr id="3" name="Footer Placeholder 2">
            <a:extLst>
              <a:ext uri="{FF2B5EF4-FFF2-40B4-BE49-F238E27FC236}">
                <a16:creationId xmlns:a16="http://schemas.microsoft.com/office/drawing/2014/main" id="{113868B2-3A67-437B-BEBD-BBFD2D6D55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69D576-E88E-41EA-9FA1-F44661E8AB7A}"/>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2387431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2F9F-783A-4855-BC84-2F84AB7D2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B30913-70E9-4A9E-B1B8-28E355E405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AC7010-BE68-4DF8-A571-ACB17A6CF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209594-3731-458A-88AC-27A82C8B3305}"/>
              </a:ext>
            </a:extLst>
          </p:cNvPr>
          <p:cNvSpPr>
            <a:spLocks noGrp="1"/>
          </p:cNvSpPr>
          <p:nvPr>
            <p:ph type="dt" sz="half" idx="10"/>
          </p:nvPr>
        </p:nvSpPr>
        <p:spPr/>
        <p:txBody>
          <a:bodyPr/>
          <a:lstStyle/>
          <a:p>
            <a:fld id="{B4A24D60-8303-47C4-BF16-872D2B2306E8}" type="datetimeFigureOut">
              <a:rPr lang="en-US" smtClean="0"/>
              <a:t>8/5/2020</a:t>
            </a:fld>
            <a:endParaRPr lang="en-US"/>
          </a:p>
        </p:txBody>
      </p:sp>
      <p:sp>
        <p:nvSpPr>
          <p:cNvPr id="6" name="Footer Placeholder 5">
            <a:extLst>
              <a:ext uri="{FF2B5EF4-FFF2-40B4-BE49-F238E27FC236}">
                <a16:creationId xmlns:a16="http://schemas.microsoft.com/office/drawing/2014/main" id="{DE6A2CED-C4F8-4C0B-8890-4A019A652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F36E51-3BF8-48EC-B6F3-577368F2A7FA}"/>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44834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F29-2614-42EF-910B-55A10C392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AD2021-7A68-4BEA-A7C5-126C3A718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259791-5F40-41BD-BBDC-CE139E526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575E0-DF92-493A-BC8E-7B8D9557EEB1}"/>
              </a:ext>
            </a:extLst>
          </p:cNvPr>
          <p:cNvSpPr>
            <a:spLocks noGrp="1"/>
          </p:cNvSpPr>
          <p:nvPr>
            <p:ph type="dt" sz="half" idx="10"/>
          </p:nvPr>
        </p:nvSpPr>
        <p:spPr/>
        <p:txBody>
          <a:bodyPr/>
          <a:lstStyle/>
          <a:p>
            <a:fld id="{B4A24D60-8303-47C4-BF16-872D2B2306E8}" type="datetimeFigureOut">
              <a:rPr lang="en-US" smtClean="0"/>
              <a:t>8/5/2020</a:t>
            </a:fld>
            <a:endParaRPr lang="en-US"/>
          </a:p>
        </p:txBody>
      </p:sp>
      <p:sp>
        <p:nvSpPr>
          <p:cNvPr id="6" name="Footer Placeholder 5">
            <a:extLst>
              <a:ext uri="{FF2B5EF4-FFF2-40B4-BE49-F238E27FC236}">
                <a16:creationId xmlns:a16="http://schemas.microsoft.com/office/drawing/2014/main" id="{7FA16695-1826-440C-8D7F-AE697D035C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B15B92-363C-4F02-B8A1-2429F1D706B4}"/>
              </a:ext>
            </a:extLst>
          </p:cNvPr>
          <p:cNvSpPr>
            <a:spLocks noGrp="1"/>
          </p:cNvSpPr>
          <p:nvPr>
            <p:ph type="sldNum" sz="quarter" idx="12"/>
          </p:nvPr>
        </p:nvSpPr>
        <p:spPr/>
        <p:txBody>
          <a:bodyPr/>
          <a:lstStyle/>
          <a:p>
            <a:fld id="{C26E779F-4B99-4C13-9052-FCEFA7955839}" type="slidenum">
              <a:rPr lang="en-US" smtClean="0"/>
              <a:t>‹#›</a:t>
            </a:fld>
            <a:endParaRPr lang="en-US"/>
          </a:p>
        </p:txBody>
      </p:sp>
    </p:spTree>
    <p:extLst>
      <p:ext uri="{BB962C8B-B14F-4D97-AF65-F5344CB8AC3E}">
        <p14:creationId xmlns:p14="http://schemas.microsoft.com/office/powerpoint/2010/main" val="305181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8BD1A-6C97-4958-A745-A058BB9CE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59D875-DEB8-4964-BE3B-CD2387E2E5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E25D5-8A2E-4176-9FF7-533BC0CEF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24D60-8303-47C4-BF16-872D2B2306E8}" type="datetimeFigureOut">
              <a:rPr lang="en-US" smtClean="0"/>
              <a:t>8/5/2020</a:t>
            </a:fld>
            <a:endParaRPr lang="en-US"/>
          </a:p>
        </p:txBody>
      </p:sp>
      <p:sp>
        <p:nvSpPr>
          <p:cNvPr id="5" name="Footer Placeholder 4">
            <a:extLst>
              <a:ext uri="{FF2B5EF4-FFF2-40B4-BE49-F238E27FC236}">
                <a16:creationId xmlns:a16="http://schemas.microsoft.com/office/drawing/2014/main" id="{C1D91210-2593-480A-A8B6-A574F8F76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0CD951-4C1E-4C82-8AAE-0CB0D8556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E779F-4B99-4C13-9052-FCEFA7955839}" type="slidenum">
              <a:rPr lang="en-US" smtClean="0"/>
              <a:t>‹#›</a:t>
            </a:fld>
            <a:endParaRPr lang="en-US"/>
          </a:p>
        </p:txBody>
      </p:sp>
    </p:spTree>
    <p:extLst>
      <p:ext uri="{BB962C8B-B14F-4D97-AF65-F5344CB8AC3E}">
        <p14:creationId xmlns:p14="http://schemas.microsoft.com/office/powerpoint/2010/main" val="912416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infoworld.com/article/3388036/what-is-jdbc-introduction-to-java-database-connectivity.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foworld.com/article/3388036/what-is-jdbc-introduction-to-java-database-connectivity.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AD6B-B773-40DA-9A0D-821F1F3F435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3F0B3C6-CA98-46D1-A9B6-F0AC74BB1F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388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9220592-2E48-450D-9D90-34E194935CF0}"/>
              </a:ext>
            </a:extLst>
          </p:cNvPr>
          <p:cNvSpPr>
            <a:spLocks noGrp="1"/>
          </p:cNvSpPr>
          <p:nvPr>
            <p:ph type="title"/>
          </p:nvPr>
        </p:nvSpPr>
        <p:spPr>
          <a:xfrm>
            <a:off x="243840" y="143923"/>
            <a:ext cx="10515600" cy="1325563"/>
          </a:xfrm>
        </p:spPr>
        <p:txBody>
          <a:bodyPr/>
          <a:lstStyle/>
          <a:p>
            <a:r>
              <a:rPr lang="en-US" dirty="0"/>
              <a:t>SPARK APPLICATION CONCEPTS</a:t>
            </a:r>
          </a:p>
        </p:txBody>
      </p:sp>
      <p:sp>
        <p:nvSpPr>
          <p:cNvPr id="2" name="Rectangle 1">
            <a:extLst>
              <a:ext uri="{FF2B5EF4-FFF2-40B4-BE49-F238E27FC236}">
                <a16:creationId xmlns:a16="http://schemas.microsoft.com/office/drawing/2014/main" id="{755AD2B3-0C25-45A4-8A5D-867879012E44}"/>
              </a:ext>
            </a:extLst>
          </p:cNvPr>
          <p:cNvSpPr/>
          <p:nvPr/>
        </p:nvSpPr>
        <p:spPr>
          <a:xfrm>
            <a:off x="799104" y="1469486"/>
            <a:ext cx="10158456" cy="461665"/>
          </a:xfrm>
          <a:prstGeom prst="rect">
            <a:avLst/>
          </a:prstGeom>
        </p:spPr>
        <p:txBody>
          <a:bodyPr wrap="square">
            <a:spAutoFit/>
          </a:bodyPr>
          <a:lstStyle/>
          <a:p>
            <a:r>
              <a:rPr lang="en-US" sz="2400" dirty="0"/>
              <a:t>How a code is transformed and executed as tasks across the Spark executors?</a:t>
            </a:r>
          </a:p>
        </p:txBody>
      </p:sp>
      <p:sp>
        <p:nvSpPr>
          <p:cNvPr id="4" name="Rectangle 3">
            <a:extLst>
              <a:ext uri="{FF2B5EF4-FFF2-40B4-BE49-F238E27FC236}">
                <a16:creationId xmlns:a16="http://schemas.microsoft.com/office/drawing/2014/main" id="{3402CD9F-373F-48C1-9EE8-94D8B80B0008}"/>
              </a:ext>
            </a:extLst>
          </p:cNvPr>
          <p:cNvSpPr/>
          <p:nvPr/>
        </p:nvSpPr>
        <p:spPr>
          <a:xfrm>
            <a:off x="682579" y="2149019"/>
            <a:ext cx="10274981" cy="4093428"/>
          </a:xfrm>
          <a:prstGeom prst="rect">
            <a:avLst/>
          </a:prstGeom>
        </p:spPr>
        <p:txBody>
          <a:bodyPr wrap="square">
            <a:spAutoFit/>
          </a:bodyPr>
          <a:lstStyle/>
          <a:p>
            <a:pPr marL="285750" indent="-285750">
              <a:buFont typeface="Arial" panose="020B0604020202020204" pitchFamily="34" charset="0"/>
              <a:buChar char="•"/>
            </a:pPr>
            <a:r>
              <a:rPr lang="en-US" sz="2000" b="1" dirty="0"/>
              <a:t>Application</a:t>
            </a:r>
          </a:p>
          <a:p>
            <a:r>
              <a:rPr lang="en-US" sz="2000" dirty="0"/>
              <a:t>A user program built on Spark using its APIs. It consists of a driver program and executors on the cluster.</a:t>
            </a:r>
          </a:p>
          <a:p>
            <a:pPr marL="285750" indent="-285750">
              <a:buFont typeface="Arial" panose="020B0604020202020204" pitchFamily="34" charset="0"/>
              <a:buChar char="•"/>
            </a:pPr>
            <a:r>
              <a:rPr lang="en-US" sz="2000" b="1" dirty="0" err="1"/>
              <a:t>SparkSession</a:t>
            </a:r>
            <a:endParaRPr lang="en-US" sz="2000" b="1" dirty="0"/>
          </a:p>
          <a:p>
            <a:r>
              <a:rPr lang="en-US" sz="2000" dirty="0"/>
              <a:t>An object that provides a point of entry to interact with underlying Spark functionality and allows programming Spark with its APIs. </a:t>
            </a:r>
          </a:p>
          <a:p>
            <a:pPr marL="285750" indent="-285750">
              <a:buFont typeface="Arial" panose="020B0604020202020204" pitchFamily="34" charset="0"/>
              <a:buChar char="•"/>
            </a:pPr>
            <a:r>
              <a:rPr lang="en-US" sz="2000" b="1" dirty="0"/>
              <a:t>Job</a:t>
            </a:r>
          </a:p>
          <a:p>
            <a:r>
              <a:rPr lang="en-US" sz="2000" dirty="0"/>
              <a:t>A parallel computation consisting of multiple tasks that gets spawned in response to a Spark action (e.g., save(), collect()).</a:t>
            </a:r>
          </a:p>
          <a:p>
            <a:pPr marL="285750" indent="-285750">
              <a:buFont typeface="Arial" panose="020B0604020202020204" pitchFamily="34" charset="0"/>
              <a:buChar char="•"/>
            </a:pPr>
            <a:r>
              <a:rPr lang="en-US" sz="2000" b="1" dirty="0"/>
              <a:t>Stage</a:t>
            </a:r>
          </a:p>
          <a:p>
            <a:r>
              <a:rPr lang="en-US" sz="2000" dirty="0"/>
              <a:t>Each job gets divided into smaller sets of tasks called stages that depend on each other.</a:t>
            </a:r>
          </a:p>
          <a:p>
            <a:pPr marL="285750" indent="-285750">
              <a:buFont typeface="Arial" panose="020B0604020202020204" pitchFamily="34" charset="0"/>
              <a:buChar char="•"/>
            </a:pPr>
            <a:r>
              <a:rPr lang="en-US" sz="2000" b="1" dirty="0"/>
              <a:t>Task</a:t>
            </a:r>
          </a:p>
          <a:p>
            <a:r>
              <a:rPr lang="en-US" sz="2000" dirty="0"/>
              <a:t>A single unit of work or execution that will be sent to a Spark executor.</a:t>
            </a:r>
          </a:p>
        </p:txBody>
      </p:sp>
    </p:spTree>
    <p:extLst>
      <p:ext uri="{BB962C8B-B14F-4D97-AF65-F5344CB8AC3E}">
        <p14:creationId xmlns:p14="http://schemas.microsoft.com/office/powerpoint/2010/main" val="2926977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9220592-2E48-450D-9D90-34E194935CF0}"/>
              </a:ext>
            </a:extLst>
          </p:cNvPr>
          <p:cNvSpPr>
            <a:spLocks noGrp="1"/>
          </p:cNvSpPr>
          <p:nvPr>
            <p:ph type="title"/>
          </p:nvPr>
        </p:nvSpPr>
        <p:spPr>
          <a:xfrm>
            <a:off x="243840" y="143923"/>
            <a:ext cx="10515600" cy="1325563"/>
          </a:xfrm>
        </p:spPr>
        <p:txBody>
          <a:bodyPr/>
          <a:lstStyle/>
          <a:p>
            <a:r>
              <a:rPr lang="en-US" dirty="0"/>
              <a:t>SPARK APPLICATION CONCEPTS</a:t>
            </a:r>
          </a:p>
        </p:txBody>
      </p:sp>
      <p:sp>
        <p:nvSpPr>
          <p:cNvPr id="2" name="Rectangle 1">
            <a:extLst>
              <a:ext uri="{FF2B5EF4-FFF2-40B4-BE49-F238E27FC236}">
                <a16:creationId xmlns:a16="http://schemas.microsoft.com/office/drawing/2014/main" id="{755AD2B3-0C25-45A4-8A5D-867879012E44}"/>
              </a:ext>
            </a:extLst>
          </p:cNvPr>
          <p:cNvSpPr/>
          <p:nvPr/>
        </p:nvSpPr>
        <p:spPr>
          <a:xfrm>
            <a:off x="799104" y="1469486"/>
            <a:ext cx="10158456" cy="461665"/>
          </a:xfrm>
          <a:prstGeom prst="rect">
            <a:avLst/>
          </a:prstGeom>
        </p:spPr>
        <p:txBody>
          <a:bodyPr wrap="square">
            <a:spAutoFit/>
          </a:bodyPr>
          <a:lstStyle/>
          <a:p>
            <a:r>
              <a:rPr lang="en-US" sz="2400" dirty="0"/>
              <a:t>How a code is transformed and executed as tasks across the Spark executors?</a:t>
            </a:r>
          </a:p>
        </p:txBody>
      </p:sp>
      <p:sp>
        <p:nvSpPr>
          <p:cNvPr id="4" name="Rectangle 3">
            <a:extLst>
              <a:ext uri="{FF2B5EF4-FFF2-40B4-BE49-F238E27FC236}">
                <a16:creationId xmlns:a16="http://schemas.microsoft.com/office/drawing/2014/main" id="{3402CD9F-373F-48C1-9EE8-94D8B80B0008}"/>
              </a:ext>
            </a:extLst>
          </p:cNvPr>
          <p:cNvSpPr/>
          <p:nvPr/>
        </p:nvSpPr>
        <p:spPr>
          <a:xfrm>
            <a:off x="682579" y="2149019"/>
            <a:ext cx="10274981" cy="3737946"/>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t>Spark Driver creates a </a:t>
            </a:r>
            <a:r>
              <a:rPr lang="en-US" sz="2000" dirty="0" err="1"/>
              <a:t>SparkSession</a:t>
            </a:r>
            <a:r>
              <a:rPr lang="en-US" sz="2000" dirty="0"/>
              <a:t> object.</a:t>
            </a:r>
          </a:p>
          <a:p>
            <a:pPr marL="285750" indent="-285750">
              <a:lnSpc>
                <a:spcPct val="150000"/>
              </a:lnSpc>
              <a:buFont typeface="Arial" panose="020B0604020202020204" pitchFamily="34" charset="0"/>
              <a:buChar char="•"/>
            </a:pPr>
            <a:r>
              <a:rPr lang="en-US" sz="2000" dirty="0"/>
              <a:t>The Driver converts you Spark Application into one or more Spark jobs.</a:t>
            </a:r>
          </a:p>
          <a:p>
            <a:pPr marL="285750" indent="-285750">
              <a:lnSpc>
                <a:spcPct val="150000"/>
              </a:lnSpc>
              <a:buFont typeface="Arial" panose="020B0604020202020204" pitchFamily="34" charset="0"/>
              <a:buChar char="•"/>
            </a:pPr>
            <a:r>
              <a:rPr lang="en-US" sz="2000" dirty="0"/>
              <a:t>The Driver then converts each job into a DAG.</a:t>
            </a:r>
          </a:p>
          <a:p>
            <a:pPr marL="285750" indent="-285750">
              <a:lnSpc>
                <a:spcPct val="150000"/>
              </a:lnSpc>
              <a:buFont typeface="Arial" panose="020B0604020202020204" pitchFamily="34" charset="0"/>
              <a:buChar char="•"/>
            </a:pPr>
            <a:r>
              <a:rPr lang="en-US" sz="2000" dirty="0"/>
              <a:t>DAG is Spark’s execution plan.</a:t>
            </a:r>
          </a:p>
          <a:p>
            <a:pPr marL="285750" indent="-285750">
              <a:lnSpc>
                <a:spcPct val="150000"/>
              </a:lnSpc>
              <a:buFont typeface="Arial" panose="020B0604020202020204" pitchFamily="34" charset="0"/>
              <a:buChar char="•"/>
            </a:pPr>
            <a:r>
              <a:rPr lang="en-US" sz="2000" dirty="0"/>
              <a:t>As part of DAG nodes, stages are created based on what operations can be performed.</a:t>
            </a:r>
          </a:p>
          <a:p>
            <a:pPr marL="285750" indent="-285750">
              <a:lnSpc>
                <a:spcPct val="150000"/>
              </a:lnSpc>
              <a:buFont typeface="Arial" panose="020B0604020202020204" pitchFamily="34" charset="0"/>
              <a:buChar char="•"/>
            </a:pPr>
            <a:r>
              <a:rPr lang="en-US" sz="2000" dirty="0"/>
              <a:t>Each stage is comprised of Spark tasks, or units of execution.</a:t>
            </a:r>
          </a:p>
          <a:p>
            <a:pPr marL="285750" indent="-285750">
              <a:lnSpc>
                <a:spcPct val="150000"/>
              </a:lnSpc>
              <a:buFont typeface="Arial" panose="020B0604020202020204" pitchFamily="34" charset="0"/>
              <a:buChar char="•"/>
            </a:pPr>
            <a:r>
              <a:rPr lang="en-US" sz="2000" dirty="0"/>
              <a:t>Each task maps to a single core and works on single partition of data.</a:t>
            </a:r>
          </a:p>
          <a:p>
            <a:pPr marL="742950" lvl="1" indent="-285750">
              <a:lnSpc>
                <a:spcPct val="150000"/>
              </a:lnSpc>
              <a:buFont typeface="Arial" panose="020B0604020202020204" pitchFamily="34" charset="0"/>
              <a:buChar char="•"/>
            </a:pPr>
            <a:r>
              <a:rPr lang="en-US" sz="2000" dirty="0"/>
              <a:t>An executor with 16 core can have 16 or more partitions in parallel.</a:t>
            </a:r>
          </a:p>
        </p:txBody>
      </p:sp>
    </p:spTree>
    <p:extLst>
      <p:ext uri="{BB962C8B-B14F-4D97-AF65-F5344CB8AC3E}">
        <p14:creationId xmlns:p14="http://schemas.microsoft.com/office/powerpoint/2010/main" val="295978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466D3-2395-4169-B6FB-BEF45047DD8D}"/>
              </a:ext>
            </a:extLst>
          </p:cNvPr>
          <p:cNvSpPr>
            <a:spLocks noGrp="1"/>
          </p:cNvSpPr>
          <p:nvPr>
            <p:ph idx="1"/>
          </p:nvPr>
        </p:nvSpPr>
        <p:spPr/>
        <p:txBody>
          <a:bodyPr>
            <a:normAutofit/>
          </a:bodyPr>
          <a:lstStyle/>
          <a:p>
            <a:r>
              <a:rPr lang="en-US" dirty="0"/>
              <a:t>Transformations are operations that Spark evaluates lazily. </a:t>
            </a:r>
          </a:p>
          <a:p>
            <a:r>
              <a:rPr lang="en-US" dirty="0"/>
              <a:t>A huge advantage of the lazy evaluation scheme is that Spark can inspect your computational query and ascertain how it can optimize it. </a:t>
            </a:r>
          </a:p>
          <a:p>
            <a:r>
              <a:rPr lang="en-US" dirty="0"/>
              <a:t>This optimization can be done by either joining or pipelining some operations and assigning them to a stage, or breaking them into stages by determining which operations require a shuffle or exchange of data across clusters.</a:t>
            </a:r>
          </a:p>
        </p:txBody>
      </p:sp>
      <p:sp>
        <p:nvSpPr>
          <p:cNvPr id="4" name="Title 1">
            <a:extLst>
              <a:ext uri="{FF2B5EF4-FFF2-40B4-BE49-F238E27FC236}">
                <a16:creationId xmlns:a16="http://schemas.microsoft.com/office/drawing/2014/main" id="{674A5E32-50A9-4D36-89C2-187F4513A9B7}"/>
              </a:ext>
            </a:extLst>
          </p:cNvPr>
          <p:cNvSpPr>
            <a:spLocks noGrp="1"/>
          </p:cNvSpPr>
          <p:nvPr>
            <p:ph type="title"/>
          </p:nvPr>
        </p:nvSpPr>
        <p:spPr>
          <a:xfrm>
            <a:off x="243840" y="143923"/>
            <a:ext cx="10515600" cy="1325563"/>
          </a:xfrm>
        </p:spPr>
        <p:txBody>
          <a:bodyPr/>
          <a:lstStyle/>
          <a:p>
            <a:r>
              <a:rPr lang="en-US" dirty="0"/>
              <a:t>SPARK TRANSFORMATIONS</a:t>
            </a:r>
          </a:p>
        </p:txBody>
      </p:sp>
    </p:spTree>
    <p:extLst>
      <p:ext uri="{BB962C8B-B14F-4D97-AF65-F5344CB8AC3E}">
        <p14:creationId xmlns:p14="http://schemas.microsoft.com/office/powerpoint/2010/main" val="1056710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466D3-2395-4169-B6FB-BEF45047DD8D}"/>
              </a:ext>
            </a:extLst>
          </p:cNvPr>
          <p:cNvSpPr>
            <a:spLocks noGrp="1"/>
          </p:cNvSpPr>
          <p:nvPr>
            <p:ph idx="1"/>
          </p:nvPr>
        </p:nvSpPr>
        <p:spPr/>
        <p:txBody>
          <a:bodyPr>
            <a:normAutofit/>
          </a:bodyPr>
          <a:lstStyle/>
          <a:p>
            <a:r>
              <a:rPr lang="en-US" dirty="0"/>
              <a:t>Narrow transformation:</a:t>
            </a:r>
          </a:p>
          <a:p>
            <a:pPr lvl="1"/>
            <a:r>
              <a:rPr lang="en-US" dirty="0"/>
              <a:t>Single output partition is computed from a single input partition.</a:t>
            </a:r>
          </a:p>
          <a:p>
            <a:pPr lvl="1"/>
            <a:r>
              <a:rPr lang="en-US" dirty="0"/>
              <a:t>Filter() or contains()</a:t>
            </a:r>
          </a:p>
          <a:p>
            <a:pPr lvl="1"/>
            <a:endParaRPr lang="en-US" dirty="0"/>
          </a:p>
          <a:p>
            <a:r>
              <a:rPr lang="en-US" dirty="0"/>
              <a:t>Wide transformation:</a:t>
            </a:r>
          </a:p>
          <a:p>
            <a:pPr lvl="1"/>
            <a:r>
              <a:rPr lang="en-US" dirty="0"/>
              <a:t>Data from other partitions is read in, combined and written to disk.</a:t>
            </a:r>
          </a:p>
          <a:p>
            <a:pPr lvl="1"/>
            <a:r>
              <a:rPr lang="en-US" dirty="0" err="1"/>
              <a:t>Groupby</a:t>
            </a:r>
            <a:r>
              <a:rPr lang="en-US" dirty="0"/>
              <a:t>() forces a shuffle of data</a:t>
            </a:r>
          </a:p>
          <a:p>
            <a:pPr lvl="1"/>
            <a:r>
              <a:rPr lang="en-US" dirty="0" err="1"/>
              <a:t>Orderby</a:t>
            </a:r>
            <a:r>
              <a:rPr lang="en-US" dirty="0"/>
              <a:t>() requires outputs from other partitions</a:t>
            </a:r>
          </a:p>
        </p:txBody>
      </p:sp>
      <p:sp>
        <p:nvSpPr>
          <p:cNvPr id="4" name="Title 1">
            <a:extLst>
              <a:ext uri="{FF2B5EF4-FFF2-40B4-BE49-F238E27FC236}">
                <a16:creationId xmlns:a16="http://schemas.microsoft.com/office/drawing/2014/main" id="{674A5E32-50A9-4D36-89C2-187F4513A9B7}"/>
              </a:ext>
            </a:extLst>
          </p:cNvPr>
          <p:cNvSpPr>
            <a:spLocks noGrp="1"/>
          </p:cNvSpPr>
          <p:nvPr>
            <p:ph type="title"/>
          </p:nvPr>
        </p:nvSpPr>
        <p:spPr>
          <a:xfrm>
            <a:off x="243840" y="143923"/>
            <a:ext cx="10515600" cy="1325563"/>
          </a:xfrm>
        </p:spPr>
        <p:txBody>
          <a:bodyPr/>
          <a:lstStyle/>
          <a:p>
            <a:r>
              <a:rPr lang="en-US" dirty="0"/>
              <a:t>SPARK TRANSFORMATIONS</a:t>
            </a:r>
          </a:p>
        </p:txBody>
      </p:sp>
    </p:spTree>
    <p:extLst>
      <p:ext uri="{BB962C8B-B14F-4D97-AF65-F5344CB8AC3E}">
        <p14:creationId xmlns:p14="http://schemas.microsoft.com/office/powerpoint/2010/main" val="392067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6DB6-1512-49DB-8B4D-8B0E629F202C}"/>
              </a:ext>
            </a:extLst>
          </p:cNvPr>
          <p:cNvSpPr>
            <a:spLocks noGrp="1"/>
          </p:cNvSpPr>
          <p:nvPr>
            <p:ph type="title"/>
          </p:nvPr>
        </p:nvSpPr>
        <p:spPr>
          <a:xfrm>
            <a:off x="323045" y="159063"/>
            <a:ext cx="10515600" cy="1325563"/>
          </a:xfrm>
        </p:spPr>
        <p:txBody>
          <a:bodyPr/>
          <a:lstStyle/>
          <a:p>
            <a:r>
              <a:rPr lang="en-US" dirty="0"/>
              <a:t>APACHE SPARK’S STRUCTURED APIS</a:t>
            </a:r>
          </a:p>
        </p:txBody>
      </p:sp>
      <p:pic>
        <p:nvPicPr>
          <p:cNvPr id="4" name="Picture 3">
            <a:extLst>
              <a:ext uri="{FF2B5EF4-FFF2-40B4-BE49-F238E27FC236}">
                <a16:creationId xmlns:a16="http://schemas.microsoft.com/office/drawing/2014/main" id="{F30DF07F-730C-4862-8EEE-94BCA5A6501F}"/>
              </a:ext>
            </a:extLst>
          </p:cNvPr>
          <p:cNvPicPr>
            <a:picLocks noChangeAspect="1"/>
          </p:cNvPicPr>
          <p:nvPr/>
        </p:nvPicPr>
        <p:blipFill>
          <a:blip r:embed="rId2"/>
          <a:stretch>
            <a:fillRect/>
          </a:stretch>
        </p:blipFill>
        <p:spPr>
          <a:xfrm>
            <a:off x="1267800" y="1975243"/>
            <a:ext cx="4828200" cy="1811920"/>
          </a:xfrm>
          <a:prstGeom prst="rect">
            <a:avLst/>
          </a:prstGeom>
        </p:spPr>
      </p:pic>
      <p:sp>
        <p:nvSpPr>
          <p:cNvPr id="5" name="TextBox 4">
            <a:extLst>
              <a:ext uri="{FF2B5EF4-FFF2-40B4-BE49-F238E27FC236}">
                <a16:creationId xmlns:a16="http://schemas.microsoft.com/office/drawing/2014/main" id="{5D86BBF4-9AF9-49A7-8767-64C6B91789AA}"/>
              </a:ext>
            </a:extLst>
          </p:cNvPr>
          <p:cNvSpPr txBox="1"/>
          <p:nvPr/>
        </p:nvSpPr>
        <p:spPr>
          <a:xfrm>
            <a:off x="3264794" y="1490869"/>
            <a:ext cx="595035" cy="369332"/>
          </a:xfrm>
          <a:prstGeom prst="rect">
            <a:avLst/>
          </a:prstGeom>
          <a:noFill/>
        </p:spPr>
        <p:txBody>
          <a:bodyPr wrap="none" rtlCol="0">
            <a:spAutoFit/>
          </a:bodyPr>
          <a:lstStyle/>
          <a:p>
            <a:r>
              <a:rPr lang="en-US" dirty="0"/>
              <a:t>RDD</a:t>
            </a:r>
          </a:p>
        </p:txBody>
      </p:sp>
      <p:grpSp>
        <p:nvGrpSpPr>
          <p:cNvPr id="9" name="Group 8">
            <a:extLst>
              <a:ext uri="{FF2B5EF4-FFF2-40B4-BE49-F238E27FC236}">
                <a16:creationId xmlns:a16="http://schemas.microsoft.com/office/drawing/2014/main" id="{720CAB53-51C2-446B-92B6-29BFAE1BD2E0}"/>
              </a:ext>
            </a:extLst>
          </p:cNvPr>
          <p:cNvGrpSpPr/>
          <p:nvPr/>
        </p:nvGrpSpPr>
        <p:grpSpPr>
          <a:xfrm>
            <a:off x="7066669" y="1975243"/>
            <a:ext cx="4652646" cy="3085474"/>
            <a:chOff x="2999664" y="0"/>
            <a:chExt cx="6192672" cy="4562616"/>
          </a:xfrm>
        </p:grpSpPr>
        <p:pic>
          <p:nvPicPr>
            <p:cNvPr id="7" name="Picture 6">
              <a:extLst>
                <a:ext uri="{FF2B5EF4-FFF2-40B4-BE49-F238E27FC236}">
                  <a16:creationId xmlns:a16="http://schemas.microsoft.com/office/drawing/2014/main" id="{50B8E028-81CC-45C4-9312-63FBF8B2A556}"/>
                </a:ext>
              </a:extLst>
            </p:cNvPr>
            <p:cNvPicPr>
              <a:picLocks noChangeAspect="1"/>
            </p:cNvPicPr>
            <p:nvPr/>
          </p:nvPicPr>
          <p:blipFill rotWithShape="1">
            <a:blip r:embed="rId3"/>
            <a:srcRect b="71925"/>
            <a:stretch/>
          </p:blipFill>
          <p:spPr>
            <a:xfrm>
              <a:off x="2999664" y="0"/>
              <a:ext cx="6192672" cy="1925392"/>
            </a:xfrm>
            <a:prstGeom prst="rect">
              <a:avLst/>
            </a:prstGeom>
          </p:spPr>
        </p:pic>
        <p:pic>
          <p:nvPicPr>
            <p:cNvPr id="8" name="Picture 7">
              <a:extLst>
                <a:ext uri="{FF2B5EF4-FFF2-40B4-BE49-F238E27FC236}">
                  <a16:creationId xmlns:a16="http://schemas.microsoft.com/office/drawing/2014/main" id="{6CB93D06-CFBC-4ABA-981F-94F62CD0F5AA}"/>
                </a:ext>
              </a:extLst>
            </p:cNvPr>
            <p:cNvPicPr>
              <a:picLocks noChangeAspect="1"/>
            </p:cNvPicPr>
            <p:nvPr/>
          </p:nvPicPr>
          <p:blipFill rotWithShape="1">
            <a:blip r:embed="rId3"/>
            <a:srcRect t="61158"/>
            <a:stretch/>
          </p:blipFill>
          <p:spPr>
            <a:xfrm>
              <a:off x="2999664" y="1898835"/>
              <a:ext cx="6192672" cy="2663781"/>
            </a:xfrm>
            <a:prstGeom prst="rect">
              <a:avLst/>
            </a:prstGeom>
          </p:spPr>
        </p:pic>
      </p:grpSp>
      <p:sp>
        <p:nvSpPr>
          <p:cNvPr id="10" name="TextBox 9">
            <a:extLst>
              <a:ext uri="{FF2B5EF4-FFF2-40B4-BE49-F238E27FC236}">
                <a16:creationId xmlns:a16="http://schemas.microsoft.com/office/drawing/2014/main" id="{CF0210A6-ED09-4678-B645-38E41BF70A1D}"/>
              </a:ext>
            </a:extLst>
          </p:cNvPr>
          <p:cNvSpPr txBox="1"/>
          <p:nvPr/>
        </p:nvSpPr>
        <p:spPr>
          <a:xfrm>
            <a:off x="9008771" y="1545268"/>
            <a:ext cx="1212127" cy="369332"/>
          </a:xfrm>
          <a:prstGeom prst="rect">
            <a:avLst/>
          </a:prstGeom>
          <a:noFill/>
        </p:spPr>
        <p:txBody>
          <a:bodyPr wrap="none" rtlCol="0">
            <a:spAutoFit/>
          </a:bodyPr>
          <a:lstStyle/>
          <a:p>
            <a:r>
              <a:rPr lang="en-US" dirty="0" err="1"/>
              <a:t>DataFrame</a:t>
            </a:r>
            <a:endParaRPr lang="en-US" dirty="0"/>
          </a:p>
        </p:txBody>
      </p:sp>
      <p:sp>
        <p:nvSpPr>
          <p:cNvPr id="11" name="Rectangle 10">
            <a:extLst>
              <a:ext uri="{FF2B5EF4-FFF2-40B4-BE49-F238E27FC236}">
                <a16:creationId xmlns:a16="http://schemas.microsoft.com/office/drawing/2014/main" id="{268D188D-E0C1-4479-A8DA-17089EB58E6B}"/>
              </a:ext>
            </a:extLst>
          </p:cNvPr>
          <p:cNvSpPr/>
          <p:nvPr/>
        </p:nvSpPr>
        <p:spPr>
          <a:xfrm>
            <a:off x="1267800" y="5540996"/>
            <a:ext cx="9234921" cy="646331"/>
          </a:xfrm>
          <a:prstGeom prst="rect">
            <a:avLst/>
          </a:prstGeom>
        </p:spPr>
        <p:txBody>
          <a:bodyPr wrap="square">
            <a:spAutoFit/>
          </a:bodyPr>
          <a:lstStyle/>
          <a:p>
            <a:r>
              <a:rPr lang="en-US" dirty="0">
                <a:latin typeface="MinionPro-Regular"/>
              </a:rPr>
              <a:t>Spark can inspect or parse the query on the right-hand-side, and understand our intention, it can optimize or arrange the operations for efficient execution.</a:t>
            </a:r>
            <a:endParaRPr lang="en-US" dirty="0"/>
          </a:p>
        </p:txBody>
      </p:sp>
    </p:spTree>
    <p:extLst>
      <p:ext uri="{BB962C8B-B14F-4D97-AF65-F5344CB8AC3E}">
        <p14:creationId xmlns:p14="http://schemas.microsoft.com/office/powerpoint/2010/main" val="2767352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00B0-8B54-4984-B3A4-8064C0A5BBAD}"/>
              </a:ext>
            </a:extLst>
          </p:cNvPr>
          <p:cNvSpPr>
            <a:spLocks noGrp="1"/>
          </p:cNvSpPr>
          <p:nvPr>
            <p:ph type="title"/>
          </p:nvPr>
        </p:nvSpPr>
        <p:spPr>
          <a:xfrm>
            <a:off x="252212" y="197700"/>
            <a:ext cx="10515600" cy="1325563"/>
          </a:xfrm>
        </p:spPr>
        <p:txBody>
          <a:bodyPr/>
          <a:lstStyle/>
          <a:p>
            <a:r>
              <a:rPr lang="en-US" dirty="0"/>
              <a:t>APACHE SPARK’S STRUCTURED APIS</a:t>
            </a:r>
          </a:p>
        </p:txBody>
      </p:sp>
      <p:sp>
        <p:nvSpPr>
          <p:cNvPr id="4" name="Rectangle: Rounded Corners 3">
            <a:extLst>
              <a:ext uri="{FF2B5EF4-FFF2-40B4-BE49-F238E27FC236}">
                <a16:creationId xmlns:a16="http://schemas.microsoft.com/office/drawing/2014/main" id="{8C8BB479-2CC3-400B-9FD5-727BDA73749F}"/>
              </a:ext>
            </a:extLst>
          </p:cNvPr>
          <p:cNvSpPr/>
          <p:nvPr/>
        </p:nvSpPr>
        <p:spPr>
          <a:xfrm>
            <a:off x="1249252" y="2762518"/>
            <a:ext cx="9518560" cy="2060620"/>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All of this simplicity and expressivity is possible because of the Spark SQL engine upon which the high-level Structured APIs are built. </a:t>
            </a:r>
          </a:p>
        </p:txBody>
      </p:sp>
    </p:spTree>
    <p:extLst>
      <p:ext uri="{BB962C8B-B14F-4D97-AF65-F5344CB8AC3E}">
        <p14:creationId xmlns:p14="http://schemas.microsoft.com/office/powerpoint/2010/main" val="203818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E2A4-847F-4A49-B8FA-F0059782DF8A}"/>
              </a:ext>
            </a:extLst>
          </p:cNvPr>
          <p:cNvSpPr>
            <a:spLocks noGrp="1"/>
          </p:cNvSpPr>
          <p:nvPr>
            <p:ph type="title"/>
          </p:nvPr>
        </p:nvSpPr>
        <p:spPr/>
        <p:txBody>
          <a:bodyPr/>
          <a:lstStyle/>
          <a:p>
            <a:r>
              <a:rPr lang="en-US" dirty="0"/>
              <a:t>DEFINE SCHEMA, DO NOT ASK FOR IT</a:t>
            </a:r>
          </a:p>
        </p:txBody>
      </p:sp>
      <p:sp>
        <p:nvSpPr>
          <p:cNvPr id="3" name="Content Placeholder 2">
            <a:extLst>
              <a:ext uri="{FF2B5EF4-FFF2-40B4-BE49-F238E27FC236}">
                <a16:creationId xmlns:a16="http://schemas.microsoft.com/office/drawing/2014/main" id="{BA3EDBC2-7380-4528-8D29-B2237D79E9D3}"/>
              </a:ext>
            </a:extLst>
          </p:cNvPr>
          <p:cNvSpPr>
            <a:spLocks noGrp="1"/>
          </p:cNvSpPr>
          <p:nvPr>
            <p:ph idx="1"/>
          </p:nvPr>
        </p:nvSpPr>
        <p:spPr>
          <a:xfrm>
            <a:off x="838200" y="1825625"/>
            <a:ext cx="10515600" cy="4008505"/>
          </a:xfrm>
        </p:spPr>
        <p:txBody>
          <a:bodyPr>
            <a:normAutofit/>
          </a:bodyPr>
          <a:lstStyle/>
          <a:p>
            <a:pPr marL="0" indent="0">
              <a:lnSpc>
                <a:spcPct val="100000"/>
              </a:lnSpc>
              <a:buNone/>
            </a:pPr>
            <a:r>
              <a:rPr lang="en-US" dirty="0"/>
              <a:t>By defining Schema:</a:t>
            </a:r>
          </a:p>
          <a:p>
            <a:pPr marL="0" indent="0">
              <a:lnSpc>
                <a:spcPct val="100000"/>
              </a:lnSpc>
              <a:buNone/>
            </a:pPr>
            <a:endParaRPr lang="en-US" dirty="0"/>
          </a:p>
          <a:p>
            <a:pPr lvl="1">
              <a:lnSpc>
                <a:spcPct val="100000"/>
              </a:lnSpc>
            </a:pPr>
            <a:r>
              <a:rPr lang="en-US" dirty="0"/>
              <a:t>You relieve Spark from the onus of inferring data types.</a:t>
            </a:r>
          </a:p>
          <a:p>
            <a:pPr lvl="1">
              <a:lnSpc>
                <a:spcPct val="100000"/>
              </a:lnSpc>
            </a:pPr>
            <a:endParaRPr lang="en-US" dirty="0"/>
          </a:p>
          <a:p>
            <a:pPr lvl="1">
              <a:lnSpc>
                <a:spcPct val="100000"/>
              </a:lnSpc>
            </a:pPr>
            <a:r>
              <a:rPr lang="en-US" dirty="0"/>
              <a:t>You prevent Spark from creating a separate job just to read a large portion of your file to ascertain the schema, which for a large data file can be expensive and time-consuming.</a:t>
            </a:r>
          </a:p>
          <a:p>
            <a:pPr lvl="1">
              <a:lnSpc>
                <a:spcPct val="100000"/>
              </a:lnSpc>
            </a:pPr>
            <a:endParaRPr lang="en-US" dirty="0"/>
          </a:p>
          <a:p>
            <a:pPr lvl="1">
              <a:lnSpc>
                <a:spcPct val="100000"/>
              </a:lnSpc>
            </a:pPr>
            <a:r>
              <a:rPr lang="en-US" dirty="0"/>
              <a:t>You can detect errors early if data doesn’t match the schema.</a:t>
            </a:r>
          </a:p>
        </p:txBody>
      </p:sp>
    </p:spTree>
    <p:extLst>
      <p:ext uri="{BB962C8B-B14F-4D97-AF65-F5344CB8AC3E}">
        <p14:creationId xmlns:p14="http://schemas.microsoft.com/office/powerpoint/2010/main" val="3890438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E2A4-847F-4A49-B8FA-F0059782DF8A}"/>
              </a:ext>
            </a:extLst>
          </p:cNvPr>
          <p:cNvSpPr>
            <a:spLocks noGrp="1"/>
          </p:cNvSpPr>
          <p:nvPr>
            <p:ph type="title"/>
          </p:nvPr>
        </p:nvSpPr>
        <p:spPr/>
        <p:txBody>
          <a:bodyPr/>
          <a:lstStyle/>
          <a:p>
            <a:r>
              <a:rPr lang="en-US" dirty="0"/>
              <a:t>DEFINE SCHEMA, DO NOT ASK FOR IT</a:t>
            </a:r>
          </a:p>
        </p:txBody>
      </p:sp>
      <p:sp>
        <p:nvSpPr>
          <p:cNvPr id="5" name="Content Placeholder 4">
            <a:extLst>
              <a:ext uri="{FF2B5EF4-FFF2-40B4-BE49-F238E27FC236}">
                <a16:creationId xmlns:a16="http://schemas.microsoft.com/office/drawing/2014/main" id="{5589B390-75F6-41DC-B63B-E39B5CED7EB8}"/>
              </a:ext>
            </a:extLst>
          </p:cNvPr>
          <p:cNvSpPr>
            <a:spLocks noGrp="1"/>
          </p:cNvSpPr>
          <p:nvPr>
            <p:ph idx="1"/>
          </p:nvPr>
        </p:nvSpPr>
        <p:spPr>
          <a:xfrm>
            <a:off x="838200" y="1825625"/>
            <a:ext cx="10621597" cy="4845631"/>
          </a:xfrm>
        </p:spPr>
        <p:txBody>
          <a:bodyPr>
            <a:normAutofit/>
          </a:bodyPr>
          <a:lstStyle/>
          <a:p>
            <a:pPr marL="0" indent="0">
              <a:buNone/>
            </a:pPr>
            <a:r>
              <a:rPr lang="en-US" dirty="0"/>
              <a:t>Two ways of defining Schema:</a:t>
            </a:r>
          </a:p>
          <a:p>
            <a:pPr marL="0" indent="0">
              <a:buNone/>
            </a:pPr>
            <a:endParaRPr lang="en-US" dirty="0"/>
          </a:p>
          <a:p>
            <a:pPr lvl="1"/>
            <a:r>
              <a:rPr lang="en-US" dirty="0"/>
              <a:t>Define it programmatically</a:t>
            </a:r>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lvl="1"/>
            <a:r>
              <a:rPr lang="en-US" dirty="0"/>
              <a:t>Employ a Data Definition Language (DDL) string</a:t>
            </a:r>
          </a:p>
        </p:txBody>
      </p:sp>
      <p:pic>
        <p:nvPicPr>
          <p:cNvPr id="6" name="Picture 5">
            <a:extLst>
              <a:ext uri="{FF2B5EF4-FFF2-40B4-BE49-F238E27FC236}">
                <a16:creationId xmlns:a16="http://schemas.microsoft.com/office/drawing/2014/main" id="{02CB81E4-99FC-4A6A-B5E8-E74F3292C0C8}"/>
              </a:ext>
            </a:extLst>
          </p:cNvPr>
          <p:cNvPicPr>
            <a:picLocks noChangeAspect="1"/>
          </p:cNvPicPr>
          <p:nvPr/>
        </p:nvPicPr>
        <p:blipFill>
          <a:blip r:embed="rId2"/>
          <a:stretch>
            <a:fillRect/>
          </a:stretch>
        </p:blipFill>
        <p:spPr>
          <a:xfrm>
            <a:off x="2497025" y="3292766"/>
            <a:ext cx="6144698" cy="1220013"/>
          </a:xfrm>
          <a:prstGeom prst="rect">
            <a:avLst/>
          </a:prstGeom>
        </p:spPr>
      </p:pic>
      <p:pic>
        <p:nvPicPr>
          <p:cNvPr id="8" name="Picture 7">
            <a:extLst>
              <a:ext uri="{FF2B5EF4-FFF2-40B4-BE49-F238E27FC236}">
                <a16:creationId xmlns:a16="http://schemas.microsoft.com/office/drawing/2014/main" id="{916784F8-589E-4073-BB8D-13AAF939CFC8}"/>
              </a:ext>
            </a:extLst>
          </p:cNvPr>
          <p:cNvPicPr>
            <a:picLocks noChangeAspect="1"/>
          </p:cNvPicPr>
          <p:nvPr/>
        </p:nvPicPr>
        <p:blipFill>
          <a:blip r:embed="rId3"/>
          <a:stretch>
            <a:fillRect/>
          </a:stretch>
        </p:blipFill>
        <p:spPr>
          <a:xfrm>
            <a:off x="2601081" y="5741246"/>
            <a:ext cx="4872706" cy="606136"/>
          </a:xfrm>
          <a:prstGeom prst="rect">
            <a:avLst/>
          </a:prstGeom>
        </p:spPr>
      </p:pic>
    </p:spTree>
    <p:extLst>
      <p:ext uri="{BB962C8B-B14F-4D97-AF65-F5344CB8AC3E}">
        <p14:creationId xmlns:p14="http://schemas.microsoft.com/office/powerpoint/2010/main" val="3525967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303C-D652-486D-9CE5-27FDFCB50A38}"/>
              </a:ext>
            </a:extLst>
          </p:cNvPr>
          <p:cNvSpPr>
            <a:spLocks noGrp="1"/>
          </p:cNvSpPr>
          <p:nvPr>
            <p:ph type="title"/>
          </p:nvPr>
        </p:nvSpPr>
        <p:spPr>
          <a:xfrm>
            <a:off x="258651" y="255655"/>
            <a:ext cx="10515600" cy="1325563"/>
          </a:xfrm>
        </p:spPr>
        <p:txBody>
          <a:bodyPr/>
          <a:lstStyle/>
          <a:p>
            <a:r>
              <a:rPr lang="en-US" dirty="0"/>
              <a:t>COMMON DATAFRAME OPERATIONS: WRITE</a:t>
            </a:r>
          </a:p>
        </p:txBody>
      </p:sp>
      <p:sp>
        <p:nvSpPr>
          <p:cNvPr id="3" name="Content Placeholder 2">
            <a:extLst>
              <a:ext uri="{FF2B5EF4-FFF2-40B4-BE49-F238E27FC236}">
                <a16:creationId xmlns:a16="http://schemas.microsoft.com/office/drawing/2014/main" id="{F9A15106-6DB5-4587-85C8-96FCCD547764}"/>
              </a:ext>
            </a:extLst>
          </p:cNvPr>
          <p:cNvSpPr>
            <a:spLocks noGrp="1"/>
          </p:cNvSpPr>
          <p:nvPr>
            <p:ph idx="1"/>
          </p:nvPr>
        </p:nvSpPr>
        <p:spPr/>
        <p:txBody>
          <a:bodyPr>
            <a:normAutofit/>
          </a:bodyPr>
          <a:lstStyle/>
          <a:p>
            <a:pPr>
              <a:lnSpc>
                <a:spcPct val="100000"/>
              </a:lnSpc>
            </a:pPr>
            <a:r>
              <a:rPr lang="en-US" dirty="0"/>
              <a:t>Parquet, a popular columnar format, is the default format; </a:t>
            </a:r>
          </a:p>
          <a:p>
            <a:pPr lvl="1">
              <a:lnSpc>
                <a:spcPct val="100000"/>
              </a:lnSpc>
            </a:pPr>
            <a:r>
              <a:rPr lang="en-US" dirty="0"/>
              <a:t>It uses snappy compression to compress the data. </a:t>
            </a:r>
          </a:p>
          <a:p>
            <a:pPr lvl="1">
              <a:lnSpc>
                <a:spcPct val="100000"/>
              </a:lnSpc>
            </a:pPr>
            <a:r>
              <a:rPr lang="en-US" dirty="0"/>
              <a:t>If the </a:t>
            </a:r>
            <a:r>
              <a:rPr lang="en-US" dirty="0" err="1"/>
              <a:t>DataFrame</a:t>
            </a:r>
            <a:r>
              <a:rPr lang="en-US" dirty="0"/>
              <a:t> is written as Parquet, the schema is preserved as part of the Parquet metadata.</a:t>
            </a:r>
          </a:p>
          <a:p>
            <a:pPr lvl="1">
              <a:lnSpc>
                <a:spcPct val="100000"/>
              </a:lnSpc>
            </a:pPr>
            <a:r>
              <a:rPr lang="en-US" dirty="0"/>
              <a:t>In this case, subsequent reads back into a </a:t>
            </a:r>
            <a:r>
              <a:rPr lang="en-US" dirty="0" err="1"/>
              <a:t>DataFrame</a:t>
            </a:r>
            <a:r>
              <a:rPr lang="en-US" dirty="0"/>
              <a:t> do not require you to manually supply a schema.</a:t>
            </a:r>
          </a:p>
        </p:txBody>
      </p:sp>
    </p:spTree>
    <p:extLst>
      <p:ext uri="{BB962C8B-B14F-4D97-AF65-F5344CB8AC3E}">
        <p14:creationId xmlns:p14="http://schemas.microsoft.com/office/powerpoint/2010/main" val="283615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303C-D652-486D-9CE5-27FDFCB50A38}"/>
              </a:ext>
            </a:extLst>
          </p:cNvPr>
          <p:cNvSpPr>
            <a:spLocks noGrp="1"/>
          </p:cNvSpPr>
          <p:nvPr>
            <p:ph type="title"/>
          </p:nvPr>
        </p:nvSpPr>
        <p:spPr>
          <a:xfrm>
            <a:off x="258651" y="255655"/>
            <a:ext cx="10515600" cy="1325563"/>
          </a:xfrm>
        </p:spPr>
        <p:txBody>
          <a:bodyPr/>
          <a:lstStyle/>
          <a:p>
            <a:r>
              <a:rPr lang="en-US" dirty="0"/>
              <a:t>COMMON DATAFRAME OPERATIONS</a:t>
            </a:r>
          </a:p>
        </p:txBody>
      </p:sp>
      <p:sp>
        <p:nvSpPr>
          <p:cNvPr id="3" name="Content Placeholder 2">
            <a:extLst>
              <a:ext uri="{FF2B5EF4-FFF2-40B4-BE49-F238E27FC236}">
                <a16:creationId xmlns:a16="http://schemas.microsoft.com/office/drawing/2014/main" id="{F9A15106-6DB5-4587-85C8-96FCCD547764}"/>
              </a:ext>
            </a:extLst>
          </p:cNvPr>
          <p:cNvSpPr>
            <a:spLocks noGrp="1"/>
          </p:cNvSpPr>
          <p:nvPr>
            <p:ph idx="1"/>
          </p:nvPr>
        </p:nvSpPr>
        <p:spPr>
          <a:xfrm>
            <a:off x="754487" y="2447947"/>
            <a:ext cx="10515600" cy="1947885"/>
          </a:xfrm>
        </p:spPr>
        <p:txBody>
          <a:bodyPr>
            <a:normAutofit/>
          </a:bodyPr>
          <a:lstStyle/>
          <a:p>
            <a:pPr marL="0" indent="0">
              <a:buNone/>
            </a:pPr>
            <a:r>
              <a:rPr lang="en-US" dirty="0"/>
              <a:t>Because </a:t>
            </a:r>
            <a:r>
              <a:rPr lang="en-US" dirty="0" err="1"/>
              <a:t>DataFrame</a:t>
            </a:r>
            <a:r>
              <a:rPr lang="en-US" dirty="0"/>
              <a:t> transformations are immutable, when we rename a column using </a:t>
            </a:r>
            <a:r>
              <a:rPr lang="en-US" dirty="0" err="1"/>
              <a:t>withColumnRenamed</a:t>
            </a:r>
            <a:r>
              <a:rPr lang="en-US" dirty="0"/>
              <a:t>() we get a new </a:t>
            </a:r>
            <a:r>
              <a:rPr lang="en-US" dirty="0" err="1"/>
              <a:t>DataFrame</a:t>
            </a:r>
            <a:r>
              <a:rPr lang="en-US" dirty="0"/>
              <a:t> while retaining the original with the old column name.</a:t>
            </a:r>
          </a:p>
        </p:txBody>
      </p:sp>
    </p:spTree>
    <p:extLst>
      <p:ext uri="{BB962C8B-B14F-4D97-AF65-F5344CB8AC3E}">
        <p14:creationId xmlns:p14="http://schemas.microsoft.com/office/powerpoint/2010/main" val="1421750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574A8-A779-4C81-893A-6D73F54810D7}"/>
              </a:ext>
            </a:extLst>
          </p:cNvPr>
          <p:cNvSpPr>
            <a:spLocks noGrp="1"/>
          </p:cNvSpPr>
          <p:nvPr>
            <p:ph idx="1"/>
          </p:nvPr>
        </p:nvSpPr>
        <p:spPr/>
        <p:txBody>
          <a:bodyPr>
            <a:normAutofit fontScale="92500" lnSpcReduction="10000"/>
          </a:bodyPr>
          <a:lstStyle/>
          <a:p>
            <a:pPr>
              <a:lnSpc>
                <a:spcPct val="150000"/>
              </a:lnSpc>
            </a:pPr>
            <a:r>
              <a:rPr lang="en-US" dirty="0"/>
              <a:t>Starting with Apache Spark 1.6, the </a:t>
            </a:r>
            <a:r>
              <a:rPr lang="en-US" dirty="0" err="1"/>
              <a:t>MLlib</a:t>
            </a:r>
            <a:r>
              <a:rPr lang="en-US" dirty="0"/>
              <a:t> project is split between two packages: </a:t>
            </a:r>
          </a:p>
          <a:p>
            <a:pPr lvl="1">
              <a:lnSpc>
                <a:spcPct val="150000"/>
              </a:lnSpc>
            </a:pPr>
            <a:r>
              <a:rPr lang="en-US" dirty="0" err="1"/>
              <a:t>spark.mllib</a:t>
            </a:r>
            <a:r>
              <a:rPr lang="en-US" dirty="0"/>
              <a:t> </a:t>
            </a:r>
          </a:p>
          <a:p>
            <a:pPr lvl="1">
              <a:lnSpc>
                <a:spcPct val="150000"/>
              </a:lnSpc>
            </a:pPr>
            <a:r>
              <a:rPr lang="en-US" dirty="0"/>
              <a:t>spark.ml. </a:t>
            </a:r>
          </a:p>
          <a:p>
            <a:pPr>
              <a:lnSpc>
                <a:spcPct val="150000"/>
              </a:lnSpc>
            </a:pPr>
            <a:r>
              <a:rPr lang="en-US" dirty="0"/>
              <a:t>The </a:t>
            </a:r>
            <a:r>
              <a:rPr lang="en-US" dirty="0" err="1"/>
              <a:t>DataFrame</a:t>
            </a:r>
            <a:r>
              <a:rPr lang="en-US" dirty="0"/>
              <a:t>-based API is the latter while the former contains the RDD-based APIs, which are now in maintenance mode. </a:t>
            </a:r>
          </a:p>
          <a:p>
            <a:pPr>
              <a:lnSpc>
                <a:spcPct val="150000"/>
              </a:lnSpc>
            </a:pPr>
            <a:r>
              <a:rPr lang="en-US" dirty="0"/>
              <a:t>All new features go into spark.ml.</a:t>
            </a:r>
          </a:p>
        </p:txBody>
      </p:sp>
      <p:sp>
        <p:nvSpPr>
          <p:cNvPr id="4" name="Title 1">
            <a:extLst>
              <a:ext uri="{FF2B5EF4-FFF2-40B4-BE49-F238E27FC236}">
                <a16:creationId xmlns:a16="http://schemas.microsoft.com/office/drawing/2014/main" id="{36D7DD23-8C9F-4289-8032-DFB7BD6BBF78}"/>
              </a:ext>
            </a:extLst>
          </p:cNvPr>
          <p:cNvSpPr>
            <a:spLocks noGrp="1"/>
          </p:cNvSpPr>
          <p:nvPr>
            <p:ph type="title"/>
          </p:nvPr>
        </p:nvSpPr>
        <p:spPr>
          <a:xfrm>
            <a:off x="838200" y="365125"/>
            <a:ext cx="10515600" cy="1325563"/>
          </a:xfrm>
        </p:spPr>
        <p:txBody>
          <a:bodyPr/>
          <a:lstStyle/>
          <a:p>
            <a:r>
              <a:rPr lang="en-US" dirty="0"/>
              <a:t>Spark </a:t>
            </a:r>
            <a:r>
              <a:rPr lang="en-US" dirty="0" err="1"/>
              <a:t>MLlib</a:t>
            </a:r>
            <a:endParaRPr lang="en-US" dirty="0"/>
          </a:p>
        </p:txBody>
      </p:sp>
    </p:spTree>
    <p:extLst>
      <p:ext uri="{BB962C8B-B14F-4D97-AF65-F5344CB8AC3E}">
        <p14:creationId xmlns:p14="http://schemas.microsoft.com/office/powerpoint/2010/main" val="203769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303C-D652-486D-9CE5-27FDFCB50A38}"/>
              </a:ext>
            </a:extLst>
          </p:cNvPr>
          <p:cNvSpPr>
            <a:spLocks noGrp="1"/>
          </p:cNvSpPr>
          <p:nvPr>
            <p:ph type="title"/>
          </p:nvPr>
        </p:nvSpPr>
        <p:spPr>
          <a:xfrm>
            <a:off x="258651" y="255655"/>
            <a:ext cx="10515600" cy="1325563"/>
          </a:xfrm>
        </p:spPr>
        <p:txBody>
          <a:bodyPr/>
          <a:lstStyle/>
          <a:p>
            <a:r>
              <a:rPr lang="en-US" dirty="0"/>
              <a:t>COMMON DATAFRAME OPERATIONS</a:t>
            </a:r>
          </a:p>
        </p:txBody>
      </p:sp>
      <p:sp>
        <p:nvSpPr>
          <p:cNvPr id="3" name="Content Placeholder 2">
            <a:extLst>
              <a:ext uri="{FF2B5EF4-FFF2-40B4-BE49-F238E27FC236}">
                <a16:creationId xmlns:a16="http://schemas.microsoft.com/office/drawing/2014/main" id="{F9A15106-6DB5-4587-85C8-96FCCD547764}"/>
              </a:ext>
            </a:extLst>
          </p:cNvPr>
          <p:cNvSpPr>
            <a:spLocks noGrp="1"/>
          </p:cNvSpPr>
          <p:nvPr>
            <p:ph idx="1"/>
          </p:nvPr>
        </p:nvSpPr>
        <p:spPr>
          <a:xfrm>
            <a:off x="683653" y="2055142"/>
            <a:ext cx="10714150" cy="3740352"/>
          </a:xfrm>
        </p:spPr>
        <p:txBody>
          <a:bodyPr>
            <a:normAutofit fontScale="92500"/>
          </a:bodyPr>
          <a:lstStyle/>
          <a:p>
            <a:pPr>
              <a:lnSpc>
                <a:spcPct val="100000"/>
              </a:lnSpc>
            </a:pPr>
            <a:r>
              <a:rPr lang="en-US" dirty="0"/>
              <a:t>The </a:t>
            </a:r>
            <a:r>
              <a:rPr lang="en-US" dirty="0" err="1"/>
              <a:t>DataFrame</a:t>
            </a:r>
            <a:r>
              <a:rPr lang="en-US" dirty="0"/>
              <a:t> API also offers the collect() method, but for extremely large </a:t>
            </a:r>
            <a:r>
              <a:rPr lang="en-US" dirty="0" err="1"/>
              <a:t>DataFrames</a:t>
            </a:r>
            <a:r>
              <a:rPr lang="en-US" dirty="0"/>
              <a:t> this is resource-heavy (expensive) and dangerous, as it can cause out-of-memory (OOM) exceptions.</a:t>
            </a:r>
          </a:p>
          <a:p>
            <a:pPr>
              <a:lnSpc>
                <a:spcPct val="100000"/>
              </a:lnSpc>
            </a:pPr>
            <a:r>
              <a:rPr lang="en-US" dirty="0"/>
              <a:t>Unlike count(), which returns a single number to the driver, collect() returns a collection of all the Row objects in the entire </a:t>
            </a:r>
            <a:r>
              <a:rPr lang="en-US" dirty="0" err="1"/>
              <a:t>DataFrame</a:t>
            </a:r>
            <a:r>
              <a:rPr lang="en-US" dirty="0"/>
              <a:t> or Dataset. </a:t>
            </a:r>
          </a:p>
          <a:p>
            <a:pPr>
              <a:lnSpc>
                <a:spcPct val="100000"/>
              </a:lnSpc>
            </a:pPr>
            <a:endParaRPr lang="en-US" dirty="0"/>
          </a:p>
          <a:p>
            <a:pPr>
              <a:lnSpc>
                <a:spcPct val="100000"/>
              </a:lnSpc>
            </a:pPr>
            <a:r>
              <a:rPr lang="en-US" dirty="0"/>
              <a:t>If you want to take a peek at some Row records you’re better off with take(</a:t>
            </a:r>
            <a:r>
              <a:rPr lang="en-US" i="1" dirty="0"/>
              <a:t>n</a:t>
            </a:r>
            <a:r>
              <a:rPr lang="en-US" dirty="0"/>
              <a:t>), which will return only the first </a:t>
            </a:r>
            <a:r>
              <a:rPr lang="en-US" i="1" dirty="0"/>
              <a:t>n </a:t>
            </a:r>
            <a:r>
              <a:rPr lang="en-US" dirty="0"/>
              <a:t>Row objects of the </a:t>
            </a:r>
            <a:r>
              <a:rPr lang="en-US" dirty="0" err="1"/>
              <a:t>DataFrame</a:t>
            </a:r>
            <a:r>
              <a:rPr lang="en-US" dirty="0"/>
              <a:t>.</a:t>
            </a:r>
          </a:p>
        </p:txBody>
      </p:sp>
    </p:spTree>
    <p:extLst>
      <p:ext uri="{BB962C8B-B14F-4D97-AF65-F5344CB8AC3E}">
        <p14:creationId xmlns:p14="http://schemas.microsoft.com/office/powerpoint/2010/main" val="3230750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303C-D652-486D-9CE5-27FDFCB50A38}"/>
              </a:ext>
            </a:extLst>
          </p:cNvPr>
          <p:cNvSpPr>
            <a:spLocks noGrp="1"/>
          </p:cNvSpPr>
          <p:nvPr>
            <p:ph type="title"/>
          </p:nvPr>
        </p:nvSpPr>
        <p:spPr>
          <a:xfrm>
            <a:off x="258651" y="255655"/>
            <a:ext cx="10515600" cy="1325563"/>
          </a:xfrm>
        </p:spPr>
        <p:txBody>
          <a:bodyPr/>
          <a:lstStyle/>
          <a:p>
            <a:r>
              <a:rPr lang="en-US" dirty="0"/>
              <a:t>WHEN TO USE RDD</a:t>
            </a:r>
          </a:p>
        </p:txBody>
      </p:sp>
      <p:sp>
        <p:nvSpPr>
          <p:cNvPr id="3" name="Content Placeholder 2">
            <a:extLst>
              <a:ext uri="{FF2B5EF4-FFF2-40B4-BE49-F238E27FC236}">
                <a16:creationId xmlns:a16="http://schemas.microsoft.com/office/drawing/2014/main" id="{F9A15106-6DB5-4587-85C8-96FCCD547764}"/>
              </a:ext>
            </a:extLst>
          </p:cNvPr>
          <p:cNvSpPr>
            <a:spLocks noGrp="1"/>
          </p:cNvSpPr>
          <p:nvPr>
            <p:ph idx="1"/>
          </p:nvPr>
        </p:nvSpPr>
        <p:spPr>
          <a:xfrm>
            <a:off x="657895" y="2016506"/>
            <a:ext cx="10714150" cy="3740352"/>
          </a:xfrm>
        </p:spPr>
        <p:txBody>
          <a:bodyPr>
            <a:normAutofit/>
          </a:bodyPr>
          <a:lstStyle/>
          <a:p>
            <a:pPr marL="0" indent="0">
              <a:buNone/>
            </a:pPr>
            <a:r>
              <a:rPr lang="en-US" dirty="0"/>
              <a:t>When you</a:t>
            </a:r>
          </a:p>
          <a:p>
            <a:pPr lvl="1"/>
            <a:r>
              <a:rPr lang="en-US" sz="2800" dirty="0"/>
              <a:t>Are using a third-party package that’s written using RDDs</a:t>
            </a:r>
          </a:p>
          <a:p>
            <a:endParaRPr lang="en-US" dirty="0"/>
          </a:p>
          <a:p>
            <a:pPr lvl="1"/>
            <a:r>
              <a:rPr lang="en-US" sz="2800" dirty="0"/>
              <a:t>Can forgo the code optimization, efficient space utilization, and performance benefits available with </a:t>
            </a:r>
            <a:r>
              <a:rPr lang="en-US" sz="2800" dirty="0" err="1"/>
              <a:t>DataFrames</a:t>
            </a:r>
            <a:endParaRPr lang="en-US" sz="2800" dirty="0"/>
          </a:p>
          <a:p>
            <a:endParaRPr lang="en-US" dirty="0"/>
          </a:p>
          <a:p>
            <a:pPr lvl="1"/>
            <a:r>
              <a:rPr lang="en-US" sz="2800" dirty="0"/>
              <a:t>Want to precisely instruct Spark </a:t>
            </a:r>
            <a:r>
              <a:rPr lang="en-US" sz="2800" i="1" dirty="0"/>
              <a:t>how to do </a:t>
            </a:r>
            <a:r>
              <a:rPr lang="en-US" sz="2800" dirty="0"/>
              <a:t>a query</a:t>
            </a:r>
          </a:p>
        </p:txBody>
      </p:sp>
    </p:spTree>
    <p:extLst>
      <p:ext uri="{BB962C8B-B14F-4D97-AF65-F5344CB8AC3E}">
        <p14:creationId xmlns:p14="http://schemas.microsoft.com/office/powerpoint/2010/main" val="2520989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00B0-8B54-4984-B3A4-8064C0A5BBAD}"/>
              </a:ext>
            </a:extLst>
          </p:cNvPr>
          <p:cNvSpPr>
            <a:spLocks noGrp="1"/>
          </p:cNvSpPr>
          <p:nvPr>
            <p:ph type="title"/>
          </p:nvPr>
        </p:nvSpPr>
        <p:spPr>
          <a:xfrm>
            <a:off x="252212" y="197700"/>
            <a:ext cx="10515600" cy="1325563"/>
          </a:xfrm>
        </p:spPr>
        <p:txBody>
          <a:bodyPr/>
          <a:lstStyle/>
          <a:p>
            <a:r>
              <a:rPr lang="en-US" dirty="0"/>
              <a:t>SPARK STRUCTURED API</a:t>
            </a:r>
          </a:p>
        </p:txBody>
      </p:sp>
      <p:sp>
        <p:nvSpPr>
          <p:cNvPr id="4" name="Rectangle: Rounded Corners 3">
            <a:extLst>
              <a:ext uri="{FF2B5EF4-FFF2-40B4-BE49-F238E27FC236}">
                <a16:creationId xmlns:a16="http://schemas.microsoft.com/office/drawing/2014/main" id="{8C8BB479-2CC3-400B-9FD5-727BDA73749F}"/>
              </a:ext>
            </a:extLst>
          </p:cNvPr>
          <p:cNvSpPr/>
          <p:nvPr/>
        </p:nvSpPr>
        <p:spPr>
          <a:xfrm>
            <a:off x="1249252" y="2762518"/>
            <a:ext cx="9518560" cy="2060620"/>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You tell Spark </a:t>
            </a:r>
            <a:r>
              <a:rPr lang="en-US" sz="2800" i="1" dirty="0">
                <a:solidFill>
                  <a:schemeClr val="tx1"/>
                </a:solidFill>
              </a:rPr>
              <a:t>what to do</a:t>
            </a:r>
            <a:r>
              <a:rPr lang="en-US" sz="2800" dirty="0">
                <a:solidFill>
                  <a:schemeClr val="tx1"/>
                </a:solidFill>
              </a:rPr>
              <a:t>, not </a:t>
            </a:r>
            <a:r>
              <a:rPr lang="en-US" sz="2800" i="1" dirty="0">
                <a:solidFill>
                  <a:schemeClr val="tx1"/>
                </a:solidFill>
              </a:rPr>
              <a:t> how to do it</a:t>
            </a:r>
            <a:r>
              <a:rPr lang="en-US" sz="2800" dirty="0">
                <a:solidFill>
                  <a:schemeClr val="tx1"/>
                </a:solidFill>
              </a:rPr>
              <a:t>, using high level operations. Then Spark using the </a:t>
            </a:r>
            <a:r>
              <a:rPr lang="en-US" sz="2800" b="1" dirty="0">
                <a:solidFill>
                  <a:schemeClr val="tx1"/>
                </a:solidFill>
              </a:rPr>
              <a:t>Spark SQL engine</a:t>
            </a:r>
            <a:r>
              <a:rPr lang="en-US" sz="2800" dirty="0">
                <a:solidFill>
                  <a:schemeClr val="tx1"/>
                </a:solidFill>
              </a:rPr>
              <a:t> build efficient queries and generates compact codes for that.</a:t>
            </a:r>
          </a:p>
        </p:txBody>
      </p:sp>
    </p:spTree>
    <p:extLst>
      <p:ext uri="{BB962C8B-B14F-4D97-AF65-F5344CB8AC3E}">
        <p14:creationId xmlns:p14="http://schemas.microsoft.com/office/powerpoint/2010/main" val="304808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00B0-8B54-4984-B3A4-8064C0A5BBAD}"/>
              </a:ext>
            </a:extLst>
          </p:cNvPr>
          <p:cNvSpPr>
            <a:spLocks noGrp="1"/>
          </p:cNvSpPr>
          <p:nvPr>
            <p:ph type="title"/>
          </p:nvPr>
        </p:nvSpPr>
        <p:spPr>
          <a:xfrm>
            <a:off x="252212" y="197700"/>
            <a:ext cx="10515600" cy="1325563"/>
          </a:xfrm>
        </p:spPr>
        <p:txBody>
          <a:bodyPr/>
          <a:lstStyle/>
          <a:p>
            <a:r>
              <a:rPr lang="en-US" dirty="0"/>
              <a:t>SPARK SQL AND UNDERLYING ENGINE</a:t>
            </a:r>
          </a:p>
        </p:txBody>
      </p:sp>
      <p:sp>
        <p:nvSpPr>
          <p:cNvPr id="4" name="Rectangle: Rounded Corners 3">
            <a:extLst>
              <a:ext uri="{FF2B5EF4-FFF2-40B4-BE49-F238E27FC236}">
                <a16:creationId xmlns:a16="http://schemas.microsoft.com/office/drawing/2014/main" id="{8C8BB479-2CC3-400B-9FD5-727BDA73749F}"/>
              </a:ext>
            </a:extLst>
          </p:cNvPr>
          <p:cNvSpPr/>
          <p:nvPr/>
        </p:nvSpPr>
        <p:spPr>
          <a:xfrm>
            <a:off x="2728175" y="3903955"/>
            <a:ext cx="6735651" cy="866010"/>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Spark SQL</a:t>
            </a:r>
          </a:p>
        </p:txBody>
      </p:sp>
      <p:sp>
        <p:nvSpPr>
          <p:cNvPr id="3" name="Oval 2">
            <a:extLst>
              <a:ext uri="{FF2B5EF4-FFF2-40B4-BE49-F238E27FC236}">
                <a16:creationId xmlns:a16="http://schemas.microsoft.com/office/drawing/2014/main" id="{F3982C14-1BA6-4DBA-839F-06763CE12491}"/>
              </a:ext>
            </a:extLst>
          </p:cNvPr>
          <p:cNvSpPr/>
          <p:nvPr/>
        </p:nvSpPr>
        <p:spPr>
          <a:xfrm>
            <a:off x="2937349" y="4103617"/>
            <a:ext cx="1678761" cy="4666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a:t>Catalyst optimizer</a:t>
            </a:r>
          </a:p>
        </p:txBody>
      </p:sp>
      <p:sp>
        <p:nvSpPr>
          <p:cNvPr id="5" name="Oval 4">
            <a:extLst>
              <a:ext uri="{FF2B5EF4-FFF2-40B4-BE49-F238E27FC236}">
                <a16:creationId xmlns:a16="http://schemas.microsoft.com/office/drawing/2014/main" id="{262FB35D-3276-43AB-BCAB-B0544604AC61}"/>
              </a:ext>
            </a:extLst>
          </p:cNvPr>
          <p:cNvSpPr/>
          <p:nvPr/>
        </p:nvSpPr>
        <p:spPr>
          <a:xfrm>
            <a:off x="7393439" y="4103617"/>
            <a:ext cx="1678761" cy="4666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a:t>Tungsten</a:t>
            </a:r>
          </a:p>
        </p:txBody>
      </p:sp>
      <p:cxnSp>
        <p:nvCxnSpPr>
          <p:cNvPr id="6" name="Straight Arrow Connector 5">
            <a:extLst>
              <a:ext uri="{FF2B5EF4-FFF2-40B4-BE49-F238E27FC236}">
                <a16:creationId xmlns:a16="http://schemas.microsoft.com/office/drawing/2014/main" id="{4F3AEF90-ACD3-4E96-A06C-9090C4ED9C1D}"/>
              </a:ext>
            </a:extLst>
          </p:cNvPr>
          <p:cNvCxnSpPr>
            <a:cxnSpLocks/>
          </p:cNvCxnSpPr>
          <p:nvPr/>
        </p:nvCxnSpPr>
        <p:spPr>
          <a:xfrm flipH="1" flipV="1">
            <a:off x="2130794" y="3747601"/>
            <a:ext cx="829858" cy="51237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3A51EE-4911-4D76-AD21-AA5F8C1E4176}"/>
              </a:ext>
            </a:extLst>
          </p:cNvPr>
          <p:cNvSpPr/>
          <p:nvPr/>
        </p:nvSpPr>
        <p:spPr>
          <a:xfrm>
            <a:off x="235685" y="2887169"/>
            <a:ext cx="1947187" cy="1600438"/>
          </a:xfrm>
          <a:prstGeom prst="rect">
            <a:avLst/>
          </a:prstGeom>
        </p:spPr>
        <p:txBody>
          <a:bodyPr wrap="square">
            <a:spAutoFit/>
          </a:bodyPr>
          <a:lstStyle/>
          <a:p>
            <a:r>
              <a:rPr lang="en-US" sz="1400" dirty="0">
                <a:latin typeface="MinionPro-Regular"/>
              </a:rPr>
              <a:t>1. Analysis</a:t>
            </a:r>
          </a:p>
          <a:p>
            <a:r>
              <a:rPr lang="en-US" sz="1400" dirty="0">
                <a:latin typeface="MinionPro-Regular"/>
              </a:rPr>
              <a:t>2. Logical optimization</a:t>
            </a:r>
          </a:p>
          <a:p>
            <a:r>
              <a:rPr lang="en-US" sz="1400" dirty="0">
                <a:latin typeface="MinionPro-Regular"/>
              </a:rPr>
              <a:t>3. Physical planning</a:t>
            </a:r>
          </a:p>
          <a:p>
            <a:r>
              <a:rPr lang="en-US" sz="1400" dirty="0">
                <a:latin typeface="MinionPro-Regular"/>
              </a:rPr>
              <a:t>4. Code generation</a:t>
            </a:r>
          </a:p>
          <a:p>
            <a:endParaRPr lang="en-US" sz="1400" dirty="0">
              <a:latin typeface="MinionPro-Regular"/>
            </a:endParaRPr>
          </a:p>
          <a:p>
            <a:r>
              <a:rPr lang="en-US" sz="1400" dirty="0">
                <a:latin typeface="MinionPro-Regular"/>
              </a:rPr>
              <a:t>In python use:</a:t>
            </a:r>
          </a:p>
          <a:p>
            <a:pPr algn="ctr"/>
            <a:r>
              <a:rPr lang="en-US" sz="1400" dirty="0" err="1">
                <a:latin typeface="+mj-lt"/>
              </a:rPr>
              <a:t>df.explain</a:t>
            </a:r>
            <a:r>
              <a:rPr lang="en-US" sz="1400" dirty="0">
                <a:latin typeface="+mj-lt"/>
              </a:rPr>
              <a:t>(True)</a:t>
            </a:r>
            <a:endParaRPr lang="en-US" sz="1100" dirty="0">
              <a:latin typeface="+mj-lt"/>
            </a:endParaRPr>
          </a:p>
        </p:txBody>
      </p:sp>
    </p:spTree>
    <p:extLst>
      <p:ext uri="{BB962C8B-B14F-4D97-AF65-F5344CB8AC3E}">
        <p14:creationId xmlns:p14="http://schemas.microsoft.com/office/powerpoint/2010/main" val="1412660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00B0-8B54-4984-B3A4-8064C0A5BBAD}"/>
              </a:ext>
            </a:extLst>
          </p:cNvPr>
          <p:cNvSpPr>
            <a:spLocks noGrp="1"/>
          </p:cNvSpPr>
          <p:nvPr>
            <p:ph type="title"/>
          </p:nvPr>
        </p:nvSpPr>
        <p:spPr>
          <a:xfrm>
            <a:off x="252212" y="197700"/>
            <a:ext cx="10515600" cy="1325563"/>
          </a:xfrm>
        </p:spPr>
        <p:txBody>
          <a:bodyPr/>
          <a:lstStyle/>
          <a:p>
            <a:r>
              <a:rPr lang="en-US" dirty="0"/>
              <a:t>SPARK SQL AND UNDERLYING ENGINE</a:t>
            </a:r>
          </a:p>
        </p:txBody>
      </p:sp>
      <p:sp>
        <p:nvSpPr>
          <p:cNvPr id="4" name="Rectangle: Rounded Corners 3">
            <a:extLst>
              <a:ext uri="{FF2B5EF4-FFF2-40B4-BE49-F238E27FC236}">
                <a16:creationId xmlns:a16="http://schemas.microsoft.com/office/drawing/2014/main" id="{8C8BB479-2CC3-400B-9FD5-727BDA73749F}"/>
              </a:ext>
            </a:extLst>
          </p:cNvPr>
          <p:cNvSpPr/>
          <p:nvPr/>
        </p:nvSpPr>
        <p:spPr>
          <a:xfrm>
            <a:off x="2728175" y="4610503"/>
            <a:ext cx="6735651" cy="650646"/>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Spark SQL</a:t>
            </a:r>
          </a:p>
        </p:txBody>
      </p:sp>
      <p:sp>
        <p:nvSpPr>
          <p:cNvPr id="7" name="Rectangle 6">
            <a:extLst>
              <a:ext uri="{FF2B5EF4-FFF2-40B4-BE49-F238E27FC236}">
                <a16:creationId xmlns:a16="http://schemas.microsoft.com/office/drawing/2014/main" id="{C08FD530-BFA5-43DB-ADAA-D677BD810246}"/>
              </a:ext>
            </a:extLst>
          </p:cNvPr>
          <p:cNvSpPr/>
          <p:nvPr/>
        </p:nvSpPr>
        <p:spPr>
          <a:xfrm>
            <a:off x="4193439" y="3264793"/>
            <a:ext cx="3805122" cy="56667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JDBC/ODBC Connector</a:t>
            </a:r>
          </a:p>
        </p:txBody>
      </p:sp>
      <p:sp>
        <p:nvSpPr>
          <p:cNvPr id="9" name="Rectangle 8">
            <a:extLst>
              <a:ext uri="{FF2B5EF4-FFF2-40B4-BE49-F238E27FC236}">
                <a16:creationId xmlns:a16="http://schemas.microsoft.com/office/drawing/2014/main" id="{8A9CDBCB-BA61-4B02-898B-9C349665193D}"/>
              </a:ext>
            </a:extLst>
          </p:cNvPr>
          <p:cNvSpPr/>
          <p:nvPr/>
        </p:nvSpPr>
        <p:spPr>
          <a:xfrm>
            <a:off x="4456162" y="2027296"/>
            <a:ext cx="706037" cy="468323"/>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Tableau</a:t>
            </a:r>
            <a:endParaRPr lang="en-US" dirty="0">
              <a:solidFill>
                <a:schemeClr val="tx1"/>
              </a:solidFill>
            </a:endParaRPr>
          </a:p>
        </p:txBody>
      </p:sp>
      <p:sp>
        <p:nvSpPr>
          <p:cNvPr id="10" name="Rectangle 9">
            <a:extLst>
              <a:ext uri="{FF2B5EF4-FFF2-40B4-BE49-F238E27FC236}">
                <a16:creationId xmlns:a16="http://schemas.microsoft.com/office/drawing/2014/main" id="{A95E73B8-E7E2-45EA-9EBC-4C88C5AD4F8C}"/>
              </a:ext>
            </a:extLst>
          </p:cNvPr>
          <p:cNvSpPr/>
          <p:nvPr/>
        </p:nvSpPr>
        <p:spPr>
          <a:xfrm>
            <a:off x="5660342" y="2027296"/>
            <a:ext cx="871316" cy="468323"/>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Snowflake</a:t>
            </a:r>
            <a:endParaRPr lang="en-US" dirty="0">
              <a:solidFill>
                <a:schemeClr val="tx1"/>
              </a:solidFill>
            </a:endParaRPr>
          </a:p>
        </p:txBody>
      </p:sp>
      <p:sp>
        <p:nvSpPr>
          <p:cNvPr id="11" name="Rectangle 10">
            <a:extLst>
              <a:ext uri="{FF2B5EF4-FFF2-40B4-BE49-F238E27FC236}">
                <a16:creationId xmlns:a16="http://schemas.microsoft.com/office/drawing/2014/main" id="{243DA702-0644-41B5-AC61-6010575823A0}"/>
              </a:ext>
            </a:extLst>
          </p:cNvPr>
          <p:cNvSpPr/>
          <p:nvPr/>
        </p:nvSpPr>
        <p:spPr>
          <a:xfrm>
            <a:off x="7172449" y="2098125"/>
            <a:ext cx="343364" cy="369332"/>
          </a:xfrm>
          <a:prstGeom prst="rect">
            <a:avLst/>
          </a:prstGeom>
        </p:spPr>
        <p:txBody>
          <a:bodyPr wrap="none">
            <a:spAutoFit/>
          </a:bodyPr>
          <a:lstStyle/>
          <a:p>
            <a:r>
              <a:rPr lang="en-US" dirty="0"/>
              <a:t>…</a:t>
            </a:r>
          </a:p>
        </p:txBody>
      </p:sp>
      <p:sp>
        <p:nvSpPr>
          <p:cNvPr id="12" name="Rectangle 11">
            <a:extLst>
              <a:ext uri="{FF2B5EF4-FFF2-40B4-BE49-F238E27FC236}">
                <a16:creationId xmlns:a16="http://schemas.microsoft.com/office/drawing/2014/main" id="{607F23C6-BC75-46D0-ACAA-3F59C8621D3A}"/>
              </a:ext>
            </a:extLst>
          </p:cNvPr>
          <p:cNvSpPr/>
          <p:nvPr/>
        </p:nvSpPr>
        <p:spPr>
          <a:xfrm>
            <a:off x="2795612" y="3264793"/>
            <a:ext cx="939736" cy="566671"/>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Spark Application</a:t>
            </a:r>
            <a:endParaRPr lang="en-US" dirty="0">
              <a:solidFill>
                <a:schemeClr val="tx1"/>
              </a:solidFill>
            </a:endParaRPr>
          </a:p>
        </p:txBody>
      </p:sp>
      <p:sp>
        <p:nvSpPr>
          <p:cNvPr id="13" name="Rectangle 12">
            <a:extLst>
              <a:ext uri="{FF2B5EF4-FFF2-40B4-BE49-F238E27FC236}">
                <a16:creationId xmlns:a16="http://schemas.microsoft.com/office/drawing/2014/main" id="{40683571-E42E-4DB7-B414-E812FDEA9538}"/>
              </a:ext>
            </a:extLst>
          </p:cNvPr>
          <p:cNvSpPr/>
          <p:nvPr/>
        </p:nvSpPr>
        <p:spPr>
          <a:xfrm>
            <a:off x="8428275" y="3264793"/>
            <a:ext cx="939736" cy="566671"/>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Spark SQL Shell</a:t>
            </a:r>
          </a:p>
        </p:txBody>
      </p:sp>
      <p:sp>
        <p:nvSpPr>
          <p:cNvPr id="14" name="Rectangle 13">
            <a:extLst>
              <a:ext uri="{FF2B5EF4-FFF2-40B4-BE49-F238E27FC236}">
                <a16:creationId xmlns:a16="http://schemas.microsoft.com/office/drawing/2014/main" id="{0D373DDB-15B5-4C11-AC8F-1211653C853C}"/>
              </a:ext>
            </a:extLst>
          </p:cNvPr>
          <p:cNvSpPr/>
          <p:nvPr/>
        </p:nvSpPr>
        <p:spPr>
          <a:xfrm>
            <a:off x="3575718" y="5948909"/>
            <a:ext cx="706037" cy="468323"/>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Hive Tables</a:t>
            </a:r>
            <a:endParaRPr lang="en-US" dirty="0">
              <a:solidFill>
                <a:schemeClr val="tx1"/>
              </a:solidFill>
            </a:endParaRPr>
          </a:p>
        </p:txBody>
      </p:sp>
      <p:sp>
        <p:nvSpPr>
          <p:cNvPr id="15" name="Rectangle 14">
            <a:extLst>
              <a:ext uri="{FF2B5EF4-FFF2-40B4-BE49-F238E27FC236}">
                <a16:creationId xmlns:a16="http://schemas.microsoft.com/office/drawing/2014/main" id="{366216A1-5A6A-4D06-A43D-85A9E1397307}"/>
              </a:ext>
            </a:extLst>
          </p:cNvPr>
          <p:cNvSpPr/>
          <p:nvPr/>
        </p:nvSpPr>
        <p:spPr>
          <a:xfrm>
            <a:off x="4641678" y="5948909"/>
            <a:ext cx="706037" cy="468323"/>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JSON</a:t>
            </a:r>
            <a:endParaRPr lang="en-US" dirty="0">
              <a:solidFill>
                <a:schemeClr val="tx1"/>
              </a:solidFill>
            </a:endParaRPr>
          </a:p>
        </p:txBody>
      </p:sp>
      <p:sp>
        <p:nvSpPr>
          <p:cNvPr id="16" name="Rectangle 15">
            <a:extLst>
              <a:ext uri="{FF2B5EF4-FFF2-40B4-BE49-F238E27FC236}">
                <a16:creationId xmlns:a16="http://schemas.microsoft.com/office/drawing/2014/main" id="{3D8AE984-9460-4A66-AB6B-03737C60786F}"/>
              </a:ext>
            </a:extLst>
          </p:cNvPr>
          <p:cNvSpPr/>
          <p:nvPr/>
        </p:nvSpPr>
        <p:spPr>
          <a:xfrm>
            <a:off x="5707638" y="5948909"/>
            <a:ext cx="706037" cy="468323"/>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Avro</a:t>
            </a:r>
            <a:endParaRPr lang="en-US" dirty="0">
              <a:solidFill>
                <a:schemeClr val="tx1"/>
              </a:solidFill>
            </a:endParaRPr>
          </a:p>
        </p:txBody>
      </p:sp>
      <p:sp>
        <p:nvSpPr>
          <p:cNvPr id="17" name="Rectangle 16">
            <a:extLst>
              <a:ext uri="{FF2B5EF4-FFF2-40B4-BE49-F238E27FC236}">
                <a16:creationId xmlns:a16="http://schemas.microsoft.com/office/drawing/2014/main" id="{ACED9CA3-CC5F-4217-9664-585E17C1C4D6}"/>
              </a:ext>
            </a:extLst>
          </p:cNvPr>
          <p:cNvSpPr/>
          <p:nvPr/>
        </p:nvSpPr>
        <p:spPr>
          <a:xfrm>
            <a:off x="6773598" y="5948909"/>
            <a:ext cx="706037" cy="468323"/>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Parquet</a:t>
            </a:r>
            <a:endParaRPr lang="en-US" dirty="0">
              <a:solidFill>
                <a:schemeClr val="tx1"/>
              </a:solidFill>
            </a:endParaRPr>
          </a:p>
        </p:txBody>
      </p:sp>
      <p:sp>
        <p:nvSpPr>
          <p:cNvPr id="18" name="Rectangle 17">
            <a:extLst>
              <a:ext uri="{FF2B5EF4-FFF2-40B4-BE49-F238E27FC236}">
                <a16:creationId xmlns:a16="http://schemas.microsoft.com/office/drawing/2014/main" id="{264F871A-02D5-443F-B916-56F321CBD163}"/>
              </a:ext>
            </a:extLst>
          </p:cNvPr>
          <p:cNvSpPr/>
          <p:nvPr/>
        </p:nvSpPr>
        <p:spPr>
          <a:xfrm>
            <a:off x="7839558" y="5948909"/>
            <a:ext cx="706037" cy="468323"/>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ORC</a:t>
            </a:r>
            <a:endParaRPr lang="en-US" dirty="0">
              <a:solidFill>
                <a:schemeClr val="tx1"/>
              </a:solidFill>
            </a:endParaRPr>
          </a:p>
        </p:txBody>
      </p:sp>
      <p:cxnSp>
        <p:nvCxnSpPr>
          <p:cNvPr id="19" name="Straight Arrow Connector 18">
            <a:extLst>
              <a:ext uri="{FF2B5EF4-FFF2-40B4-BE49-F238E27FC236}">
                <a16:creationId xmlns:a16="http://schemas.microsoft.com/office/drawing/2014/main" id="{77145742-A9B4-444D-91A0-CD54C9D00D8C}"/>
              </a:ext>
            </a:extLst>
          </p:cNvPr>
          <p:cNvCxnSpPr>
            <a:cxnSpLocks/>
          </p:cNvCxnSpPr>
          <p:nvPr/>
        </p:nvCxnSpPr>
        <p:spPr>
          <a:xfrm flipV="1">
            <a:off x="3283310" y="3831463"/>
            <a:ext cx="0" cy="77904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21E82F1-6E04-497A-9E82-81EDFE920A50}"/>
              </a:ext>
            </a:extLst>
          </p:cNvPr>
          <p:cNvCxnSpPr>
            <a:cxnSpLocks/>
          </p:cNvCxnSpPr>
          <p:nvPr/>
        </p:nvCxnSpPr>
        <p:spPr>
          <a:xfrm flipV="1">
            <a:off x="8897342" y="3831463"/>
            <a:ext cx="0" cy="77904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181289B-300F-4357-9CD1-B9D0055E2433}"/>
              </a:ext>
            </a:extLst>
          </p:cNvPr>
          <p:cNvCxnSpPr>
            <a:cxnSpLocks/>
          </p:cNvCxnSpPr>
          <p:nvPr/>
        </p:nvCxnSpPr>
        <p:spPr>
          <a:xfrm flipV="1">
            <a:off x="4809180" y="2485753"/>
            <a:ext cx="0" cy="77904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B558373-200A-44C4-8BF9-DC76947178CB}"/>
              </a:ext>
            </a:extLst>
          </p:cNvPr>
          <p:cNvCxnSpPr>
            <a:cxnSpLocks/>
          </p:cNvCxnSpPr>
          <p:nvPr/>
        </p:nvCxnSpPr>
        <p:spPr>
          <a:xfrm flipV="1">
            <a:off x="6092851" y="3831463"/>
            <a:ext cx="0" cy="77904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FEA45FF-4093-48C1-8A97-F02E94417764}"/>
              </a:ext>
            </a:extLst>
          </p:cNvPr>
          <p:cNvCxnSpPr>
            <a:cxnSpLocks/>
          </p:cNvCxnSpPr>
          <p:nvPr/>
        </p:nvCxnSpPr>
        <p:spPr>
          <a:xfrm flipV="1">
            <a:off x="6096000" y="2485753"/>
            <a:ext cx="0" cy="77904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EDBB425-823E-4AA5-81CB-AE8505827512}"/>
              </a:ext>
            </a:extLst>
          </p:cNvPr>
          <p:cNvCxnSpPr>
            <a:cxnSpLocks/>
          </p:cNvCxnSpPr>
          <p:nvPr/>
        </p:nvCxnSpPr>
        <p:spPr>
          <a:xfrm flipV="1">
            <a:off x="7344646" y="2485753"/>
            <a:ext cx="0" cy="77904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249CD8B-A8C6-4B7E-905B-B719A5F90E28}"/>
              </a:ext>
            </a:extLst>
          </p:cNvPr>
          <p:cNvCxnSpPr>
            <a:cxnSpLocks/>
          </p:cNvCxnSpPr>
          <p:nvPr/>
        </p:nvCxnSpPr>
        <p:spPr>
          <a:xfrm>
            <a:off x="6061575" y="5261149"/>
            <a:ext cx="0" cy="68776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E112DC-CF6F-4955-8AAE-F809A22C3FB1}"/>
              </a:ext>
            </a:extLst>
          </p:cNvPr>
          <p:cNvCxnSpPr>
            <a:cxnSpLocks/>
          </p:cNvCxnSpPr>
          <p:nvPr/>
        </p:nvCxnSpPr>
        <p:spPr>
          <a:xfrm flipH="1">
            <a:off x="7126002" y="5261149"/>
            <a:ext cx="1" cy="68776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C681A8-AA5C-4480-9486-6A07441243C5}"/>
              </a:ext>
            </a:extLst>
          </p:cNvPr>
          <p:cNvCxnSpPr>
            <a:cxnSpLocks/>
          </p:cNvCxnSpPr>
          <p:nvPr/>
        </p:nvCxnSpPr>
        <p:spPr>
          <a:xfrm flipH="1">
            <a:off x="8190429" y="5261149"/>
            <a:ext cx="1" cy="68776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32ABBCB-4495-4DB3-A481-F511A310C202}"/>
              </a:ext>
            </a:extLst>
          </p:cNvPr>
          <p:cNvCxnSpPr>
            <a:cxnSpLocks/>
          </p:cNvCxnSpPr>
          <p:nvPr/>
        </p:nvCxnSpPr>
        <p:spPr>
          <a:xfrm flipH="1">
            <a:off x="4997147" y="5261149"/>
            <a:ext cx="1" cy="68776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38991F-5B02-4A5B-99A0-0F39950F8C00}"/>
              </a:ext>
            </a:extLst>
          </p:cNvPr>
          <p:cNvCxnSpPr>
            <a:cxnSpLocks/>
          </p:cNvCxnSpPr>
          <p:nvPr/>
        </p:nvCxnSpPr>
        <p:spPr>
          <a:xfrm flipH="1">
            <a:off x="3932719" y="5261149"/>
            <a:ext cx="1" cy="687760"/>
          </a:xfrm>
          <a:prstGeom prst="straightConnector1">
            <a:avLst/>
          </a:prstGeom>
          <a:ln w="38100">
            <a:solidFill>
              <a:schemeClr val="accent5">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677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00B0-8B54-4984-B3A4-8064C0A5BBAD}"/>
              </a:ext>
            </a:extLst>
          </p:cNvPr>
          <p:cNvSpPr>
            <a:spLocks noGrp="1"/>
          </p:cNvSpPr>
          <p:nvPr>
            <p:ph type="title"/>
          </p:nvPr>
        </p:nvSpPr>
        <p:spPr>
          <a:xfrm>
            <a:off x="252212" y="197700"/>
            <a:ext cx="10515600" cy="1325563"/>
          </a:xfrm>
        </p:spPr>
        <p:txBody>
          <a:bodyPr/>
          <a:lstStyle/>
          <a:p>
            <a:r>
              <a:rPr lang="en-US" dirty="0"/>
              <a:t>SQL TABLES</a:t>
            </a:r>
          </a:p>
        </p:txBody>
      </p:sp>
      <p:sp>
        <p:nvSpPr>
          <p:cNvPr id="4" name="Rectangle: Rounded Corners 3">
            <a:extLst>
              <a:ext uri="{FF2B5EF4-FFF2-40B4-BE49-F238E27FC236}">
                <a16:creationId xmlns:a16="http://schemas.microsoft.com/office/drawing/2014/main" id="{8C8BB479-2CC3-400B-9FD5-727BDA73749F}"/>
              </a:ext>
            </a:extLst>
          </p:cNvPr>
          <p:cNvSpPr/>
          <p:nvPr/>
        </p:nvSpPr>
        <p:spPr>
          <a:xfrm>
            <a:off x="1464907" y="1729272"/>
            <a:ext cx="8624596" cy="4721291"/>
          </a:xfrm>
          <a:prstGeom prst="roundRect">
            <a:avLst>
              <a:gd name="adj" fmla="val 11315"/>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Tables hold data. </a:t>
            </a:r>
          </a:p>
          <a:p>
            <a:r>
              <a:rPr lang="en-US" sz="2400" dirty="0">
                <a:solidFill>
                  <a:schemeClr val="tx1"/>
                </a:solidFill>
              </a:rPr>
              <a:t>Associated with each table in Spark is its relevant metadata, which is information about the table and its data: </a:t>
            </a:r>
          </a:p>
          <a:p>
            <a:pPr marL="800100" lvl="1" indent="-342900">
              <a:buFont typeface="Arial" panose="020B0604020202020204" pitchFamily="34" charset="0"/>
              <a:buChar char="•"/>
            </a:pPr>
            <a:r>
              <a:rPr lang="en-US" sz="2400" dirty="0">
                <a:solidFill>
                  <a:schemeClr val="tx1"/>
                </a:solidFill>
              </a:rPr>
              <a:t>the schema </a:t>
            </a:r>
          </a:p>
          <a:p>
            <a:pPr marL="800100" lvl="1" indent="-342900">
              <a:buFont typeface="Arial" panose="020B0604020202020204" pitchFamily="34" charset="0"/>
              <a:buChar char="•"/>
            </a:pPr>
            <a:r>
              <a:rPr lang="en-US" sz="2400" dirty="0">
                <a:solidFill>
                  <a:schemeClr val="tx1"/>
                </a:solidFill>
              </a:rPr>
              <a:t>description </a:t>
            </a:r>
          </a:p>
          <a:p>
            <a:pPr marL="800100" lvl="1" indent="-342900">
              <a:buFont typeface="Arial" panose="020B0604020202020204" pitchFamily="34" charset="0"/>
              <a:buChar char="•"/>
            </a:pPr>
            <a:r>
              <a:rPr lang="en-US" sz="2400" dirty="0">
                <a:solidFill>
                  <a:schemeClr val="tx1"/>
                </a:solidFill>
              </a:rPr>
              <a:t>table name </a:t>
            </a:r>
          </a:p>
          <a:p>
            <a:pPr marL="800100" lvl="1" indent="-342900">
              <a:buFont typeface="Arial" panose="020B0604020202020204" pitchFamily="34" charset="0"/>
              <a:buChar char="•"/>
            </a:pPr>
            <a:r>
              <a:rPr lang="en-US" sz="2400" dirty="0">
                <a:solidFill>
                  <a:schemeClr val="tx1"/>
                </a:solidFill>
              </a:rPr>
              <a:t>database name </a:t>
            </a:r>
          </a:p>
          <a:p>
            <a:pPr marL="800100" lvl="1" indent="-342900">
              <a:buFont typeface="Arial" panose="020B0604020202020204" pitchFamily="34" charset="0"/>
              <a:buChar char="•"/>
            </a:pPr>
            <a:r>
              <a:rPr lang="en-US" sz="2400" dirty="0">
                <a:solidFill>
                  <a:schemeClr val="tx1"/>
                </a:solidFill>
              </a:rPr>
              <a:t>column names </a:t>
            </a:r>
          </a:p>
          <a:p>
            <a:pPr marL="800100" lvl="1" indent="-342900">
              <a:buFont typeface="Arial" panose="020B0604020202020204" pitchFamily="34" charset="0"/>
              <a:buChar char="•"/>
            </a:pPr>
            <a:r>
              <a:rPr lang="en-US" sz="2400" dirty="0">
                <a:solidFill>
                  <a:schemeClr val="tx1"/>
                </a:solidFill>
              </a:rPr>
              <a:t>partitions </a:t>
            </a:r>
          </a:p>
          <a:p>
            <a:pPr marL="800100" lvl="1" indent="-342900">
              <a:buFont typeface="Arial" panose="020B0604020202020204" pitchFamily="34" charset="0"/>
              <a:buChar char="•"/>
            </a:pPr>
            <a:r>
              <a:rPr lang="en-US" sz="2400" dirty="0">
                <a:solidFill>
                  <a:schemeClr val="tx1"/>
                </a:solidFill>
              </a:rPr>
              <a:t>physical location where the actual data resides, etc. </a:t>
            </a:r>
          </a:p>
          <a:p>
            <a:r>
              <a:rPr lang="en-US" sz="2400" dirty="0">
                <a:solidFill>
                  <a:schemeClr val="tx1"/>
                </a:solidFill>
              </a:rPr>
              <a:t>All of this is stored in a central </a:t>
            </a:r>
            <a:r>
              <a:rPr lang="en-US" sz="2400" dirty="0" err="1">
                <a:solidFill>
                  <a:schemeClr val="tx1"/>
                </a:solidFill>
              </a:rPr>
              <a:t>metastore</a:t>
            </a:r>
            <a:r>
              <a:rPr lang="en-US" sz="2400" dirty="0">
                <a:solidFill>
                  <a:schemeClr val="tx1"/>
                </a:solidFill>
              </a:rPr>
              <a:t>.</a:t>
            </a:r>
          </a:p>
        </p:txBody>
      </p:sp>
    </p:spTree>
    <p:extLst>
      <p:ext uri="{BB962C8B-B14F-4D97-AF65-F5344CB8AC3E}">
        <p14:creationId xmlns:p14="http://schemas.microsoft.com/office/powerpoint/2010/main" val="3163923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00B0-8B54-4984-B3A4-8064C0A5BBAD}"/>
              </a:ext>
            </a:extLst>
          </p:cNvPr>
          <p:cNvSpPr>
            <a:spLocks noGrp="1"/>
          </p:cNvSpPr>
          <p:nvPr>
            <p:ph type="title"/>
          </p:nvPr>
        </p:nvSpPr>
        <p:spPr>
          <a:xfrm>
            <a:off x="252212" y="197700"/>
            <a:ext cx="10515600" cy="1325563"/>
          </a:xfrm>
        </p:spPr>
        <p:txBody>
          <a:bodyPr/>
          <a:lstStyle/>
          <a:p>
            <a:r>
              <a:rPr lang="en-US" dirty="0"/>
              <a:t>USER-DEFINED FUNCTIONS</a:t>
            </a:r>
          </a:p>
        </p:txBody>
      </p:sp>
      <p:sp>
        <p:nvSpPr>
          <p:cNvPr id="3" name="Content Placeholder 2">
            <a:extLst>
              <a:ext uri="{FF2B5EF4-FFF2-40B4-BE49-F238E27FC236}">
                <a16:creationId xmlns:a16="http://schemas.microsoft.com/office/drawing/2014/main" id="{76E82A68-4F1E-47B4-9C4B-27FEA6820B28}"/>
              </a:ext>
            </a:extLst>
          </p:cNvPr>
          <p:cNvSpPr>
            <a:spLocks noGrp="1"/>
          </p:cNvSpPr>
          <p:nvPr>
            <p:ph idx="1"/>
          </p:nvPr>
        </p:nvSpPr>
        <p:spPr>
          <a:xfrm>
            <a:off x="657895" y="2016506"/>
            <a:ext cx="10714150" cy="1939674"/>
          </a:xfrm>
        </p:spPr>
        <p:txBody>
          <a:bodyPr>
            <a:normAutofit/>
          </a:bodyPr>
          <a:lstStyle/>
          <a:p>
            <a:pPr marL="0" indent="0">
              <a:buNone/>
            </a:pPr>
            <a:r>
              <a:rPr lang="en-US" dirty="0" err="1"/>
              <a:t>PySpark</a:t>
            </a:r>
            <a:r>
              <a:rPr lang="en-US" dirty="0"/>
              <a:t> UDF:</a:t>
            </a:r>
          </a:p>
          <a:p>
            <a:pPr lvl="1"/>
            <a:r>
              <a:rPr lang="en-US" sz="2800" dirty="0"/>
              <a:t>They have slower performance than Scala UDFs</a:t>
            </a:r>
          </a:p>
          <a:p>
            <a:pPr lvl="1"/>
            <a:endParaRPr lang="en-US" sz="2800" dirty="0"/>
          </a:p>
          <a:p>
            <a:pPr lvl="1"/>
            <a:r>
              <a:rPr lang="en-US" sz="2800" dirty="0"/>
              <a:t>Expensive data movement between JVM and Python</a:t>
            </a:r>
          </a:p>
        </p:txBody>
      </p:sp>
      <p:sp>
        <p:nvSpPr>
          <p:cNvPr id="4" name="Content Placeholder 2">
            <a:extLst>
              <a:ext uri="{FF2B5EF4-FFF2-40B4-BE49-F238E27FC236}">
                <a16:creationId xmlns:a16="http://schemas.microsoft.com/office/drawing/2014/main" id="{196D10A0-DF98-441C-BB48-412A79CA95F3}"/>
              </a:ext>
            </a:extLst>
          </p:cNvPr>
          <p:cNvSpPr txBox="1">
            <a:spLocks/>
          </p:cNvSpPr>
          <p:nvPr/>
        </p:nvSpPr>
        <p:spPr>
          <a:xfrm>
            <a:off x="657895" y="4299396"/>
            <a:ext cx="10714150" cy="1939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Pandas UDF:</a:t>
            </a:r>
          </a:p>
          <a:p>
            <a:pPr lvl="1"/>
            <a:r>
              <a:rPr lang="en-US" sz="2800" dirty="0"/>
              <a:t>Introduced as part of Spark 2.3</a:t>
            </a:r>
          </a:p>
          <a:p>
            <a:pPr lvl="1"/>
            <a:endParaRPr lang="en-US" sz="2800" dirty="0"/>
          </a:p>
          <a:p>
            <a:pPr lvl="1"/>
            <a:r>
              <a:rPr lang="en-US" sz="2800" dirty="0"/>
              <a:t>Uses Apache Arrow to transfer data and Pandas to work with data</a:t>
            </a:r>
          </a:p>
        </p:txBody>
      </p:sp>
    </p:spTree>
    <p:extLst>
      <p:ext uri="{BB962C8B-B14F-4D97-AF65-F5344CB8AC3E}">
        <p14:creationId xmlns:p14="http://schemas.microsoft.com/office/powerpoint/2010/main" val="3846485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00B0-8B54-4984-B3A4-8064C0A5BBAD}"/>
              </a:ext>
            </a:extLst>
          </p:cNvPr>
          <p:cNvSpPr>
            <a:spLocks noGrp="1"/>
          </p:cNvSpPr>
          <p:nvPr>
            <p:ph type="title"/>
          </p:nvPr>
        </p:nvSpPr>
        <p:spPr>
          <a:xfrm>
            <a:off x="252212" y="197700"/>
            <a:ext cx="10515600" cy="1325563"/>
          </a:xfrm>
        </p:spPr>
        <p:txBody>
          <a:bodyPr/>
          <a:lstStyle/>
          <a:p>
            <a:r>
              <a:rPr lang="en-US" dirty="0"/>
              <a:t>PANDAS UDF</a:t>
            </a:r>
          </a:p>
        </p:txBody>
      </p:sp>
      <p:sp>
        <p:nvSpPr>
          <p:cNvPr id="4" name="Rectangle: Rounded Corners 3">
            <a:extLst>
              <a:ext uri="{FF2B5EF4-FFF2-40B4-BE49-F238E27FC236}">
                <a16:creationId xmlns:a16="http://schemas.microsoft.com/office/drawing/2014/main" id="{8C8BB479-2CC3-400B-9FD5-727BDA73749F}"/>
              </a:ext>
            </a:extLst>
          </p:cNvPr>
          <p:cNvSpPr/>
          <p:nvPr/>
        </p:nvSpPr>
        <p:spPr>
          <a:xfrm>
            <a:off x="1942060" y="2326432"/>
            <a:ext cx="8307880" cy="1816360"/>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Instead of operating on individual inputs row-by-row, you are operating on a Pandas Series or </a:t>
            </a:r>
            <a:r>
              <a:rPr lang="en-US" sz="2800" dirty="0" err="1">
                <a:solidFill>
                  <a:schemeClr val="tx1"/>
                </a:solidFill>
              </a:rPr>
              <a:t>DataFrame</a:t>
            </a:r>
            <a:r>
              <a:rPr lang="en-US" sz="2800" dirty="0">
                <a:solidFill>
                  <a:schemeClr val="tx1"/>
                </a:solidFill>
              </a:rPr>
              <a:t> (vectorized execution).</a:t>
            </a:r>
          </a:p>
        </p:txBody>
      </p:sp>
    </p:spTree>
    <p:extLst>
      <p:ext uri="{BB962C8B-B14F-4D97-AF65-F5344CB8AC3E}">
        <p14:creationId xmlns:p14="http://schemas.microsoft.com/office/powerpoint/2010/main" val="3728169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43D62B-9484-4503-AB8D-494FECAF02CE}"/>
              </a:ext>
            </a:extLst>
          </p:cNvPr>
          <p:cNvSpPr/>
          <p:nvPr/>
        </p:nvSpPr>
        <p:spPr>
          <a:xfrm>
            <a:off x="808655" y="1892758"/>
            <a:ext cx="10468946" cy="2610843"/>
          </a:xfrm>
          <a:prstGeom prst="rect">
            <a:avLst/>
          </a:prstGeom>
        </p:spPr>
        <p:txBody>
          <a:bodyPr wrap="square">
            <a:spAutoFit/>
          </a:bodyPr>
          <a:lstStyle/>
          <a:p>
            <a:pPr>
              <a:lnSpc>
                <a:spcPct val="150000"/>
              </a:lnSpc>
            </a:pPr>
            <a:r>
              <a:rPr lang="en-US" sz="2800" dirty="0"/>
              <a:t>From Apache Spark 3.0 with Python 3.6 and above, Pandas UDFs were split into two API categories:</a:t>
            </a:r>
          </a:p>
          <a:p>
            <a:pPr marL="742950" lvl="1" indent="-285750">
              <a:lnSpc>
                <a:spcPct val="150000"/>
              </a:lnSpc>
              <a:buFont typeface="Arial" panose="020B0604020202020204" pitchFamily="34" charset="0"/>
              <a:buChar char="•"/>
            </a:pPr>
            <a:r>
              <a:rPr lang="en-US" sz="2800" dirty="0"/>
              <a:t>Pandas UDFs</a:t>
            </a:r>
          </a:p>
          <a:p>
            <a:pPr marL="742950" lvl="1" indent="-285750">
              <a:lnSpc>
                <a:spcPct val="150000"/>
              </a:lnSpc>
              <a:buFont typeface="Arial" panose="020B0604020202020204" pitchFamily="34" charset="0"/>
              <a:buChar char="•"/>
            </a:pPr>
            <a:r>
              <a:rPr lang="en-US" sz="2800" dirty="0"/>
              <a:t>Pandas Function APIs</a:t>
            </a:r>
          </a:p>
        </p:txBody>
      </p:sp>
      <p:sp>
        <p:nvSpPr>
          <p:cNvPr id="3" name="Title 1">
            <a:extLst>
              <a:ext uri="{FF2B5EF4-FFF2-40B4-BE49-F238E27FC236}">
                <a16:creationId xmlns:a16="http://schemas.microsoft.com/office/drawing/2014/main" id="{C9C43BDE-E670-403A-B2A4-0E41624CE0D0}"/>
              </a:ext>
            </a:extLst>
          </p:cNvPr>
          <p:cNvSpPr>
            <a:spLocks noGrp="1"/>
          </p:cNvSpPr>
          <p:nvPr>
            <p:ph type="title"/>
          </p:nvPr>
        </p:nvSpPr>
        <p:spPr>
          <a:xfrm>
            <a:off x="252212" y="197700"/>
            <a:ext cx="10515600" cy="1325563"/>
          </a:xfrm>
        </p:spPr>
        <p:txBody>
          <a:bodyPr/>
          <a:lstStyle/>
          <a:p>
            <a:r>
              <a:rPr lang="en-US" dirty="0"/>
              <a:t>PANDAS UDF</a:t>
            </a:r>
          </a:p>
        </p:txBody>
      </p:sp>
    </p:spTree>
    <p:extLst>
      <p:ext uri="{BB962C8B-B14F-4D97-AF65-F5344CB8AC3E}">
        <p14:creationId xmlns:p14="http://schemas.microsoft.com/office/powerpoint/2010/main" val="357985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E7FA-10C9-4C32-8953-2C3AEB6720C0}"/>
              </a:ext>
            </a:extLst>
          </p:cNvPr>
          <p:cNvSpPr>
            <a:spLocks noGrp="1"/>
          </p:cNvSpPr>
          <p:nvPr>
            <p:ph type="title"/>
          </p:nvPr>
        </p:nvSpPr>
        <p:spPr>
          <a:xfrm>
            <a:off x="202660" y="144632"/>
            <a:ext cx="10515600" cy="1325563"/>
          </a:xfrm>
        </p:spPr>
        <p:txBody>
          <a:bodyPr/>
          <a:lstStyle/>
          <a:p>
            <a:r>
              <a:rPr lang="en-US" dirty="0"/>
              <a:t>EXTERNAL DATA SOURCES</a:t>
            </a:r>
          </a:p>
        </p:txBody>
      </p:sp>
      <p:sp>
        <p:nvSpPr>
          <p:cNvPr id="3" name="Content Placeholder 2">
            <a:extLst>
              <a:ext uri="{FF2B5EF4-FFF2-40B4-BE49-F238E27FC236}">
                <a16:creationId xmlns:a16="http://schemas.microsoft.com/office/drawing/2014/main" id="{FCDDB8D2-14CD-4FB1-978B-55BB92950FAE}"/>
              </a:ext>
            </a:extLst>
          </p:cNvPr>
          <p:cNvSpPr>
            <a:spLocks noGrp="1"/>
          </p:cNvSpPr>
          <p:nvPr>
            <p:ph idx="1"/>
          </p:nvPr>
        </p:nvSpPr>
        <p:spPr>
          <a:xfrm>
            <a:off x="831714" y="1717627"/>
            <a:ext cx="10257817" cy="4351338"/>
          </a:xfrm>
        </p:spPr>
        <p:txBody>
          <a:bodyPr/>
          <a:lstStyle/>
          <a:p>
            <a:pPr marL="0" indent="0">
              <a:buNone/>
            </a:pPr>
            <a:r>
              <a:rPr lang="en-US" dirty="0"/>
              <a:t>JDBC and SQL Databases</a:t>
            </a:r>
          </a:p>
          <a:p>
            <a:pPr marL="0" indent="0">
              <a:buNone/>
            </a:pPr>
            <a:endParaRPr lang="en-US" dirty="0"/>
          </a:p>
          <a:p>
            <a:r>
              <a:rPr lang="en-US" dirty="0"/>
              <a:t>Spark SQL includes a data source API that can read data from other databases using JDBC. </a:t>
            </a:r>
          </a:p>
          <a:p>
            <a:r>
              <a:rPr lang="en-US" dirty="0"/>
              <a:t>It simplifies querying these data sources as it returns the results as a </a:t>
            </a:r>
            <a:r>
              <a:rPr lang="en-US" dirty="0" err="1"/>
              <a:t>DataFrame</a:t>
            </a:r>
            <a:r>
              <a:rPr lang="en-US" dirty="0"/>
              <a:t>, thus providing all of the benefits of Spark SQL.</a:t>
            </a:r>
          </a:p>
        </p:txBody>
      </p:sp>
      <p:pic>
        <p:nvPicPr>
          <p:cNvPr id="4" name="Picture 3">
            <a:extLst>
              <a:ext uri="{FF2B5EF4-FFF2-40B4-BE49-F238E27FC236}">
                <a16:creationId xmlns:a16="http://schemas.microsoft.com/office/drawing/2014/main" id="{2F29CF98-C068-47EE-8A76-12B250694B25}"/>
              </a:ext>
            </a:extLst>
          </p:cNvPr>
          <p:cNvPicPr>
            <a:picLocks noChangeAspect="1"/>
          </p:cNvPicPr>
          <p:nvPr/>
        </p:nvPicPr>
        <p:blipFill rotWithShape="1">
          <a:blip r:embed="rId2"/>
          <a:srcRect l="25692" t="21438" r="43638" b="6194"/>
          <a:stretch/>
        </p:blipFill>
        <p:spPr>
          <a:xfrm>
            <a:off x="9652157" y="4106369"/>
            <a:ext cx="1918874" cy="2546820"/>
          </a:xfrm>
          <a:prstGeom prst="rect">
            <a:avLst/>
          </a:prstGeom>
        </p:spPr>
      </p:pic>
      <p:sp>
        <p:nvSpPr>
          <p:cNvPr id="5" name="Rectangle 4">
            <a:extLst>
              <a:ext uri="{FF2B5EF4-FFF2-40B4-BE49-F238E27FC236}">
                <a16:creationId xmlns:a16="http://schemas.microsoft.com/office/drawing/2014/main" id="{876047CB-2F3B-4AC1-886D-5F328E0A2F41}"/>
              </a:ext>
            </a:extLst>
          </p:cNvPr>
          <p:cNvSpPr/>
          <p:nvPr/>
        </p:nvSpPr>
        <p:spPr>
          <a:xfrm>
            <a:off x="6096000" y="6653189"/>
            <a:ext cx="6096000" cy="253916"/>
          </a:xfrm>
          <a:prstGeom prst="rect">
            <a:avLst/>
          </a:prstGeom>
        </p:spPr>
        <p:txBody>
          <a:bodyPr>
            <a:spAutoFit/>
          </a:bodyPr>
          <a:lstStyle/>
          <a:p>
            <a:r>
              <a:rPr lang="sv-SE" sz="1050" dirty="0">
                <a:hlinkClick r:id="rId3"/>
              </a:rPr>
              <a:t>https://www.infoworld.com/article/3388036/what-is-jdbc-introduction-to-java-database-connectivity.html</a:t>
            </a:r>
            <a:endParaRPr lang="en-US" sz="1050" dirty="0"/>
          </a:p>
        </p:txBody>
      </p:sp>
    </p:spTree>
    <p:extLst>
      <p:ext uri="{BB962C8B-B14F-4D97-AF65-F5344CB8AC3E}">
        <p14:creationId xmlns:p14="http://schemas.microsoft.com/office/powerpoint/2010/main" val="362246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76CC-EDAD-4E12-9B9C-2409312CE7A9}"/>
              </a:ext>
            </a:extLst>
          </p:cNvPr>
          <p:cNvSpPr>
            <a:spLocks noGrp="1"/>
          </p:cNvSpPr>
          <p:nvPr>
            <p:ph type="title"/>
          </p:nvPr>
        </p:nvSpPr>
        <p:spPr/>
        <p:txBody>
          <a:bodyPr/>
          <a:lstStyle/>
          <a:p>
            <a:r>
              <a:rPr lang="en-US" dirty="0"/>
              <a:t>Spark SQL</a:t>
            </a:r>
          </a:p>
        </p:txBody>
      </p:sp>
      <p:sp>
        <p:nvSpPr>
          <p:cNvPr id="3" name="Content Placeholder 2">
            <a:extLst>
              <a:ext uri="{FF2B5EF4-FFF2-40B4-BE49-F238E27FC236}">
                <a16:creationId xmlns:a16="http://schemas.microsoft.com/office/drawing/2014/main" id="{EF0ECE8A-D589-4AA8-8458-3418FB0C3966}"/>
              </a:ext>
            </a:extLst>
          </p:cNvPr>
          <p:cNvSpPr>
            <a:spLocks noGrp="1"/>
          </p:cNvSpPr>
          <p:nvPr>
            <p:ph idx="1"/>
          </p:nvPr>
        </p:nvSpPr>
        <p:spPr/>
        <p:txBody>
          <a:bodyPr/>
          <a:lstStyle/>
          <a:p>
            <a:pPr>
              <a:lnSpc>
                <a:spcPct val="100000"/>
              </a:lnSpc>
            </a:pPr>
            <a:r>
              <a:rPr lang="en-US" dirty="0"/>
              <a:t>This module works well with structured data. </a:t>
            </a:r>
          </a:p>
          <a:p>
            <a:pPr>
              <a:lnSpc>
                <a:spcPct val="100000"/>
              </a:lnSpc>
            </a:pPr>
            <a:r>
              <a:rPr lang="en-US" dirty="0"/>
              <a:t>You can read data stored in an RDBMS table or from file formats with structured data (CSV, text, JSON, Avro, ORC, Parquet, etc.) and then construct permanent or temporary tables in Spark. </a:t>
            </a:r>
          </a:p>
          <a:p>
            <a:pPr>
              <a:lnSpc>
                <a:spcPct val="100000"/>
              </a:lnSpc>
            </a:pPr>
            <a:r>
              <a:rPr lang="en-US" dirty="0"/>
              <a:t>Also, when using Spark’s Structured APIs in Java, Python, Scala, or R, you can combine SQL-like queries to query the data just read into a Spark </a:t>
            </a:r>
            <a:r>
              <a:rPr lang="en-US" dirty="0" err="1"/>
              <a:t>DataFrame</a:t>
            </a:r>
            <a:r>
              <a:rPr lang="en-US" dirty="0"/>
              <a:t>.</a:t>
            </a:r>
          </a:p>
        </p:txBody>
      </p:sp>
    </p:spTree>
    <p:extLst>
      <p:ext uri="{BB962C8B-B14F-4D97-AF65-F5344CB8AC3E}">
        <p14:creationId xmlns:p14="http://schemas.microsoft.com/office/powerpoint/2010/main" val="3625869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E7FA-10C9-4C32-8953-2C3AEB6720C0}"/>
              </a:ext>
            </a:extLst>
          </p:cNvPr>
          <p:cNvSpPr>
            <a:spLocks noGrp="1"/>
          </p:cNvSpPr>
          <p:nvPr>
            <p:ph type="title"/>
          </p:nvPr>
        </p:nvSpPr>
        <p:spPr>
          <a:xfrm>
            <a:off x="202660" y="144632"/>
            <a:ext cx="10515600" cy="1325563"/>
          </a:xfrm>
        </p:spPr>
        <p:txBody>
          <a:bodyPr/>
          <a:lstStyle/>
          <a:p>
            <a:r>
              <a:rPr lang="en-US" dirty="0"/>
              <a:t>EXTERNAL DATA SOURCES</a:t>
            </a:r>
          </a:p>
        </p:txBody>
      </p:sp>
      <p:sp>
        <p:nvSpPr>
          <p:cNvPr id="3" name="Content Placeholder 2">
            <a:extLst>
              <a:ext uri="{FF2B5EF4-FFF2-40B4-BE49-F238E27FC236}">
                <a16:creationId xmlns:a16="http://schemas.microsoft.com/office/drawing/2014/main" id="{FCDDB8D2-14CD-4FB1-978B-55BB92950FAE}"/>
              </a:ext>
            </a:extLst>
          </p:cNvPr>
          <p:cNvSpPr>
            <a:spLocks noGrp="1"/>
          </p:cNvSpPr>
          <p:nvPr>
            <p:ph idx="1"/>
          </p:nvPr>
        </p:nvSpPr>
        <p:spPr>
          <a:xfrm>
            <a:off x="831714" y="1717627"/>
            <a:ext cx="10017869" cy="4351338"/>
          </a:xfrm>
        </p:spPr>
        <p:txBody>
          <a:bodyPr>
            <a:normAutofit fontScale="92500"/>
          </a:bodyPr>
          <a:lstStyle/>
          <a:p>
            <a:pPr marL="0" indent="0">
              <a:buNone/>
            </a:pPr>
            <a:r>
              <a:rPr lang="en-US" dirty="0"/>
              <a:t>JDBC and SQL Databases: The importance of partitioning</a:t>
            </a:r>
          </a:p>
          <a:p>
            <a:pPr marL="0" indent="0">
              <a:buNone/>
            </a:pPr>
            <a:endParaRPr lang="en-US" dirty="0"/>
          </a:p>
          <a:p>
            <a:pPr>
              <a:lnSpc>
                <a:spcPct val="110000"/>
              </a:lnSpc>
            </a:pPr>
            <a:r>
              <a:rPr lang="en-US" dirty="0"/>
              <a:t>When transferring large amounts of data between Spark SQL and a JDBC external source, it is important to partition your data source.</a:t>
            </a:r>
          </a:p>
          <a:p>
            <a:pPr>
              <a:lnSpc>
                <a:spcPct val="110000"/>
              </a:lnSpc>
            </a:pPr>
            <a:r>
              <a:rPr lang="en-US" dirty="0"/>
              <a:t> All of your data is going through </a:t>
            </a:r>
            <a:r>
              <a:rPr lang="en-US" b="1" dirty="0"/>
              <a:t>one driver connection</a:t>
            </a:r>
            <a:r>
              <a:rPr lang="en-US" dirty="0"/>
              <a:t>, which can saturate and significantly slow down the performance of your extraction.</a:t>
            </a:r>
          </a:p>
          <a:p>
            <a:pPr>
              <a:lnSpc>
                <a:spcPct val="110000"/>
              </a:lnSpc>
            </a:pPr>
            <a:r>
              <a:rPr lang="en-US" dirty="0"/>
              <a:t>It also potentially can saturate the resources of your source system</a:t>
            </a:r>
          </a:p>
        </p:txBody>
      </p:sp>
      <p:pic>
        <p:nvPicPr>
          <p:cNvPr id="4" name="Picture 3">
            <a:extLst>
              <a:ext uri="{FF2B5EF4-FFF2-40B4-BE49-F238E27FC236}">
                <a16:creationId xmlns:a16="http://schemas.microsoft.com/office/drawing/2014/main" id="{2F29CF98-C068-47EE-8A76-12B250694B25}"/>
              </a:ext>
            </a:extLst>
          </p:cNvPr>
          <p:cNvPicPr>
            <a:picLocks noChangeAspect="1"/>
          </p:cNvPicPr>
          <p:nvPr/>
        </p:nvPicPr>
        <p:blipFill rotWithShape="1">
          <a:blip r:embed="rId2"/>
          <a:srcRect l="25692" t="21438" r="43638" b="6194"/>
          <a:stretch/>
        </p:blipFill>
        <p:spPr>
          <a:xfrm>
            <a:off x="10273126" y="4106369"/>
            <a:ext cx="1918874" cy="2546820"/>
          </a:xfrm>
          <a:prstGeom prst="rect">
            <a:avLst/>
          </a:prstGeom>
        </p:spPr>
      </p:pic>
      <p:sp>
        <p:nvSpPr>
          <p:cNvPr id="5" name="Rectangle 4">
            <a:extLst>
              <a:ext uri="{FF2B5EF4-FFF2-40B4-BE49-F238E27FC236}">
                <a16:creationId xmlns:a16="http://schemas.microsoft.com/office/drawing/2014/main" id="{876047CB-2F3B-4AC1-886D-5F328E0A2F41}"/>
              </a:ext>
            </a:extLst>
          </p:cNvPr>
          <p:cNvSpPr/>
          <p:nvPr/>
        </p:nvSpPr>
        <p:spPr>
          <a:xfrm>
            <a:off x="6096000" y="6653189"/>
            <a:ext cx="6096000" cy="253916"/>
          </a:xfrm>
          <a:prstGeom prst="rect">
            <a:avLst/>
          </a:prstGeom>
        </p:spPr>
        <p:txBody>
          <a:bodyPr>
            <a:spAutoFit/>
          </a:bodyPr>
          <a:lstStyle/>
          <a:p>
            <a:r>
              <a:rPr lang="sv-SE" sz="1050" dirty="0">
                <a:hlinkClick r:id="rId3"/>
              </a:rPr>
              <a:t>https://www.infoworld.com/article/3388036/what-is-jdbc-introduction-to-java-database-connectivity.html</a:t>
            </a:r>
            <a:endParaRPr lang="en-US" sz="1050" dirty="0"/>
          </a:p>
        </p:txBody>
      </p:sp>
    </p:spTree>
    <p:extLst>
      <p:ext uri="{BB962C8B-B14F-4D97-AF65-F5344CB8AC3E}">
        <p14:creationId xmlns:p14="http://schemas.microsoft.com/office/powerpoint/2010/main" val="4041898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0C02-253B-4DEA-8D8A-54AA0FC7111B}"/>
              </a:ext>
            </a:extLst>
          </p:cNvPr>
          <p:cNvSpPr>
            <a:spLocks noGrp="1"/>
          </p:cNvSpPr>
          <p:nvPr>
            <p:ph type="title"/>
          </p:nvPr>
        </p:nvSpPr>
        <p:spPr>
          <a:xfrm>
            <a:off x="228600" y="190027"/>
            <a:ext cx="10515600" cy="1325563"/>
          </a:xfrm>
        </p:spPr>
        <p:txBody>
          <a:bodyPr/>
          <a:lstStyle/>
          <a:p>
            <a:r>
              <a:rPr lang="en-US" dirty="0"/>
              <a:t>DYNAMIC RESOURCE ALLOCATION</a:t>
            </a:r>
          </a:p>
        </p:txBody>
      </p:sp>
      <p:sp>
        <p:nvSpPr>
          <p:cNvPr id="3" name="Content Placeholder 2">
            <a:extLst>
              <a:ext uri="{FF2B5EF4-FFF2-40B4-BE49-F238E27FC236}">
                <a16:creationId xmlns:a16="http://schemas.microsoft.com/office/drawing/2014/main" id="{8ED2621C-3BE2-4635-B4D9-0BCD41CC7B66}"/>
              </a:ext>
            </a:extLst>
          </p:cNvPr>
          <p:cNvSpPr>
            <a:spLocks noGrp="1"/>
          </p:cNvSpPr>
          <p:nvPr>
            <p:ph idx="1"/>
          </p:nvPr>
        </p:nvSpPr>
        <p:spPr/>
        <p:txBody>
          <a:bodyPr/>
          <a:lstStyle/>
          <a:p>
            <a:r>
              <a:rPr lang="en-US" dirty="0"/>
              <a:t>When using dynamic allocation:</a:t>
            </a:r>
          </a:p>
          <a:p>
            <a:pPr lvl="1"/>
            <a:r>
              <a:rPr lang="en-US" dirty="0"/>
              <a:t>The Spark driver can request more or fewer compute resources as the demand of large workloads flows and ebbs. </a:t>
            </a:r>
          </a:p>
          <a:p>
            <a:pPr lvl="1"/>
            <a:endParaRPr lang="en-US" dirty="0"/>
          </a:p>
          <a:p>
            <a:pPr lvl="1"/>
            <a:r>
              <a:rPr lang="en-US" dirty="0"/>
              <a:t>It allows Spark to achieve better utilization of resources, freeing executors when not in use and acquiring new ones when needed.</a:t>
            </a:r>
          </a:p>
        </p:txBody>
      </p:sp>
    </p:spTree>
    <p:extLst>
      <p:ext uri="{BB962C8B-B14F-4D97-AF65-F5344CB8AC3E}">
        <p14:creationId xmlns:p14="http://schemas.microsoft.com/office/powerpoint/2010/main" val="118727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0C02-253B-4DEA-8D8A-54AA0FC7111B}"/>
              </a:ext>
            </a:extLst>
          </p:cNvPr>
          <p:cNvSpPr>
            <a:spLocks noGrp="1"/>
          </p:cNvSpPr>
          <p:nvPr>
            <p:ph type="title"/>
          </p:nvPr>
        </p:nvSpPr>
        <p:spPr>
          <a:xfrm>
            <a:off x="228600" y="190027"/>
            <a:ext cx="10515600" cy="1325563"/>
          </a:xfrm>
        </p:spPr>
        <p:txBody>
          <a:bodyPr/>
          <a:lstStyle/>
          <a:p>
            <a:r>
              <a:rPr lang="en-US" dirty="0"/>
              <a:t>DYNAMIC RESOURCE ALLOCATION</a:t>
            </a:r>
          </a:p>
        </p:txBody>
      </p:sp>
      <p:sp>
        <p:nvSpPr>
          <p:cNvPr id="3" name="Content Placeholder 2">
            <a:extLst>
              <a:ext uri="{FF2B5EF4-FFF2-40B4-BE49-F238E27FC236}">
                <a16:creationId xmlns:a16="http://schemas.microsoft.com/office/drawing/2014/main" id="{8ED2621C-3BE2-4635-B4D9-0BCD41CC7B66}"/>
              </a:ext>
            </a:extLst>
          </p:cNvPr>
          <p:cNvSpPr>
            <a:spLocks noGrp="1"/>
          </p:cNvSpPr>
          <p:nvPr>
            <p:ph idx="1"/>
          </p:nvPr>
        </p:nvSpPr>
        <p:spPr>
          <a:xfrm>
            <a:off x="402077" y="1515590"/>
            <a:ext cx="10951723" cy="4661373"/>
          </a:xfrm>
        </p:spPr>
        <p:txBody>
          <a:bodyPr>
            <a:normAutofit fontScale="77500" lnSpcReduction="20000"/>
          </a:bodyPr>
          <a:lstStyle/>
          <a:p>
            <a:r>
              <a:rPr lang="en-US" dirty="0"/>
              <a:t>When </a:t>
            </a:r>
            <a:r>
              <a:rPr lang="en-US" dirty="0" err="1">
                <a:solidFill>
                  <a:srgbClr val="FF0000"/>
                </a:solidFill>
              </a:rPr>
              <a:t>spark.dynamicAllocation.enabled</a:t>
            </a:r>
            <a:r>
              <a:rPr lang="en-US" dirty="0">
                <a:solidFill>
                  <a:srgbClr val="FF0000"/>
                </a:solidFill>
              </a:rPr>
              <a:t> </a:t>
            </a:r>
            <a:r>
              <a:rPr lang="en-US" dirty="0"/>
              <a:t>enabled.</a:t>
            </a:r>
          </a:p>
          <a:p>
            <a:endParaRPr lang="en-US" dirty="0"/>
          </a:p>
          <a:p>
            <a:r>
              <a:rPr lang="en-US" dirty="0"/>
              <a:t>The Spark driver will request that the cluster manager create </a:t>
            </a:r>
            <a:r>
              <a:rPr lang="en-US" dirty="0" err="1">
                <a:solidFill>
                  <a:srgbClr val="FF0000"/>
                </a:solidFill>
              </a:rPr>
              <a:t>spark.dynamicAllocation.minExecutors</a:t>
            </a:r>
            <a:r>
              <a:rPr lang="en-US" dirty="0">
                <a:solidFill>
                  <a:srgbClr val="FF0000"/>
                </a:solidFill>
              </a:rPr>
              <a:t> </a:t>
            </a:r>
            <a:r>
              <a:rPr lang="en-US" dirty="0"/>
              <a:t>executors to start with, as a minimum.</a:t>
            </a:r>
          </a:p>
          <a:p>
            <a:endParaRPr lang="en-US" dirty="0"/>
          </a:p>
          <a:p>
            <a:r>
              <a:rPr lang="en-US" dirty="0"/>
              <a:t>As the task queue backlog increases, new executors will be requested each time the backlog timeout </a:t>
            </a:r>
            <a:r>
              <a:rPr lang="en-US" dirty="0" err="1">
                <a:solidFill>
                  <a:srgbClr val="FF0000"/>
                </a:solidFill>
              </a:rPr>
              <a:t>spark.dynamicAllocation.schedulerBacklogTimeout</a:t>
            </a:r>
            <a:r>
              <a:rPr lang="en-US" dirty="0"/>
              <a:t> is exceeded.</a:t>
            </a:r>
          </a:p>
          <a:p>
            <a:endParaRPr lang="en-US" dirty="0"/>
          </a:p>
          <a:p>
            <a:r>
              <a:rPr lang="en-US" dirty="0"/>
              <a:t>In this case, whenever there are pending tasks that have not been scheduled for over </a:t>
            </a:r>
            <a:r>
              <a:rPr lang="en-US" dirty="0" err="1">
                <a:solidFill>
                  <a:srgbClr val="FF0000"/>
                </a:solidFill>
              </a:rPr>
              <a:t>spark.dynamicAllocation.schedulerBacklogTimeout</a:t>
            </a:r>
            <a:r>
              <a:rPr lang="en-US" dirty="0"/>
              <a:t>, the driver will request that a new executor be launched to schedule backlogged tasks, up to </a:t>
            </a:r>
            <a:r>
              <a:rPr lang="en-US" dirty="0" err="1">
                <a:solidFill>
                  <a:srgbClr val="FF0000"/>
                </a:solidFill>
              </a:rPr>
              <a:t>spark.dynamicAllocation.maxExecutors</a:t>
            </a:r>
            <a:r>
              <a:rPr lang="en-US" dirty="0"/>
              <a:t>.</a:t>
            </a:r>
          </a:p>
          <a:p>
            <a:endParaRPr lang="en-US" dirty="0"/>
          </a:p>
          <a:p>
            <a:r>
              <a:rPr lang="en-US" dirty="0"/>
              <a:t>By contrast, if an executor finishes a task and is idle for </a:t>
            </a:r>
            <a:r>
              <a:rPr lang="en-US" dirty="0" err="1">
                <a:solidFill>
                  <a:srgbClr val="FF0000"/>
                </a:solidFill>
              </a:rPr>
              <a:t>spark.dynamicAllocation.executorIdleTimeout</a:t>
            </a:r>
            <a:r>
              <a:rPr lang="en-US" dirty="0"/>
              <a:t>, the Spark driver will terminate it. </a:t>
            </a:r>
          </a:p>
        </p:txBody>
      </p:sp>
    </p:spTree>
    <p:extLst>
      <p:ext uri="{BB962C8B-B14F-4D97-AF65-F5344CB8AC3E}">
        <p14:creationId xmlns:p14="http://schemas.microsoft.com/office/powerpoint/2010/main" val="819568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0BB82E1-AB47-437B-8CC9-786E20C80C5E}"/>
              </a:ext>
            </a:extLst>
          </p:cNvPr>
          <p:cNvSpPr/>
          <p:nvPr/>
        </p:nvSpPr>
        <p:spPr>
          <a:xfrm>
            <a:off x="1138136" y="2364582"/>
            <a:ext cx="9915728" cy="2128836"/>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Simply enabling dynamic resource allocation is not sufficient. </a:t>
            </a:r>
          </a:p>
          <a:p>
            <a:r>
              <a:rPr lang="en-US" sz="2800" dirty="0">
                <a:solidFill>
                  <a:schemeClr val="tx1"/>
                </a:solidFill>
              </a:rPr>
              <a:t>You also have to understand how </a:t>
            </a:r>
            <a:r>
              <a:rPr lang="en-US" sz="2800" i="1" dirty="0">
                <a:solidFill>
                  <a:schemeClr val="tx1"/>
                </a:solidFill>
              </a:rPr>
              <a:t>executor memory </a:t>
            </a:r>
            <a:r>
              <a:rPr lang="en-US" sz="2800" dirty="0">
                <a:solidFill>
                  <a:schemeClr val="tx1"/>
                </a:solidFill>
              </a:rPr>
              <a:t>is laid out and used by Spark so that executors are not starved of memory or troubled by JVM garbage collection.</a:t>
            </a:r>
          </a:p>
        </p:txBody>
      </p:sp>
      <p:sp>
        <p:nvSpPr>
          <p:cNvPr id="5" name="Title 1">
            <a:extLst>
              <a:ext uri="{FF2B5EF4-FFF2-40B4-BE49-F238E27FC236}">
                <a16:creationId xmlns:a16="http://schemas.microsoft.com/office/drawing/2014/main" id="{839D52BC-3BC3-436A-BCE5-FABF81B6E264}"/>
              </a:ext>
            </a:extLst>
          </p:cNvPr>
          <p:cNvSpPr>
            <a:spLocks noGrp="1"/>
          </p:cNvSpPr>
          <p:nvPr>
            <p:ph type="title"/>
          </p:nvPr>
        </p:nvSpPr>
        <p:spPr>
          <a:xfrm>
            <a:off x="228600" y="190027"/>
            <a:ext cx="10515600" cy="1325563"/>
          </a:xfrm>
        </p:spPr>
        <p:txBody>
          <a:bodyPr/>
          <a:lstStyle/>
          <a:p>
            <a:r>
              <a:rPr lang="en-US" dirty="0"/>
              <a:t>DYNAMIC RESOURCE ALLOCATION</a:t>
            </a:r>
          </a:p>
        </p:txBody>
      </p:sp>
    </p:spTree>
    <p:extLst>
      <p:ext uri="{BB962C8B-B14F-4D97-AF65-F5344CB8AC3E}">
        <p14:creationId xmlns:p14="http://schemas.microsoft.com/office/powerpoint/2010/main" val="3122230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0C02-253B-4DEA-8D8A-54AA0FC7111B}"/>
              </a:ext>
            </a:extLst>
          </p:cNvPr>
          <p:cNvSpPr>
            <a:spLocks noGrp="1"/>
          </p:cNvSpPr>
          <p:nvPr>
            <p:ph type="title"/>
          </p:nvPr>
        </p:nvSpPr>
        <p:spPr>
          <a:xfrm>
            <a:off x="228600" y="190027"/>
            <a:ext cx="10515600" cy="1325563"/>
          </a:xfrm>
        </p:spPr>
        <p:txBody>
          <a:bodyPr/>
          <a:lstStyle/>
          <a:p>
            <a:r>
              <a:rPr lang="en-US" dirty="0"/>
              <a:t>EXECUTORS’ MEMORY</a:t>
            </a:r>
          </a:p>
        </p:txBody>
      </p:sp>
      <p:sp>
        <p:nvSpPr>
          <p:cNvPr id="6" name="Rectangle 5">
            <a:extLst>
              <a:ext uri="{FF2B5EF4-FFF2-40B4-BE49-F238E27FC236}">
                <a16:creationId xmlns:a16="http://schemas.microsoft.com/office/drawing/2014/main" id="{37CCA350-F474-46E9-98EC-10183F0A13D0}"/>
              </a:ext>
            </a:extLst>
          </p:cNvPr>
          <p:cNvSpPr/>
          <p:nvPr/>
        </p:nvSpPr>
        <p:spPr>
          <a:xfrm>
            <a:off x="3304159" y="5052160"/>
            <a:ext cx="785793" cy="369332"/>
          </a:xfrm>
          <a:prstGeom prst="rect">
            <a:avLst/>
          </a:prstGeom>
        </p:spPr>
        <p:txBody>
          <a:bodyPr wrap="none">
            <a:spAutoFit/>
          </a:bodyPr>
          <a:lstStyle/>
          <a:p>
            <a:r>
              <a:rPr lang="en-US" dirty="0"/>
              <a:t>300 M</a:t>
            </a:r>
          </a:p>
        </p:txBody>
      </p:sp>
      <p:sp>
        <p:nvSpPr>
          <p:cNvPr id="7" name="Rectangle 6">
            <a:extLst>
              <a:ext uri="{FF2B5EF4-FFF2-40B4-BE49-F238E27FC236}">
                <a16:creationId xmlns:a16="http://schemas.microsoft.com/office/drawing/2014/main" id="{A044AC1A-384F-466D-A3DF-3C2B72107F31}"/>
              </a:ext>
            </a:extLst>
          </p:cNvPr>
          <p:cNvSpPr/>
          <p:nvPr/>
        </p:nvSpPr>
        <p:spPr>
          <a:xfrm>
            <a:off x="1362093" y="2264682"/>
            <a:ext cx="2010474" cy="1701463"/>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execution memory</a:t>
            </a:r>
          </a:p>
        </p:txBody>
      </p:sp>
      <p:sp>
        <p:nvSpPr>
          <p:cNvPr id="8" name="Rectangle 7">
            <a:extLst>
              <a:ext uri="{FF2B5EF4-FFF2-40B4-BE49-F238E27FC236}">
                <a16:creationId xmlns:a16="http://schemas.microsoft.com/office/drawing/2014/main" id="{2F8EED84-90AB-42A8-87B1-8BA7470C8AC4}"/>
              </a:ext>
            </a:extLst>
          </p:cNvPr>
          <p:cNvSpPr/>
          <p:nvPr/>
        </p:nvSpPr>
        <p:spPr>
          <a:xfrm>
            <a:off x="1362092" y="3966146"/>
            <a:ext cx="2010474" cy="990987"/>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storage memory</a:t>
            </a:r>
          </a:p>
        </p:txBody>
      </p:sp>
      <p:sp>
        <p:nvSpPr>
          <p:cNvPr id="9" name="Rectangle 8">
            <a:extLst>
              <a:ext uri="{FF2B5EF4-FFF2-40B4-BE49-F238E27FC236}">
                <a16:creationId xmlns:a16="http://schemas.microsoft.com/office/drawing/2014/main" id="{59B0ABAC-D6C7-4797-AABD-A6AE83B5D631}"/>
              </a:ext>
            </a:extLst>
          </p:cNvPr>
          <p:cNvSpPr/>
          <p:nvPr/>
        </p:nvSpPr>
        <p:spPr>
          <a:xfrm>
            <a:off x="1362092" y="4957133"/>
            <a:ext cx="2010474" cy="559386"/>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reserved memory</a:t>
            </a:r>
            <a:endParaRPr lang="en-US" sz="2800" dirty="0">
              <a:solidFill>
                <a:schemeClr val="tx1"/>
              </a:solidFill>
            </a:endParaRPr>
          </a:p>
        </p:txBody>
      </p:sp>
      <p:cxnSp>
        <p:nvCxnSpPr>
          <p:cNvPr id="10" name="Straight Arrow Connector 9">
            <a:extLst>
              <a:ext uri="{FF2B5EF4-FFF2-40B4-BE49-F238E27FC236}">
                <a16:creationId xmlns:a16="http://schemas.microsoft.com/office/drawing/2014/main" id="{7C6B3A27-B42C-4B47-8DF4-EB194CDB0BA0}"/>
              </a:ext>
            </a:extLst>
          </p:cNvPr>
          <p:cNvCxnSpPr>
            <a:cxnSpLocks/>
          </p:cNvCxnSpPr>
          <p:nvPr/>
        </p:nvCxnSpPr>
        <p:spPr>
          <a:xfrm flipV="1">
            <a:off x="2348136" y="3429000"/>
            <a:ext cx="0" cy="77904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6F6BE63-174C-43FE-94F3-B211CA2D0889}"/>
              </a:ext>
            </a:extLst>
          </p:cNvPr>
          <p:cNvSpPr/>
          <p:nvPr/>
        </p:nvSpPr>
        <p:spPr>
          <a:xfrm>
            <a:off x="3550174" y="2729877"/>
            <a:ext cx="583814" cy="369332"/>
          </a:xfrm>
          <a:prstGeom prst="rect">
            <a:avLst/>
          </a:prstGeom>
        </p:spPr>
        <p:txBody>
          <a:bodyPr wrap="none">
            <a:spAutoFit/>
          </a:bodyPr>
          <a:lstStyle/>
          <a:p>
            <a:r>
              <a:rPr lang="en-US" dirty="0"/>
              <a:t>60%</a:t>
            </a:r>
          </a:p>
        </p:txBody>
      </p:sp>
      <p:sp>
        <p:nvSpPr>
          <p:cNvPr id="12" name="Rectangle 11">
            <a:extLst>
              <a:ext uri="{FF2B5EF4-FFF2-40B4-BE49-F238E27FC236}">
                <a16:creationId xmlns:a16="http://schemas.microsoft.com/office/drawing/2014/main" id="{AAF5BAFD-9F9B-4BA1-AFA1-6619FF384E71}"/>
              </a:ext>
            </a:extLst>
          </p:cNvPr>
          <p:cNvSpPr/>
          <p:nvPr/>
        </p:nvSpPr>
        <p:spPr>
          <a:xfrm>
            <a:off x="3550174" y="4092307"/>
            <a:ext cx="583814" cy="369332"/>
          </a:xfrm>
          <a:prstGeom prst="rect">
            <a:avLst/>
          </a:prstGeom>
        </p:spPr>
        <p:txBody>
          <a:bodyPr wrap="none">
            <a:spAutoFit/>
          </a:bodyPr>
          <a:lstStyle/>
          <a:p>
            <a:r>
              <a:rPr lang="en-US" dirty="0"/>
              <a:t>40%</a:t>
            </a:r>
          </a:p>
        </p:txBody>
      </p:sp>
      <p:sp>
        <p:nvSpPr>
          <p:cNvPr id="13" name="Right Brace 12">
            <a:extLst>
              <a:ext uri="{FF2B5EF4-FFF2-40B4-BE49-F238E27FC236}">
                <a16:creationId xmlns:a16="http://schemas.microsoft.com/office/drawing/2014/main" id="{9BC55EB4-3A68-4736-A952-16A225C231B5}"/>
              </a:ext>
            </a:extLst>
          </p:cNvPr>
          <p:cNvSpPr/>
          <p:nvPr/>
        </p:nvSpPr>
        <p:spPr>
          <a:xfrm>
            <a:off x="3378739" y="2264682"/>
            <a:ext cx="330741" cy="26924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a:extLst>
              <a:ext uri="{FF2B5EF4-FFF2-40B4-BE49-F238E27FC236}">
                <a16:creationId xmlns:a16="http://schemas.microsoft.com/office/drawing/2014/main" id="{E7D80891-A142-40FF-9E5F-4BCBD7FD9480}"/>
              </a:ext>
            </a:extLst>
          </p:cNvPr>
          <p:cNvSpPr/>
          <p:nvPr/>
        </p:nvSpPr>
        <p:spPr>
          <a:xfrm>
            <a:off x="4089952" y="2732786"/>
            <a:ext cx="4706738" cy="369332"/>
          </a:xfrm>
          <a:prstGeom prst="rect">
            <a:avLst/>
          </a:prstGeom>
        </p:spPr>
        <p:txBody>
          <a:bodyPr wrap="none">
            <a:spAutoFit/>
          </a:bodyPr>
          <a:lstStyle/>
          <a:p>
            <a:r>
              <a:rPr lang="en-US" dirty="0">
                <a:latin typeface="MinionPro-Regular"/>
              </a:rPr>
              <a:t>For Spark shuffles, joins, sorts, and aggregations.</a:t>
            </a:r>
            <a:endParaRPr lang="en-US" dirty="0"/>
          </a:p>
        </p:txBody>
      </p:sp>
      <p:sp>
        <p:nvSpPr>
          <p:cNvPr id="15" name="Rectangle 14">
            <a:extLst>
              <a:ext uri="{FF2B5EF4-FFF2-40B4-BE49-F238E27FC236}">
                <a16:creationId xmlns:a16="http://schemas.microsoft.com/office/drawing/2014/main" id="{704AD605-2306-4580-8661-5D66ACE923DF}"/>
              </a:ext>
            </a:extLst>
          </p:cNvPr>
          <p:cNvSpPr/>
          <p:nvPr/>
        </p:nvSpPr>
        <p:spPr>
          <a:xfrm>
            <a:off x="4133988" y="3990330"/>
            <a:ext cx="4706739" cy="646331"/>
          </a:xfrm>
          <a:prstGeom prst="rect">
            <a:avLst/>
          </a:prstGeom>
        </p:spPr>
        <p:txBody>
          <a:bodyPr wrap="square">
            <a:spAutoFit/>
          </a:bodyPr>
          <a:lstStyle/>
          <a:p>
            <a:r>
              <a:rPr lang="en-US" dirty="0">
                <a:latin typeface="MinionPro-Regular"/>
              </a:rPr>
              <a:t>For caching user data structures and partitions derived from  </a:t>
            </a:r>
            <a:r>
              <a:rPr lang="en-US" dirty="0" err="1">
                <a:latin typeface="MinionPro-Regular"/>
              </a:rPr>
              <a:t>DataFrames</a:t>
            </a:r>
            <a:endParaRPr lang="en-US" dirty="0"/>
          </a:p>
        </p:txBody>
      </p:sp>
    </p:spTree>
    <p:extLst>
      <p:ext uri="{BB962C8B-B14F-4D97-AF65-F5344CB8AC3E}">
        <p14:creationId xmlns:p14="http://schemas.microsoft.com/office/powerpoint/2010/main" val="3550025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ED92-61DD-4D01-9D0D-159C19F1B8D5}"/>
              </a:ext>
            </a:extLst>
          </p:cNvPr>
          <p:cNvSpPr>
            <a:spLocks noGrp="1"/>
          </p:cNvSpPr>
          <p:nvPr>
            <p:ph type="title"/>
          </p:nvPr>
        </p:nvSpPr>
        <p:spPr>
          <a:xfrm>
            <a:off x="235085" y="190027"/>
            <a:ext cx="10515600" cy="1325563"/>
          </a:xfrm>
        </p:spPr>
        <p:txBody>
          <a:bodyPr/>
          <a:lstStyle/>
          <a:p>
            <a:r>
              <a:rPr lang="en-US" dirty="0"/>
              <a:t>DATA PARTIOTION</a:t>
            </a:r>
          </a:p>
        </p:txBody>
      </p:sp>
      <p:sp>
        <p:nvSpPr>
          <p:cNvPr id="5" name="Rectangle 4">
            <a:extLst>
              <a:ext uri="{FF2B5EF4-FFF2-40B4-BE49-F238E27FC236}">
                <a16:creationId xmlns:a16="http://schemas.microsoft.com/office/drawing/2014/main" id="{C64BD386-9169-43D2-A547-F3B69AF59271}"/>
              </a:ext>
            </a:extLst>
          </p:cNvPr>
          <p:cNvSpPr/>
          <p:nvPr/>
        </p:nvSpPr>
        <p:spPr>
          <a:xfrm>
            <a:off x="920885" y="1515590"/>
            <a:ext cx="9656323" cy="3046988"/>
          </a:xfrm>
          <a:prstGeom prst="rect">
            <a:avLst/>
          </a:prstGeom>
        </p:spPr>
        <p:txBody>
          <a:bodyPr wrap="square">
            <a:spAutoFit/>
          </a:bodyPr>
          <a:lstStyle/>
          <a:p>
            <a:pPr marL="285750" indent="-285750">
              <a:buFont typeface="Arial" panose="020B0604020202020204" pitchFamily="34" charset="0"/>
              <a:buChar char="•"/>
            </a:pPr>
            <a:r>
              <a:rPr lang="en-US" sz="2400" dirty="0">
                <a:latin typeface="MinionPro-Regular"/>
              </a:rPr>
              <a:t>A partition is a way to arrange data into a subset of configurable and readable chunks or blocks of contiguous data on disk.</a:t>
            </a:r>
          </a:p>
          <a:p>
            <a:endParaRPr lang="en-US" sz="2400" dirty="0">
              <a:latin typeface="MinionPro-Regular"/>
            </a:endParaRPr>
          </a:p>
          <a:p>
            <a:pPr marL="285750" indent="-285750">
              <a:buFont typeface="Arial" panose="020B0604020202020204" pitchFamily="34" charset="0"/>
              <a:buChar char="•"/>
            </a:pPr>
            <a:r>
              <a:rPr lang="en-US" sz="2400" dirty="0">
                <a:latin typeface="MinionPro-Regular"/>
              </a:rPr>
              <a:t>These subsets of data can be read or processed independently and in parallel, if necessary, by more than a single thread in a process. </a:t>
            </a:r>
          </a:p>
          <a:p>
            <a:pPr marL="285750" indent="-285750">
              <a:buFont typeface="Arial" panose="020B0604020202020204" pitchFamily="34" charset="0"/>
              <a:buChar char="•"/>
            </a:pPr>
            <a:endParaRPr lang="en-US" sz="2400" dirty="0">
              <a:latin typeface="MinionPro-Regular"/>
            </a:endParaRPr>
          </a:p>
          <a:p>
            <a:pPr marL="285750" indent="-285750">
              <a:buFont typeface="Arial" panose="020B0604020202020204" pitchFamily="34" charset="0"/>
              <a:buChar char="•"/>
            </a:pPr>
            <a:r>
              <a:rPr lang="en-US" sz="2400" dirty="0">
                <a:latin typeface="MinionPro-Regular"/>
              </a:rPr>
              <a:t>This independence matters because it allows for massive parallelism of data processing.</a:t>
            </a:r>
            <a:endParaRPr lang="en-US" sz="2400" dirty="0"/>
          </a:p>
        </p:txBody>
      </p:sp>
    </p:spTree>
    <p:extLst>
      <p:ext uri="{BB962C8B-B14F-4D97-AF65-F5344CB8AC3E}">
        <p14:creationId xmlns:p14="http://schemas.microsoft.com/office/powerpoint/2010/main" val="1689629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ED92-61DD-4D01-9D0D-159C19F1B8D5}"/>
              </a:ext>
            </a:extLst>
          </p:cNvPr>
          <p:cNvSpPr>
            <a:spLocks noGrp="1"/>
          </p:cNvSpPr>
          <p:nvPr>
            <p:ph type="title"/>
          </p:nvPr>
        </p:nvSpPr>
        <p:spPr>
          <a:xfrm>
            <a:off x="235085" y="190027"/>
            <a:ext cx="10515600" cy="1325563"/>
          </a:xfrm>
        </p:spPr>
        <p:txBody>
          <a:bodyPr/>
          <a:lstStyle/>
          <a:p>
            <a:r>
              <a:rPr lang="en-US" dirty="0"/>
              <a:t>DATA PARTIOTION</a:t>
            </a:r>
          </a:p>
        </p:txBody>
      </p:sp>
      <p:sp>
        <p:nvSpPr>
          <p:cNvPr id="5" name="Rectangle 4">
            <a:extLst>
              <a:ext uri="{FF2B5EF4-FFF2-40B4-BE49-F238E27FC236}">
                <a16:creationId xmlns:a16="http://schemas.microsoft.com/office/drawing/2014/main" id="{C64BD386-9169-43D2-A547-F3B69AF59271}"/>
              </a:ext>
            </a:extLst>
          </p:cNvPr>
          <p:cNvSpPr/>
          <p:nvPr/>
        </p:nvSpPr>
        <p:spPr>
          <a:xfrm>
            <a:off x="920885" y="1515590"/>
            <a:ext cx="10194587" cy="3970318"/>
          </a:xfrm>
          <a:prstGeom prst="rect">
            <a:avLst/>
          </a:prstGeom>
        </p:spPr>
        <p:txBody>
          <a:bodyPr wrap="square">
            <a:spAutoFit/>
          </a:bodyPr>
          <a:lstStyle/>
          <a:p>
            <a:pPr marL="285750" indent="-285750">
              <a:buFont typeface="Arial" panose="020B0604020202020204" pitchFamily="34" charset="0"/>
              <a:buChar char="•"/>
            </a:pPr>
            <a:r>
              <a:rPr lang="en-US" sz="2800" dirty="0"/>
              <a:t>On HDFS the default size of file blocks is 128 MB.</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size of a partition in Spark is dictated by </a:t>
            </a:r>
            <a:r>
              <a:rPr lang="en-US" sz="2800" dirty="0" err="1">
                <a:solidFill>
                  <a:srgbClr val="FF0000"/>
                </a:solidFill>
              </a:rPr>
              <a:t>spark.sql.files.maxPartitionBytes</a:t>
            </a:r>
            <a:r>
              <a:rPr lang="en-US" sz="2800" dirty="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Partitions are also created when you explicitly use certain methods of the </a:t>
            </a:r>
            <a:r>
              <a:rPr lang="en-US" sz="2800" dirty="0" err="1"/>
              <a:t>DataFrame</a:t>
            </a:r>
            <a:r>
              <a:rPr lang="en-US" sz="2800" dirty="0"/>
              <a:t> API. </a:t>
            </a:r>
          </a:p>
          <a:p>
            <a:pPr marL="742950" lvl="1" indent="-285750">
              <a:buFont typeface="Arial" panose="020B0604020202020204" pitchFamily="34" charset="0"/>
              <a:buChar char="•"/>
            </a:pPr>
            <a:r>
              <a:rPr lang="en-US" sz="2800" dirty="0"/>
              <a:t>For example, while creating a large </a:t>
            </a:r>
            <a:r>
              <a:rPr lang="en-US" sz="2800" dirty="0" err="1"/>
              <a:t>DataFrame</a:t>
            </a:r>
            <a:r>
              <a:rPr lang="en-US" sz="2800" dirty="0"/>
              <a:t> or reading a large file from disk</a:t>
            </a:r>
          </a:p>
        </p:txBody>
      </p:sp>
    </p:spTree>
    <p:extLst>
      <p:ext uri="{BB962C8B-B14F-4D97-AF65-F5344CB8AC3E}">
        <p14:creationId xmlns:p14="http://schemas.microsoft.com/office/powerpoint/2010/main" val="3940765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86CD-91D8-46CF-B2B5-E6F14A25711E}"/>
              </a:ext>
            </a:extLst>
          </p:cNvPr>
          <p:cNvSpPr>
            <a:spLocks noGrp="1"/>
          </p:cNvSpPr>
          <p:nvPr>
            <p:ph type="title"/>
          </p:nvPr>
        </p:nvSpPr>
        <p:spPr>
          <a:xfrm>
            <a:off x="241570" y="235423"/>
            <a:ext cx="10515600" cy="1325563"/>
          </a:xfrm>
        </p:spPr>
        <p:txBody>
          <a:bodyPr/>
          <a:lstStyle/>
          <a:p>
            <a:r>
              <a:rPr lang="en-US" dirty="0"/>
              <a:t>CASH AND PERSIST DATA</a:t>
            </a:r>
          </a:p>
        </p:txBody>
      </p:sp>
      <p:sp>
        <p:nvSpPr>
          <p:cNvPr id="3" name="Content Placeholder 2">
            <a:extLst>
              <a:ext uri="{FF2B5EF4-FFF2-40B4-BE49-F238E27FC236}">
                <a16:creationId xmlns:a16="http://schemas.microsoft.com/office/drawing/2014/main" id="{9973AF66-A298-45CB-A090-1140A66C1EEE}"/>
              </a:ext>
            </a:extLst>
          </p:cNvPr>
          <p:cNvSpPr>
            <a:spLocks noGrp="1"/>
          </p:cNvSpPr>
          <p:nvPr>
            <p:ph idx="1"/>
          </p:nvPr>
        </p:nvSpPr>
        <p:spPr/>
        <p:txBody>
          <a:bodyPr/>
          <a:lstStyle/>
          <a:p>
            <a:r>
              <a:rPr lang="en-US" dirty="0"/>
              <a:t>They are the same!</a:t>
            </a:r>
          </a:p>
          <a:p>
            <a:endParaRPr lang="en-US" dirty="0"/>
          </a:p>
          <a:p>
            <a:r>
              <a:rPr lang="en-US" dirty="0"/>
              <a:t>But, persist() provides more control over how and where your data is stored</a:t>
            </a:r>
          </a:p>
          <a:p>
            <a:pPr lvl="1"/>
            <a:r>
              <a:rPr lang="en-US" dirty="0"/>
              <a:t>in memory and on disk, </a:t>
            </a:r>
          </a:p>
          <a:p>
            <a:pPr lvl="1"/>
            <a:r>
              <a:rPr lang="en-US" dirty="0"/>
              <a:t>serialized and </a:t>
            </a:r>
            <a:r>
              <a:rPr lang="en-US" dirty="0" err="1"/>
              <a:t>unserialized</a:t>
            </a:r>
            <a:r>
              <a:rPr lang="en-US" dirty="0"/>
              <a:t>. </a:t>
            </a:r>
          </a:p>
          <a:p>
            <a:endParaRPr lang="en-US" dirty="0"/>
          </a:p>
          <a:p>
            <a:r>
              <a:rPr lang="en-US" dirty="0"/>
              <a:t>Both contribute to better performance for frequently accessed </a:t>
            </a:r>
            <a:r>
              <a:rPr lang="en-US" dirty="0" err="1"/>
              <a:t>DataFrames</a:t>
            </a:r>
            <a:r>
              <a:rPr lang="en-US" dirty="0"/>
              <a:t> or tables.</a:t>
            </a:r>
          </a:p>
        </p:txBody>
      </p:sp>
    </p:spTree>
    <p:extLst>
      <p:ext uri="{BB962C8B-B14F-4D97-AF65-F5344CB8AC3E}">
        <p14:creationId xmlns:p14="http://schemas.microsoft.com/office/powerpoint/2010/main" val="496655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0BB82E1-AB47-437B-8CC9-786E20C80C5E}"/>
              </a:ext>
            </a:extLst>
          </p:cNvPr>
          <p:cNvSpPr/>
          <p:nvPr/>
        </p:nvSpPr>
        <p:spPr>
          <a:xfrm>
            <a:off x="1138136" y="2364582"/>
            <a:ext cx="9915728" cy="2128836"/>
          </a:xfrm>
          <a:prstGeom prst="round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In the following situations, </a:t>
            </a:r>
            <a:r>
              <a:rPr lang="en-US" sz="2800" dirty="0">
                <a:solidFill>
                  <a:srgbClr val="FF0000"/>
                </a:solidFill>
              </a:rPr>
              <a:t>do not persist or cash</a:t>
            </a:r>
            <a:r>
              <a:rPr lang="en-US" sz="2800" dirty="0">
                <a:solidFill>
                  <a:schemeClr val="tx1"/>
                </a:solidFill>
              </a:rPr>
              <a:t>:</a:t>
            </a:r>
          </a:p>
          <a:p>
            <a:pPr marL="457200" indent="-457200">
              <a:buFont typeface="Arial" panose="020B0604020202020204" pitchFamily="34" charset="0"/>
              <a:buChar char="•"/>
            </a:pPr>
            <a:r>
              <a:rPr lang="en-US" sz="2800" dirty="0" err="1">
                <a:solidFill>
                  <a:schemeClr val="tx1"/>
                </a:solidFill>
              </a:rPr>
              <a:t>DataFrames</a:t>
            </a:r>
            <a:r>
              <a:rPr lang="en-US" sz="2800" dirty="0">
                <a:solidFill>
                  <a:schemeClr val="tx1"/>
                </a:solidFill>
              </a:rPr>
              <a:t> that are </a:t>
            </a:r>
            <a:r>
              <a:rPr lang="en-US" sz="2800" dirty="0">
                <a:solidFill>
                  <a:srgbClr val="FF0000"/>
                </a:solidFill>
              </a:rPr>
              <a:t>too big </a:t>
            </a:r>
            <a:r>
              <a:rPr lang="en-US" sz="2800" dirty="0">
                <a:solidFill>
                  <a:schemeClr val="tx1"/>
                </a:solidFill>
              </a:rPr>
              <a:t>to fit in memory</a:t>
            </a:r>
          </a:p>
          <a:p>
            <a:pPr marL="457200" indent="-457200">
              <a:buFont typeface="Arial" panose="020B0604020202020204" pitchFamily="34" charset="0"/>
              <a:buChar char="•"/>
            </a:pPr>
            <a:r>
              <a:rPr lang="en-US" sz="2800" dirty="0">
                <a:solidFill>
                  <a:schemeClr val="tx1"/>
                </a:solidFill>
              </a:rPr>
              <a:t>An inexpensive transformation on a </a:t>
            </a:r>
            <a:r>
              <a:rPr lang="en-US" sz="2800" dirty="0" err="1">
                <a:solidFill>
                  <a:schemeClr val="tx1"/>
                </a:solidFill>
              </a:rPr>
              <a:t>DataFrame</a:t>
            </a:r>
            <a:r>
              <a:rPr lang="en-US" sz="2800" dirty="0">
                <a:solidFill>
                  <a:schemeClr val="tx1"/>
                </a:solidFill>
              </a:rPr>
              <a:t> not requiring </a:t>
            </a:r>
            <a:r>
              <a:rPr lang="en-US" sz="2800" dirty="0">
                <a:solidFill>
                  <a:srgbClr val="FF0000"/>
                </a:solidFill>
              </a:rPr>
              <a:t>frequent use</a:t>
            </a:r>
            <a:r>
              <a:rPr lang="en-US" sz="2800" dirty="0">
                <a:solidFill>
                  <a:schemeClr val="tx1"/>
                </a:solidFill>
              </a:rPr>
              <a:t>, regardless of size</a:t>
            </a:r>
          </a:p>
        </p:txBody>
      </p:sp>
      <p:sp>
        <p:nvSpPr>
          <p:cNvPr id="5" name="Title 1">
            <a:extLst>
              <a:ext uri="{FF2B5EF4-FFF2-40B4-BE49-F238E27FC236}">
                <a16:creationId xmlns:a16="http://schemas.microsoft.com/office/drawing/2014/main" id="{839D52BC-3BC3-436A-BCE5-FABF81B6E264}"/>
              </a:ext>
            </a:extLst>
          </p:cNvPr>
          <p:cNvSpPr>
            <a:spLocks noGrp="1"/>
          </p:cNvSpPr>
          <p:nvPr>
            <p:ph type="title"/>
          </p:nvPr>
        </p:nvSpPr>
        <p:spPr>
          <a:xfrm>
            <a:off x="228600" y="190027"/>
            <a:ext cx="10515600" cy="1325563"/>
          </a:xfrm>
        </p:spPr>
        <p:txBody>
          <a:bodyPr/>
          <a:lstStyle/>
          <a:p>
            <a:r>
              <a:rPr lang="en-US" dirty="0"/>
              <a:t>CASH AND PERSIST DATA</a:t>
            </a:r>
          </a:p>
        </p:txBody>
      </p:sp>
      <p:sp>
        <p:nvSpPr>
          <p:cNvPr id="2" name="Rectangle 1">
            <a:extLst>
              <a:ext uri="{FF2B5EF4-FFF2-40B4-BE49-F238E27FC236}">
                <a16:creationId xmlns:a16="http://schemas.microsoft.com/office/drawing/2014/main" id="{C6B1EBA3-943C-48B2-B615-ADADD5C168EB}"/>
              </a:ext>
            </a:extLst>
          </p:cNvPr>
          <p:cNvSpPr/>
          <p:nvPr/>
        </p:nvSpPr>
        <p:spPr>
          <a:xfrm>
            <a:off x="1585608" y="5814296"/>
            <a:ext cx="9020784" cy="646331"/>
          </a:xfrm>
          <a:prstGeom prst="rect">
            <a:avLst/>
          </a:prstGeom>
        </p:spPr>
        <p:txBody>
          <a:bodyPr wrap="square">
            <a:spAutoFit/>
          </a:bodyPr>
          <a:lstStyle/>
          <a:p>
            <a:r>
              <a:rPr lang="en-US" dirty="0">
                <a:latin typeface="MinionPro-Regular"/>
              </a:rPr>
              <a:t>As a general rule you should use memory caching judiciously, as it can incur resource costs in serializing and deserializing.</a:t>
            </a:r>
            <a:endParaRPr lang="en-US" dirty="0"/>
          </a:p>
        </p:txBody>
      </p:sp>
    </p:spTree>
    <p:extLst>
      <p:ext uri="{BB962C8B-B14F-4D97-AF65-F5344CB8AC3E}">
        <p14:creationId xmlns:p14="http://schemas.microsoft.com/office/powerpoint/2010/main" val="2862105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AD05-3BE1-4D34-9D2D-6C5038E7A55F}"/>
              </a:ext>
            </a:extLst>
          </p:cNvPr>
          <p:cNvSpPr>
            <a:spLocks noGrp="1"/>
          </p:cNvSpPr>
          <p:nvPr>
            <p:ph type="title"/>
          </p:nvPr>
        </p:nvSpPr>
        <p:spPr>
          <a:xfrm>
            <a:off x="293451" y="254879"/>
            <a:ext cx="10515600" cy="1325563"/>
          </a:xfrm>
        </p:spPr>
        <p:txBody>
          <a:bodyPr/>
          <a:lstStyle/>
          <a:p>
            <a:endParaRPr lang="en-US" dirty="0"/>
          </a:p>
        </p:txBody>
      </p:sp>
      <p:sp>
        <p:nvSpPr>
          <p:cNvPr id="3" name="Content Placeholder 2">
            <a:extLst>
              <a:ext uri="{FF2B5EF4-FFF2-40B4-BE49-F238E27FC236}">
                <a16:creationId xmlns:a16="http://schemas.microsoft.com/office/drawing/2014/main" id="{70885A99-2BE9-47D8-894E-DBD66BDC8C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464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633D-B10B-4F14-8DF3-58AB6B92FBFC}"/>
              </a:ext>
            </a:extLst>
          </p:cNvPr>
          <p:cNvSpPr>
            <a:spLocks noGrp="1"/>
          </p:cNvSpPr>
          <p:nvPr>
            <p:ph type="title"/>
          </p:nvPr>
        </p:nvSpPr>
        <p:spPr/>
        <p:txBody>
          <a:bodyPr/>
          <a:lstStyle/>
          <a:p>
            <a:r>
              <a:rPr lang="en-US" dirty="0"/>
              <a:t>Apache Spark’s Distributed Execution</a:t>
            </a:r>
          </a:p>
        </p:txBody>
      </p:sp>
      <p:sp>
        <p:nvSpPr>
          <p:cNvPr id="3" name="Content Placeholder 2">
            <a:extLst>
              <a:ext uri="{FF2B5EF4-FFF2-40B4-BE49-F238E27FC236}">
                <a16:creationId xmlns:a16="http://schemas.microsoft.com/office/drawing/2014/main" id="{D5BB22B0-4092-48AF-9ED0-954C439403B6}"/>
              </a:ext>
            </a:extLst>
          </p:cNvPr>
          <p:cNvSpPr>
            <a:spLocks noGrp="1"/>
          </p:cNvSpPr>
          <p:nvPr>
            <p:ph idx="1"/>
          </p:nvPr>
        </p:nvSpPr>
        <p:spPr/>
        <p:txBody>
          <a:bodyPr/>
          <a:lstStyle/>
          <a:p>
            <a:r>
              <a:rPr lang="en-US" dirty="0"/>
              <a:t>Spark is a distributed data processing engine with its components working collaboratively on a cluster of machines.</a:t>
            </a:r>
          </a:p>
        </p:txBody>
      </p:sp>
    </p:spTree>
    <p:extLst>
      <p:ext uri="{BB962C8B-B14F-4D97-AF65-F5344CB8AC3E}">
        <p14:creationId xmlns:p14="http://schemas.microsoft.com/office/powerpoint/2010/main" val="1788263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4E39-E817-4A9B-8241-D50A729FD8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B3B460-AA83-4C12-A2A0-B44733F7B6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092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7A601E-B86E-4CCD-A962-6FC8F89A47E8}"/>
              </a:ext>
            </a:extLst>
          </p:cNvPr>
          <p:cNvSpPr/>
          <p:nvPr/>
        </p:nvSpPr>
        <p:spPr>
          <a:xfrm>
            <a:off x="990600" y="1682716"/>
            <a:ext cx="10515600" cy="35750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F4EE2E-8651-4EE7-8DD5-CD502485A0E6}"/>
              </a:ext>
            </a:extLst>
          </p:cNvPr>
          <p:cNvSpPr txBox="1"/>
          <p:nvPr/>
        </p:nvSpPr>
        <p:spPr>
          <a:xfrm>
            <a:off x="4966217" y="1313384"/>
            <a:ext cx="2005998" cy="400110"/>
          </a:xfrm>
          <a:prstGeom prst="rect">
            <a:avLst/>
          </a:prstGeom>
          <a:noFill/>
        </p:spPr>
        <p:txBody>
          <a:bodyPr wrap="none" rtlCol="0">
            <a:spAutoFit/>
          </a:bodyPr>
          <a:lstStyle/>
          <a:p>
            <a:r>
              <a:rPr lang="en-US" sz="2000" dirty="0"/>
              <a:t>Spark Application</a:t>
            </a:r>
          </a:p>
        </p:txBody>
      </p:sp>
      <p:sp>
        <p:nvSpPr>
          <p:cNvPr id="9" name="Rectangle: Rounded Corners 8">
            <a:extLst>
              <a:ext uri="{FF2B5EF4-FFF2-40B4-BE49-F238E27FC236}">
                <a16:creationId xmlns:a16="http://schemas.microsoft.com/office/drawing/2014/main" id="{BAA6573A-B078-4A2C-9349-AFCC9CDE5B9B}"/>
              </a:ext>
            </a:extLst>
          </p:cNvPr>
          <p:cNvSpPr/>
          <p:nvPr/>
        </p:nvSpPr>
        <p:spPr>
          <a:xfrm>
            <a:off x="1414832" y="2301240"/>
            <a:ext cx="4559248" cy="269748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Runs your main() function, sits on a node in the cluster, and is responsible for three things:</a:t>
            </a:r>
          </a:p>
          <a:p>
            <a:pPr marL="285750" indent="-285750">
              <a:buFont typeface="Arial" panose="020B0604020202020204" pitchFamily="34" charset="0"/>
              <a:buChar char="•"/>
            </a:pPr>
            <a:r>
              <a:rPr lang="en-US" sz="1600" dirty="0">
                <a:solidFill>
                  <a:schemeClr val="tx1"/>
                </a:solidFill>
              </a:rPr>
              <a:t>maintaining information about the Spark Application,</a:t>
            </a:r>
          </a:p>
          <a:p>
            <a:pPr marL="285750" indent="-285750">
              <a:buFont typeface="Arial" panose="020B0604020202020204" pitchFamily="34" charset="0"/>
              <a:buChar char="•"/>
            </a:pPr>
            <a:r>
              <a:rPr lang="en-US" sz="1600" dirty="0">
                <a:solidFill>
                  <a:schemeClr val="tx1"/>
                </a:solidFill>
              </a:rPr>
              <a:t>responding to a user’s program or input; and analyzing, distributing, and</a:t>
            </a:r>
          </a:p>
          <a:p>
            <a:pPr marL="285750" indent="-285750">
              <a:buFont typeface="Arial" panose="020B0604020202020204" pitchFamily="34" charset="0"/>
              <a:buChar char="•"/>
            </a:pPr>
            <a:r>
              <a:rPr lang="en-US" sz="1600" dirty="0">
                <a:solidFill>
                  <a:schemeClr val="tx1"/>
                </a:solidFill>
              </a:rPr>
              <a:t>scheduling work across the executors (defined momentarily). </a:t>
            </a:r>
          </a:p>
        </p:txBody>
      </p:sp>
      <p:sp>
        <p:nvSpPr>
          <p:cNvPr id="10" name="TextBox 9">
            <a:extLst>
              <a:ext uri="{FF2B5EF4-FFF2-40B4-BE49-F238E27FC236}">
                <a16:creationId xmlns:a16="http://schemas.microsoft.com/office/drawing/2014/main" id="{AEE3481E-872D-4529-BA5D-61476A7D4485}"/>
              </a:ext>
            </a:extLst>
          </p:cNvPr>
          <p:cNvSpPr txBox="1"/>
          <p:nvPr/>
        </p:nvSpPr>
        <p:spPr>
          <a:xfrm>
            <a:off x="2858425" y="1918421"/>
            <a:ext cx="1672061" cy="400110"/>
          </a:xfrm>
          <a:prstGeom prst="rect">
            <a:avLst/>
          </a:prstGeom>
          <a:noFill/>
        </p:spPr>
        <p:txBody>
          <a:bodyPr wrap="none" rtlCol="0">
            <a:spAutoFit/>
          </a:bodyPr>
          <a:lstStyle/>
          <a:p>
            <a:r>
              <a:rPr lang="en-US" sz="2000" dirty="0"/>
              <a:t>Driver Process</a:t>
            </a:r>
          </a:p>
        </p:txBody>
      </p:sp>
      <p:sp>
        <p:nvSpPr>
          <p:cNvPr id="11" name="Rectangle: Rounded Corners 10">
            <a:extLst>
              <a:ext uri="{FF2B5EF4-FFF2-40B4-BE49-F238E27FC236}">
                <a16:creationId xmlns:a16="http://schemas.microsoft.com/office/drawing/2014/main" id="{1BA811C6-ED74-469F-BBDA-0181A8484A00}"/>
              </a:ext>
            </a:extLst>
          </p:cNvPr>
          <p:cNvSpPr/>
          <p:nvPr/>
        </p:nvSpPr>
        <p:spPr>
          <a:xfrm>
            <a:off x="6504992" y="2301240"/>
            <a:ext cx="4559248" cy="269748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Responsible for actually executing the work that the driver assigns them. Each executor is responsible for only two things: </a:t>
            </a:r>
          </a:p>
          <a:p>
            <a:pPr marL="285750" indent="-285750">
              <a:buFont typeface="Arial" panose="020B0604020202020204" pitchFamily="34" charset="0"/>
              <a:buChar char="•"/>
            </a:pPr>
            <a:r>
              <a:rPr lang="en-US" sz="1600" dirty="0">
                <a:solidFill>
                  <a:schemeClr val="tx1"/>
                </a:solidFill>
              </a:rPr>
              <a:t>executing code assigned to it by the driver and </a:t>
            </a:r>
          </a:p>
          <a:p>
            <a:pPr marL="285750" indent="-285750">
              <a:buFont typeface="Arial" panose="020B0604020202020204" pitchFamily="34" charset="0"/>
              <a:buChar char="•"/>
            </a:pPr>
            <a:r>
              <a:rPr lang="en-US" sz="1600" dirty="0">
                <a:solidFill>
                  <a:schemeClr val="tx1"/>
                </a:solidFill>
              </a:rPr>
              <a:t>reporting the state of the computation, on that executor, back to the driver node.</a:t>
            </a:r>
          </a:p>
        </p:txBody>
      </p:sp>
      <p:sp>
        <p:nvSpPr>
          <p:cNvPr id="12" name="TextBox 11">
            <a:extLst>
              <a:ext uri="{FF2B5EF4-FFF2-40B4-BE49-F238E27FC236}">
                <a16:creationId xmlns:a16="http://schemas.microsoft.com/office/drawing/2014/main" id="{FDB2E670-526D-4B6A-87EF-0D9F4D1FF895}"/>
              </a:ext>
            </a:extLst>
          </p:cNvPr>
          <p:cNvSpPr txBox="1"/>
          <p:nvPr/>
        </p:nvSpPr>
        <p:spPr>
          <a:xfrm>
            <a:off x="7812491" y="1901130"/>
            <a:ext cx="1944250" cy="400110"/>
          </a:xfrm>
          <a:prstGeom prst="rect">
            <a:avLst/>
          </a:prstGeom>
          <a:noFill/>
        </p:spPr>
        <p:txBody>
          <a:bodyPr wrap="none" rtlCol="0">
            <a:spAutoFit/>
          </a:bodyPr>
          <a:lstStyle/>
          <a:p>
            <a:r>
              <a:rPr lang="en-US" sz="2000" dirty="0"/>
              <a:t>Executor Process</a:t>
            </a:r>
          </a:p>
        </p:txBody>
      </p:sp>
      <p:sp>
        <p:nvSpPr>
          <p:cNvPr id="13" name="Title 1">
            <a:extLst>
              <a:ext uri="{FF2B5EF4-FFF2-40B4-BE49-F238E27FC236}">
                <a16:creationId xmlns:a16="http://schemas.microsoft.com/office/drawing/2014/main" id="{B9220592-2E48-450D-9D90-34E194935CF0}"/>
              </a:ext>
            </a:extLst>
          </p:cNvPr>
          <p:cNvSpPr>
            <a:spLocks noGrp="1"/>
          </p:cNvSpPr>
          <p:nvPr>
            <p:ph type="title"/>
          </p:nvPr>
        </p:nvSpPr>
        <p:spPr>
          <a:xfrm>
            <a:off x="243840" y="143923"/>
            <a:ext cx="10515600" cy="1325563"/>
          </a:xfrm>
        </p:spPr>
        <p:txBody>
          <a:bodyPr/>
          <a:lstStyle/>
          <a:p>
            <a:r>
              <a:rPr lang="en-US" dirty="0"/>
              <a:t>SPARK APPLICATION</a:t>
            </a:r>
          </a:p>
        </p:txBody>
      </p:sp>
    </p:spTree>
    <p:extLst>
      <p:ext uri="{BB962C8B-B14F-4D97-AF65-F5344CB8AC3E}">
        <p14:creationId xmlns:p14="http://schemas.microsoft.com/office/powerpoint/2010/main" val="128862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7A601E-B86E-4CCD-A962-6FC8F89A47E8}"/>
              </a:ext>
            </a:extLst>
          </p:cNvPr>
          <p:cNvSpPr/>
          <p:nvPr/>
        </p:nvSpPr>
        <p:spPr>
          <a:xfrm>
            <a:off x="990600" y="1682716"/>
            <a:ext cx="10515600" cy="343618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F4EE2E-8651-4EE7-8DD5-CD502485A0E6}"/>
              </a:ext>
            </a:extLst>
          </p:cNvPr>
          <p:cNvSpPr txBox="1"/>
          <p:nvPr/>
        </p:nvSpPr>
        <p:spPr>
          <a:xfrm>
            <a:off x="4966217" y="1313384"/>
            <a:ext cx="2005998" cy="400110"/>
          </a:xfrm>
          <a:prstGeom prst="rect">
            <a:avLst/>
          </a:prstGeom>
          <a:noFill/>
        </p:spPr>
        <p:txBody>
          <a:bodyPr wrap="none" rtlCol="0">
            <a:spAutoFit/>
          </a:bodyPr>
          <a:lstStyle/>
          <a:p>
            <a:r>
              <a:rPr lang="en-US" sz="2000" dirty="0"/>
              <a:t>Spark Application</a:t>
            </a:r>
          </a:p>
        </p:txBody>
      </p:sp>
      <p:sp>
        <p:nvSpPr>
          <p:cNvPr id="9" name="Rectangle: Rounded Corners 8">
            <a:extLst>
              <a:ext uri="{FF2B5EF4-FFF2-40B4-BE49-F238E27FC236}">
                <a16:creationId xmlns:a16="http://schemas.microsoft.com/office/drawing/2014/main" id="{BAA6573A-B078-4A2C-9349-AFCC9CDE5B9B}"/>
              </a:ext>
            </a:extLst>
          </p:cNvPr>
          <p:cNvSpPr/>
          <p:nvPr/>
        </p:nvSpPr>
        <p:spPr>
          <a:xfrm>
            <a:off x="1414832" y="2301240"/>
            <a:ext cx="4559248" cy="269748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Spark Driver communicate with Cluster Manager for resources.</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Transforms all Spark operation into DAG components.</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Schedules DAGs and distribute their execution tasks across the executors.</a:t>
            </a:r>
          </a:p>
        </p:txBody>
      </p:sp>
      <p:sp>
        <p:nvSpPr>
          <p:cNvPr id="10" name="TextBox 9">
            <a:extLst>
              <a:ext uri="{FF2B5EF4-FFF2-40B4-BE49-F238E27FC236}">
                <a16:creationId xmlns:a16="http://schemas.microsoft.com/office/drawing/2014/main" id="{AEE3481E-872D-4529-BA5D-61476A7D4485}"/>
              </a:ext>
            </a:extLst>
          </p:cNvPr>
          <p:cNvSpPr txBox="1"/>
          <p:nvPr/>
        </p:nvSpPr>
        <p:spPr>
          <a:xfrm>
            <a:off x="2858425" y="1918421"/>
            <a:ext cx="1672061" cy="400110"/>
          </a:xfrm>
          <a:prstGeom prst="rect">
            <a:avLst/>
          </a:prstGeom>
          <a:noFill/>
        </p:spPr>
        <p:txBody>
          <a:bodyPr wrap="none" rtlCol="0">
            <a:spAutoFit/>
          </a:bodyPr>
          <a:lstStyle/>
          <a:p>
            <a:r>
              <a:rPr lang="en-US" sz="2000" dirty="0"/>
              <a:t>Driver Process</a:t>
            </a:r>
          </a:p>
        </p:txBody>
      </p:sp>
      <p:sp>
        <p:nvSpPr>
          <p:cNvPr id="11" name="Rectangle: Rounded Corners 10">
            <a:extLst>
              <a:ext uri="{FF2B5EF4-FFF2-40B4-BE49-F238E27FC236}">
                <a16:creationId xmlns:a16="http://schemas.microsoft.com/office/drawing/2014/main" id="{1BA811C6-ED74-469F-BBDA-0181A8484A00}"/>
              </a:ext>
            </a:extLst>
          </p:cNvPr>
          <p:cNvSpPr/>
          <p:nvPr/>
        </p:nvSpPr>
        <p:spPr>
          <a:xfrm>
            <a:off x="7200900" y="2301240"/>
            <a:ext cx="3246120" cy="121158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2" name="TextBox 11">
            <a:extLst>
              <a:ext uri="{FF2B5EF4-FFF2-40B4-BE49-F238E27FC236}">
                <a16:creationId xmlns:a16="http://schemas.microsoft.com/office/drawing/2014/main" id="{FDB2E670-526D-4B6A-87EF-0D9F4D1FF895}"/>
              </a:ext>
            </a:extLst>
          </p:cNvPr>
          <p:cNvSpPr txBox="1"/>
          <p:nvPr/>
        </p:nvSpPr>
        <p:spPr>
          <a:xfrm>
            <a:off x="7812491" y="1901130"/>
            <a:ext cx="1944250" cy="400110"/>
          </a:xfrm>
          <a:prstGeom prst="rect">
            <a:avLst/>
          </a:prstGeom>
          <a:noFill/>
        </p:spPr>
        <p:txBody>
          <a:bodyPr wrap="none" rtlCol="0">
            <a:spAutoFit/>
          </a:bodyPr>
          <a:lstStyle/>
          <a:p>
            <a:r>
              <a:rPr lang="en-US" sz="2000" dirty="0"/>
              <a:t>Executor Process</a:t>
            </a:r>
          </a:p>
        </p:txBody>
      </p:sp>
      <p:sp>
        <p:nvSpPr>
          <p:cNvPr id="13" name="Title 1">
            <a:extLst>
              <a:ext uri="{FF2B5EF4-FFF2-40B4-BE49-F238E27FC236}">
                <a16:creationId xmlns:a16="http://schemas.microsoft.com/office/drawing/2014/main" id="{B9220592-2E48-450D-9D90-34E194935CF0}"/>
              </a:ext>
            </a:extLst>
          </p:cNvPr>
          <p:cNvSpPr>
            <a:spLocks noGrp="1"/>
          </p:cNvSpPr>
          <p:nvPr>
            <p:ph type="title"/>
          </p:nvPr>
        </p:nvSpPr>
        <p:spPr>
          <a:xfrm>
            <a:off x="243840" y="143923"/>
            <a:ext cx="10515600" cy="1325563"/>
          </a:xfrm>
        </p:spPr>
        <p:txBody>
          <a:bodyPr/>
          <a:lstStyle/>
          <a:p>
            <a:r>
              <a:rPr lang="en-US" dirty="0"/>
              <a:t>SPARK APPLICATION</a:t>
            </a:r>
          </a:p>
        </p:txBody>
      </p:sp>
      <p:sp>
        <p:nvSpPr>
          <p:cNvPr id="14" name="Rectangle: Rounded Corners 13">
            <a:extLst>
              <a:ext uri="{FF2B5EF4-FFF2-40B4-BE49-F238E27FC236}">
                <a16:creationId xmlns:a16="http://schemas.microsoft.com/office/drawing/2014/main" id="{D0590FC7-7A12-4B35-B1E8-1BAAB1AACC87}"/>
              </a:ext>
            </a:extLst>
          </p:cNvPr>
          <p:cNvSpPr/>
          <p:nvPr/>
        </p:nvSpPr>
        <p:spPr>
          <a:xfrm>
            <a:off x="990600" y="5860834"/>
            <a:ext cx="10515600" cy="601976"/>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0117E69-B069-44E7-981E-FE09BD877546}"/>
              </a:ext>
            </a:extLst>
          </p:cNvPr>
          <p:cNvSpPr txBox="1"/>
          <p:nvPr/>
        </p:nvSpPr>
        <p:spPr>
          <a:xfrm>
            <a:off x="5062461" y="5501721"/>
            <a:ext cx="1909754" cy="400110"/>
          </a:xfrm>
          <a:prstGeom prst="rect">
            <a:avLst/>
          </a:prstGeom>
          <a:noFill/>
        </p:spPr>
        <p:txBody>
          <a:bodyPr wrap="none" rtlCol="0">
            <a:spAutoFit/>
          </a:bodyPr>
          <a:lstStyle/>
          <a:p>
            <a:r>
              <a:rPr lang="en-US" sz="2000" dirty="0"/>
              <a:t>Cluster Manager</a:t>
            </a:r>
          </a:p>
        </p:txBody>
      </p:sp>
      <p:sp>
        <p:nvSpPr>
          <p:cNvPr id="3" name="Rectangle 2">
            <a:extLst>
              <a:ext uri="{FF2B5EF4-FFF2-40B4-BE49-F238E27FC236}">
                <a16:creationId xmlns:a16="http://schemas.microsoft.com/office/drawing/2014/main" id="{E76283CF-E7B4-4D94-BB2E-F099B23F6678}"/>
              </a:ext>
            </a:extLst>
          </p:cNvPr>
          <p:cNvSpPr/>
          <p:nvPr/>
        </p:nvSpPr>
        <p:spPr>
          <a:xfrm>
            <a:off x="7467600" y="2673968"/>
            <a:ext cx="1028700" cy="4661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9A5F1E9-846E-41C2-B6B1-EEA9178404F4}"/>
              </a:ext>
            </a:extLst>
          </p:cNvPr>
          <p:cNvSpPr/>
          <p:nvPr/>
        </p:nvSpPr>
        <p:spPr>
          <a:xfrm>
            <a:off x="7603765" y="275463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A611BB7-77CA-4FD9-8B49-88886579140F}"/>
              </a:ext>
            </a:extLst>
          </p:cNvPr>
          <p:cNvSpPr/>
          <p:nvPr/>
        </p:nvSpPr>
        <p:spPr>
          <a:xfrm>
            <a:off x="8044730" y="276396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4AEB85F-BBAF-4AD7-9056-EE59F8BF4C1E}"/>
              </a:ext>
            </a:extLst>
          </p:cNvPr>
          <p:cNvSpPr/>
          <p:nvPr/>
        </p:nvSpPr>
        <p:spPr>
          <a:xfrm>
            <a:off x="9063820" y="2673968"/>
            <a:ext cx="1028700" cy="4661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8B2B2CE-F844-4D98-97D2-B241EAA803EF}"/>
              </a:ext>
            </a:extLst>
          </p:cNvPr>
          <p:cNvSpPr/>
          <p:nvPr/>
        </p:nvSpPr>
        <p:spPr>
          <a:xfrm>
            <a:off x="9199985" y="275463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9CBD862-031E-454B-B862-C8B4AC476258}"/>
              </a:ext>
            </a:extLst>
          </p:cNvPr>
          <p:cNvSpPr/>
          <p:nvPr/>
        </p:nvSpPr>
        <p:spPr>
          <a:xfrm>
            <a:off x="9640950" y="276396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E7CEC0A-8EF5-4D01-B23A-2ED90A888032}"/>
              </a:ext>
            </a:extLst>
          </p:cNvPr>
          <p:cNvCxnSpPr>
            <a:cxnSpLocks/>
            <a:stCxn id="9" idx="2"/>
          </p:cNvCxnSpPr>
          <p:nvPr/>
        </p:nvCxnSpPr>
        <p:spPr>
          <a:xfrm>
            <a:off x="3694456" y="4998720"/>
            <a:ext cx="0" cy="862114"/>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7DAC380-404A-4367-97DC-4D95918F474A}"/>
              </a:ext>
            </a:extLst>
          </p:cNvPr>
          <p:cNvSpPr/>
          <p:nvPr/>
        </p:nvSpPr>
        <p:spPr>
          <a:xfrm>
            <a:off x="3413464" y="5265151"/>
            <a:ext cx="280991" cy="369332"/>
          </a:xfrm>
          <a:prstGeom prst="rect">
            <a:avLst/>
          </a:prstGeom>
        </p:spPr>
        <p:txBody>
          <a:bodyPr wrap="square">
            <a:spAutoFit/>
          </a:bodyPr>
          <a:lstStyle/>
          <a:p>
            <a:r>
              <a:rPr lang="en-US" dirty="0"/>
              <a:t>1</a:t>
            </a:r>
          </a:p>
        </p:txBody>
      </p:sp>
      <p:cxnSp>
        <p:nvCxnSpPr>
          <p:cNvPr id="25" name="Straight Arrow Connector 24">
            <a:extLst>
              <a:ext uri="{FF2B5EF4-FFF2-40B4-BE49-F238E27FC236}">
                <a16:creationId xmlns:a16="http://schemas.microsoft.com/office/drawing/2014/main" id="{35427F5D-A295-4138-A900-78C6BCEC30A7}"/>
              </a:ext>
            </a:extLst>
          </p:cNvPr>
          <p:cNvCxnSpPr>
            <a:cxnSpLocks/>
          </p:cNvCxnSpPr>
          <p:nvPr/>
        </p:nvCxnSpPr>
        <p:spPr>
          <a:xfrm flipH="1">
            <a:off x="5969216" y="2948634"/>
            <a:ext cx="122258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8550B4B-288D-4081-AF2D-4492AAA68295}"/>
              </a:ext>
            </a:extLst>
          </p:cNvPr>
          <p:cNvSpPr/>
          <p:nvPr/>
        </p:nvSpPr>
        <p:spPr>
          <a:xfrm>
            <a:off x="6401104" y="2579302"/>
            <a:ext cx="280991" cy="369332"/>
          </a:xfrm>
          <a:prstGeom prst="rect">
            <a:avLst/>
          </a:prstGeom>
        </p:spPr>
        <p:txBody>
          <a:bodyPr wrap="square">
            <a:spAutoFit/>
          </a:bodyPr>
          <a:lstStyle/>
          <a:p>
            <a:r>
              <a:rPr lang="en-US" dirty="0"/>
              <a:t>2</a:t>
            </a:r>
          </a:p>
        </p:txBody>
      </p:sp>
      <p:sp>
        <p:nvSpPr>
          <p:cNvPr id="30" name="Rectangle 29">
            <a:extLst>
              <a:ext uri="{FF2B5EF4-FFF2-40B4-BE49-F238E27FC236}">
                <a16:creationId xmlns:a16="http://schemas.microsoft.com/office/drawing/2014/main" id="{EE4527F1-D42C-4FF5-83FA-1B3056E375A0}"/>
              </a:ext>
            </a:extLst>
          </p:cNvPr>
          <p:cNvSpPr/>
          <p:nvPr/>
        </p:nvSpPr>
        <p:spPr>
          <a:xfrm>
            <a:off x="2087880" y="6529411"/>
            <a:ext cx="8153400" cy="338554"/>
          </a:xfrm>
          <a:prstGeom prst="rect">
            <a:avLst/>
          </a:prstGeom>
        </p:spPr>
        <p:txBody>
          <a:bodyPr wrap="square">
            <a:spAutoFit/>
          </a:bodyPr>
          <a:lstStyle/>
          <a:p>
            <a:r>
              <a:rPr lang="en-US" sz="1600" dirty="0">
                <a:latin typeface="MinionPro-Regular"/>
              </a:rPr>
              <a:t>Once the resources are allocated, Driver communicates directly with the Executors.</a:t>
            </a:r>
            <a:endParaRPr lang="en-US" sz="1600" dirty="0"/>
          </a:p>
        </p:txBody>
      </p:sp>
    </p:spTree>
    <p:extLst>
      <p:ext uri="{BB962C8B-B14F-4D97-AF65-F5344CB8AC3E}">
        <p14:creationId xmlns:p14="http://schemas.microsoft.com/office/powerpoint/2010/main" val="108549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7A601E-B86E-4CCD-A962-6FC8F89A47E8}"/>
              </a:ext>
            </a:extLst>
          </p:cNvPr>
          <p:cNvSpPr/>
          <p:nvPr/>
        </p:nvSpPr>
        <p:spPr>
          <a:xfrm>
            <a:off x="990600" y="1682716"/>
            <a:ext cx="10515600" cy="356746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F4EE2E-8651-4EE7-8DD5-CD502485A0E6}"/>
              </a:ext>
            </a:extLst>
          </p:cNvPr>
          <p:cNvSpPr txBox="1"/>
          <p:nvPr/>
        </p:nvSpPr>
        <p:spPr>
          <a:xfrm>
            <a:off x="4966217" y="1313384"/>
            <a:ext cx="2005998" cy="400110"/>
          </a:xfrm>
          <a:prstGeom prst="rect">
            <a:avLst/>
          </a:prstGeom>
          <a:noFill/>
        </p:spPr>
        <p:txBody>
          <a:bodyPr wrap="none" rtlCol="0">
            <a:spAutoFit/>
          </a:bodyPr>
          <a:lstStyle/>
          <a:p>
            <a:r>
              <a:rPr lang="en-US" sz="2000" dirty="0"/>
              <a:t>Spark Application</a:t>
            </a:r>
          </a:p>
        </p:txBody>
      </p:sp>
      <p:sp>
        <p:nvSpPr>
          <p:cNvPr id="9" name="Rectangle: Rounded Corners 8">
            <a:extLst>
              <a:ext uri="{FF2B5EF4-FFF2-40B4-BE49-F238E27FC236}">
                <a16:creationId xmlns:a16="http://schemas.microsoft.com/office/drawing/2014/main" id="{BAA6573A-B078-4A2C-9349-AFCC9CDE5B9B}"/>
              </a:ext>
            </a:extLst>
          </p:cNvPr>
          <p:cNvSpPr/>
          <p:nvPr/>
        </p:nvSpPr>
        <p:spPr>
          <a:xfrm>
            <a:off x="1414832" y="2301240"/>
            <a:ext cx="4559248" cy="269748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0" name="TextBox 9">
            <a:extLst>
              <a:ext uri="{FF2B5EF4-FFF2-40B4-BE49-F238E27FC236}">
                <a16:creationId xmlns:a16="http://schemas.microsoft.com/office/drawing/2014/main" id="{AEE3481E-872D-4529-BA5D-61476A7D4485}"/>
              </a:ext>
            </a:extLst>
          </p:cNvPr>
          <p:cNvSpPr txBox="1"/>
          <p:nvPr/>
        </p:nvSpPr>
        <p:spPr>
          <a:xfrm>
            <a:off x="2858425" y="1918421"/>
            <a:ext cx="1672061" cy="400110"/>
          </a:xfrm>
          <a:prstGeom prst="rect">
            <a:avLst/>
          </a:prstGeom>
          <a:noFill/>
        </p:spPr>
        <p:txBody>
          <a:bodyPr wrap="none" rtlCol="0">
            <a:spAutoFit/>
          </a:bodyPr>
          <a:lstStyle/>
          <a:p>
            <a:r>
              <a:rPr lang="en-US" sz="2000" dirty="0"/>
              <a:t>Driver Process</a:t>
            </a:r>
          </a:p>
        </p:txBody>
      </p:sp>
      <p:sp>
        <p:nvSpPr>
          <p:cNvPr id="11" name="Rectangle: Rounded Corners 10">
            <a:extLst>
              <a:ext uri="{FF2B5EF4-FFF2-40B4-BE49-F238E27FC236}">
                <a16:creationId xmlns:a16="http://schemas.microsoft.com/office/drawing/2014/main" id="{1BA811C6-ED74-469F-BBDA-0181A8484A00}"/>
              </a:ext>
            </a:extLst>
          </p:cNvPr>
          <p:cNvSpPr/>
          <p:nvPr/>
        </p:nvSpPr>
        <p:spPr>
          <a:xfrm>
            <a:off x="7200900" y="2301240"/>
            <a:ext cx="3246120" cy="121158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2" name="TextBox 11">
            <a:extLst>
              <a:ext uri="{FF2B5EF4-FFF2-40B4-BE49-F238E27FC236}">
                <a16:creationId xmlns:a16="http://schemas.microsoft.com/office/drawing/2014/main" id="{FDB2E670-526D-4B6A-87EF-0D9F4D1FF895}"/>
              </a:ext>
            </a:extLst>
          </p:cNvPr>
          <p:cNvSpPr txBox="1"/>
          <p:nvPr/>
        </p:nvSpPr>
        <p:spPr>
          <a:xfrm>
            <a:off x="7812491" y="1901130"/>
            <a:ext cx="1944250" cy="400110"/>
          </a:xfrm>
          <a:prstGeom prst="rect">
            <a:avLst/>
          </a:prstGeom>
          <a:noFill/>
        </p:spPr>
        <p:txBody>
          <a:bodyPr wrap="none" rtlCol="0">
            <a:spAutoFit/>
          </a:bodyPr>
          <a:lstStyle/>
          <a:p>
            <a:r>
              <a:rPr lang="en-US" sz="2000" dirty="0"/>
              <a:t>Executor Process</a:t>
            </a:r>
          </a:p>
        </p:txBody>
      </p:sp>
      <p:sp>
        <p:nvSpPr>
          <p:cNvPr id="13" name="Title 1">
            <a:extLst>
              <a:ext uri="{FF2B5EF4-FFF2-40B4-BE49-F238E27FC236}">
                <a16:creationId xmlns:a16="http://schemas.microsoft.com/office/drawing/2014/main" id="{B9220592-2E48-450D-9D90-34E194935CF0}"/>
              </a:ext>
            </a:extLst>
          </p:cNvPr>
          <p:cNvSpPr>
            <a:spLocks noGrp="1"/>
          </p:cNvSpPr>
          <p:nvPr>
            <p:ph type="title"/>
          </p:nvPr>
        </p:nvSpPr>
        <p:spPr>
          <a:xfrm>
            <a:off x="243840" y="143923"/>
            <a:ext cx="10515600" cy="1325563"/>
          </a:xfrm>
        </p:spPr>
        <p:txBody>
          <a:bodyPr/>
          <a:lstStyle/>
          <a:p>
            <a:r>
              <a:rPr lang="en-US" dirty="0"/>
              <a:t>SPARK APPLICATION</a:t>
            </a:r>
          </a:p>
        </p:txBody>
      </p:sp>
      <p:sp>
        <p:nvSpPr>
          <p:cNvPr id="14" name="Rectangle: Rounded Corners 13">
            <a:extLst>
              <a:ext uri="{FF2B5EF4-FFF2-40B4-BE49-F238E27FC236}">
                <a16:creationId xmlns:a16="http://schemas.microsoft.com/office/drawing/2014/main" id="{D0590FC7-7A12-4B35-B1E8-1BAAB1AACC87}"/>
              </a:ext>
            </a:extLst>
          </p:cNvPr>
          <p:cNvSpPr/>
          <p:nvPr/>
        </p:nvSpPr>
        <p:spPr>
          <a:xfrm>
            <a:off x="990600" y="5860833"/>
            <a:ext cx="10515600" cy="849049"/>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It is responsible for managing and allocating resources for the cluster of nodes on which your Spark application runs (e.g., YARN).</a:t>
            </a:r>
          </a:p>
        </p:txBody>
      </p:sp>
      <p:sp>
        <p:nvSpPr>
          <p:cNvPr id="15" name="TextBox 14">
            <a:extLst>
              <a:ext uri="{FF2B5EF4-FFF2-40B4-BE49-F238E27FC236}">
                <a16:creationId xmlns:a16="http://schemas.microsoft.com/office/drawing/2014/main" id="{B0117E69-B069-44E7-981E-FE09BD877546}"/>
              </a:ext>
            </a:extLst>
          </p:cNvPr>
          <p:cNvSpPr txBox="1"/>
          <p:nvPr/>
        </p:nvSpPr>
        <p:spPr>
          <a:xfrm>
            <a:off x="5062461" y="5501721"/>
            <a:ext cx="1909754" cy="400110"/>
          </a:xfrm>
          <a:prstGeom prst="rect">
            <a:avLst/>
          </a:prstGeom>
          <a:noFill/>
        </p:spPr>
        <p:txBody>
          <a:bodyPr wrap="none" rtlCol="0">
            <a:spAutoFit/>
          </a:bodyPr>
          <a:lstStyle/>
          <a:p>
            <a:r>
              <a:rPr lang="en-US" sz="2000" dirty="0"/>
              <a:t>Cluster Manager</a:t>
            </a:r>
          </a:p>
        </p:txBody>
      </p:sp>
      <p:sp>
        <p:nvSpPr>
          <p:cNvPr id="3" name="Rectangle 2">
            <a:extLst>
              <a:ext uri="{FF2B5EF4-FFF2-40B4-BE49-F238E27FC236}">
                <a16:creationId xmlns:a16="http://schemas.microsoft.com/office/drawing/2014/main" id="{E76283CF-E7B4-4D94-BB2E-F099B23F6678}"/>
              </a:ext>
            </a:extLst>
          </p:cNvPr>
          <p:cNvSpPr/>
          <p:nvPr/>
        </p:nvSpPr>
        <p:spPr>
          <a:xfrm>
            <a:off x="7467600" y="2673968"/>
            <a:ext cx="1028700" cy="4661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9A5F1E9-846E-41C2-B6B1-EEA9178404F4}"/>
              </a:ext>
            </a:extLst>
          </p:cNvPr>
          <p:cNvSpPr/>
          <p:nvPr/>
        </p:nvSpPr>
        <p:spPr>
          <a:xfrm>
            <a:off x="7603765" y="275463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A611BB7-77CA-4FD9-8B49-88886579140F}"/>
              </a:ext>
            </a:extLst>
          </p:cNvPr>
          <p:cNvSpPr/>
          <p:nvPr/>
        </p:nvSpPr>
        <p:spPr>
          <a:xfrm>
            <a:off x="8044730" y="275463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4AEB85F-BBAF-4AD7-9056-EE59F8BF4C1E}"/>
              </a:ext>
            </a:extLst>
          </p:cNvPr>
          <p:cNvSpPr/>
          <p:nvPr/>
        </p:nvSpPr>
        <p:spPr>
          <a:xfrm>
            <a:off x="9063820" y="2673968"/>
            <a:ext cx="1028700" cy="4661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8B2B2CE-F844-4D98-97D2-B241EAA803EF}"/>
              </a:ext>
            </a:extLst>
          </p:cNvPr>
          <p:cNvSpPr/>
          <p:nvPr/>
        </p:nvSpPr>
        <p:spPr>
          <a:xfrm>
            <a:off x="9199985" y="275463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9CBD862-031E-454B-B862-C8B4AC476258}"/>
              </a:ext>
            </a:extLst>
          </p:cNvPr>
          <p:cNvSpPr/>
          <p:nvPr/>
        </p:nvSpPr>
        <p:spPr>
          <a:xfrm>
            <a:off x="9640950" y="275463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E7CEC0A-8EF5-4D01-B23A-2ED90A888032}"/>
              </a:ext>
            </a:extLst>
          </p:cNvPr>
          <p:cNvCxnSpPr>
            <a:cxnSpLocks/>
            <a:stCxn id="9" idx="2"/>
          </p:cNvCxnSpPr>
          <p:nvPr/>
        </p:nvCxnSpPr>
        <p:spPr>
          <a:xfrm>
            <a:off x="3694456" y="4998720"/>
            <a:ext cx="0" cy="862114"/>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5427F5D-A295-4138-A900-78C6BCEC30A7}"/>
              </a:ext>
            </a:extLst>
          </p:cNvPr>
          <p:cNvCxnSpPr>
            <a:cxnSpLocks/>
          </p:cNvCxnSpPr>
          <p:nvPr/>
        </p:nvCxnSpPr>
        <p:spPr>
          <a:xfrm flipH="1">
            <a:off x="5969216" y="2948634"/>
            <a:ext cx="1222582" cy="0"/>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35124A75-A5DF-44B5-A471-722F14CA06CA}"/>
              </a:ext>
            </a:extLst>
          </p:cNvPr>
          <p:cNvSpPr/>
          <p:nvPr/>
        </p:nvSpPr>
        <p:spPr>
          <a:xfrm>
            <a:off x="1717537" y="2849157"/>
            <a:ext cx="2612136" cy="1006551"/>
          </a:xfrm>
          <a:prstGeom prst="roundRect">
            <a:avLst/>
          </a:prstGeom>
          <a:solidFill>
            <a:schemeClr val="bg1">
              <a:lumMod val="6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Entry point to Spark.</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Subsumes all previous ones in Spark 2.x.</a:t>
            </a:r>
          </a:p>
        </p:txBody>
      </p:sp>
      <p:sp>
        <p:nvSpPr>
          <p:cNvPr id="27" name="TextBox 26">
            <a:extLst>
              <a:ext uri="{FF2B5EF4-FFF2-40B4-BE49-F238E27FC236}">
                <a16:creationId xmlns:a16="http://schemas.microsoft.com/office/drawing/2014/main" id="{B38009B5-BD30-4248-A5DF-E53C5584FABF}"/>
              </a:ext>
            </a:extLst>
          </p:cNvPr>
          <p:cNvSpPr txBox="1"/>
          <p:nvPr/>
        </p:nvSpPr>
        <p:spPr>
          <a:xfrm>
            <a:off x="2328972" y="2575086"/>
            <a:ext cx="1175322" cy="307777"/>
          </a:xfrm>
          <a:prstGeom prst="rect">
            <a:avLst/>
          </a:prstGeom>
          <a:noFill/>
        </p:spPr>
        <p:txBody>
          <a:bodyPr wrap="none" rtlCol="0">
            <a:spAutoFit/>
          </a:bodyPr>
          <a:lstStyle/>
          <a:p>
            <a:r>
              <a:rPr lang="en-US" sz="1400" dirty="0"/>
              <a:t>Spark Session</a:t>
            </a:r>
          </a:p>
        </p:txBody>
      </p:sp>
      <p:cxnSp>
        <p:nvCxnSpPr>
          <p:cNvPr id="31" name="Straight Arrow Connector 30">
            <a:extLst>
              <a:ext uri="{FF2B5EF4-FFF2-40B4-BE49-F238E27FC236}">
                <a16:creationId xmlns:a16="http://schemas.microsoft.com/office/drawing/2014/main" id="{7B619EA3-C7EB-4CFD-A873-BC2195042D61}"/>
              </a:ext>
            </a:extLst>
          </p:cNvPr>
          <p:cNvCxnSpPr>
            <a:cxnSpLocks/>
          </p:cNvCxnSpPr>
          <p:nvPr/>
        </p:nvCxnSpPr>
        <p:spPr>
          <a:xfrm>
            <a:off x="8807476" y="3512820"/>
            <a:ext cx="0" cy="2348014"/>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3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BA811C6-ED74-469F-BBDA-0181A8484A00}"/>
              </a:ext>
            </a:extLst>
          </p:cNvPr>
          <p:cNvSpPr/>
          <p:nvPr/>
        </p:nvSpPr>
        <p:spPr>
          <a:xfrm>
            <a:off x="9006668" y="37980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2" name="TextBox 11">
            <a:extLst>
              <a:ext uri="{FF2B5EF4-FFF2-40B4-BE49-F238E27FC236}">
                <a16:creationId xmlns:a16="http://schemas.microsoft.com/office/drawing/2014/main" id="{FDB2E670-526D-4B6A-87EF-0D9F4D1FF895}"/>
              </a:ext>
            </a:extLst>
          </p:cNvPr>
          <p:cNvSpPr txBox="1"/>
          <p:nvPr/>
        </p:nvSpPr>
        <p:spPr>
          <a:xfrm>
            <a:off x="9006668" y="5096034"/>
            <a:ext cx="1215077" cy="276999"/>
          </a:xfrm>
          <a:prstGeom prst="rect">
            <a:avLst/>
          </a:prstGeom>
          <a:noFill/>
        </p:spPr>
        <p:txBody>
          <a:bodyPr wrap="square" rtlCol="0">
            <a:spAutoFit/>
          </a:bodyPr>
          <a:lstStyle/>
          <a:p>
            <a:pPr algn="ctr"/>
            <a:r>
              <a:rPr lang="en-US" sz="1200" dirty="0"/>
              <a:t>Spark Executor</a:t>
            </a:r>
          </a:p>
        </p:txBody>
      </p:sp>
      <p:sp>
        <p:nvSpPr>
          <p:cNvPr id="13" name="Title 1">
            <a:extLst>
              <a:ext uri="{FF2B5EF4-FFF2-40B4-BE49-F238E27FC236}">
                <a16:creationId xmlns:a16="http://schemas.microsoft.com/office/drawing/2014/main" id="{B9220592-2E48-450D-9D90-34E194935CF0}"/>
              </a:ext>
            </a:extLst>
          </p:cNvPr>
          <p:cNvSpPr>
            <a:spLocks noGrp="1"/>
          </p:cNvSpPr>
          <p:nvPr>
            <p:ph type="title"/>
          </p:nvPr>
        </p:nvSpPr>
        <p:spPr>
          <a:xfrm>
            <a:off x="243840" y="143923"/>
            <a:ext cx="10515600" cy="1325563"/>
          </a:xfrm>
        </p:spPr>
        <p:txBody>
          <a:bodyPr/>
          <a:lstStyle/>
          <a:p>
            <a:r>
              <a:rPr lang="en-US" dirty="0"/>
              <a:t>DISTRIBUTED DATA AND PARTITIONS</a:t>
            </a:r>
          </a:p>
        </p:txBody>
      </p:sp>
      <p:sp>
        <p:nvSpPr>
          <p:cNvPr id="3" name="Rectangle 2">
            <a:extLst>
              <a:ext uri="{FF2B5EF4-FFF2-40B4-BE49-F238E27FC236}">
                <a16:creationId xmlns:a16="http://schemas.microsoft.com/office/drawing/2014/main" id="{E76283CF-E7B4-4D94-BB2E-F099B23F6678}"/>
              </a:ext>
            </a:extLst>
          </p:cNvPr>
          <p:cNvSpPr/>
          <p:nvPr/>
        </p:nvSpPr>
        <p:spPr>
          <a:xfrm>
            <a:off x="9349001" y="39202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9A5F1E9-846E-41C2-B6B1-EEA9178404F4}"/>
              </a:ext>
            </a:extLst>
          </p:cNvPr>
          <p:cNvSpPr/>
          <p:nvPr/>
        </p:nvSpPr>
        <p:spPr>
          <a:xfrm>
            <a:off x="9480122" y="40697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A611BB7-77CA-4FD9-8B49-88886579140F}"/>
              </a:ext>
            </a:extLst>
          </p:cNvPr>
          <p:cNvSpPr/>
          <p:nvPr/>
        </p:nvSpPr>
        <p:spPr>
          <a:xfrm>
            <a:off x="9480122" y="45337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55AD2B3-0C25-45A4-8A5D-867879012E44}"/>
              </a:ext>
            </a:extLst>
          </p:cNvPr>
          <p:cNvSpPr/>
          <p:nvPr/>
        </p:nvSpPr>
        <p:spPr>
          <a:xfrm>
            <a:off x="799104" y="1469486"/>
            <a:ext cx="10158456" cy="830997"/>
          </a:xfrm>
          <a:prstGeom prst="rect">
            <a:avLst/>
          </a:prstGeom>
        </p:spPr>
        <p:txBody>
          <a:bodyPr wrap="square">
            <a:spAutoFit/>
          </a:bodyPr>
          <a:lstStyle/>
          <a:p>
            <a:r>
              <a:rPr lang="en-US" sz="2400" dirty="0"/>
              <a:t>Actual physical data is distributed across storage as partitions residing in either HDFS or cloud storage.</a:t>
            </a:r>
          </a:p>
        </p:txBody>
      </p:sp>
      <p:sp>
        <p:nvSpPr>
          <p:cNvPr id="6" name="Rectangle 5">
            <a:extLst>
              <a:ext uri="{FF2B5EF4-FFF2-40B4-BE49-F238E27FC236}">
                <a16:creationId xmlns:a16="http://schemas.microsoft.com/office/drawing/2014/main" id="{2BD1C649-3C9B-460F-A30E-67C6805B4B48}"/>
              </a:ext>
            </a:extLst>
          </p:cNvPr>
          <p:cNvSpPr/>
          <p:nvPr/>
        </p:nvSpPr>
        <p:spPr>
          <a:xfrm>
            <a:off x="4543330" y="30747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Data Partition</a:t>
            </a:r>
          </a:p>
        </p:txBody>
      </p:sp>
      <p:sp>
        <p:nvSpPr>
          <p:cNvPr id="28" name="Rectangle 27">
            <a:extLst>
              <a:ext uri="{FF2B5EF4-FFF2-40B4-BE49-F238E27FC236}">
                <a16:creationId xmlns:a16="http://schemas.microsoft.com/office/drawing/2014/main" id="{3C589412-9950-472C-89C6-C9069405297A}"/>
              </a:ext>
            </a:extLst>
          </p:cNvPr>
          <p:cNvSpPr/>
          <p:nvPr/>
        </p:nvSpPr>
        <p:spPr>
          <a:xfrm>
            <a:off x="5993067" y="30747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Data Partition</a:t>
            </a:r>
          </a:p>
        </p:txBody>
      </p:sp>
      <p:sp>
        <p:nvSpPr>
          <p:cNvPr id="29" name="Rectangle 28">
            <a:extLst>
              <a:ext uri="{FF2B5EF4-FFF2-40B4-BE49-F238E27FC236}">
                <a16:creationId xmlns:a16="http://schemas.microsoft.com/office/drawing/2014/main" id="{2F1C35CB-A2C5-4B4F-ADD8-5199622360BC}"/>
              </a:ext>
            </a:extLst>
          </p:cNvPr>
          <p:cNvSpPr/>
          <p:nvPr/>
        </p:nvSpPr>
        <p:spPr>
          <a:xfrm>
            <a:off x="7458044" y="30747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Data Partition</a:t>
            </a:r>
          </a:p>
        </p:txBody>
      </p:sp>
      <p:sp>
        <p:nvSpPr>
          <p:cNvPr id="30" name="Rectangle 29">
            <a:extLst>
              <a:ext uri="{FF2B5EF4-FFF2-40B4-BE49-F238E27FC236}">
                <a16:creationId xmlns:a16="http://schemas.microsoft.com/office/drawing/2014/main" id="{5014CB47-C440-4A6C-A4FB-654493AF7C98}"/>
              </a:ext>
            </a:extLst>
          </p:cNvPr>
          <p:cNvSpPr/>
          <p:nvPr/>
        </p:nvSpPr>
        <p:spPr>
          <a:xfrm>
            <a:off x="8915400" y="30747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Data Partition</a:t>
            </a:r>
          </a:p>
        </p:txBody>
      </p:sp>
      <p:pic>
        <p:nvPicPr>
          <p:cNvPr id="1030" name="Picture 6" descr="Document, extension, file, format, paper icon">
            <a:extLst>
              <a:ext uri="{FF2B5EF4-FFF2-40B4-BE49-F238E27FC236}">
                <a16:creationId xmlns:a16="http://schemas.microsoft.com/office/drawing/2014/main" id="{4D175EFB-B50F-4983-BA49-8BD686729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6867" y="2315796"/>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Document, extension, file, format, paper icon">
            <a:extLst>
              <a:ext uri="{FF2B5EF4-FFF2-40B4-BE49-F238E27FC236}">
                <a16:creationId xmlns:a16="http://schemas.microsoft.com/office/drawing/2014/main" id="{ADC2576D-E242-4F97-A7B3-3800B1049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507" y="239717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Document, extension, file, format, paper icon">
            <a:extLst>
              <a:ext uri="{FF2B5EF4-FFF2-40B4-BE49-F238E27FC236}">
                <a16:creationId xmlns:a16="http://schemas.microsoft.com/office/drawing/2014/main" id="{5CA61098-3E67-4412-B877-610C4EAA7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147" y="247855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Document, extension, file, format, paper icon">
            <a:extLst>
              <a:ext uri="{FF2B5EF4-FFF2-40B4-BE49-F238E27FC236}">
                <a16:creationId xmlns:a16="http://schemas.microsoft.com/office/drawing/2014/main" id="{3027B966-6036-4754-847E-C4B1466DA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561" y="231359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Document, extension, file, format, paper icon">
            <a:extLst>
              <a:ext uri="{FF2B5EF4-FFF2-40B4-BE49-F238E27FC236}">
                <a16:creationId xmlns:a16="http://schemas.microsoft.com/office/drawing/2014/main" id="{51C3967B-8A06-41F9-B94A-BB33CEBDD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201" y="239497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Document, extension, file, format, paper icon">
            <a:extLst>
              <a:ext uri="{FF2B5EF4-FFF2-40B4-BE49-F238E27FC236}">
                <a16:creationId xmlns:a16="http://schemas.microsoft.com/office/drawing/2014/main" id="{F4077295-5290-4B89-8F8B-F53E7E74D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3841" y="2476347"/>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Document, extension, file, format, paper icon">
            <a:extLst>
              <a:ext uri="{FF2B5EF4-FFF2-40B4-BE49-F238E27FC236}">
                <a16:creationId xmlns:a16="http://schemas.microsoft.com/office/drawing/2014/main" id="{AFE23E4F-93E8-4B54-A21C-697F38852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2471" y="230946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Document, extension, file, format, paper icon">
            <a:extLst>
              <a:ext uri="{FF2B5EF4-FFF2-40B4-BE49-F238E27FC236}">
                <a16:creationId xmlns:a16="http://schemas.microsoft.com/office/drawing/2014/main" id="{DEFE1B93-045E-4628-AF9B-AD30EBAD4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0111" y="239084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Document, extension, file, format, paper icon">
            <a:extLst>
              <a:ext uri="{FF2B5EF4-FFF2-40B4-BE49-F238E27FC236}">
                <a16:creationId xmlns:a16="http://schemas.microsoft.com/office/drawing/2014/main" id="{487454FC-52D3-4F82-BA9E-6A4259AD2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751" y="2472217"/>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Document, extension, file, format, paper icon">
            <a:extLst>
              <a:ext uri="{FF2B5EF4-FFF2-40B4-BE49-F238E27FC236}">
                <a16:creationId xmlns:a16="http://schemas.microsoft.com/office/drawing/2014/main" id="{63304B21-A7EB-41C8-AD00-911A5CF3A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4679" y="230946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Document, extension, file, format, paper icon">
            <a:extLst>
              <a:ext uri="{FF2B5EF4-FFF2-40B4-BE49-F238E27FC236}">
                <a16:creationId xmlns:a16="http://schemas.microsoft.com/office/drawing/2014/main" id="{FCBC3F41-AA2A-467F-A301-0941E9BA7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2319" y="239084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Document, extension, file, format, paper icon">
            <a:extLst>
              <a:ext uri="{FF2B5EF4-FFF2-40B4-BE49-F238E27FC236}">
                <a16:creationId xmlns:a16="http://schemas.microsoft.com/office/drawing/2014/main" id="{D493E386-1B2D-4077-A6F6-AF1326E55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959" y="2472217"/>
            <a:ext cx="338174" cy="33817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ECADFFD5-822D-4756-9299-5A2814AF784B}"/>
              </a:ext>
            </a:extLst>
          </p:cNvPr>
          <p:cNvCxnSpPr/>
          <p:nvPr/>
        </p:nvCxnSpPr>
        <p:spPr>
          <a:xfrm flipV="1">
            <a:off x="5192147" y="28103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A2486CC-D77C-4098-8584-35D44E7337DD}"/>
              </a:ext>
            </a:extLst>
          </p:cNvPr>
          <p:cNvCxnSpPr/>
          <p:nvPr/>
        </p:nvCxnSpPr>
        <p:spPr>
          <a:xfrm flipV="1">
            <a:off x="6639947" y="28103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FC23CE6-C19A-4DEC-AE85-F64B4DAEB3FD}"/>
              </a:ext>
            </a:extLst>
          </p:cNvPr>
          <p:cNvCxnSpPr/>
          <p:nvPr/>
        </p:nvCxnSpPr>
        <p:spPr>
          <a:xfrm flipV="1">
            <a:off x="8060999" y="28103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25EB333-1F73-4F97-8403-F9F41C0FE129}"/>
              </a:ext>
            </a:extLst>
          </p:cNvPr>
          <p:cNvCxnSpPr/>
          <p:nvPr/>
        </p:nvCxnSpPr>
        <p:spPr>
          <a:xfrm flipV="1">
            <a:off x="9600493" y="28103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989FB00-48AC-4BC9-9C8E-5636783557C7}"/>
              </a:ext>
            </a:extLst>
          </p:cNvPr>
          <p:cNvSpPr/>
          <p:nvPr/>
        </p:nvSpPr>
        <p:spPr>
          <a:xfrm>
            <a:off x="678181" y="5515308"/>
            <a:ext cx="10347960" cy="1200329"/>
          </a:xfrm>
          <a:prstGeom prst="rect">
            <a:avLst/>
          </a:prstGeom>
        </p:spPr>
        <p:txBody>
          <a:bodyPr wrap="square">
            <a:spAutoFit/>
          </a:bodyPr>
          <a:lstStyle/>
          <a:p>
            <a:r>
              <a:rPr lang="en-US" sz="2400" dirty="0"/>
              <a:t>Though this is not always possible, each Spark executor is preferably allocated a task that requires it to read the partition closest to it in the network, observing data locality.</a:t>
            </a:r>
          </a:p>
        </p:txBody>
      </p:sp>
      <p:cxnSp>
        <p:nvCxnSpPr>
          <p:cNvPr id="52" name="Straight Arrow Connector 51">
            <a:extLst>
              <a:ext uri="{FF2B5EF4-FFF2-40B4-BE49-F238E27FC236}">
                <a16:creationId xmlns:a16="http://schemas.microsoft.com/office/drawing/2014/main" id="{1228F984-24B9-4E80-9FB9-921B2BCCD153}"/>
              </a:ext>
            </a:extLst>
          </p:cNvPr>
          <p:cNvCxnSpPr/>
          <p:nvPr/>
        </p:nvCxnSpPr>
        <p:spPr>
          <a:xfrm flipV="1">
            <a:off x="5192147" y="35336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277E71E-04AB-4C35-8CC5-DA7F53EBC2A6}"/>
              </a:ext>
            </a:extLst>
          </p:cNvPr>
          <p:cNvCxnSpPr/>
          <p:nvPr/>
        </p:nvCxnSpPr>
        <p:spPr>
          <a:xfrm flipV="1">
            <a:off x="6639947" y="35336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DD7F1E6-52A4-43A9-89F0-187AC9F06CD3}"/>
              </a:ext>
            </a:extLst>
          </p:cNvPr>
          <p:cNvCxnSpPr/>
          <p:nvPr/>
        </p:nvCxnSpPr>
        <p:spPr>
          <a:xfrm flipV="1">
            <a:off x="8060999" y="35336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CC2CC28-78C7-45C1-BBF6-ECB5E442776E}"/>
              </a:ext>
            </a:extLst>
          </p:cNvPr>
          <p:cNvCxnSpPr/>
          <p:nvPr/>
        </p:nvCxnSpPr>
        <p:spPr>
          <a:xfrm flipV="1">
            <a:off x="9600493" y="35336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940F448F-83CA-473B-9509-02763B4915A1}"/>
              </a:ext>
            </a:extLst>
          </p:cNvPr>
          <p:cNvSpPr/>
          <p:nvPr/>
        </p:nvSpPr>
        <p:spPr>
          <a:xfrm>
            <a:off x="7476052" y="37980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7" name="TextBox 56">
            <a:extLst>
              <a:ext uri="{FF2B5EF4-FFF2-40B4-BE49-F238E27FC236}">
                <a16:creationId xmlns:a16="http://schemas.microsoft.com/office/drawing/2014/main" id="{830988FA-6F47-4B1F-A1A3-4767A6E8A8B5}"/>
              </a:ext>
            </a:extLst>
          </p:cNvPr>
          <p:cNvSpPr txBox="1"/>
          <p:nvPr/>
        </p:nvSpPr>
        <p:spPr>
          <a:xfrm>
            <a:off x="7476052" y="5096034"/>
            <a:ext cx="1215077" cy="276999"/>
          </a:xfrm>
          <a:prstGeom prst="rect">
            <a:avLst/>
          </a:prstGeom>
          <a:noFill/>
        </p:spPr>
        <p:txBody>
          <a:bodyPr wrap="square" rtlCol="0">
            <a:spAutoFit/>
          </a:bodyPr>
          <a:lstStyle/>
          <a:p>
            <a:pPr algn="ctr"/>
            <a:r>
              <a:rPr lang="en-US" sz="1200" dirty="0"/>
              <a:t>Spark Executor</a:t>
            </a:r>
          </a:p>
        </p:txBody>
      </p:sp>
      <p:sp>
        <p:nvSpPr>
          <p:cNvPr id="58" name="Rectangle 57">
            <a:extLst>
              <a:ext uri="{FF2B5EF4-FFF2-40B4-BE49-F238E27FC236}">
                <a16:creationId xmlns:a16="http://schemas.microsoft.com/office/drawing/2014/main" id="{F155ADCC-31AC-49FD-9850-7D00102DFC21}"/>
              </a:ext>
            </a:extLst>
          </p:cNvPr>
          <p:cNvSpPr/>
          <p:nvPr/>
        </p:nvSpPr>
        <p:spPr>
          <a:xfrm>
            <a:off x="7818385" y="39202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CA19AA8-B751-470C-85CE-016728565B01}"/>
              </a:ext>
            </a:extLst>
          </p:cNvPr>
          <p:cNvSpPr/>
          <p:nvPr/>
        </p:nvSpPr>
        <p:spPr>
          <a:xfrm>
            <a:off x="7949506" y="40697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4802ABB-D2EF-4599-83CA-DAFCA9D84194}"/>
              </a:ext>
            </a:extLst>
          </p:cNvPr>
          <p:cNvSpPr/>
          <p:nvPr/>
        </p:nvSpPr>
        <p:spPr>
          <a:xfrm>
            <a:off x="7949506" y="45337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B861C025-A776-4FC0-AF73-059CDD3DB844}"/>
              </a:ext>
            </a:extLst>
          </p:cNvPr>
          <p:cNvSpPr/>
          <p:nvPr/>
        </p:nvSpPr>
        <p:spPr>
          <a:xfrm>
            <a:off x="4634265" y="37980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62" name="TextBox 61">
            <a:extLst>
              <a:ext uri="{FF2B5EF4-FFF2-40B4-BE49-F238E27FC236}">
                <a16:creationId xmlns:a16="http://schemas.microsoft.com/office/drawing/2014/main" id="{04CDFDC3-65D5-4077-86D4-5F68A423C757}"/>
              </a:ext>
            </a:extLst>
          </p:cNvPr>
          <p:cNvSpPr txBox="1"/>
          <p:nvPr/>
        </p:nvSpPr>
        <p:spPr>
          <a:xfrm>
            <a:off x="4634265" y="5096034"/>
            <a:ext cx="1215077" cy="276999"/>
          </a:xfrm>
          <a:prstGeom prst="rect">
            <a:avLst/>
          </a:prstGeom>
          <a:noFill/>
        </p:spPr>
        <p:txBody>
          <a:bodyPr wrap="square" rtlCol="0">
            <a:spAutoFit/>
          </a:bodyPr>
          <a:lstStyle/>
          <a:p>
            <a:pPr algn="ctr"/>
            <a:r>
              <a:rPr lang="en-US" sz="1200" dirty="0"/>
              <a:t>Spark Executor</a:t>
            </a:r>
          </a:p>
        </p:txBody>
      </p:sp>
      <p:sp>
        <p:nvSpPr>
          <p:cNvPr id="63" name="Rectangle 62">
            <a:extLst>
              <a:ext uri="{FF2B5EF4-FFF2-40B4-BE49-F238E27FC236}">
                <a16:creationId xmlns:a16="http://schemas.microsoft.com/office/drawing/2014/main" id="{D389C198-4DCD-46F8-BE78-DC567DC4E800}"/>
              </a:ext>
            </a:extLst>
          </p:cNvPr>
          <p:cNvSpPr/>
          <p:nvPr/>
        </p:nvSpPr>
        <p:spPr>
          <a:xfrm>
            <a:off x="4976598" y="39202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CE7F2EB-2EF7-4EF3-BBC2-6132BA46C13C}"/>
              </a:ext>
            </a:extLst>
          </p:cNvPr>
          <p:cNvSpPr/>
          <p:nvPr/>
        </p:nvSpPr>
        <p:spPr>
          <a:xfrm>
            <a:off x="5107719" y="40697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2345EAC-E495-4B4F-B76A-78D85487A91B}"/>
              </a:ext>
            </a:extLst>
          </p:cNvPr>
          <p:cNvSpPr/>
          <p:nvPr/>
        </p:nvSpPr>
        <p:spPr>
          <a:xfrm>
            <a:off x="5107719" y="45337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A7926D23-B084-40FB-AF24-4BF26B763919}"/>
              </a:ext>
            </a:extLst>
          </p:cNvPr>
          <p:cNvSpPr/>
          <p:nvPr/>
        </p:nvSpPr>
        <p:spPr>
          <a:xfrm>
            <a:off x="6051290" y="37980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67" name="TextBox 66">
            <a:extLst>
              <a:ext uri="{FF2B5EF4-FFF2-40B4-BE49-F238E27FC236}">
                <a16:creationId xmlns:a16="http://schemas.microsoft.com/office/drawing/2014/main" id="{2819FF77-D4D3-4BBC-80ED-C76D2E3F7D89}"/>
              </a:ext>
            </a:extLst>
          </p:cNvPr>
          <p:cNvSpPr txBox="1"/>
          <p:nvPr/>
        </p:nvSpPr>
        <p:spPr>
          <a:xfrm>
            <a:off x="6051290" y="5096034"/>
            <a:ext cx="1215077" cy="276999"/>
          </a:xfrm>
          <a:prstGeom prst="rect">
            <a:avLst/>
          </a:prstGeom>
          <a:noFill/>
        </p:spPr>
        <p:txBody>
          <a:bodyPr wrap="square" rtlCol="0">
            <a:spAutoFit/>
          </a:bodyPr>
          <a:lstStyle/>
          <a:p>
            <a:pPr algn="ctr"/>
            <a:r>
              <a:rPr lang="en-US" sz="1200" dirty="0"/>
              <a:t>Spark Executor</a:t>
            </a:r>
          </a:p>
        </p:txBody>
      </p:sp>
      <p:sp>
        <p:nvSpPr>
          <p:cNvPr id="68" name="Rectangle 67">
            <a:extLst>
              <a:ext uri="{FF2B5EF4-FFF2-40B4-BE49-F238E27FC236}">
                <a16:creationId xmlns:a16="http://schemas.microsoft.com/office/drawing/2014/main" id="{DAA0A732-2107-4A9F-A6B4-AF9EDA876177}"/>
              </a:ext>
            </a:extLst>
          </p:cNvPr>
          <p:cNvSpPr/>
          <p:nvPr/>
        </p:nvSpPr>
        <p:spPr>
          <a:xfrm>
            <a:off x="6393623" y="39202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4060C9B-E5FC-4F3F-97CF-8AF217F11B58}"/>
              </a:ext>
            </a:extLst>
          </p:cNvPr>
          <p:cNvSpPr/>
          <p:nvPr/>
        </p:nvSpPr>
        <p:spPr>
          <a:xfrm>
            <a:off x="6524744" y="40697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5BC8650-DBF9-4CAA-B0DC-BB20EF179F39}"/>
              </a:ext>
            </a:extLst>
          </p:cNvPr>
          <p:cNvSpPr/>
          <p:nvPr/>
        </p:nvSpPr>
        <p:spPr>
          <a:xfrm>
            <a:off x="6524744" y="45337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66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BA811C6-ED74-469F-BBDA-0181A8484A00}"/>
              </a:ext>
            </a:extLst>
          </p:cNvPr>
          <p:cNvSpPr/>
          <p:nvPr/>
        </p:nvSpPr>
        <p:spPr>
          <a:xfrm>
            <a:off x="7581728" y="42171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2" name="TextBox 11">
            <a:extLst>
              <a:ext uri="{FF2B5EF4-FFF2-40B4-BE49-F238E27FC236}">
                <a16:creationId xmlns:a16="http://schemas.microsoft.com/office/drawing/2014/main" id="{FDB2E670-526D-4B6A-87EF-0D9F4D1FF895}"/>
              </a:ext>
            </a:extLst>
          </p:cNvPr>
          <p:cNvSpPr txBox="1"/>
          <p:nvPr/>
        </p:nvSpPr>
        <p:spPr>
          <a:xfrm>
            <a:off x="7581728" y="5515134"/>
            <a:ext cx="1215077" cy="276999"/>
          </a:xfrm>
          <a:prstGeom prst="rect">
            <a:avLst/>
          </a:prstGeom>
          <a:noFill/>
        </p:spPr>
        <p:txBody>
          <a:bodyPr wrap="square" rtlCol="0">
            <a:spAutoFit/>
          </a:bodyPr>
          <a:lstStyle/>
          <a:p>
            <a:pPr algn="ctr"/>
            <a:r>
              <a:rPr lang="en-US" sz="1200" dirty="0"/>
              <a:t>Spark Executor</a:t>
            </a:r>
          </a:p>
        </p:txBody>
      </p:sp>
      <p:sp>
        <p:nvSpPr>
          <p:cNvPr id="13" name="Title 1">
            <a:extLst>
              <a:ext uri="{FF2B5EF4-FFF2-40B4-BE49-F238E27FC236}">
                <a16:creationId xmlns:a16="http://schemas.microsoft.com/office/drawing/2014/main" id="{B9220592-2E48-450D-9D90-34E194935CF0}"/>
              </a:ext>
            </a:extLst>
          </p:cNvPr>
          <p:cNvSpPr>
            <a:spLocks noGrp="1"/>
          </p:cNvSpPr>
          <p:nvPr>
            <p:ph type="title"/>
          </p:nvPr>
        </p:nvSpPr>
        <p:spPr>
          <a:xfrm>
            <a:off x="243840" y="143923"/>
            <a:ext cx="10515600" cy="1325563"/>
          </a:xfrm>
        </p:spPr>
        <p:txBody>
          <a:bodyPr/>
          <a:lstStyle/>
          <a:p>
            <a:r>
              <a:rPr lang="en-US" dirty="0"/>
              <a:t>DISTRIBUTED DATA AND PARTITIONS</a:t>
            </a:r>
          </a:p>
        </p:txBody>
      </p:sp>
      <p:sp>
        <p:nvSpPr>
          <p:cNvPr id="3" name="Rectangle 2">
            <a:extLst>
              <a:ext uri="{FF2B5EF4-FFF2-40B4-BE49-F238E27FC236}">
                <a16:creationId xmlns:a16="http://schemas.microsoft.com/office/drawing/2014/main" id="{E76283CF-E7B4-4D94-BB2E-F099B23F6678}"/>
              </a:ext>
            </a:extLst>
          </p:cNvPr>
          <p:cNvSpPr/>
          <p:nvPr/>
        </p:nvSpPr>
        <p:spPr>
          <a:xfrm>
            <a:off x="7924061" y="43393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9A5F1E9-846E-41C2-B6B1-EEA9178404F4}"/>
              </a:ext>
            </a:extLst>
          </p:cNvPr>
          <p:cNvSpPr/>
          <p:nvPr/>
        </p:nvSpPr>
        <p:spPr>
          <a:xfrm>
            <a:off x="8055182" y="44888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A611BB7-77CA-4FD9-8B49-88886579140F}"/>
              </a:ext>
            </a:extLst>
          </p:cNvPr>
          <p:cNvSpPr/>
          <p:nvPr/>
        </p:nvSpPr>
        <p:spPr>
          <a:xfrm>
            <a:off x="8055182" y="49528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55AD2B3-0C25-45A4-8A5D-867879012E44}"/>
              </a:ext>
            </a:extLst>
          </p:cNvPr>
          <p:cNvSpPr/>
          <p:nvPr/>
        </p:nvSpPr>
        <p:spPr>
          <a:xfrm>
            <a:off x="799104" y="1469486"/>
            <a:ext cx="10158456" cy="830997"/>
          </a:xfrm>
          <a:prstGeom prst="rect">
            <a:avLst/>
          </a:prstGeom>
        </p:spPr>
        <p:txBody>
          <a:bodyPr wrap="square">
            <a:spAutoFit/>
          </a:bodyPr>
          <a:lstStyle/>
          <a:p>
            <a:r>
              <a:rPr lang="en-US" sz="2400" dirty="0"/>
              <a:t>How to tune and change partitioning configuration for maximum parallelism based on how many cores you have on your executors?</a:t>
            </a:r>
          </a:p>
        </p:txBody>
      </p:sp>
      <p:sp>
        <p:nvSpPr>
          <p:cNvPr id="6" name="Rectangle 5">
            <a:extLst>
              <a:ext uri="{FF2B5EF4-FFF2-40B4-BE49-F238E27FC236}">
                <a16:creationId xmlns:a16="http://schemas.microsoft.com/office/drawing/2014/main" id="{2BD1C649-3C9B-460F-A30E-67C6805B4B48}"/>
              </a:ext>
            </a:extLst>
          </p:cNvPr>
          <p:cNvSpPr/>
          <p:nvPr/>
        </p:nvSpPr>
        <p:spPr>
          <a:xfrm>
            <a:off x="3118390" y="34938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Data Partition</a:t>
            </a:r>
          </a:p>
        </p:txBody>
      </p:sp>
      <p:sp>
        <p:nvSpPr>
          <p:cNvPr id="28" name="Rectangle 27">
            <a:extLst>
              <a:ext uri="{FF2B5EF4-FFF2-40B4-BE49-F238E27FC236}">
                <a16:creationId xmlns:a16="http://schemas.microsoft.com/office/drawing/2014/main" id="{3C589412-9950-472C-89C6-C9069405297A}"/>
              </a:ext>
            </a:extLst>
          </p:cNvPr>
          <p:cNvSpPr/>
          <p:nvPr/>
        </p:nvSpPr>
        <p:spPr>
          <a:xfrm>
            <a:off x="4568127" y="34938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Data Partition</a:t>
            </a:r>
          </a:p>
        </p:txBody>
      </p:sp>
      <p:sp>
        <p:nvSpPr>
          <p:cNvPr id="29" name="Rectangle 28">
            <a:extLst>
              <a:ext uri="{FF2B5EF4-FFF2-40B4-BE49-F238E27FC236}">
                <a16:creationId xmlns:a16="http://schemas.microsoft.com/office/drawing/2014/main" id="{2F1C35CB-A2C5-4B4F-ADD8-5199622360BC}"/>
              </a:ext>
            </a:extLst>
          </p:cNvPr>
          <p:cNvSpPr/>
          <p:nvPr/>
        </p:nvSpPr>
        <p:spPr>
          <a:xfrm>
            <a:off x="6033104" y="34938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Data Partition</a:t>
            </a:r>
          </a:p>
        </p:txBody>
      </p:sp>
      <p:sp>
        <p:nvSpPr>
          <p:cNvPr id="30" name="Rectangle 29">
            <a:extLst>
              <a:ext uri="{FF2B5EF4-FFF2-40B4-BE49-F238E27FC236}">
                <a16:creationId xmlns:a16="http://schemas.microsoft.com/office/drawing/2014/main" id="{5014CB47-C440-4A6C-A4FB-654493AF7C98}"/>
              </a:ext>
            </a:extLst>
          </p:cNvPr>
          <p:cNvSpPr/>
          <p:nvPr/>
        </p:nvSpPr>
        <p:spPr>
          <a:xfrm>
            <a:off x="7490460" y="3493829"/>
            <a:ext cx="1306345" cy="4589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Data Partition</a:t>
            </a:r>
          </a:p>
        </p:txBody>
      </p:sp>
      <p:pic>
        <p:nvPicPr>
          <p:cNvPr id="1030" name="Picture 6" descr="Document, extension, file, format, paper icon">
            <a:extLst>
              <a:ext uri="{FF2B5EF4-FFF2-40B4-BE49-F238E27FC236}">
                <a16:creationId xmlns:a16="http://schemas.microsoft.com/office/drawing/2014/main" id="{4D175EFB-B50F-4983-BA49-8BD686729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927" y="2734896"/>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Document, extension, file, format, paper icon">
            <a:extLst>
              <a:ext uri="{FF2B5EF4-FFF2-40B4-BE49-F238E27FC236}">
                <a16:creationId xmlns:a16="http://schemas.microsoft.com/office/drawing/2014/main" id="{ADC2576D-E242-4F97-A7B3-3800B1049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567" y="281627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Document, extension, file, format, paper icon">
            <a:extLst>
              <a:ext uri="{FF2B5EF4-FFF2-40B4-BE49-F238E27FC236}">
                <a16:creationId xmlns:a16="http://schemas.microsoft.com/office/drawing/2014/main" id="{5CA61098-3E67-4412-B877-610C4EAA7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207" y="289765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Document, extension, file, format, paper icon">
            <a:extLst>
              <a:ext uri="{FF2B5EF4-FFF2-40B4-BE49-F238E27FC236}">
                <a16:creationId xmlns:a16="http://schemas.microsoft.com/office/drawing/2014/main" id="{3027B966-6036-4754-847E-C4B1466DA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3621" y="273269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Document, extension, file, format, paper icon">
            <a:extLst>
              <a:ext uri="{FF2B5EF4-FFF2-40B4-BE49-F238E27FC236}">
                <a16:creationId xmlns:a16="http://schemas.microsoft.com/office/drawing/2014/main" id="{51C3967B-8A06-41F9-B94A-BB33CEBDD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1261" y="281407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Document, extension, file, format, paper icon">
            <a:extLst>
              <a:ext uri="{FF2B5EF4-FFF2-40B4-BE49-F238E27FC236}">
                <a16:creationId xmlns:a16="http://schemas.microsoft.com/office/drawing/2014/main" id="{F4077295-5290-4B89-8F8B-F53E7E74D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901" y="2895447"/>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Document, extension, file, format, paper icon">
            <a:extLst>
              <a:ext uri="{FF2B5EF4-FFF2-40B4-BE49-F238E27FC236}">
                <a16:creationId xmlns:a16="http://schemas.microsoft.com/office/drawing/2014/main" id="{AFE23E4F-93E8-4B54-A21C-697F38852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531" y="272856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Document, extension, file, format, paper icon">
            <a:extLst>
              <a:ext uri="{FF2B5EF4-FFF2-40B4-BE49-F238E27FC236}">
                <a16:creationId xmlns:a16="http://schemas.microsoft.com/office/drawing/2014/main" id="{DEFE1B93-045E-4628-AF9B-AD30EBAD4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171" y="280994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Document, extension, file, format, paper icon">
            <a:extLst>
              <a:ext uri="{FF2B5EF4-FFF2-40B4-BE49-F238E27FC236}">
                <a16:creationId xmlns:a16="http://schemas.microsoft.com/office/drawing/2014/main" id="{487454FC-52D3-4F82-BA9E-6A4259AD2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2811" y="2891317"/>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Document, extension, file, format, paper icon">
            <a:extLst>
              <a:ext uri="{FF2B5EF4-FFF2-40B4-BE49-F238E27FC236}">
                <a16:creationId xmlns:a16="http://schemas.microsoft.com/office/drawing/2014/main" id="{63304B21-A7EB-41C8-AD00-911A5CF3A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739" y="2728563"/>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Document, extension, file, format, paper icon">
            <a:extLst>
              <a:ext uri="{FF2B5EF4-FFF2-40B4-BE49-F238E27FC236}">
                <a16:creationId xmlns:a16="http://schemas.microsoft.com/office/drawing/2014/main" id="{FCBC3F41-AA2A-467F-A301-0941E9BA7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379" y="2809940"/>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Document, extension, file, format, paper icon">
            <a:extLst>
              <a:ext uri="{FF2B5EF4-FFF2-40B4-BE49-F238E27FC236}">
                <a16:creationId xmlns:a16="http://schemas.microsoft.com/office/drawing/2014/main" id="{D493E386-1B2D-4077-A6F6-AF1326E55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5019" y="2891317"/>
            <a:ext cx="338174" cy="33817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ECADFFD5-822D-4756-9299-5A2814AF784B}"/>
              </a:ext>
            </a:extLst>
          </p:cNvPr>
          <p:cNvCxnSpPr/>
          <p:nvPr/>
        </p:nvCxnSpPr>
        <p:spPr>
          <a:xfrm flipV="1">
            <a:off x="3767207" y="32294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A2486CC-D77C-4098-8584-35D44E7337DD}"/>
              </a:ext>
            </a:extLst>
          </p:cNvPr>
          <p:cNvCxnSpPr/>
          <p:nvPr/>
        </p:nvCxnSpPr>
        <p:spPr>
          <a:xfrm flipV="1">
            <a:off x="5215007" y="32294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FC23CE6-C19A-4DEC-AE85-F64B4DAEB3FD}"/>
              </a:ext>
            </a:extLst>
          </p:cNvPr>
          <p:cNvCxnSpPr/>
          <p:nvPr/>
        </p:nvCxnSpPr>
        <p:spPr>
          <a:xfrm flipV="1">
            <a:off x="6636059" y="32294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25EB333-1F73-4F97-8403-F9F41C0FE129}"/>
              </a:ext>
            </a:extLst>
          </p:cNvPr>
          <p:cNvCxnSpPr/>
          <p:nvPr/>
        </p:nvCxnSpPr>
        <p:spPr>
          <a:xfrm flipV="1">
            <a:off x="8175553" y="3229491"/>
            <a:ext cx="0" cy="26433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28F984-24B9-4E80-9FB9-921B2BCCD153}"/>
              </a:ext>
            </a:extLst>
          </p:cNvPr>
          <p:cNvCxnSpPr/>
          <p:nvPr/>
        </p:nvCxnSpPr>
        <p:spPr>
          <a:xfrm flipV="1">
            <a:off x="3767207" y="39527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277E71E-04AB-4C35-8CC5-DA7F53EBC2A6}"/>
              </a:ext>
            </a:extLst>
          </p:cNvPr>
          <p:cNvCxnSpPr/>
          <p:nvPr/>
        </p:nvCxnSpPr>
        <p:spPr>
          <a:xfrm flipV="1">
            <a:off x="5215007" y="39527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DD7F1E6-52A4-43A9-89F0-187AC9F06CD3}"/>
              </a:ext>
            </a:extLst>
          </p:cNvPr>
          <p:cNvCxnSpPr/>
          <p:nvPr/>
        </p:nvCxnSpPr>
        <p:spPr>
          <a:xfrm flipV="1">
            <a:off x="6636059" y="39527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CC2CC28-78C7-45C1-BBF6-ECB5E442776E}"/>
              </a:ext>
            </a:extLst>
          </p:cNvPr>
          <p:cNvCxnSpPr/>
          <p:nvPr/>
        </p:nvCxnSpPr>
        <p:spPr>
          <a:xfrm flipV="1">
            <a:off x="8175553" y="3952776"/>
            <a:ext cx="0" cy="264338"/>
          </a:xfrm>
          <a:prstGeom prst="straightConnector1">
            <a:avLst/>
          </a:prstGeom>
          <a:ln w="1905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940F448F-83CA-473B-9509-02763B4915A1}"/>
              </a:ext>
            </a:extLst>
          </p:cNvPr>
          <p:cNvSpPr/>
          <p:nvPr/>
        </p:nvSpPr>
        <p:spPr>
          <a:xfrm>
            <a:off x="6051112" y="42171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7" name="TextBox 56">
            <a:extLst>
              <a:ext uri="{FF2B5EF4-FFF2-40B4-BE49-F238E27FC236}">
                <a16:creationId xmlns:a16="http://schemas.microsoft.com/office/drawing/2014/main" id="{830988FA-6F47-4B1F-A1A3-4767A6E8A8B5}"/>
              </a:ext>
            </a:extLst>
          </p:cNvPr>
          <p:cNvSpPr txBox="1"/>
          <p:nvPr/>
        </p:nvSpPr>
        <p:spPr>
          <a:xfrm>
            <a:off x="6051112" y="5515134"/>
            <a:ext cx="1215077" cy="276999"/>
          </a:xfrm>
          <a:prstGeom prst="rect">
            <a:avLst/>
          </a:prstGeom>
          <a:noFill/>
        </p:spPr>
        <p:txBody>
          <a:bodyPr wrap="square" rtlCol="0">
            <a:spAutoFit/>
          </a:bodyPr>
          <a:lstStyle/>
          <a:p>
            <a:pPr algn="ctr"/>
            <a:r>
              <a:rPr lang="en-US" sz="1200" dirty="0"/>
              <a:t>Spark Executor</a:t>
            </a:r>
          </a:p>
        </p:txBody>
      </p:sp>
      <p:sp>
        <p:nvSpPr>
          <p:cNvPr id="58" name="Rectangle 57">
            <a:extLst>
              <a:ext uri="{FF2B5EF4-FFF2-40B4-BE49-F238E27FC236}">
                <a16:creationId xmlns:a16="http://schemas.microsoft.com/office/drawing/2014/main" id="{F155ADCC-31AC-49FD-9850-7D00102DFC21}"/>
              </a:ext>
            </a:extLst>
          </p:cNvPr>
          <p:cNvSpPr/>
          <p:nvPr/>
        </p:nvSpPr>
        <p:spPr>
          <a:xfrm>
            <a:off x="6393445" y="43393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CA19AA8-B751-470C-85CE-016728565B01}"/>
              </a:ext>
            </a:extLst>
          </p:cNvPr>
          <p:cNvSpPr/>
          <p:nvPr/>
        </p:nvSpPr>
        <p:spPr>
          <a:xfrm>
            <a:off x="6524566" y="44888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4802ABB-D2EF-4599-83CA-DAFCA9D84194}"/>
              </a:ext>
            </a:extLst>
          </p:cNvPr>
          <p:cNvSpPr/>
          <p:nvPr/>
        </p:nvSpPr>
        <p:spPr>
          <a:xfrm>
            <a:off x="6524566" y="49528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B861C025-A776-4FC0-AF73-059CDD3DB844}"/>
              </a:ext>
            </a:extLst>
          </p:cNvPr>
          <p:cNvSpPr/>
          <p:nvPr/>
        </p:nvSpPr>
        <p:spPr>
          <a:xfrm>
            <a:off x="3209325" y="42171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62" name="TextBox 61">
            <a:extLst>
              <a:ext uri="{FF2B5EF4-FFF2-40B4-BE49-F238E27FC236}">
                <a16:creationId xmlns:a16="http://schemas.microsoft.com/office/drawing/2014/main" id="{04CDFDC3-65D5-4077-86D4-5F68A423C757}"/>
              </a:ext>
            </a:extLst>
          </p:cNvPr>
          <p:cNvSpPr txBox="1"/>
          <p:nvPr/>
        </p:nvSpPr>
        <p:spPr>
          <a:xfrm>
            <a:off x="3209325" y="5515134"/>
            <a:ext cx="1215077" cy="276999"/>
          </a:xfrm>
          <a:prstGeom prst="rect">
            <a:avLst/>
          </a:prstGeom>
          <a:noFill/>
        </p:spPr>
        <p:txBody>
          <a:bodyPr wrap="square" rtlCol="0">
            <a:spAutoFit/>
          </a:bodyPr>
          <a:lstStyle/>
          <a:p>
            <a:pPr algn="ctr"/>
            <a:r>
              <a:rPr lang="en-US" sz="1200" dirty="0"/>
              <a:t>Spark Executor</a:t>
            </a:r>
          </a:p>
        </p:txBody>
      </p:sp>
      <p:sp>
        <p:nvSpPr>
          <p:cNvPr id="63" name="Rectangle 62">
            <a:extLst>
              <a:ext uri="{FF2B5EF4-FFF2-40B4-BE49-F238E27FC236}">
                <a16:creationId xmlns:a16="http://schemas.microsoft.com/office/drawing/2014/main" id="{D389C198-4DCD-46F8-BE78-DC567DC4E800}"/>
              </a:ext>
            </a:extLst>
          </p:cNvPr>
          <p:cNvSpPr/>
          <p:nvPr/>
        </p:nvSpPr>
        <p:spPr>
          <a:xfrm>
            <a:off x="3551658" y="43393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CE7F2EB-2EF7-4EF3-BBC2-6132BA46C13C}"/>
              </a:ext>
            </a:extLst>
          </p:cNvPr>
          <p:cNvSpPr/>
          <p:nvPr/>
        </p:nvSpPr>
        <p:spPr>
          <a:xfrm>
            <a:off x="3682779" y="44888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2345EAC-E495-4B4F-B76A-78D85487A91B}"/>
              </a:ext>
            </a:extLst>
          </p:cNvPr>
          <p:cNvSpPr/>
          <p:nvPr/>
        </p:nvSpPr>
        <p:spPr>
          <a:xfrm>
            <a:off x="3682779" y="49528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A7926D23-B084-40FB-AF24-4BF26B763919}"/>
              </a:ext>
            </a:extLst>
          </p:cNvPr>
          <p:cNvSpPr/>
          <p:nvPr/>
        </p:nvSpPr>
        <p:spPr>
          <a:xfrm>
            <a:off x="4626350" y="4217114"/>
            <a:ext cx="1187586" cy="1298020"/>
          </a:xfrm>
          <a:prstGeom prst="round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67" name="TextBox 66">
            <a:extLst>
              <a:ext uri="{FF2B5EF4-FFF2-40B4-BE49-F238E27FC236}">
                <a16:creationId xmlns:a16="http://schemas.microsoft.com/office/drawing/2014/main" id="{2819FF77-D4D3-4BBC-80ED-C76D2E3F7D89}"/>
              </a:ext>
            </a:extLst>
          </p:cNvPr>
          <p:cNvSpPr txBox="1"/>
          <p:nvPr/>
        </p:nvSpPr>
        <p:spPr>
          <a:xfrm>
            <a:off x="4626350" y="5515134"/>
            <a:ext cx="1215077" cy="276999"/>
          </a:xfrm>
          <a:prstGeom prst="rect">
            <a:avLst/>
          </a:prstGeom>
          <a:noFill/>
        </p:spPr>
        <p:txBody>
          <a:bodyPr wrap="square" rtlCol="0">
            <a:spAutoFit/>
          </a:bodyPr>
          <a:lstStyle/>
          <a:p>
            <a:pPr algn="ctr"/>
            <a:r>
              <a:rPr lang="en-US" sz="1200" dirty="0"/>
              <a:t>Spark Executor</a:t>
            </a:r>
          </a:p>
        </p:txBody>
      </p:sp>
      <p:sp>
        <p:nvSpPr>
          <p:cNvPr id="68" name="Rectangle 67">
            <a:extLst>
              <a:ext uri="{FF2B5EF4-FFF2-40B4-BE49-F238E27FC236}">
                <a16:creationId xmlns:a16="http://schemas.microsoft.com/office/drawing/2014/main" id="{DAA0A732-2107-4A9F-A6B4-AF9EDA876177}"/>
              </a:ext>
            </a:extLst>
          </p:cNvPr>
          <p:cNvSpPr/>
          <p:nvPr/>
        </p:nvSpPr>
        <p:spPr>
          <a:xfrm>
            <a:off x="4968683" y="4339356"/>
            <a:ext cx="502920" cy="10335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4060C9B-E5FC-4F3F-97CF-8AF217F11B58}"/>
              </a:ext>
            </a:extLst>
          </p:cNvPr>
          <p:cNvSpPr/>
          <p:nvPr/>
        </p:nvSpPr>
        <p:spPr>
          <a:xfrm>
            <a:off x="5099804" y="4488892"/>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5BC8650-DBF9-4CAA-B0DC-BB20EF179F39}"/>
              </a:ext>
            </a:extLst>
          </p:cNvPr>
          <p:cNvSpPr/>
          <p:nvPr/>
        </p:nvSpPr>
        <p:spPr>
          <a:xfrm>
            <a:off x="5099804" y="4952837"/>
            <a:ext cx="240678" cy="2615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892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2123</Words>
  <Application>Microsoft Office PowerPoint</Application>
  <PresentationFormat>Widescreen</PresentationFormat>
  <Paragraphs>263</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MinionPro-Regular</vt:lpstr>
      <vt:lpstr>Arial</vt:lpstr>
      <vt:lpstr>Calibri</vt:lpstr>
      <vt:lpstr>Calibri Light</vt:lpstr>
      <vt:lpstr>Office Theme</vt:lpstr>
      <vt:lpstr>PowerPoint Presentation</vt:lpstr>
      <vt:lpstr>Spark MLlib</vt:lpstr>
      <vt:lpstr>Spark SQL</vt:lpstr>
      <vt:lpstr>Apache Spark’s Distributed Execution</vt:lpstr>
      <vt:lpstr>SPARK APPLICATION</vt:lpstr>
      <vt:lpstr>SPARK APPLICATION</vt:lpstr>
      <vt:lpstr>SPARK APPLICATION</vt:lpstr>
      <vt:lpstr>DISTRIBUTED DATA AND PARTITIONS</vt:lpstr>
      <vt:lpstr>DISTRIBUTED DATA AND PARTITIONS</vt:lpstr>
      <vt:lpstr>SPARK APPLICATION CONCEPTS</vt:lpstr>
      <vt:lpstr>SPARK APPLICATION CONCEPTS</vt:lpstr>
      <vt:lpstr>SPARK TRANSFORMATIONS</vt:lpstr>
      <vt:lpstr>SPARK TRANSFORMATIONS</vt:lpstr>
      <vt:lpstr>APACHE SPARK’S STRUCTURED APIS</vt:lpstr>
      <vt:lpstr>APACHE SPARK’S STRUCTURED APIS</vt:lpstr>
      <vt:lpstr>DEFINE SCHEMA, DO NOT ASK FOR IT</vt:lpstr>
      <vt:lpstr>DEFINE SCHEMA, DO NOT ASK FOR IT</vt:lpstr>
      <vt:lpstr>COMMON DATAFRAME OPERATIONS: WRITE</vt:lpstr>
      <vt:lpstr>COMMON DATAFRAME OPERATIONS</vt:lpstr>
      <vt:lpstr>COMMON DATAFRAME OPERATIONS</vt:lpstr>
      <vt:lpstr>WHEN TO USE RDD</vt:lpstr>
      <vt:lpstr>SPARK STRUCTURED API</vt:lpstr>
      <vt:lpstr>SPARK SQL AND UNDERLYING ENGINE</vt:lpstr>
      <vt:lpstr>SPARK SQL AND UNDERLYING ENGINE</vt:lpstr>
      <vt:lpstr>SQL TABLES</vt:lpstr>
      <vt:lpstr>USER-DEFINED FUNCTIONS</vt:lpstr>
      <vt:lpstr>PANDAS UDF</vt:lpstr>
      <vt:lpstr>PANDAS UDF</vt:lpstr>
      <vt:lpstr>EXTERNAL DATA SOURCES</vt:lpstr>
      <vt:lpstr>EXTERNAL DATA SOURCES</vt:lpstr>
      <vt:lpstr>DYNAMIC RESOURCE ALLOCATION</vt:lpstr>
      <vt:lpstr>DYNAMIC RESOURCE ALLOCATION</vt:lpstr>
      <vt:lpstr>DYNAMIC RESOURCE ALLOCATION</vt:lpstr>
      <vt:lpstr>EXECUTORS’ MEMORY</vt:lpstr>
      <vt:lpstr>DATA PARTIOTION</vt:lpstr>
      <vt:lpstr>DATA PARTIOTION</vt:lpstr>
      <vt:lpstr>CASH AND PERSIST DATA</vt:lpstr>
      <vt:lpstr>CASH AND PERSIST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Tarighati, Alla</dc:creator>
  <cp:lastModifiedBy>Tarighati, Alla</cp:lastModifiedBy>
  <cp:revision>54</cp:revision>
  <dcterms:created xsi:type="dcterms:W3CDTF">2020-07-02T15:38:44Z</dcterms:created>
  <dcterms:modified xsi:type="dcterms:W3CDTF">2020-08-05T11:43:58Z</dcterms:modified>
</cp:coreProperties>
</file>