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 autoAdjust="0"/>
    <p:restoredTop sz="91905" autoAdjust="0"/>
  </p:normalViewPr>
  <p:slideViewPr>
    <p:cSldViewPr snapToGrid="0" snapToObjects="1" showGuides="1">
      <p:cViewPr>
        <p:scale>
          <a:sx n="100" d="100"/>
          <a:sy n="100" d="100"/>
        </p:scale>
        <p:origin x="152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mueladigun/Documents/IBM%20material/Capstone%20Project/APIs/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mueladigun/Documents/IBM%20material/Capstone%20Project/APIs/language_job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Helvetica" pitchFamily="2" charset="0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0-3A45-828F-66EB990193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4491584"/>
        <c:axId val="1174505808"/>
      </c:barChart>
      <c:catAx>
        <c:axId val="117449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NG"/>
          </a:p>
        </c:txPr>
        <c:crossAx val="1174505808"/>
        <c:crosses val="autoZero"/>
        <c:auto val="1"/>
        <c:lblAlgn val="ctr"/>
        <c:lblOffset val="100"/>
        <c:noMultiLvlLbl val="0"/>
      </c:catAx>
      <c:valAx>
        <c:axId val="117450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en-GB"/>
                  <a:t>#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NG"/>
          </a:p>
        </c:txPr>
        <c:crossAx val="11744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</a:defRPr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/>
              <a:t>Number of Jobs by Programming</a:t>
            </a:r>
            <a:r>
              <a:rPr lang="en-US" baseline="0"/>
              <a:t> Language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Helvetica" pitchFamily="2" charset="0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 Server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  <c:pt idx="8">
                  <c:v>174</c:v>
                </c:pt>
                <c:pt idx="9">
                  <c:v>33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3-574B-B32F-41CA75D16E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53583376"/>
        <c:axId val="1153585088"/>
      </c:barChart>
      <c:catAx>
        <c:axId val="115358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NG"/>
          </a:p>
        </c:txPr>
        <c:crossAx val="1153585088"/>
        <c:crosses val="autoZero"/>
        <c:auto val="1"/>
        <c:lblAlgn val="ctr"/>
        <c:lblOffset val="100"/>
        <c:noMultiLvlLbl val="0"/>
      </c:catAx>
      <c:valAx>
        <c:axId val="115358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en-GB"/>
                  <a:t>#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en-NG"/>
          </a:p>
        </c:txPr>
        <c:crossAx val="115358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</a:defRPr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25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19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5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customXml" Target="../ink/ink2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09" y="2112716"/>
            <a:ext cx="52687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Findings from the Technology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Adigun Tobi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October 13,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238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49388"/>
            <a:ext cx="51816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Findings</a:t>
            </a: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Rising interest in </a:t>
            </a:r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PostgresSQL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Declining interest in </a:t>
            </a:r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MicrosoftSQL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 Server.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Interest in databases such as DynamoDB.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9388"/>
            <a:ext cx="51816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Implications</a:t>
            </a: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Developers should learn this as it is the most desired database to be used by respondents.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MicrosoftSQL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 Server is becoming less popular among employers. 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Using less popular databases could provide a niche edge for developers.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73200"/>
            <a:ext cx="7068725" cy="43525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Current Trends in Technology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Future Trends in Technology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Demographics in Tech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Source: https://</a:t>
            </a:r>
            <a:r>
              <a:rPr lang="en-US" sz="2200" dirty="0" err="1">
                <a:solidFill>
                  <a:schemeClr val="tx1"/>
                </a:solidFill>
              </a:rPr>
              <a:t>github.com</a:t>
            </a:r>
            <a:r>
              <a:rPr lang="en-US" sz="2200" dirty="0">
                <a:solidFill>
                  <a:schemeClr val="tx1"/>
                </a:solidFill>
              </a:rPr>
              <a:t>/atarod0/</a:t>
            </a:r>
            <a:r>
              <a:rPr lang="en-US" sz="2200" dirty="0" err="1">
                <a:solidFill>
                  <a:schemeClr val="tx1"/>
                </a:solidFill>
              </a:rPr>
              <a:t>IBMCapstoneProject</a:t>
            </a:r>
            <a:r>
              <a:rPr lang="en-US" sz="2200" dirty="0">
                <a:solidFill>
                  <a:schemeClr val="tx1"/>
                </a:solidFill>
              </a:rPr>
              <a:t>/tree/main/Dashboard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CURRENT TECHNOLOGY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51FFF-CFAA-D0D7-A53A-D071CD5F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223"/>
            <a:ext cx="10515600" cy="46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FUTURE TECHNOLOGY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A3A09-3FA1-560F-C28C-8DC22BF1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199"/>
            <a:ext cx="10515600" cy="4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DEMOGRAPHICS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21DAE-AD89-3D31-2A0E-8027F34BE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0"/>
          <a:stretch/>
        </p:blipFill>
        <p:spPr>
          <a:xfrm>
            <a:off x="838200" y="1361105"/>
            <a:ext cx="10515600" cy="48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What are the current trends in tech?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Future Trends in Tech?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What are the demographics like?</a:t>
            </a: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616" y="134381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Findings</a:t>
            </a: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Helvetica" pitchFamily="2" charset="0"/>
              </a:rPr>
              <a:t>JavaScript, HTML/CSS and SQL dominate the programming languages landscape. </a:t>
            </a:r>
          </a:p>
          <a:p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Helvetica" pitchFamily="2" charset="0"/>
              </a:rPr>
              <a:t>Rising interest in Kotlin, Go, and TypeScript for future projects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Gender disparity in the tech space despite young workforce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3583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Implications</a:t>
            </a: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Helvetica" pitchFamily="2" charset="0"/>
              </a:rPr>
              <a:t>Web development is currently popular as these are core tools for it.</a:t>
            </a:r>
          </a:p>
          <a:p>
            <a:endParaRPr lang="en-GB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Demanded skills switching to mobile development as Kotlin and Go are for mobile development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Limitation of innovation through different perspectives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2561" y="1447800"/>
            <a:ext cx="7461239" cy="4729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tx1"/>
                </a:solidFill>
                <a:latin typeface="Helvetica" pitchFamily="2" charset="0"/>
              </a:rPr>
              <a:t>Web Development and Cloud Domination:</a:t>
            </a:r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 JavaScript, HTML/CSS, and SQL are extensively used, indicating web development's stronghold, while platforms like AWS, Linux, and Docker suggest the growing prominence of cloud computing and containerization in modern tech stacks.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tx1"/>
                </a:solidFill>
                <a:latin typeface="Helvetica" pitchFamily="2" charset="0"/>
              </a:rPr>
              <a:t>Emerging Tech Skills and Database Preferences:</a:t>
            </a:r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 Kotlin, Go, and TypeScript are gaining traction, signalling the need for up-skilling in mobile and systems development. Open-source databases like MySQL and PostgreSQL are top choices, highlighting their scalability and flexibility.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tx1"/>
                </a:solidFill>
                <a:latin typeface="Helvetica" pitchFamily="2" charset="0"/>
              </a:rPr>
              <a:t>Demographic Imbalance and Opportunities:</a:t>
            </a:r>
            <a:r>
              <a:rPr lang="en-GB" sz="1600" dirty="0">
                <a:solidFill>
                  <a:schemeClr val="tx1"/>
                </a:solidFill>
                <a:latin typeface="Helvetica" pitchFamily="2" charset="0"/>
              </a:rPr>
              <a:t> The significant gender gap (93.5% men) and younger workforce (25-30 age peak) in tech underline the need for more diversity and inclusion efforts, offering potential for innovation through varied perspectives.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11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DF44C-D6F9-386D-4AE2-307152D9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1422400"/>
            <a:ext cx="6616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98" y="1416685"/>
            <a:ext cx="4774276" cy="2862753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  <a:latin typeface="Helvetica" pitchFamily="2" charset="0"/>
              </a:rPr>
              <a:t>High supply of jobs in Washington DC, Detroit and Seattle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Declining supply of jobs in typical tech hubs Los Angeles and San Francisco  </a:t>
            </a:r>
            <a:endParaRPr lang="en-GB" sz="2200" dirty="0">
              <a:solidFill>
                <a:schemeClr val="tx1"/>
              </a:solidFill>
              <a:latin typeface="Helvetica" pitchFamily="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8A814E-68F3-FEC3-D79C-BD9654C9F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226302"/>
              </p:ext>
            </p:extLst>
          </p:nvPr>
        </p:nvGraphicFramePr>
        <p:xfrm>
          <a:off x="6096000" y="1416684"/>
          <a:ext cx="5222702" cy="439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Executive Summary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Methodology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Dashboard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Findings &amp; Implications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Conclusion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748752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248" y="1467485"/>
            <a:ext cx="5217695" cy="39230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Helvetica" pitchFamily="2" charset="0"/>
              </a:rPr>
              <a:t>The data shows that traditional, well-established technologies like C, Java, and Oracle still have high demand.</a:t>
            </a:r>
          </a:p>
          <a:p>
            <a:pPr>
              <a:lnSpc>
                <a:spcPct val="100000"/>
              </a:lnSpc>
            </a:pPr>
            <a:endParaRPr lang="en-GB" sz="1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Helvetica" pitchFamily="2" charset="0"/>
              </a:rPr>
              <a:t>Emerging technologies like Python and MongoDB are gaining traction. </a:t>
            </a:r>
          </a:p>
          <a:p>
            <a:pPr>
              <a:lnSpc>
                <a:spcPct val="100000"/>
              </a:lnSpc>
            </a:pPr>
            <a:endParaRPr lang="en-GB" sz="18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/>
                </a:solidFill>
                <a:latin typeface="Helvetica" pitchFamily="2" charset="0"/>
              </a:rPr>
              <a:t>Demand for more niche technologies like Scala and PostgreSQL is relatively low, suggesting they are more specialized.</a:t>
            </a:r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30B5D5-5A12-C0D3-8A9D-316146E7E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073256"/>
              </p:ext>
            </p:extLst>
          </p:nvPr>
        </p:nvGraphicFramePr>
        <p:xfrm>
          <a:off x="5755943" y="1467485"/>
          <a:ext cx="5597857" cy="412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60500"/>
            <a:ext cx="7068725" cy="4830571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/>
                </a:solidFill>
                <a:latin typeface="Helvetica" pitchFamily="2" charset="0"/>
              </a:rPr>
              <a:t>Dominance of Web and Cloud Technologies</a:t>
            </a: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 – This reflects the current core of modern software development, which is essential for understanding the present tech landscape.</a:t>
            </a:r>
          </a:p>
          <a:p>
            <a:endParaRPr lang="en-GB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Helvetica" pitchFamily="2" charset="0"/>
              </a:rPr>
              <a:t>Growing Popularity of Emerging Languages</a:t>
            </a: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 – It’s important to address the shift toward Kotlin, Go, and TypeScript, as these represent future trends and demand in the industry.</a:t>
            </a:r>
          </a:p>
          <a:p>
            <a:endParaRPr lang="en-GB" sz="20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Helvetica" pitchFamily="2" charset="0"/>
              </a:rPr>
              <a:t>Demographic Imbalance</a:t>
            </a:r>
            <a:r>
              <a:rPr lang="en-GB" sz="2000" dirty="0">
                <a:solidFill>
                  <a:schemeClr val="tx1"/>
                </a:solidFill>
                <a:latin typeface="Helvetica" pitchFamily="2" charset="0"/>
              </a:rPr>
              <a:t> – Highlighting the significant gender gap and younger workforce can drive discussions on diversity and inclusion, which is a growing concern for many organizations.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2400"/>
            <a:ext cx="7068725" cy="475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Technology is an ever-changing space and developers who have updated skillsets stay ahead of the curve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This report explores: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Current Demands in Technology highlighting the dominant technologies in use today </a:t>
            </a:r>
          </a:p>
          <a:p>
            <a:pPr lvl="1"/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Future Technology Trends highlighting emerging technologies by tracking survey responses from the tech space</a:t>
            </a:r>
          </a:p>
          <a:p>
            <a:pPr lvl="1"/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Demographic trends in Technology </a:t>
            </a:r>
          </a:p>
          <a:p>
            <a:pPr lvl="1"/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Demand for employees by cities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Data was obtained from different platforms such as Kaggle and </a:t>
            </a:r>
            <a:r>
              <a:rPr lang="en-US" sz="2200" dirty="0" err="1">
                <a:solidFill>
                  <a:schemeClr val="tx1"/>
                </a:solidFill>
                <a:latin typeface="Helvetica" pitchFamily="2" charset="0"/>
              </a:rPr>
              <a:t>StackOverflow</a:t>
            </a:r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The data was gathered using </a:t>
            </a:r>
            <a:r>
              <a:rPr lang="en-US" sz="2200" dirty="0" err="1">
                <a:solidFill>
                  <a:schemeClr val="tx1"/>
                </a:solidFill>
                <a:latin typeface="Helvetica" pitchFamily="2" charset="0"/>
              </a:rPr>
              <a:t>WebScraping</a:t>
            </a:r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 and API requests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The data was wrangled by Python and saved in both CSV and XLXS formats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200" dirty="0" err="1">
                <a:solidFill>
                  <a:schemeClr val="tx1"/>
                </a:solidFill>
                <a:latin typeface="Helvetica" pitchFamily="2" charset="0"/>
              </a:rPr>
              <a:t>Visualisation</a:t>
            </a:r>
            <a:r>
              <a:rPr lang="en-US" sz="2200" dirty="0">
                <a:solidFill>
                  <a:schemeClr val="tx1"/>
                </a:solidFill>
                <a:latin typeface="Helvetica" pitchFamily="2" charset="0"/>
              </a:rPr>
              <a:t> and dashboarding was done using Excel, Python, IBM Watson Studio and Google Looker</a:t>
            </a:r>
            <a:endParaRPr lang="en-US" sz="1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1825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700" y="1343818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Programing Language Trends 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Database Trends 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71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1439718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5BC2B-5B91-61E8-E2E1-9CAB0839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1657"/>
            <a:ext cx="5257800" cy="428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138D6-66F5-BA5D-30CD-76C8A077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00" y="1941657"/>
            <a:ext cx="5259600" cy="42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Helvetica" pitchFamily="2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73200"/>
            <a:ext cx="5181600" cy="470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Findings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Persisting interest in </a:t>
            </a:r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Javascript</a:t>
            </a:r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Declining interest in C++ 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Rising interest in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3200"/>
            <a:ext cx="5321300" cy="470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Implications</a:t>
            </a:r>
          </a:p>
          <a:p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 is currently to most utilized language. Hence, programmers should use it more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Despite C++ current popularity, interest in using it signals programmers should focus on other languages</a:t>
            </a:r>
          </a:p>
          <a:p>
            <a:endParaRPr lang="en-US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 rising demand from the employment market of Python developers.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9"/>
            <a:ext cx="10515600" cy="9416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4634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0430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6554F-D71A-39B6-149A-BA14E957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84" y="1948280"/>
            <a:ext cx="5892800" cy="439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774FE-E392-A9AA-7374-0ADD8ED7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1862844"/>
            <a:ext cx="5233416" cy="42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730</Words>
  <Application>Microsoft Macintosh PowerPoint</Application>
  <PresentationFormat>Widescreen</PresentationFormat>
  <Paragraphs>132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Helvetica</vt:lpstr>
      <vt:lpstr>IBM Plex Mono SemiBold</vt:lpstr>
      <vt:lpstr>IBM Plex Mono Text</vt:lpstr>
      <vt:lpstr>SLIDE_TEMPLATE_skill_network</vt:lpstr>
      <vt:lpstr>Findings from the Technology Industry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DASHBOARDS</vt:lpstr>
      <vt:lpstr>CURRENT TECHNOLOGY DASHBOARD</vt:lpstr>
      <vt:lpstr>FUTURE TECHNOLOGY DASHBOARD</vt:lpstr>
      <vt:lpstr>DEMOGRAPHICS DASHBOARD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Tobi Adigun</cp:lastModifiedBy>
  <cp:revision>26</cp:revision>
  <dcterms:created xsi:type="dcterms:W3CDTF">2020-10-28T18:29:43Z</dcterms:created>
  <dcterms:modified xsi:type="dcterms:W3CDTF">2024-10-13T13:16:04Z</dcterms:modified>
</cp:coreProperties>
</file>