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0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7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49A0BC-0D91-4848-B61B-37571D1D0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158569"/>
            <a:ext cx="8679915" cy="1748729"/>
          </a:xfrm>
        </p:spPr>
        <p:txBody>
          <a:bodyPr/>
          <a:lstStyle/>
          <a:p>
            <a:r>
              <a:rPr lang="fi-FI" dirty="0" err="1" smtClean="0"/>
              <a:t>Ruuvitag</a:t>
            </a:r>
            <a:r>
              <a:rPr lang="fi-FI" dirty="0" smtClean="0"/>
              <a:t> </a:t>
            </a:r>
            <a:r>
              <a:rPr lang="fi-FI" dirty="0" err="1" smtClean="0"/>
              <a:t>IoT</a:t>
            </a:r>
            <a:r>
              <a:rPr lang="fi-FI" dirty="0"/>
              <a:t>-</a:t>
            </a:r>
            <a:r>
              <a:rPr lang="fi-FI" dirty="0" smtClean="0"/>
              <a:t>toteutus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0B67B8A-93A6-4A32-845A-D7FCCF3A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749" y="3128792"/>
            <a:ext cx="8673427" cy="2342434"/>
          </a:xfrm>
        </p:spPr>
        <p:txBody>
          <a:bodyPr>
            <a:normAutofit/>
          </a:bodyPr>
          <a:lstStyle/>
          <a:p>
            <a:r>
              <a:rPr lang="fi-FI" sz="2400" dirty="0"/>
              <a:t>Pekka </a:t>
            </a:r>
            <a:r>
              <a:rPr lang="fi-FI" sz="2400" dirty="0" smtClean="0"/>
              <a:t>Sivusuo, Antti Tarvainen, Hannu </a:t>
            </a:r>
            <a:r>
              <a:rPr lang="fi-FI" sz="2400" dirty="0" err="1" smtClean="0"/>
              <a:t>Oksman</a:t>
            </a:r>
            <a:r>
              <a:rPr lang="fi-FI" sz="2400" dirty="0" smtClean="0"/>
              <a:t>, </a:t>
            </a:r>
          </a:p>
          <a:p>
            <a:r>
              <a:rPr lang="fi-FI" sz="2400" dirty="0" smtClean="0"/>
              <a:t>Antti Kettunen, Saku Tupala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582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2FD86D-A598-400A-B865-90337FB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6192" y="1068635"/>
            <a:ext cx="6542315" cy="1820537"/>
          </a:xfrm>
        </p:spPr>
        <p:txBody>
          <a:bodyPr>
            <a:normAutofit/>
          </a:bodyPr>
          <a:lstStyle/>
          <a:p>
            <a:r>
              <a:rPr lang="fi-FI" dirty="0" err="1"/>
              <a:t>Https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CB8112-0C58-46D3-BC06-1036ACBC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31" y="2280492"/>
            <a:ext cx="3668617" cy="2588963"/>
          </a:xfrm>
          <a:noFill/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fi-FI" dirty="0">
                <a:solidFill>
                  <a:schemeClr val="bg1"/>
                </a:solidFill>
              </a:rPr>
              <a:t>Itsekirjoitettu HTTPS-sertifikaatti </a:t>
            </a:r>
            <a:r>
              <a:rPr lang="fi-FI" dirty="0" err="1">
                <a:solidFill>
                  <a:schemeClr val="bg1"/>
                </a:solidFill>
              </a:rPr>
              <a:t>Laravelin</a:t>
            </a:r>
            <a:r>
              <a:rPr lang="fi-FI" dirty="0">
                <a:solidFill>
                  <a:schemeClr val="bg1"/>
                </a:solidFill>
              </a:rPr>
              <a:t> hallintaa varten</a:t>
            </a:r>
          </a:p>
          <a:p>
            <a:pPr>
              <a:buClr>
                <a:schemeClr val="bg1"/>
              </a:buClr>
            </a:pPr>
            <a:r>
              <a:rPr lang="fi-FI" dirty="0">
                <a:solidFill>
                  <a:schemeClr val="bg1"/>
                </a:solidFill>
              </a:rPr>
              <a:t>Privaattiavain kansiossa, johon vain </a:t>
            </a:r>
            <a:r>
              <a:rPr lang="fi-FI" dirty="0" err="1">
                <a:solidFill>
                  <a:schemeClr val="bg1"/>
                </a:solidFill>
              </a:rPr>
              <a:t>root</a:t>
            </a:r>
            <a:r>
              <a:rPr lang="fi-FI" dirty="0">
                <a:solidFill>
                  <a:schemeClr val="bg1"/>
                </a:solidFill>
              </a:rPr>
              <a:t>-käyttäjällä oikeus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DF97399-4C9D-4F78-931F-8B88A5CA39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9119" y="1211855"/>
            <a:ext cx="3316077" cy="43607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23EE4E9C-6BA0-438D-931F-46F10FFA5A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44131" y="1211854"/>
            <a:ext cx="3398897" cy="43607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428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696596"/>
            <a:ext cx="3498979" cy="517793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MQTT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77" y="1696596"/>
            <a:ext cx="6557665" cy="2739860"/>
          </a:xfrm>
        </p:spPr>
      </p:pic>
      <p:sp>
        <p:nvSpPr>
          <p:cNvPr id="7" name="TextBox 6"/>
          <p:cNvSpPr txBox="1"/>
          <p:nvPr/>
        </p:nvSpPr>
        <p:spPr>
          <a:xfrm>
            <a:off x="888631" y="2324559"/>
            <a:ext cx="3418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i-FI" dirty="0" smtClean="0">
                <a:solidFill>
                  <a:schemeClr val="bg1"/>
                </a:solidFill>
              </a:rPr>
              <a:t>Raspi toimii </a:t>
            </a:r>
            <a:r>
              <a:rPr lang="fi-FI" dirty="0" err="1" smtClean="0">
                <a:solidFill>
                  <a:schemeClr val="bg1"/>
                </a:solidFill>
              </a:rPr>
              <a:t>brokerina</a:t>
            </a:r>
            <a:r>
              <a:rPr lang="fi-FI" dirty="0" smtClean="0">
                <a:solidFill>
                  <a:schemeClr val="bg1"/>
                </a:solidFill>
              </a:rPr>
              <a:t> ja lähettäjänä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i-FI" dirty="0" smtClean="0">
                <a:solidFill>
                  <a:schemeClr val="bg1"/>
                </a:solidFill>
              </a:rPr>
              <a:t>Virtuaalikone on </a:t>
            </a:r>
            <a:r>
              <a:rPr lang="fi-FI" dirty="0" err="1" smtClean="0">
                <a:solidFill>
                  <a:schemeClr val="bg1"/>
                </a:solidFill>
              </a:rPr>
              <a:t>subscribed</a:t>
            </a:r>
            <a:r>
              <a:rPr lang="fi-FI" dirty="0" smtClean="0">
                <a:solidFill>
                  <a:schemeClr val="bg1"/>
                </a:solidFill>
              </a:rPr>
              <a:t> Raspin </a:t>
            </a:r>
            <a:r>
              <a:rPr lang="fi-FI" dirty="0" err="1" smtClean="0">
                <a:solidFill>
                  <a:schemeClr val="bg1"/>
                </a:solidFill>
              </a:rPr>
              <a:t>topikkiin</a:t>
            </a:r>
            <a:r>
              <a:rPr lang="fi-FI" dirty="0" smtClean="0">
                <a:solidFill>
                  <a:schemeClr val="bg1"/>
                </a:solidFill>
              </a:rPr>
              <a:t> ja tallentaa aina uusimman viestin tiedot tietokantaan</a:t>
            </a:r>
          </a:p>
        </p:txBody>
      </p:sp>
    </p:spTree>
    <p:extLst>
      <p:ext uri="{BB962C8B-B14F-4D97-AF65-F5344CB8AC3E}">
        <p14:creationId xmlns:p14="http://schemas.microsoft.com/office/powerpoint/2010/main" val="4639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14" y="719429"/>
            <a:ext cx="3498979" cy="2456442"/>
          </a:xfrm>
        </p:spPr>
        <p:txBody>
          <a:bodyPr/>
          <a:lstStyle/>
          <a:p>
            <a:r>
              <a:rPr lang="fi-FI" dirty="0" err="1" smtClean="0"/>
              <a:t>Daemon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67" y="1564394"/>
            <a:ext cx="7138446" cy="3443546"/>
          </a:xfrm>
        </p:spPr>
      </p:pic>
      <p:sp>
        <p:nvSpPr>
          <p:cNvPr id="7" name="TextBox 6"/>
          <p:cNvSpPr txBox="1"/>
          <p:nvPr/>
        </p:nvSpPr>
        <p:spPr>
          <a:xfrm>
            <a:off x="991517" y="2765234"/>
            <a:ext cx="338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i-FI" dirty="0" err="1" smtClean="0">
                <a:solidFill>
                  <a:schemeClr val="bg1"/>
                </a:solidFill>
              </a:rPr>
              <a:t>Init.d</a:t>
            </a:r>
            <a:r>
              <a:rPr lang="fi-FI" dirty="0" smtClean="0">
                <a:solidFill>
                  <a:schemeClr val="bg1"/>
                </a:solidFill>
              </a:rPr>
              <a:t> Shell </a:t>
            </a:r>
            <a:r>
              <a:rPr lang="fi-FI" dirty="0" err="1" smtClean="0">
                <a:solidFill>
                  <a:schemeClr val="bg1"/>
                </a:solidFill>
              </a:rPr>
              <a:t>scripti</a:t>
            </a:r>
            <a:r>
              <a:rPr lang="fi-FI" dirty="0" smtClean="0">
                <a:solidFill>
                  <a:schemeClr val="bg1"/>
                </a:solidFill>
              </a:rPr>
              <a:t> käynnistää MQTT python </a:t>
            </a:r>
            <a:r>
              <a:rPr lang="fi-FI" dirty="0" err="1" smtClean="0">
                <a:solidFill>
                  <a:schemeClr val="bg1"/>
                </a:solidFill>
              </a:rPr>
              <a:t>scriptit</a:t>
            </a:r>
            <a:r>
              <a:rPr lang="fi-FI" dirty="0" smtClean="0">
                <a:solidFill>
                  <a:schemeClr val="bg1"/>
                </a:solidFill>
              </a:rPr>
              <a:t> käynnistyksen yhteydessä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169586"/>
            <a:ext cx="8679915" cy="1748729"/>
          </a:xfrm>
        </p:spPr>
        <p:txBody>
          <a:bodyPr/>
          <a:lstStyle/>
          <a:p>
            <a:r>
              <a:rPr lang="fi-FI" dirty="0" err="1" smtClean="0"/>
              <a:t>Api</a:t>
            </a:r>
            <a:r>
              <a:rPr lang="fi-FI" dirty="0" smtClean="0"/>
              <a:t> </a:t>
            </a:r>
            <a:r>
              <a:rPr lang="fi-FI" dirty="0" err="1" smtClean="0"/>
              <a:t>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0" y="2324559"/>
            <a:ext cx="10878132" cy="24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46" y="752479"/>
            <a:ext cx="3498979" cy="2456442"/>
          </a:xfrm>
        </p:spPr>
        <p:txBody>
          <a:bodyPr/>
          <a:lstStyle/>
          <a:p>
            <a:r>
              <a:rPr lang="fi-FI" dirty="0" err="1" smtClean="0"/>
              <a:t>React</a:t>
            </a:r>
            <a:r>
              <a:rPr lang="fi-FI" dirty="0" smtClean="0"/>
              <a:t> </a:t>
            </a:r>
            <a:r>
              <a:rPr lang="fi-FI" dirty="0" err="1" smtClean="0"/>
              <a:t>front-end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464369"/>
            <a:ext cx="6281738" cy="3926086"/>
          </a:xfrm>
        </p:spPr>
      </p:pic>
      <p:sp>
        <p:nvSpPr>
          <p:cNvPr id="5" name="TextBox 4"/>
          <p:cNvSpPr txBox="1"/>
          <p:nvPr/>
        </p:nvSpPr>
        <p:spPr>
          <a:xfrm>
            <a:off x="833546" y="2380810"/>
            <a:ext cx="358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i-FI" dirty="0" smtClean="0">
                <a:solidFill>
                  <a:schemeClr val="bg1"/>
                </a:solidFill>
              </a:rPr>
              <a:t>Data haetaan </a:t>
            </a:r>
            <a:r>
              <a:rPr lang="fi-FI" dirty="0" err="1" smtClean="0">
                <a:solidFill>
                  <a:schemeClr val="bg1"/>
                </a:solidFill>
              </a:rPr>
              <a:t>API:sta</a:t>
            </a:r>
            <a:r>
              <a:rPr lang="fi-FI" dirty="0" smtClean="0">
                <a:solidFill>
                  <a:schemeClr val="bg1"/>
                </a:solidFill>
              </a:rPr>
              <a:t> ja visualisoidaan Chart.js taulukoiden avulla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Ongelmia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APACHE kaatuilee väliajoin</a:t>
            </a:r>
          </a:p>
          <a:p>
            <a:r>
              <a:rPr lang="fi-FI" dirty="0" smtClean="0"/>
              <a:t>CORS </a:t>
            </a:r>
            <a:r>
              <a:rPr lang="fi-FI" dirty="0" err="1" smtClean="0"/>
              <a:t>apache</a:t>
            </a:r>
            <a:r>
              <a:rPr lang="fi-FI" dirty="0" smtClean="0"/>
              <a:t> asetukset</a:t>
            </a:r>
          </a:p>
          <a:p>
            <a:r>
              <a:rPr lang="fi-FI" dirty="0" smtClean="0"/>
              <a:t>HTTPS </a:t>
            </a:r>
            <a:r>
              <a:rPr lang="fi-FI" dirty="0" err="1" smtClean="0"/>
              <a:t>mixed</a:t>
            </a:r>
            <a:r>
              <a:rPr lang="fi-FI" dirty="0" smtClean="0"/>
              <a:t> </a:t>
            </a:r>
            <a:r>
              <a:rPr lang="fi-FI" dirty="0" err="1" smtClean="0"/>
              <a:t>content</a:t>
            </a:r>
            <a:endParaRPr lang="fi-FI" dirty="0" smtClean="0"/>
          </a:p>
          <a:p>
            <a:r>
              <a:rPr lang="fi-FI" dirty="0" smtClean="0"/>
              <a:t>MQTT lähetys/vastaanotto </a:t>
            </a:r>
            <a:r>
              <a:rPr lang="fi-FI" dirty="0" err="1" smtClean="0"/>
              <a:t>loopit</a:t>
            </a:r>
            <a:endParaRPr lang="fi-FI" dirty="0" smtClean="0"/>
          </a:p>
          <a:p>
            <a:r>
              <a:rPr lang="fi-FI" dirty="0" smtClean="0"/>
              <a:t>UFW hajottaa kaiken</a:t>
            </a:r>
          </a:p>
          <a:p>
            <a:r>
              <a:rPr lang="fi-FI" dirty="0" smtClean="0"/>
              <a:t>MUISTI kaikkea dataa ei voi hakea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Pohdinta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fi-FI" dirty="0" smtClean="0"/>
              <a:t>”Mikään ei mene kohtuudella”</a:t>
            </a:r>
          </a:p>
          <a:p>
            <a:pPr>
              <a:buClr>
                <a:srgbClr val="C00000"/>
              </a:buClr>
            </a:pPr>
            <a:r>
              <a:rPr lang="fi-FI" dirty="0" err="1" smtClean="0"/>
              <a:t>Apache</a:t>
            </a:r>
            <a:r>
              <a:rPr lang="fi-FI" dirty="0" smtClean="0"/>
              <a:t> jäi rikki</a:t>
            </a:r>
          </a:p>
          <a:p>
            <a:pPr>
              <a:buClr>
                <a:srgbClr val="C00000"/>
              </a:buClr>
            </a:pPr>
            <a:r>
              <a:rPr lang="fi-FI" dirty="0" err="1" smtClean="0"/>
              <a:t>apt-update</a:t>
            </a:r>
            <a:endParaRPr lang="fi-FI" dirty="0" smtClean="0"/>
          </a:p>
          <a:p>
            <a:pPr>
              <a:buClr>
                <a:srgbClr val="C00000"/>
              </a:buClr>
            </a:pPr>
            <a:r>
              <a:rPr lang="fi-FI" dirty="0" smtClean="0"/>
              <a:t>MQTT to TLS</a:t>
            </a:r>
          </a:p>
          <a:p>
            <a:pPr>
              <a:buClr>
                <a:srgbClr val="C00000"/>
              </a:buClr>
            </a:pPr>
            <a:r>
              <a:rPr lang="fi-FI" dirty="0" smtClean="0"/>
              <a:t>Rautapuolen soveltaminen jäi vähille</a:t>
            </a:r>
          </a:p>
          <a:p>
            <a:pPr>
              <a:buClr>
                <a:srgbClr val="C00000"/>
              </a:buClr>
            </a:pPr>
            <a:r>
              <a:rPr lang="fi-FI" dirty="0" smtClean="0"/>
              <a:t>Hyvä maku jäi</a:t>
            </a:r>
          </a:p>
          <a:p>
            <a:pPr>
              <a:buClr>
                <a:schemeClr val="tx1"/>
              </a:buClr>
            </a:pPr>
            <a:endParaRPr lang="fi-FI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08D954-F726-46E5-B970-2D788DE9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Johdanto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01255FC-C063-4C83-A087-896CCA20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Huoneilman seuranta</a:t>
            </a:r>
            <a:endParaRPr lang="fi-FI" dirty="0"/>
          </a:p>
          <a:p>
            <a:r>
              <a:rPr lang="fi-FI" dirty="0" err="1"/>
              <a:t>Ubuntu</a:t>
            </a:r>
            <a:r>
              <a:rPr lang="fi-FI" dirty="0"/>
              <a:t> Server </a:t>
            </a:r>
            <a:r>
              <a:rPr lang="fi-FI" dirty="0" smtClean="0"/>
              <a:t>18.04</a:t>
            </a:r>
          </a:p>
          <a:p>
            <a:r>
              <a:rPr lang="fi-FI" dirty="0" err="1" smtClean="0"/>
              <a:t>RaspBerry</a:t>
            </a:r>
            <a:r>
              <a:rPr lang="fi-FI" dirty="0" smtClean="0"/>
              <a:t> </a:t>
            </a:r>
            <a:r>
              <a:rPr lang="fi-FI" dirty="0" err="1" smtClean="0"/>
              <a:t>Pi</a:t>
            </a:r>
            <a:endParaRPr lang="fi-FI" dirty="0" smtClean="0"/>
          </a:p>
          <a:p>
            <a:r>
              <a:rPr lang="fi-FI" dirty="0" err="1" smtClean="0"/>
              <a:t>RuuviTag</a:t>
            </a:r>
            <a:r>
              <a:rPr lang="fi-FI" dirty="0" smtClean="0"/>
              <a:t> x 5</a:t>
            </a:r>
          </a:p>
          <a:p>
            <a:r>
              <a:rPr lang="fi-FI" dirty="0" smtClean="0"/>
              <a:t>Liikkeentunnistin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13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08D954-F726-46E5-B970-2D788DE9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Rakenne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7" y="1926178"/>
            <a:ext cx="6744711" cy="2809611"/>
          </a:xfrm>
        </p:spPr>
      </p:pic>
    </p:spTree>
    <p:extLst>
      <p:ext uri="{BB962C8B-B14F-4D97-AF65-F5344CB8AC3E}">
        <p14:creationId xmlns:p14="http://schemas.microsoft.com/office/powerpoint/2010/main" val="31051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6913F5-E0C6-446F-AF1F-C8683C5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Yleiskuva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197954D-7726-450F-B93C-432E5AED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Palvelin vastaanottaa dataa </a:t>
            </a:r>
            <a:r>
              <a:rPr lang="fi-FI" dirty="0" err="1"/>
              <a:t>Raspberry</a:t>
            </a:r>
            <a:r>
              <a:rPr lang="fi-FI" dirty="0"/>
              <a:t> </a:t>
            </a:r>
            <a:r>
              <a:rPr lang="fi-FI" dirty="0" err="1"/>
              <a:t>Pi</a:t>
            </a:r>
            <a:r>
              <a:rPr lang="fi-FI" dirty="0"/>
              <a:t> laitteelta.</a:t>
            </a:r>
          </a:p>
          <a:p>
            <a:pPr lvl="1"/>
            <a:r>
              <a:rPr lang="fi-FI" dirty="0" err="1"/>
              <a:t>Raspberry</a:t>
            </a:r>
            <a:r>
              <a:rPr lang="fi-FI" dirty="0"/>
              <a:t> toimii ”ovipäätteenä”</a:t>
            </a:r>
          </a:p>
          <a:p>
            <a:r>
              <a:rPr lang="fi-FI" dirty="0"/>
              <a:t>MQTT-protokolla tiedon välitykseen</a:t>
            </a:r>
          </a:p>
          <a:p>
            <a:r>
              <a:rPr lang="fi-FI" dirty="0"/>
              <a:t>MySQL tallennukseen ja </a:t>
            </a:r>
            <a:r>
              <a:rPr lang="fi-FI" dirty="0" smtClean="0"/>
              <a:t>hallinnointiin</a:t>
            </a:r>
          </a:p>
          <a:p>
            <a:r>
              <a:rPr lang="fi-FI" dirty="0" err="1" smtClean="0"/>
              <a:t>Ruuvitagiltä</a:t>
            </a:r>
            <a:r>
              <a:rPr lang="fi-FI" dirty="0" smtClean="0"/>
              <a:t> </a:t>
            </a:r>
            <a:r>
              <a:rPr lang="fi-FI" dirty="0" err="1" smtClean="0"/>
              <a:t>BLE:llä</a:t>
            </a:r>
            <a:r>
              <a:rPr lang="fi-FI" dirty="0" smtClean="0"/>
              <a:t> dataa Raspille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93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45CE24B-32F9-4249-B80A-DF21E4EB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</a:t>
            </a:r>
            <a:r>
              <a:rPr lang="fi-FI" dirty="0" smtClean="0"/>
              <a:t>oteutus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E7D066-9BC0-4E29-A88C-A765BFDF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LAMP</a:t>
            </a:r>
            <a:endParaRPr lang="fi-FI" dirty="0"/>
          </a:p>
          <a:p>
            <a:pPr lvl="1"/>
            <a:r>
              <a:rPr lang="fi-FI" dirty="0">
                <a:solidFill>
                  <a:srgbClr val="FF0000"/>
                </a:solidFill>
              </a:rPr>
              <a:t>L</a:t>
            </a:r>
            <a:r>
              <a:rPr lang="fi-FI" dirty="0">
                <a:solidFill>
                  <a:schemeClr val="tx1"/>
                </a:solidFill>
              </a:rPr>
              <a:t>inux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A</a:t>
            </a:r>
            <a:r>
              <a:rPr lang="fi-FI" dirty="0">
                <a:solidFill>
                  <a:schemeClr val="tx1"/>
                </a:solidFill>
              </a:rPr>
              <a:t>pache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M</a:t>
            </a:r>
            <a:r>
              <a:rPr lang="fi-FI" dirty="0">
                <a:solidFill>
                  <a:schemeClr val="tx1"/>
                </a:solidFill>
              </a:rPr>
              <a:t>ySQL</a:t>
            </a:r>
          </a:p>
          <a:p>
            <a:pPr lvl="1"/>
            <a:r>
              <a:rPr lang="fi-FI" dirty="0">
                <a:solidFill>
                  <a:srgbClr val="C00000"/>
                </a:solidFill>
              </a:rPr>
              <a:t>P</a:t>
            </a:r>
            <a:r>
              <a:rPr lang="fi-FI" dirty="0">
                <a:solidFill>
                  <a:schemeClr val="tx1"/>
                </a:solidFill>
              </a:rPr>
              <a:t>HP</a:t>
            </a:r>
          </a:p>
          <a:p>
            <a:r>
              <a:rPr lang="fi-FI" dirty="0" err="1" smtClean="0"/>
              <a:t>Laravel</a:t>
            </a:r>
            <a:r>
              <a:rPr lang="fi-FI" dirty="0" smtClean="0"/>
              <a:t> API, NPM </a:t>
            </a:r>
            <a:r>
              <a:rPr lang="fi-FI" dirty="0" err="1" smtClean="0"/>
              <a:t>React</a:t>
            </a:r>
            <a:r>
              <a:rPr lang="fi-FI" dirty="0" smtClean="0"/>
              <a:t> </a:t>
            </a:r>
            <a:r>
              <a:rPr lang="fi-FI" dirty="0" err="1" smtClean="0"/>
              <a:t>App</a:t>
            </a:r>
            <a:r>
              <a:rPr lang="fi-FI" dirty="0" smtClean="0"/>
              <a:t> datan visualisointiin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232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580BB5-4E8C-4EB4-BD75-1BCD464C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10" y="984173"/>
            <a:ext cx="3643674" cy="1905000"/>
          </a:xfrm>
        </p:spPr>
        <p:txBody>
          <a:bodyPr>
            <a:normAutofit/>
          </a:bodyPr>
          <a:lstStyle/>
          <a:p>
            <a:r>
              <a:rPr lang="fi-FI" sz="2800" dirty="0" err="1"/>
              <a:t>Apache</a:t>
            </a:r>
            <a:endParaRPr lang="fi-FI" sz="28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326ACF-CC63-4CC0-B180-77654DF7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63" y="2523780"/>
            <a:ext cx="3643674" cy="321627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fi-FI" sz="1800" dirty="0">
                <a:solidFill>
                  <a:schemeClr val="bg1"/>
                </a:solidFill>
              </a:rPr>
              <a:t>Käytössä vakioporteissa 80 sekä 443</a:t>
            </a:r>
          </a:p>
          <a:p>
            <a:pPr>
              <a:buClr>
                <a:schemeClr val="bg1"/>
              </a:buClr>
            </a:pPr>
            <a:r>
              <a:rPr lang="fi-FI" sz="1800" dirty="0" err="1">
                <a:solidFill>
                  <a:schemeClr val="bg1"/>
                </a:solidFill>
              </a:rPr>
              <a:t>Laravel</a:t>
            </a:r>
            <a:r>
              <a:rPr lang="fi-FI" sz="1800" dirty="0">
                <a:solidFill>
                  <a:schemeClr val="bg1"/>
                </a:solidFill>
              </a:rPr>
              <a:t>-palvelu</a:t>
            </a:r>
          </a:p>
          <a:p>
            <a:pPr>
              <a:buClr>
                <a:schemeClr val="bg1"/>
              </a:buClr>
            </a:pPr>
            <a:r>
              <a:rPr lang="fi-FI" sz="1800" dirty="0">
                <a:solidFill>
                  <a:schemeClr val="bg1"/>
                </a:solidFill>
              </a:rPr>
              <a:t>Yhteys ohjataan portista 80 porttiin 443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C4E6C3E7-9760-4B8A-BDB1-6DDE2D3C1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43786" y="645106"/>
            <a:ext cx="5691049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96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3EBDA8-04FF-47F3-8EB2-B2D6E3D9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1017224"/>
            <a:ext cx="3643674" cy="1905000"/>
          </a:xfrm>
        </p:spPr>
        <p:txBody>
          <a:bodyPr>
            <a:normAutofit/>
          </a:bodyPr>
          <a:lstStyle/>
          <a:p>
            <a:r>
              <a:rPr lang="fi-FI" sz="2800" dirty="0"/>
              <a:t>Apache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1D47296-0E69-4396-A324-4747BD80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256" y="2413611"/>
            <a:ext cx="3643674" cy="321627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fi-FI" sz="2000" dirty="0" err="1" smtClean="0">
                <a:solidFill>
                  <a:schemeClr val="bg1"/>
                </a:solidFill>
              </a:rPr>
              <a:t>Https</a:t>
            </a:r>
            <a:r>
              <a:rPr lang="fi-FI" sz="2000" dirty="0" smtClean="0">
                <a:solidFill>
                  <a:schemeClr val="bg1"/>
                </a:solidFill>
              </a:rPr>
              <a:t> toiminnassa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Sisällön paikkamerkki 3">
            <a:extLst>
              <a:ext uri="{FF2B5EF4-FFF2-40B4-BE49-F238E27FC236}">
                <a16:creationId xmlns:a16="http://schemas.microsoft.com/office/drawing/2014/main" id="{CF0DFE41-25A7-4535-9C76-31E123A2962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1842424"/>
            <a:ext cx="6916633" cy="28531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681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D40196-8EEB-4C6A-A0A9-5022B744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</a:t>
            </a:r>
            <a:r>
              <a:rPr lang="fi-FI" dirty="0" smtClean="0"/>
              <a:t>ietoturva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7B5703D-F348-4459-8F05-3625EA3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Käyttäjienhallinta virtuaalikoneella</a:t>
            </a:r>
            <a:endParaRPr lang="fi-FI" dirty="0"/>
          </a:p>
          <a:p>
            <a:pPr lvl="1"/>
            <a:r>
              <a:rPr lang="fi-FI" dirty="0"/>
              <a:t>Kaikilla omat henkilökohtaiset kirjautumistunnukset</a:t>
            </a:r>
          </a:p>
          <a:p>
            <a:r>
              <a:rPr lang="fi-FI" dirty="0" err="1"/>
              <a:t>Root</a:t>
            </a:r>
            <a:r>
              <a:rPr lang="fi-FI" dirty="0"/>
              <a:t> ja </a:t>
            </a:r>
            <a:r>
              <a:rPr lang="fi-FI" dirty="0" err="1"/>
              <a:t>Administrator</a:t>
            </a:r>
            <a:r>
              <a:rPr lang="fi-FI" dirty="0"/>
              <a:t> käyttäjien salasanat </a:t>
            </a:r>
            <a:r>
              <a:rPr lang="fi-FI" dirty="0" err="1"/>
              <a:t>gerenoitu</a:t>
            </a:r>
            <a:r>
              <a:rPr lang="fi-FI" dirty="0"/>
              <a:t> </a:t>
            </a:r>
            <a:r>
              <a:rPr lang="fi-FI" dirty="0" smtClean="0"/>
              <a:t>100-merkkisiksi</a:t>
            </a:r>
          </a:p>
          <a:p>
            <a:r>
              <a:rPr lang="fi-FI" dirty="0" err="1" smtClean="0"/>
              <a:t>Scripteillä</a:t>
            </a:r>
            <a:r>
              <a:rPr lang="fi-FI" dirty="0" smtClean="0"/>
              <a:t> oma </a:t>
            </a:r>
            <a:r>
              <a:rPr lang="fi-FI" dirty="0" err="1" smtClean="0"/>
              <a:t>MySQL</a:t>
            </a:r>
            <a:r>
              <a:rPr lang="fi-FI" dirty="0"/>
              <a:t>-</a:t>
            </a:r>
            <a:r>
              <a:rPr lang="fi-FI" dirty="0" smtClean="0"/>
              <a:t>käyttäjä, jolla vain kirjoitusoikeudet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840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96A9F0-C251-44A0-A499-FD85938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715" y="1006207"/>
            <a:ext cx="6573685" cy="1905000"/>
          </a:xfrm>
        </p:spPr>
        <p:txBody>
          <a:bodyPr>
            <a:normAutofit/>
          </a:bodyPr>
          <a:lstStyle/>
          <a:p>
            <a:r>
              <a:rPr lang="fi-FI" dirty="0" smtClean="0"/>
              <a:t>Palomuuri</a:t>
            </a:r>
            <a:endParaRPr lang="fi-FI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662487E-EB58-4E94-9C56-8AEB7669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155" y="2490729"/>
            <a:ext cx="3233322" cy="2189514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Toteutettu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UFW:llä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Vain </a:t>
            </a:r>
            <a:r>
              <a:rPr lang="en-US" dirty="0" err="1">
                <a:solidFill>
                  <a:schemeClr val="bg1"/>
                </a:solidFill>
              </a:rPr>
              <a:t>tarpeelliset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palvelut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MQTT </a:t>
            </a:r>
            <a:r>
              <a:rPr lang="en-US" dirty="0" err="1">
                <a:solidFill>
                  <a:schemeClr val="bg1"/>
                </a:solidFill>
              </a:rPr>
              <a:t>sallittu</a:t>
            </a:r>
            <a:r>
              <a:rPr lang="en-US" dirty="0">
                <a:solidFill>
                  <a:schemeClr val="bg1"/>
                </a:solidFill>
              </a:rPr>
              <a:t> vain </a:t>
            </a:r>
            <a:r>
              <a:rPr lang="en-US" dirty="0" err="1">
                <a:solidFill>
                  <a:schemeClr val="bg1"/>
                </a:solidFill>
              </a:rPr>
              <a:t>Raspberryn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osoitteelle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Sisällön paikkamerkki 3">
            <a:extLst>
              <a:ext uri="{FF2B5EF4-FFF2-40B4-BE49-F238E27FC236}">
                <a16:creationId xmlns:a16="http://schemas.microsoft.com/office/drawing/2014/main" id="{D48ECD01-42D4-4F35-85D3-2E2569BEE4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60" y="1006207"/>
            <a:ext cx="6391733" cy="441583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47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138</TotalTime>
  <Words>212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</vt:lpstr>
      <vt:lpstr>Ruuvitag IoT-toteutus</vt:lpstr>
      <vt:lpstr>Johdanto</vt:lpstr>
      <vt:lpstr>Rakenne</vt:lpstr>
      <vt:lpstr>Yleiskuva</vt:lpstr>
      <vt:lpstr>Toteutus</vt:lpstr>
      <vt:lpstr>Apache</vt:lpstr>
      <vt:lpstr>Apache</vt:lpstr>
      <vt:lpstr>Tietoturva</vt:lpstr>
      <vt:lpstr>Palomuuri</vt:lpstr>
      <vt:lpstr>Https</vt:lpstr>
      <vt:lpstr>MQTT</vt:lpstr>
      <vt:lpstr>Daemon script</vt:lpstr>
      <vt:lpstr>Api request</vt:lpstr>
      <vt:lpstr>React front-end</vt:lpstr>
      <vt:lpstr>Ongelmia</vt:lpstr>
      <vt:lpstr>Pohdinta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home assignement</dc:title>
  <dc:creator>Sivusuo Pekka</dc:creator>
  <cp:lastModifiedBy>Hannu Oksman</cp:lastModifiedBy>
  <cp:revision>17</cp:revision>
  <dcterms:created xsi:type="dcterms:W3CDTF">2018-12-06T23:19:23Z</dcterms:created>
  <dcterms:modified xsi:type="dcterms:W3CDTF">2018-12-14T06:42:01Z</dcterms:modified>
</cp:coreProperties>
</file>