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18288000" cy="10287000"/>
  <p:notesSz cx="6858000" cy="9144000"/>
  <p:embeddedFontLst>
    <p:embeddedFont>
      <p:font typeface="Baskerville Display PT Bold" charset="1" panose="02030702080406020203"/>
      <p:regular r:id="rId31"/>
    </p:embeddedFont>
    <p:embeddedFont>
      <p:font typeface="Inter" charset="1" panose="020B0502030000000004"/>
      <p:regular r:id="rId32"/>
    </p:embeddedFont>
    <p:embeddedFont>
      <p:font typeface="Canva Sans" charset="1" panose="020B0503030501040103"/>
      <p:regular r:id="rId33"/>
    </p:embeddedFont>
    <p:embeddedFont>
      <p:font typeface="Canva Sans Bold" charset="1" panose="020B0803030501040103"/>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20.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png" Type="http://schemas.openxmlformats.org/officeDocument/2006/relationships/image"/><Relationship Id="rId4" Target="../media/image25.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3493371" y="918233"/>
            <a:ext cx="11301259" cy="4831288"/>
          </a:xfrm>
          <a:custGeom>
            <a:avLst/>
            <a:gdLst/>
            <a:ahLst/>
            <a:cxnLst/>
            <a:rect r="r" b="b" t="t" l="l"/>
            <a:pathLst>
              <a:path h="4831288" w="11301259">
                <a:moveTo>
                  <a:pt x="0" y="0"/>
                </a:moveTo>
                <a:lnTo>
                  <a:pt x="11301258" y="0"/>
                </a:lnTo>
                <a:lnTo>
                  <a:pt x="11301258" y="4831288"/>
                </a:lnTo>
                <a:lnTo>
                  <a:pt x="0" y="4831288"/>
                </a:lnTo>
                <a:lnTo>
                  <a:pt x="0" y="0"/>
                </a:lnTo>
                <a:close/>
              </a:path>
            </a:pathLst>
          </a:custGeom>
          <a:blipFill>
            <a:blip r:embed="rId2"/>
            <a:stretch>
              <a:fillRect l="0" t="0" r="0" b="0"/>
            </a:stretch>
          </a:blipFill>
        </p:spPr>
      </p:sp>
      <p:sp>
        <p:nvSpPr>
          <p:cNvPr name="Freeform 3" id="3"/>
          <p:cNvSpPr/>
          <p:nvPr/>
        </p:nvSpPr>
        <p:spPr>
          <a:xfrm flipH="false" flipV="false" rot="0">
            <a:off x="16445650" y="8444650"/>
            <a:ext cx="1842350" cy="1842350"/>
          </a:xfrm>
          <a:custGeom>
            <a:avLst/>
            <a:gdLst/>
            <a:ahLst/>
            <a:cxnLst/>
            <a:rect r="r" b="b" t="t" l="l"/>
            <a:pathLst>
              <a:path h="1842350" w="1842350">
                <a:moveTo>
                  <a:pt x="0" y="0"/>
                </a:moveTo>
                <a:lnTo>
                  <a:pt x="1842350" y="0"/>
                </a:lnTo>
                <a:lnTo>
                  <a:pt x="1842350" y="1842350"/>
                </a:lnTo>
                <a:lnTo>
                  <a:pt x="0" y="1842350"/>
                </a:lnTo>
                <a:lnTo>
                  <a:pt x="0" y="0"/>
                </a:lnTo>
                <a:close/>
              </a:path>
            </a:pathLst>
          </a:custGeom>
          <a:blipFill>
            <a:blip r:embed="rId3"/>
            <a:stretch>
              <a:fillRect l="0" t="0" r="0" b="0"/>
            </a:stretch>
          </a:blipFill>
        </p:spPr>
      </p:sp>
      <p:sp>
        <p:nvSpPr>
          <p:cNvPr name="TextBox 4" id="4"/>
          <p:cNvSpPr txBox="true"/>
          <p:nvPr/>
        </p:nvSpPr>
        <p:spPr>
          <a:xfrm rot="0">
            <a:off x="2113284" y="5861578"/>
            <a:ext cx="14061431" cy="2397044"/>
          </a:xfrm>
          <a:prstGeom prst="rect">
            <a:avLst/>
          </a:prstGeom>
        </p:spPr>
        <p:txBody>
          <a:bodyPr anchor="t" rtlCol="false" tIns="0" lIns="0" bIns="0" rIns="0">
            <a:spAutoFit/>
          </a:bodyPr>
          <a:lstStyle/>
          <a:p>
            <a:pPr algn="ctr">
              <a:lnSpc>
                <a:spcPts val="9629"/>
              </a:lnSpc>
            </a:pPr>
            <a:r>
              <a:rPr lang="en-US" b="true" sz="6878" spc="1375">
                <a:solidFill>
                  <a:srgbClr val="504C44"/>
                </a:solidFill>
                <a:latin typeface="Baskerville Display PT Bold"/>
                <a:ea typeface="Baskerville Display PT Bold"/>
                <a:cs typeface="Baskerville Display PT Bold"/>
                <a:sym typeface="Baskerville Display PT Bold"/>
              </a:rPr>
              <a:t>ML FOR MARCH MADNESS FORECASTING</a:t>
            </a:r>
          </a:p>
        </p:txBody>
      </p:sp>
      <p:sp>
        <p:nvSpPr>
          <p:cNvPr name="TextBox 5" id="5"/>
          <p:cNvSpPr txBox="true"/>
          <p:nvPr/>
        </p:nvSpPr>
        <p:spPr>
          <a:xfrm rot="0">
            <a:off x="5847343" y="8446879"/>
            <a:ext cx="6593314" cy="835362"/>
          </a:xfrm>
          <a:prstGeom prst="rect">
            <a:avLst/>
          </a:prstGeom>
        </p:spPr>
        <p:txBody>
          <a:bodyPr anchor="t" rtlCol="false" tIns="0" lIns="0" bIns="0" rIns="0">
            <a:spAutoFit/>
          </a:bodyPr>
          <a:lstStyle/>
          <a:p>
            <a:pPr algn="ctr">
              <a:lnSpc>
                <a:spcPts val="3306"/>
              </a:lnSpc>
            </a:pPr>
            <a:r>
              <a:rPr lang="en-US" sz="2361" spc="472">
                <a:solidFill>
                  <a:srgbClr val="504C44"/>
                </a:solidFill>
                <a:latin typeface="Inter"/>
                <a:ea typeface="Inter"/>
                <a:cs typeface="Inter"/>
                <a:sym typeface="Inter"/>
              </a:rPr>
              <a:t>BY. ATHANASIOS TASSIADAMIS</a:t>
            </a:r>
          </a:p>
          <a:p>
            <a:pPr algn="ctr">
              <a:lnSpc>
                <a:spcPts val="3306"/>
              </a:lnSpc>
            </a:pPr>
            <a:r>
              <a:rPr lang="en-US" sz="2361" spc="472">
                <a:solidFill>
                  <a:srgbClr val="504C44"/>
                </a:solidFill>
                <a:latin typeface="Inter"/>
                <a:ea typeface="Inter"/>
                <a:cs typeface="Inter"/>
                <a:sym typeface="Inter"/>
              </a:rPr>
              <a:t>MENTOR: DR. LA PLANTE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1140671" y="2461757"/>
            <a:ext cx="15371959" cy="7474615"/>
          </a:xfrm>
          <a:custGeom>
            <a:avLst/>
            <a:gdLst/>
            <a:ahLst/>
            <a:cxnLst/>
            <a:rect r="r" b="b" t="t" l="l"/>
            <a:pathLst>
              <a:path h="7474615" w="15371959">
                <a:moveTo>
                  <a:pt x="0" y="0"/>
                </a:moveTo>
                <a:lnTo>
                  <a:pt x="15371959" y="0"/>
                </a:lnTo>
                <a:lnTo>
                  <a:pt x="15371959" y="7474616"/>
                </a:lnTo>
                <a:lnTo>
                  <a:pt x="0" y="7474616"/>
                </a:lnTo>
                <a:lnTo>
                  <a:pt x="0" y="0"/>
                </a:lnTo>
                <a:close/>
              </a:path>
            </a:pathLst>
          </a:custGeom>
          <a:blipFill>
            <a:blip r:embed="rId2"/>
            <a:stretch>
              <a:fillRect l="0" t="0" r="0" b="0"/>
            </a:stretch>
          </a:blipFill>
        </p:spPr>
      </p:sp>
      <p:sp>
        <p:nvSpPr>
          <p:cNvPr name="TextBox 3" id="3"/>
          <p:cNvSpPr txBox="true"/>
          <p:nvPr/>
        </p:nvSpPr>
        <p:spPr>
          <a:xfrm rot="0">
            <a:off x="1346050" y="190917"/>
            <a:ext cx="15595900" cy="2079625"/>
          </a:xfrm>
          <a:prstGeom prst="rect">
            <a:avLst/>
          </a:prstGeom>
        </p:spPr>
        <p:txBody>
          <a:bodyPr anchor="t" rtlCol="false" tIns="0" lIns="0" bIns="0" rIns="0">
            <a:spAutoFit/>
          </a:bodyPr>
          <a:lstStyle/>
          <a:p>
            <a:pPr algn="ctr">
              <a:lnSpc>
                <a:spcPts val="5599"/>
              </a:lnSpc>
            </a:pPr>
            <a:r>
              <a:rPr lang="en-US" b="true" sz="3999" spc="799">
                <a:solidFill>
                  <a:srgbClr val="504C44"/>
                </a:solidFill>
                <a:latin typeface="Baskerville Display PT Bold"/>
                <a:ea typeface="Baskerville Display PT Bold"/>
                <a:cs typeface="Baskerville Display PT Bold"/>
                <a:sym typeface="Baskerville Display PT Bold"/>
              </a:rPr>
              <a:t>AN EMPIRICAL APPROACH TO ADJUSTING STATS TO CONFERENCE STRENGTH (STRONGER) (USED)</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2601588" y="2270542"/>
            <a:ext cx="13084823" cy="7589197"/>
          </a:xfrm>
          <a:custGeom>
            <a:avLst/>
            <a:gdLst/>
            <a:ahLst/>
            <a:cxnLst/>
            <a:rect r="r" b="b" t="t" l="l"/>
            <a:pathLst>
              <a:path h="7589197" w="13084823">
                <a:moveTo>
                  <a:pt x="0" y="0"/>
                </a:moveTo>
                <a:lnTo>
                  <a:pt x="13084824" y="0"/>
                </a:lnTo>
                <a:lnTo>
                  <a:pt x="13084824" y="7589197"/>
                </a:lnTo>
                <a:lnTo>
                  <a:pt x="0" y="7589197"/>
                </a:lnTo>
                <a:lnTo>
                  <a:pt x="0" y="0"/>
                </a:lnTo>
                <a:close/>
              </a:path>
            </a:pathLst>
          </a:custGeom>
          <a:blipFill>
            <a:blip r:embed="rId2"/>
            <a:stretch>
              <a:fillRect l="0" t="0" r="0" b="0"/>
            </a:stretch>
          </a:blipFill>
        </p:spPr>
      </p:sp>
      <p:sp>
        <p:nvSpPr>
          <p:cNvPr name="TextBox 3" id="3"/>
          <p:cNvSpPr txBox="true"/>
          <p:nvPr/>
        </p:nvSpPr>
        <p:spPr>
          <a:xfrm rot="0">
            <a:off x="1346050" y="190917"/>
            <a:ext cx="15595900" cy="2079625"/>
          </a:xfrm>
          <a:prstGeom prst="rect">
            <a:avLst/>
          </a:prstGeom>
        </p:spPr>
        <p:txBody>
          <a:bodyPr anchor="t" rtlCol="false" tIns="0" lIns="0" bIns="0" rIns="0">
            <a:spAutoFit/>
          </a:bodyPr>
          <a:lstStyle/>
          <a:p>
            <a:pPr algn="ctr">
              <a:lnSpc>
                <a:spcPts val="5599"/>
              </a:lnSpc>
            </a:pPr>
            <a:r>
              <a:rPr lang="en-US" b="true" sz="3999" spc="799">
                <a:solidFill>
                  <a:srgbClr val="504C44"/>
                </a:solidFill>
                <a:latin typeface="Baskerville Display PT Bold"/>
                <a:ea typeface="Baskerville Display PT Bold"/>
                <a:cs typeface="Baskerville Display PT Bold"/>
                <a:sym typeface="Baskerville Display PT Bold"/>
              </a:rPr>
              <a:t>AN EMPIRICAL APPROACH TO ADJUSTING STATS TO CONFERENCE STRENGTH (STRONGER) (USED)</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683016" y="1294982"/>
            <a:ext cx="17185219" cy="3050376"/>
          </a:xfrm>
          <a:custGeom>
            <a:avLst/>
            <a:gdLst/>
            <a:ahLst/>
            <a:cxnLst/>
            <a:rect r="r" b="b" t="t" l="l"/>
            <a:pathLst>
              <a:path h="3050376" w="17185219">
                <a:moveTo>
                  <a:pt x="0" y="0"/>
                </a:moveTo>
                <a:lnTo>
                  <a:pt x="17185219" y="0"/>
                </a:lnTo>
                <a:lnTo>
                  <a:pt x="17185219" y="3050376"/>
                </a:lnTo>
                <a:lnTo>
                  <a:pt x="0" y="3050376"/>
                </a:lnTo>
                <a:lnTo>
                  <a:pt x="0" y="0"/>
                </a:lnTo>
                <a:close/>
              </a:path>
            </a:pathLst>
          </a:custGeom>
          <a:blipFill>
            <a:blip r:embed="rId2"/>
            <a:stretch>
              <a:fillRect l="0" t="0" r="0" b="0"/>
            </a:stretch>
          </a:blipFill>
        </p:spPr>
      </p:sp>
      <p:sp>
        <p:nvSpPr>
          <p:cNvPr name="Freeform 3" id="3"/>
          <p:cNvSpPr/>
          <p:nvPr/>
        </p:nvSpPr>
        <p:spPr>
          <a:xfrm flipH="false" flipV="false" rot="0">
            <a:off x="2059945" y="4536791"/>
            <a:ext cx="14431360" cy="2759998"/>
          </a:xfrm>
          <a:custGeom>
            <a:avLst/>
            <a:gdLst/>
            <a:ahLst/>
            <a:cxnLst/>
            <a:rect r="r" b="b" t="t" l="l"/>
            <a:pathLst>
              <a:path h="2759998" w="14431360">
                <a:moveTo>
                  <a:pt x="0" y="0"/>
                </a:moveTo>
                <a:lnTo>
                  <a:pt x="14431360" y="0"/>
                </a:lnTo>
                <a:lnTo>
                  <a:pt x="14431360" y="2759998"/>
                </a:lnTo>
                <a:lnTo>
                  <a:pt x="0" y="2759998"/>
                </a:lnTo>
                <a:lnTo>
                  <a:pt x="0" y="0"/>
                </a:lnTo>
                <a:close/>
              </a:path>
            </a:pathLst>
          </a:custGeom>
          <a:blipFill>
            <a:blip r:embed="rId3"/>
            <a:stretch>
              <a:fillRect l="0" t="0" r="0" b="0"/>
            </a:stretch>
          </a:blipFill>
        </p:spPr>
      </p:sp>
      <p:sp>
        <p:nvSpPr>
          <p:cNvPr name="Freeform 4" id="4"/>
          <p:cNvSpPr/>
          <p:nvPr/>
        </p:nvSpPr>
        <p:spPr>
          <a:xfrm flipH="false" flipV="false" rot="0">
            <a:off x="2309293" y="7326309"/>
            <a:ext cx="13932664" cy="2960691"/>
          </a:xfrm>
          <a:custGeom>
            <a:avLst/>
            <a:gdLst/>
            <a:ahLst/>
            <a:cxnLst/>
            <a:rect r="r" b="b" t="t" l="l"/>
            <a:pathLst>
              <a:path h="2960691" w="13932664">
                <a:moveTo>
                  <a:pt x="0" y="0"/>
                </a:moveTo>
                <a:lnTo>
                  <a:pt x="13932664" y="0"/>
                </a:lnTo>
                <a:lnTo>
                  <a:pt x="13932664" y="2960691"/>
                </a:lnTo>
                <a:lnTo>
                  <a:pt x="0" y="2960691"/>
                </a:lnTo>
                <a:lnTo>
                  <a:pt x="0" y="0"/>
                </a:lnTo>
                <a:close/>
              </a:path>
            </a:pathLst>
          </a:custGeom>
          <a:blipFill>
            <a:blip r:embed="rId4"/>
            <a:stretch>
              <a:fillRect l="0" t="0" r="0" b="0"/>
            </a:stretch>
          </a:blipFill>
        </p:spPr>
      </p:sp>
      <p:sp>
        <p:nvSpPr>
          <p:cNvPr name="TextBox 5" id="5"/>
          <p:cNvSpPr txBox="true"/>
          <p:nvPr/>
        </p:nvSpPr>
        <p:spPr>
          <a:xfrm rot="0">
            <a:off x="4985399" y="239866"/>
            <a:ext cx="8580453" cy="788834"/>
          </a:xfrm>
          <a:prstGeom prst="rect">
            <a:avLst/>
          </a:prstGeom>
        </p:spPr>
        <p:txBody>
          <a:bodyPr anchor="t" rtlCol="false" tIns="0" lIns="0" bIns="0" rIns="0">
            <a:spAutoFit/>
          </a:bodyPr>
          <a:lstStyle/>
          <a:p>
            <a:pPr algn="ctr">
              <a:lnSpc>
                <a:spcPts val="6504"/>
              </a:lnSpc>
            </a:pPr>
            <a:r>
              <a:rPr lang="en-US" sz="4646">
                <a:solidFill>
                  <a:srgbClr val="504C44"/>
                </a:solidFill>
                <a:latin typeface="Canva Sans"/>
                <a:ea typeface="Canva Sans"/>
                <a:cs typeface="Canva Sans"/>
                <a:sym typeface="Canva Sans"/>
              </a:rPr>
              <a:t>Final Training Dataset Sample</a:t>
            </a:r>
          </a:p>
        </p:txBody>
      </p:sp>
      <p:grpSp>
        <p:nvGrpSpPr>
          <p:cNvPr name="Group 6" id="6"/>
          <p:cNvGrpSpPr/>
          <p:nvPr/>
        </p:nvGrpSpPr>
        <p:grpSpPr>
          <a:xfrm rot="0">
            <a:off x="11118532" y="7354253"/>
            <a:ext cx="2468880" cy="441960"/>
            <a:chOff x="0" y="0"/>
            <a:chExt cx="3291840" cy="589280"/>
          </a:xfrm>
        </p:grpSpPr>
        <p:sp>
          <p:nvSpPr>
            <p:cNvPr name="Freeform 7" id="7"/>
            <p:cNvSpPr/>
            <p:nvPr/>
          </p:nvSpPr>
          <p:spPr>
            <a:xfrm flipH="false" flipV="false" rot="0">
              <a:off x="50800" y="-220980"/>
              <a:ext cx="3298190" cy="994410"/>
            </a:xfrm>
            <a:custGeom>
              <a:avLst/>
              <a:gdLst/>
              <a:ahLst/>
              <a:cxnLst/>
              <a:rect r="r" b="b" t="t" l="l"/>
              <a:pathLst>
                <a:path h="994410" w="3298190">
                  <a:moveTo>
                    <a:pt x="0" y="299720"/>
                  </a:moveTo>
                  <a:cubicBezTo>
                    <a:pt x="836930" y="252730"/>
                    <a:pt x="2917190" y="0"/>
                    <a:pt x="3188970" y="271780"/>
                  </a:cubicBezTo>
                  <a:cubicBezTo>
                    <a:pt x="3298190" y="379730"/>
                    <a:pt x="3296920" y="619760"/>
                    <a:pt x="3188970" y="728980"/>
                  </a:cubicBezTo>
                  <a:cubicBezTo>
                    <a:pt x="2923540" y="994410"/>
                    <a:pt x="875030" y="721360"/>
                    <a:pt x="440690" y="728980"/>
                  </a:cubicBezTo>
                  <a:cubicBezTo>
                    <a:pt x="306070" y="731520"/>
                    <a:pt x="246380" y="730250"/>
                    <a:pt x="176530" y="737870"/>
                  </a:cubicBezTo>
                  <a:cubicBezTo>
                    <a:pt x="129540" y="742950"/>
                    <a:pt x="90170" y="779780"/>
                    <a:pt x="60960" y="758190"/>
                  </a:cubicBezTo>
                  <a:cubicBezTo>
                    <a:pt x="2540" y="715010"/>
                    <a:pt x="0" y="299720"/>
                    <a:pt x="0" y="299720"/>
                  </a:cubicBezTo>
                </a:path>
              </a:pathLst>
            </a:custGeom>
            <a:solidFill>
              <a:srgbClr val="FFF234">
                <a:alpha val="24706"/>
              </a:srgbClr>
            </a:solidFill>
            <a:ln cap="sq">
              <a:noFill/>
              <a:prstDash val="solid"/>
              <a:miter/>
            </a:ln>
          </p:spPr>
        </p:sp>
      </p:grpSp>
      <p:grpSp>
        <p:nvGrpSpPr>
          <p:cNvPr name="Group 8" id="8"/>
          <p:cNvGrpSpPr/>
          <p:nvPr/>
        </p:nvGrpSpPr>
        <p:grpSpPr>
          <a:xfrm rot="0">
            <a:off x="13766482" y="7313295"/>
            <a:ext cx="2359342" cy="479107"/>
            <a:chOff x="0" y="0"/>
            <a:chExt cx="3145790" cy="638810"/>
          </a:xfrm>
        </p:grpSpPr>
        <p:sp>
          <p:nvSpPr>
            <p:cNvPr name="Freeform 9" id="9"/>
            <p:cNvSpPr/>
            <p:nvPr/>
          </p:nvSpPr>
          <p:spPr>
            <a:xfrm flipH="false" flipV="false" rot="0">
              <a:off x="13970" y="40640"/>
              <a:ext cx="3083560" cy="570230"/>
            </a:xfrm>
            <a:custGeom>
              <a:avLst/>
              <a:gdLst/>
              <a:ahLst/>
              <a:cxnLst/>
              <a:rect r="r" b="b" t="t" l="l"/>
              <a:pathLst>
                <a:path h="570230" w="3083560">
                  <a:moveTo>
                    <a:pt x="36830" y="38100"/>
                  </a:moveTo>
                  <a:cubicBezTo>
                    <a:pt x="538480" y="7620"/>
                    <a:pt x="594360" y="10160"/>
                    <a:pt x="706120" y="10160"/>
                  </a:cubicBezTo>
                  <a:cubicBezTo>
                    <a:pt x="900430" y="10160"/>
                    <a:pt x="1309370" y="0"/>
                    <a:pt x="1504950" y="10160"/>
                  </a:cubicBezTo>
                  <a:cubicBezTo>
                    <a:pt x="1616710" y="16510"/>
                    <a:pt x="1658620" y="31750"/>
                    <a:pt x="1770380" y="36830"/>
                  </a:cubicBezTo>
                  <a:cubicBezTo>
                    <a:pt x="1954530" y="45720"/>
                    <a:pt x="2319020" y="27940"/>
                    <a:pt x="2510790" y="36830"/>
                  </a:cubicBezTo>
                  <a:cubicBezTo>
                    <a:pt x="2633980" y="43180"/>
                    <a:pt x="2717800" y="41910"/>
                    <a:pt x="2813050" y="64770"/>
                  </a:cubicBezTo>
                  <a:cubicBezTo>
                    <a:pt x="2907030" y="87630"/>
                    <a:pt x="3074670" y="180340"/>
                    <a:pt x="3079750" y="171450"/>
                  </a:cubicBezTo>
                  <a:cubicBezTo>
                    <a:pt x="3083560" y="165100"/>
                    <a:pt x="3004820" y="82550"/>
                    <a:pt x="2979420" y="92710"/>
                  </a:cubicBezTo>
                  <a:cubicBezTo>
                    <a:pt x="2931160" y="113030"/>
                    <a:pt x="2978150" y="504190"/>
                    <a:pt x="2918460" y="546100"/>
                  </a:cubicBezTo>
                  <a:cubicBezTo>
                    <a:pt x="2885440" y="570230"/>
                    <a:pt x="2837180" y="525780"/>
                    <a:pt x="2783840" y="518160"/>
                  </a:cubicBezTo>
                  <a:cubicBezTo>
                    <a:pt x="2708910" y="506730"/>
                    <a:pt x="2625090" y="499110"/>
                    <a:pt x="2510790" y="494030"/>
                  </a:cubicBezTo>
                  <a:cubicBezTo>
                    <a:pt x="2324100" y="486410"/>
                    <a:pt x="1950720" y="502920"/>
                    <a:pt x="1765300" y="494030"/>
                  </a:cubicBezTo>
                  <a:cubicBezTo>
                    <a:pt x="1654810" y="488950"/>
                    <a:pt x="1617980" y="473710"/>
                    <a:pt x="1502410" y="467360"/>
                  </a:cubicBezTo>
                  <a:cubicBezTo>
                    <a:pt x="1277620" y="455930"/>
                    <a:pt x="767080" y="458470"/>
                    <a:pt x="505460" y="467360"/>
                  </a:cubicBezTo>
                  <a:cubicBezTo>
                    <a:pt x="335280" y="473710"/>
                    <a:pt x="162560" y="563880"/>
                    <a:pt x="82550" y="497840"/>
                  </a:cubicBezTo>
                  <a:cubicBezTo>
                    <a:pt x="0" y="427990"/>
                    <a:pt x="36830" y="38100"/>
                    <a:pt x="36830" y="38100"/>
                  </a:cubicBezTo>
                </a:path>
              </a:pathLst>
            </a:custGeom>
            <a:solidFill>
              <a:srgbClr val="FFF234">
                <a:alpha val="24706"/>
              </a:srgbClr>
            </a:solidFill>
            <a:ln cap="sq">
              <a:noFill/>
              <a:prstDash val="solid"/>
              <a:miter/>
            </a:ln>
          </p:spPr>
        </p:sp>
      </p:grpSp>
    </p:spTree>
  </p:cSld>
  <p:clrMapOvr>
    <a:masterClrMapping/>
  </p:clrMapOvr>
</p:sld>
</file>

<file path=ppt/slides/slide13.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2883237" y="3605956"/>
            <a:ext cx="12521526" cy="2979838"/>
          </a:xfrm>
          <a:prstGeom prst="rect">
            <a:avLst/>
          </a:prstGeom>
        </p:spPr>
        <p:txBody>
          <a:bodyPr anchor="t" rtlCol="false" tIns="0" lIns="0" bIns="0" rIns="0">
            <a:spAutoFit/>
          </a:bodyPr>
          <a:lstStyle/>
          <a:p>
            <a:pPr algn="ctr">
              <a:lnSpc>
                <a:spcPts val="7956"/>
              </a:lnSpc>
            </a:pPr>
            <a:r>
              <a:rPr lang="en-US" b="true" sz="5683" spc="1136">
                <a:solidFill>
                  <a:srgbClr val="504C44"/>
                </a:solidFill>
                <a:latin typeface="Baskerville Display PT Bold"/>
                <a:ea typeface="Baskerville Display PT Bold"/>
                <a:cs typeface="Baskerville Display PT Bold"/>
                <a:sym typeface="Baskerville Display PT Bold"/>
              </a:rPr>
              <a:t>MODEL OUTCOMES WITH ONLY REGULAR SEASON DIFFERENTIALS(#1)</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405001" y="3104242"/>
            <a:ext cx="7943674" cy="5153458"/>
          </a:xfrm>
          <a:custGeom>
            <a:avLst/>
            <a:gdLst/>
            <a:ahLst/>
            <a:cxnLst/>
            <a:rect r="r" b="b" t="t" l="l"/>
            <a:pathLst>
              <a:path h="5153458" w="7943674">
                <a:moveTo>
                  <a:pt x="0" y="0"/>
                </a:moveTo>
                <a:lnTo>
                  <a:pt x="7943674" y="0"/>
                </a:lnTo>
                <a:lnTo>
                  <a:pt x="7943674" y="5153458"/>
                </a:lnTo>
                <a:lnTo>
                  <a:pt x="0" y="5153458"/>
                </a:lnTo>
                <a:lnTo>
                  <a:pt x="0" y="0"/>
                </a:lnTo>
                <a:close/>
              </a:path>
            </a:pathLst>
          </a:custGeom>
          <a:blipFill>
            <a:blip r:embed="rId2"/>
            <a:stretch>
              <a:fillRect l="0" t="0" r="0" b="0"/>
            </a:stretch>
          </a:blipFill>
        </p:spPr>
      </p:sp>
      <p:sp>
        <p:nvSpPr>
          <p:cNvPr name="Freeform 3" id="3"/>
          <p:cNvSpPr/>
          <p:nvPr/>
        </p:nvSpPr>
        <p:spPr>
          <a:xfrm flipH="false" flipV="false" rot="0">
            <a:off x="9201249" y="0"/>
            <a:ext cx="7595094" cy="4993774"/>
          </a:xfrm>
          <a:custGeom>
            <a:avLst/>
            <a:gdLst/>
            <a:ahLst/>
            <a:cxnLst/>
            <a:rect r="r" b="b" t="t" l="l"/>
            <a:pathLst>
              <a:path h="4993774" w="7595094">
                <a:moveTo>
                  <a:pt x="0" y="0"/>
                </a:moveTo>
                <a:lnTo>
                  <a:pt x="7595094" y="0"/>
                </a:lnTo>
                <a:lnTo>
                  <a:pt x="7595094" y="4993774"/>
                </a:lnTo>
                <a:lnTo>
                  <a:pt x="0" y="4993774"/>
                </a:lnTo>
                <a:lnTo>
                  <a:pt x="0" y="0"/>
                </a:lnTo>
                <a:close/>
              </a:path>
            </a:pathLst>
          </a:custGeom>
          <a:blipFill>
            <a:blip r:embed="rId3"/>
            <a:stretch>
              <a:fillRect l="0" t="0" r="0" b="0"/>
            </a:stretch>
          </a:blipFill>
        </p:spPr>
      </p:sp>
      <p:sp>
        <p:nvSpPr>
          <p:cNvPr name="Freeform 4" id="4"/>
          <p:cNvSpPr/>
          <p:nvPr/>
        </p:nvSpPr>
        <p:spPr>
          <a:xfrm flipH="false" flipV="false" rot="0">
            <a:off x="9003845" y="5077669"/>
            <a:ext cx="7989903" cy="5063601"/>
          </a:xfrm>
          <a:custGeom>
            <a:avLst/>
            <a:gdLst/>
            <a:ahLst/>
            <a:cxnLst/>
            <a:rect r="r" b="b" t="t" l="l"/>
            <a:pathLst>
              <a:path h="5063601" w="7989903">
                <a:moveTo>
                  <a:pt x="0" y="0"/>
                </a:moveTo>
                <a:lnTo>
                  <a:pt x="7989903" y="0"/>
                </a:lnTo>
                <a:lnTo>
                  <a:pt x="7989903" y="5063601"/>
                </a:lnTo>
                <a:lnTo>
                  <a:pt x="0" y="5063601"/>
                </a:lnTo>
                <a:lnTo>
                  <a:pt x="0" y="0"/>
                </a:lnTo>
                <a:close/>
              </a:path>
            </a:pathLst>
          </a:custGeom>
          <a:blipFill>
            <a:blip r:embed="rId4"/>
            <a:stretch>
              <a:fillRect l="0" t="0" r="0" b="0"/>
            </a:stretch>
          </a:blipFill>
        </p:spPr>
      </p:sp>
      <p:sp>
        <p:nvSpPr>
          <p:cNvPr name="TextBox 5" id="5"/>
          <p:cNvSpPr txBox="true"/>
          <p:nvPr/>
        </p:nvSpPr>
        <p:spPr>
          <a:xfrm rot="0">
            <a:off x="1028700" y="1348901"/>
            <a:ext cx="12740959" cy="669925"/>
          </a:xfrm>
          <a:prstGeom prst="rect">
            <a:avLst/>
          </a:prstGeom>
        </p:spPr>
        <p:txBody>
          <a:bodyPr anchor="t" rtlCol="false" tIns="0" lIns="0" bIns="0" rIns="0">
            <a:spAutoFit/>
          </a:bodyPr>
          <a:lstStyle/>
          <a:p>
            <a:pPr algn="l">
              <a:lnSpc>
                <a:spcPts val="5599"/>
              </a:lnSpc>
            </a:pPr>
            <a:r>
              <a:rPr lang="en-US" b="true" sz="3999" spc="799">
                <a:solidFill>
                  <a:srgbClr val="504C44"/>
                </a:solidFill>
                <a:latin typeface="Baskerville Display PT Bold"/>
                <a:ea typeface="Baskerville Display PT Bold"/>
                <a:cs typeface="Baskerville Display PT Bold"/>
                <a:sym typeface="Baskerville Display PT Bold"/>
              </a:rPr>
              <a:t>MODEL RESULTS (#1)</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2104409" y="1954490"/>
            <a:ext cx="14079183" cy="7004394"/>
          </a:xfrm>
          <a:custGeom>
            <a:avLst/>
            <a:gdLst/>
            <a:ahLst/>
            <a:cxnLst/>
            <a:rect r="r" b="b" t="t" l="l"/>
            <a:pathLst>
              <a:path h="7004394" w="14079183">
                <a:moveTo>
                  <a:pt x="0" y="0"/>
                </a:moveTo>
                <a:lnTo>
                  <a:pt x="14079182" y="0"/>
                </a:lnTo>
                <a:lnTo>
                  <a:pt x="14079182" y="7004393"/>
                </a:lnTo>
                <a:lnTo>
                  <a:pt x="0" y="7004393"/>
                </a:lnTo>
                <a:lnTo>
                  <a:pt x="0" y="0"/>
                </a:lnTo>
                <a:close/>
              </a:path>
            </a:pathLst>
          </a:custGeom>
          <a:blipFill>
            <a:blip r:embed="rId2"/>
            <a:stretch>
              <a:fillRect l="0" t="0" r="0" b="0"/>
            </a:stretch>
          </a:blipFill>
        </p:spPr>
      </p:sp>
      <p:sp>
        <p:nvSpPr>
          <p:cNvPr name="TextBox 3" id="3"/>
          <p:cNvSpPr txBox="true"/>
          <p:nvPr/>
        </p:nvSpPr>
        <p:spPr>
          <a:xfrm rot="0">
            <a:off x="4079648" y="660400"/>
            <a:ext cx="10128704" cy="1374775"/>
          </a:xfrm>
          <a:prstGeom prst="rect">
            <a:avLst/>
          </a:prstGeom>
        </p:spPr>
        <p:txBody>
          <a:bodyPr anchor="t" rtlCol="false" tIns="0" lIns="0" bIns="0" rIns="0">
            <a:spAutoFit/>
          </a:bodyPr>
          <a:lstStyle/>
          <a:p>
            <a:pPr algn="ctr">
              <a:lnSpc>
                <a:spcPts val="5599"/>
              </a:lnSpc>
            </a:pPr>
            <a:r>
              <a:rPr lang="en-US" b="true" sz="3999" spc="799">
                <a:solidFill>
                  <a:srgbClr val="504C44"/>
                </a:solidFill>
                <a:latin typeface="Baskerville Display PT Bold"/>
                <a:ea typeface="Baskerville Display PT Bold"/>
                <a:cs typeface="Baskerville Display PT Bold"/>
                <a:sym typeface="Baskerville Display PT Bold"/>
              </a:rPr>
              <a:t>MODEL FEATURE RELEVANCY (#1)</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2020264" y="2348276"/>
            <a:ext cx="14247472" cy="6910024"/>
          </a:xfrm>
          <a:custGeom>
            <a:avLst/>
            <a:gdLst/>
            <a:ahLst/>
            <a:cxnLst/>
            <a:rect r="r" b="b" t="t" l="l"/>
            <a:pathLst>
              <a:path h="6910024" w="14247472">
                <a:moveTo>
                  <a:pt x="0" y="0"/>
                </a:moveTo>
                <a:lnTo>
                  <a:pt x="14247472" y="0"/>
                </a:lnTo>
                <a:lnTo>
                  <a:pt x="14247472" y="6910024"/>
                </a:lnTo>
                <a:lnTo>
                  <a:pt x="0" y="6910024"/>
                </a:lnTo>
                <a:lnTo>
                  <a:pt x="0" y="0"/>
                </a:lnTo>
                <a:close/>
              </a:path>
            </a:pathLst>
          </a:custGeom>
          <a:blipFill>
            <a:blip r:embed="rId2"/>
            <a:stretch>
              <a:fillRect l="0" t="0" r="0" b="0"/>
            </a:stretch>
          </a:blipFill>
        </p:spPr>
      </p:sp>
      <p:sp>
        <p:nvSpPr>
          <p:cNvPr name="TextBox 3" id="3"/>
          <p:cNvSpPr txBox="true"/>
          <p:nvPr/>
        </p:nvSpPr>
        <p:spPr>
          <a:xfrm rot="0">
            <a:off x="4007919" y="660400"/>
            <a:ext cx="10128704" cy="1374775"/>
          </a:xfrm>
          <a:prstGeom prst="rect">
            <a:avLst/>
          </a:prstGeom>
        </p:spPr>
        <p:txBody>
          <a:bodyPr anchor="t" rtlCol="false" tIns="0" lIns="0" bIns="0" rIns="0">
            <a:spAutoFit/>
          </a:bodyPr>
          <a:lstStyle/>
          <a:p>
            <a:pPr algn="ctr">
              <a:lnSpc>
                <a:spcPts val="5599"/>
              </a:lnSpc>
            </a:pPr>
            <a:r>
              <a:rPr lang="en-US" b="true" sz="3999" spc="799">
                <a:solidFill>
                  <a:srgbClr val="504C44"/>
                </a:solidFill>
                <a:latin typeface="Baskerville Display PT Bold"/>
                <a:ea typeface="Baskerville Display PT Bold"/>
                <a:cs typeface="Baskerville Display PT Bold"/>
                <a:sym typeface="Baskerville Display PT Bold"/>
              </a:rPr>
              <a:t>MODEL FEATURE RELEVANCY (#1)</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2883237" y="3605956"/>
            <a:ext cx="12521526" cy="2979838"/>
          </a:xfrm>
          <a:prstGeom prst="rect">
            <a:avLst/>
          </a:prstGeom>
        </p:spPr>
        <p:txBody>
          <a:bodyPr anchor="t" rtlCol="false" tIns="0" lIns="0" bIns="0" rIns="0">
            <a:spAutoFit/>
          </a:bodyPr>
          <a:lstStyle/>
          <a:p>
            <a:pPr algn="ctr">
              <a:lnSpc>
                <a:spcPts val="7956"/>
              </a:lnSpc>
            </a:pPr>
            <a:r>
              <a:rPr lang="en-US" b="true" sz="5683" spc="1136">
                <a:solidFill>
                  <a:srgbClr val="504C44"/>
                </a:solidFill>
                <a:latin typeface="Baskerville Display PT Bold"/>
                <a:ea typeface="Baskerville Display PT Bold"/>
                <a:cs typeface="Baskerville Display PT Bold"/>
                <a:sym typeface="Baskerville Display PT Bold"/>
              </a:rPr>
              <a:t>MODEL OUTCOMES WITH CONFERENCE STRENGTH ADJUSTMENTS (#2)</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202500" y="2872521"/>
            <a:ext cx="7881957" cy="5034600"/>
          </a:xfrm>
          <a:custGeom>
            <a:avLst/>
            <a:gdLst/>
            <a:ahLst/>
            <a:cxnLst/>
            <a:rect r="r" b="b" t="t" l="l"/>
            <a:pathLst>
              <a:path h="5034600" w="7881957">
                <a:moveTo>
                  <a:pt x="0" y="0"/>
                </a:moveTo>
                <a:lnTo>
                  <a:pt x="7881958" y="0"/>
                </a:lnTo>
                <a:lnTo>
                  <a:pt x="7881958" y="5034600"/>
                </a:lnTo>
                <a:lnTo>
                  <a:pt x="0" y="5034600"/>
                </a:lnTo>
                <a:lnTo>
                  <a:pt x="0" y="0"/>
                </a:lnTo>
                <a:close/>
              </a:path>
            </a:pathLst>
          </a:custGeom>
          <a:blipFill>
            <a:blip r:embed="rId2"/>
            <a:stretch>
              <a:fillRect l="0" t="0" r="0" b="0"/>
            </a:stretch>
          </a:blipFill>
        </p:spPr>
      </p:sp>
      <p:sp>
        <p:nvSpPr>
          <p:cNvPr name="Freeform 3" id="3"/>
          <p:cNvSpPr/>
          <p:nvPr/>
        </p:nvSpPr>
        <p:spPr>
          <a:xfrm flipH="false" flipV="false" rot="0">
            <a:off x="9322584" y="251517"/>
            <a:ext cx="7811549" cy="4891983"/>
          </a:xfrm>
          <a:custGeom>
            <a:avLst/>
            <a:gdLst/>
            <a:ahLst/>
            <a:cxnLst/>
            <a:rect r="r" b="b" t="t" l="l"/>
            <a:pathLst>
              <a:path h="4891983" w="7811549">
                <a:moveTo>
                  <a:pt x="0" y="0"/>
                </a:moveTo>
                <a:lnTo>
                  <a:pt x="7811550" y="0"/>
                </a:lnTo>
                <a:lnTo>
                  <a:pt x="7811550" y="4891983"/>
                </a:lnTo>
                <a:lnTo>
                  <a:pt x="0" y="4891983"/>
                </a:lnTo>
                <a:lnTo>
                  <a:pt x="0" y="0"/>
                </a:lnTo>
                <a:close/>
              </a:path>
            </a:pathLst>
          </a:custGeom>
          <a:blipFill>
            <a:blip r:embed="rId3"/>
            <a:stretch>
              <a:fillRect l="0" t="0" r="0" b="0"/>
            </a:stretch>
          </a:blipFill>
        </p:spPr>
      </p:sp>
      <p:sp>
        <p:nvSpPr>
          <p:cNvPr name="Freeform 4" id="4"/>
          <p:cNvSpPr/>
          <p:nvPr/>
        </p:nvSpPr>
        <p:spPr>
          <a:xfrm flipH="false" flipV="false" rot="0">
            <a:off x="9197418" y="5418015"/>
            <a:ext cx="8061882" cy="4978212"/>
          </a:xfrm>
          <a:custGeom>
            <a:avLst/>
            <a:gdLst/>
            <a:ahLst/>
            <a:cxnLst/>
            <a:rect r="r" b="b" t="t" l="l"/>
            <a:pathLst>
              <a:path h="4978212" w="8061882">
                <a:moveTo>
                  <a:pt x="0" y="0"/>
                </a:moveTo>
                <a:lnTo>
                  <a:pt x="8061882" y="0"/>
                </a:lnTo>
                <a:lnTo>
                  <a:pt x="8061882" y="4978212"/>
                </a:lnTo>
                <a:lnTo>
                  <a:pt x="0" y="4978212"/>
                </a:lnTo>
                <a:lnTo>
                  <a:pt x="0" y="0"/>
                </a:lnTo>
                <a:close/>
              </a:path>
            </a:pathLst>
          </a:custGeom>
          <a:blipFill>
            <a:blip r:embed="rId4"/>
            <a:stretch>
              <a:fillRect l="0" t="0" r="0" b="0"/>
            </a:stretch>
          </a:blipFill>
        </p:spPr>
      </p:sp>
      <p:sp>
        <p:nvSpPr>
          <p:cNvPr name="TextBox 5" id="5"/>
          <p:cNvSpPr txBox="true"/>
          <p:nvPr/>
        </p:nvSpPr>
        <p:spPr>
          <a:xfrm rot="0">
            <a:off x="1028700" y="1348901"/>
            <a:ext cx="12740959" cy="669925"/>
          </a:xfrm>
          <a:prstGeom prst="rect">
            <a:avLst/>
          </a:prstGeom>
        </p:spPr>
        <p:txBody>
          <a:bodyPr anchor="t" rtlCol="false" tIns="0" lIns="0" bIns="0" rIns="0">
            <a:spAutoFit/>
          </a:bodyPr>
          <a:lstStyle/>
          <a:p>
            <a:pPr algn="l">
              <a:lnSpc>
                <a:spcPts val="5599"/>
              </a:lnSpc>
            </a:pPr>
            <a:r>
              <a:rPr lang="en-US" b="true" sz="3999" spc="799">
                <a:solidFill>
                  <a:srgbClr val="504C44"/>
                </a:solidFill>
                <a:latin typeface="Baskerville Display PT Bold"/>
                <a:ea typeface="Baskerville Display PT Bold"/>
                <a:cs typeface="Baskerville Display PT Bold"/>
                <a:sym typeface="Baskerville Display PT Bold"/>
              </a:rPr>
              <a:t>MODEL RESULTS (#2)</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1597106" y="2161055"/>
            <a:ext cx="15093788" cy="7603496"/>
          </a:xfrm>
          <a:custGeom>
            <a:avLst/>
            <a:gdLst/>
            <a:ahLst/>
            <a:cxnLst/>
            <a:rect r="r" b="b" t="t" l="l"/>
            <a:pathLst>
              <a:path h="7603496" w="15093788">
                <a:moveTo>
                  <a:pt x="0" y="0"/>
                </a:moveTo>
                <a:lnTo>
                  <a:pt x="15093788" y="0"/>
                </a:lnTo>
                <a:lnTo>
                  <a:pt x="15093788" y="7603496"/>
                </a:lnTo>
                <a:lnTo>
                  <a:pt x="0" y="7603496"/>
                </a:lnTo>
                <a:lnTo>
                  <a:pt x="0" y="0"/>
                </a:lnTo>
                <a:close/>
              </a:path>
            </a:pathLst>
          </a:custGeom>
          <a:blipFill>
            <a:blip r:embed="rId2"/>
            <a:stretch>
              <a:fillRect l="0" t="0" r="0" b="0"/>
            </a:stretch>
          </a:blipFill>
        </p:spPr>
      </p:sp>
      <p:sp>
        <p:nvSpPr>
          <p:cNvPr name="TextBox 3" id="3"/>
          <p:cNvSpPr txBox="true"/>
          <p:nvPr/>
        </p:nvSpPr>
        <p:spPr>
          <a:xfrm rot="0">
            <a:off x="4201148" y="660400"/>
            <a:ext cx="9885703" cy="1374775"/>
          </a:xfrm>
          <a:prstGeom prst="rect">
            <a:avLst/>
          </a:prstGeom>
        </p:spPr>
        <p:txBody>
          <a:bodyPr anchor="t" rtlCol="false" tIns="0" lIns="0" bIns="0" rIns="0">
            <a:spAutoFit/>
          </a:bodyPr>
          <a:lstStyle/>
          <a:p>
            <a:pPr algn="ctr">
              <a:lnSpc>
                <a:spcPts val="5599"/>
              </a:lnSpc>
            </a:pPr>
            <a:r>
              <a:rPr lang="en-US" b="true" sz="3999" spc="799">
                <a:solidFill>
                  <a:srgbClr val="504C44"/>
                </a:solidFill>
                <a:latin typeface="Baskerville Display PT Bold"/>
                <a:ea typeface="Baskerville Display PT Bold"/>
                <a:cs typeface="Baskerville Display PT Bold"/>
                <a:sym typeface="Baskerville Display PT Bold"/>
              </a:rPr>
              <a:t>MODEL FEATURE RELEVANCY (#2)</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2113284" y="895350"/>
            <a:ext cx="14061431" cy="1177844"/>
          </a:xfrm>
          <a:prstGeom prst="rect">
            <a:avLst/>
          </a:prstGeom>
        </p:spPr>
        <p:txBody>
          <a:bodyPr anchor="t" rtlCol="false" tIns="0" lIns="0" bIns="0" rIns="0">
            <a:spAutoFit/>
          </a:bodyPr>
          <a:lstStyle/>
          <a:p>
            <a:pPr algn="ctr">
              <a:lnSpc>
                <a:spcPts val="9629"/>
              </a:lnSpc>
            </a:pPr>
            <a:r>
              <a:rPr lang="en-US" b="true" sz="6878" spc="1375">
                <a:solidFill>
                  <a:srgbClr val="504C44"/>
                </a:solidFill>
                <a:latin typeface="Baskerville Display PT Bold"/>
                <a:ea typeface="Baskerville Display PT Bold"/>
                <a:cs typeface="Baskerville Display PT Bold"/>
                <a:sym typeface="Baskerville Display PT Bold"/>
              </a:rPr>
              <a:t>BACKGROUND</a:t>
            </a:r>
          </a:p>
        </p:txBody>
      </p:sp>
      <p:sp>
        <p:nvSpPr>
          <p:cNvPr name="TextBox 3" id="3"/>
          <p:cNvSpPr txBox="true"/>
          <p:nvPr/>
        </p:nvSpPr>
        <p:spPr>
          <a:xfrm rot="0">
            <a:off x="2549479" y="3299530"/>
            <a:ext cx="13189042" cy="4780915"/>
          </a:xfrm>
          <a:prstGeom prst="rect">
            <a:avLst/>
          </a:prstGeom>
        </p:spPr>
        <p:txBody>
          <a:bodyPr anchor="t" rtlCol="false" tIns="0" lIns="0" bIns="0" rIns="0">
            <a:spAutoFit/>
          </a:bodyPr>
          <a:lstStyle/>
          <a:p>
            <a:pPr algn="l">
              <a:lnSpc>
                <a:spcPts val="4759"/>
              </a:lnSpc>
            </a:pPr>
            <a:r>
              <a:rPr lang="en-US" sz="3399">
                <a:solidFill>
                  <a:srgbClr val="504C44"/>
                </a:solidFill>
                <a:latin typeface="Canva Sans"/>
                <a:ea typeface="Canva Sans"/>
                <a:cs typeface="Canva Sans"/>
                <a:sym typeface="Canva Sans"/>
              </a:rPr>
              <a:t>Every March, the NCAA hosts its annual men’s and women’s playoff basketball tournament, commonly known as “March Madness.” It has become a tradition for sports enthusiasts and analysts to create brackets in an attempt to predict the outcomes of these games. In this presentation, we explore the effectiveness of using regular season data and various machine learning techniques to predict the outcomes of NCAA men’s tournament games. </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1438865" y="2176998"/>
            <a:ext cx="15410271" cy="7512507"/>
          </a:xfrm>
          <a:custGeom>
            <a:avLst/>
            <a:gdLst/>
            <a:ahLst/>
            <a:cxnLst/>
            <a:rect r="r" b="b" t="t" l="l"/>
            <a:pathLst>
              <a:path h="7512507" w="15410271">
                <a:moveTo>
                  <a:pt x="0" y="0"/>
                </a:moveTo>
                <a:lnTo>
                  <a:pt x="15410270" y="0"/>
                </a:lnTo>
                <a:lnTo>
                  <a:pt x="15410270" y="7512507"/>
                </a:lnTo>
                <a:lnTo>
                  <a:pt x="0" y="7512507"/>
                </a:lnTo>
                <a:lnTo>
                  <a:pt x="0" y="0"/>
                </a:lnTo>
                <a:close/>
              </a:path>
            </a:pathLst>
          </a:custGeom>
          <a:blipFill>
            <a:blip r:embed="rId2"/>
            <a:stretch>
              <a:fillRect l="0" t="0" r="0" b="0"/>
            </a:stretch>
          </a:blipFill>
        </p:spPr>
      </p:sp>
      <p:sp>
        <p:nvSpPr>
          <p:cNvPr name="TextBox 3" id="3"/>
          <p:cNvSpPr txBox="true"/>
          <p:nvPr/>
        </p:nvSpPr>
        <p:spPr>
          <a:xfrm rot="0">
            <a:off x="4160648" y="660400"/>
            <a:ext cx="9966704" cy="1374775"/>
          </a:xfrm>
          <a:prstGeom prst="rect">
            <a:avLst/>
          </a:prstGeom>
        </p:spPr>
        <p:txBody>
          <a:bodyPr anchor="t" rtlCol="false" tIns="0" lIns="0" bIns="0" rIns="0">
            <a:spAutoFit/>
          </a:bodyPr>
          <a:lstStyle/>
          <a:p>
            <a:pPr algn="ctr">
              <a:lnSpc>
                <a:spcPts val="5599"/>
              </a:lnSpc>
            </a:pPr>
            <a:r>
              <a:rPr lang="en-US" b="true" sz="3999" spc="799">
                <a:solidFill>
                  <a:srgbClr val="504C44"/>
                </a:solidFill>
                <a:latin typeface="Baskerville Display PT Bold"/>
                <a:ea typeface="Baskerville Display PT Bold"/>
                <a:cs typeface="Baskerville Display PT Bold"/>
                <a:sym typeface="Baskerville Display PT Bold"/>
              </a:rPr>
              <a:t>MODEL FEATURE RELEVANCY (#2)</a:t>
            </a:r>
          </a:p>
        </p:txBody>
      </p:sp>
    </p:spTree>
  </p:cSld>
  <p:clrMapOvr>
    <a:masterClrMapping/>
  </p:clrMapOvr>
</p:sld>
</file>

<file path=ppt/slides/slide21.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2883237" y="3101131"/>
            <a:ext cx="12521526" cy="3989488"/>
          </a:xfrm>
          <a:prstGeom prst="rect">
            <a:avLst/>
          </a:prstGeom>
        </p:spPr>
        <p:txBody>
          <a:bodyPr anchor="t" rtlCol="false" tIns="0" lIns="0" bIns="0" rIns="0">
            <a:spAutoFit/>
          </a:bodyPr>
          <a:lstStyle/>
          <a:p>
            <a:pPr algn="ctr">
              <a:lnSpc>
                <a:spcPts val="7956"/>
              </a:lnSpc>
            </a:pPr>
            <a:r>
              <a:rPr lang="en-US" b="true" sz="5683" spc="1136">
                <a:solidFill>
                  <a:srgbClr val="504C44"/>
                </a:solidFill>
                <a:latin typeface="Baskerville Display PT Bold"/>
                <a:ea typeface="Baskerville Display PT Bold"/>
                <a:cs typeface="Baskerville Display PT Bold"/>
                <a:sym typeface="Baskerville Display PT Bold"/>
              </a:rPr>
              <a:t>MODEL OUTCOMES WITH ALL FEATURES (INCLUDING SEEDING)(#3)</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0" y="2540300"/>
            <a:ext cx="8231464" cy="5206401"/>
          </a:xfrm>
          <a:custGeom>
            <a:avLst/>
            <a:gdLst/>
            <a:ahLst/>
            <a:cxnLst/>
            <a:rect r="r" b="b" t="t" l="l"/>
            <a:pathLst>
              <a:path h="5206401" w="8231464">
                <a:moveTo>
                  <a:pt x="0" y="0"/>
                </a:moveTo>
                <a:lnTo>
                  <a:pt x="8231464" y="0"/>
                </a:lnTo>
                <a:lnTo>
                  <a:pt x="8231464" y="5206400"/>
                </a:lnTo>
                <a:lnTo>
                  <a:pt x="0" y="5206400"/>
                </a:lnTo>
                <a:lnTo>
                  <a:pt x="0" y="0"/>
                </a:lnTo>
                <a:close/>
              </a:path>
            </a:pathLst>
          </a:custGeom>
          <a:blipFill>
            <a:blip r:embed="rId2"/>
            <a:stretch>
              <a:fillRect l="0" t="0" r="0" b="0"/>
            </a:stretch>
          </a:blipFill>
        </p:spPr>
      </p:sp>
      <p:sp>
        <p:nvSpPr>
          <p:cNvPr name="Freeform 3" id="3"/>
          <p:cNvSpPr/>
          <p:nvPr/>
        </p:nvSpPr>
        <p:spPr>
          <a:xfrm flipH="false" flipV="false" rot="0">
            <a:off x="9144000" y="116138"/>
            <a:ext cx="7905525" cy="4980481"/>
          </a:xfrm>
          <a:custGeom>
            <a:avLst/>
            <a:gdLst/>
            <a:ahLst/>
            <a:cxnLst/>
            <a:rect r="r" b="b" t="t" l="l"/>
            <a:pathLst>
              <a:path h="4980481" w="7905525">
                <a:moveTo>
                  <a:pt x="0" y="0"/>
                </a:moveTo>
                <a:lnTo>
                  <a:pt x="7905525" y="0"/>
                </a:lnTo>
                <a:lnTo>
                  <a:pt x="7905525" y="4980481"/>
                </a:lnTo>
                <a:lnTo>
                  <a:pt x="0" y="4980481"/>
                </a:lnTo>
                <a:lnTo>
                  <a:pt x="0" y="0"/>
                </a:lnTo>
                <a:close/>
              </a:path>
            </a:pathLst>
          </a:custGeom>
          <a:blipFill>
            <a:blip r:embed="rId3"/>
            <a:stretch>
              <a:fillRect l="0" t="0" r="0" b="0"/>
            </a:stretch>
          </a:blipFill>
        </p:spPr>
      </p:sp>
      <p:sp>
        <p:nvSpPr>
          <p:cNvPr name="Freeform 4" id="4"/>
          <p:cNvSpPr/>
          <p:nvPr/>
        </p:nvSpPr>
        <p:spPr>
          <a:xfrm flipH="false" flipV="false" rot="0">
            <a:off x="9144000" y="5231293"/>
            <a:ext cx="7905525" cy="4891544"/>
          </a:xfrm>
          <a:custGeom>
            <a:avLst/>
            <a:gdLst/>
            <a:ahLst/>
            <a:cxnLst/>
            <a:rect r="r" b="b" t="t" l="l"/>
            <a:pathLst>
              <a:path h="4891544" w="7905525">
                <a:moveTo>
                  <a:pt x="0" y="0"/>
                </a:moveTo>
                <a:lnTo>
                  <a:pt x="7905525" y="0"/>
                </a:lnTo>
                <a:lnTo>
                  <a:pt x="7905525" y="4891544"/>
                </a:lnTo>
                <a:lnTo>
                  <a:pt x="0" y="4891544"/>
                </a:lnTo>
                <a:lnTo>
                  <a:pt x="0" y="0"/>
                </a:lnTo>
                <a:close/>
              </a:path>
            </a:pathLst>
          </a:custGeom>
          <a:blipFill>
            <a:blip r:embed="rId4"/>
            <a:stretch>
              <a:fillRect l="0" t="0" r="0" b="0"/>
            </a:stretch>
          </a:blipFill>
        </p:spPr>
      </p:sp>
      <p:sp>
        <p:nvSpPr>
          <p:cNvPr name="TextBox 5" id="5"/>
          <p:cNvSpPr txBox="true"/>
          <p:nvPr/>
        </p:nvSpPr>
        <p:spPr>
          <a:xfrm rot="0">
            <a:off x="1028700" y="1348901"/>
            <a:ext cx="12740959" cy="669925"/>
          </a:xfrm>
          <a:prstGeom prst="rect">
            <a:avLst/>
          </a:prstGeom>
        </p:spPr>
        <p:txBody>
          <a:bodyPr anchor="t" rtlCol="false" tIns="0" lIns="0" bIns="0" rIns="0">
            <a:spAutoFit/>
          </a:bodyPr>
          <a:lstStyle/>
          <a:p>
            <a:pPr algn="l">
              <a:lnSpc>
                <a:spcPts val="5599"/>
              </a:lnSpc>
            </a:pPr>
            <a:r>
              <a:rPr lang="en-US" b="true" sz="3999" spc="799">
                <a:solidFill>
                  <a:srgbClr val="504C44"/>
                </a:solidFill>
                <a:latin typeface="Baskerville Display PT Bold"/>
                <a:ea typeface="Baskerville Display PT Bold"/>
                <a:cs typeface="Baskerville Display PT Bold"/>
                <a:sym typeface="Baskerville Display PT Bold"/>
              </a:rPr>
              <a:t>MODEL RESULTS (#3)</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1517574" y="2287102"/>
            <a:ext cx="15252851" cy="7416699"/>
          </a:xfrm>
          <a:custGeom>
            <a:avLst/>
            <a:gdLst/>
            <a:ahLst/>
            <a:cxnLst/>
            <a:rect r="r" b="b" t="t" l="l"/>
            <a:pathLst>
              <a:path h="7416699" w="15252851">
                <a:moveTo>
                  <a:pt x="0" y="0"/>
                </a:moveTo>
                <a:lnTo>
                  <a:pt x="15252852" y="0"/>
                </a:lnTo>
                <a:lnTo>
                  <a:pt x="15252852" y="7416699"/>
                </a:lnTo>
                <a:lnTo>
                  <a:pt x="0" y="7416699"/>
                </a:lnTo>
                <a:lnTo>
                  <a:pt x="0" y="0"/>
                </a:lnTo>
                <a:close/>
              </a:path>
            </a:pathLst>
          </a:custGeom>
          <a:blipFill>
            <a:blip r:embed="rId2"/>
            <a:stretch>
              <a:fillRect l="0" t="0" r="0" b="0"/>
            </a:stretch>
          </a:blipFill>
        </p:spPr>
      </p:sp>
      <p:sp>
        <p:nvSpPr>
          <p:cNvPr name="TextBox 3" id="3"/>
          <p:cNvSpPr txBox="true"/>
          <p:nvPr/>
        </p:nvSpPr>
        <p:spPr>
          <a:xfrm rot="0">
            <a:off x="4160648" y="660400"/>
            <a:ext cx="9966704" cy="1374775"/>
          </a:xfrm>
          <a:prstGeom prst="rect">
            <a:avLst/>
          </a:prstGeom>
        </p:spPr>
        <p:txBody>
          <a:bodyPr anchor="t" rtlCol="false" tIns="0" lIns="0" bIns="0" rIns="0">
            <a:spAutoFit/>
          </a:bodyPr>
          <a:lstStyle/>
          <a:p>
            <a:pPr algn="ctr">
              <a:lnSpc>
                <a:spcPts val="5599"/>
              </a:lnSpc>
            </a:pPr>
            <a:r>
              <a:rPr lang="en-US" b="true" sz="3999" spc="799">
                <a:solidFill>
                  <a:srgbClr val="504C44"/>
                </a:solidFill>
                <a:latin typeface="Baskerville Display PT Bold"/>
                <a:ea typeface="Baskerville Display PT Bold"/>
                <a:cs typeface="Baskerville Display PT Bold"/>
                <a:sym typeface="Baskerville Display PT Bold"/>
              </a:rPr>
              <a:t>MODEL FEATURE RELEVANCY (#3)</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1660861" y="2373812"/>
            <a:ext cx="14966277" cy="6884488"/>
          </a:xfrm>
          <a:custGeom>
            <a:avLst/>
            <a:gdLst/>
            <a:ahLst/>
            <a:cxnLst/>
            <a:rect r="r" b="b" t="t" l="l"/>
            <a:pathLst>
              <a:path h="6884488" w="14966277">
                <a:moveTo>
                  <a:pt x="0" y="0"/>
                </a:moveTo>
                <a:lnTo>
                  <a:pt x="14966278" y="0"/>
                </a:lnTo>
                <a:lnTo>
                  <a:pt x="14966278" y="6884488"/>
                </a:lnTo>
                <a:lnTo>
                  <a:pt x="0" y="6884488"/>
                </a:lnTo>
                <a:lnTo>
                  <a:pt x="0" y="0"/>
                </a:lnTo>
                <a:close/>
              </a:path>
            </a:pathLst>
          </a:custGeom>
          <a:blipFill>
            <a:blip r:embed="rId2"/>
            <a:stretch>
              <a:fillRect l="0" t="0" r="0" b="0"/>
            </a:stretch>
          </a:blipFill>
        </p:spPr>
      </p:sp>
      <p:sp>
        <p:nvSpPr>
          <p:cNvPr name="TextBox 3" id="3"/>
          <p:cNvSpPr txBox="true"/>
          <p:nvPr/>
        </p:nvSpPr>
        <p:spPr>
          <a:xfrm rot="0">
            <a:off x="4130273" y="660400"/>
            <a:ext cx="10027454" cy="1374775"/>
          </a:xfrm>
          <a:prstGeom prst="rect">
            <a:avLst/>
          </a:prstGeom>
        </p:spPr>
        <p:txBody>
          <a:bodyPr anchor="t" rtlCol="false" tIns="0" lIns="0" bIns="0" rIns="0">
            <a:spAutoFit/>
          </a:bodyPr>
          <a:lstStyle/>
          <a:p>
            <a:pPr algn="ctr">
              <a:lnSpc>
                <a:spcPts val="5599"/>
              </a:lnSpc>
            </a:pPr>
            <a:r>
              <a:rPr lang="en-US" b="true" sz="3999" spc="799">
                <a:solidFill>
                  <a:srgbClr val="504C44"/>
                </a:solidFill>
                <a:latin typeface="Baskerville Display PT Bold"/>
                <a:ea typeface="Baskerville Display PT Bold"/>
                <a:cs typeface="Baskerville Display PT Bold"/>
                <a:sym typeface="Baskerville Display PT Bold"/>
              </a:rPr>
              <a:t>MODEL FEATURE RELEVANCY (#3)</a:t>
            </a:r>
          </a:p>
        </p:txBody>
      </p:sp>
    </p:spTree>
  </p:cSld>
  <p:clrMapOvr>
    <a:masterClrMapping/>
  </p:clrMapOvr>
</p:sld>
</file>

<file path=ppt/slides/slide25.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1991784" y="895350"/>
            <a:ext cx="14304431" cy="1177844"/>
          </a:xfrm>
          <a:prstGeom prst="rect">
            <a:avLst/>
          </a:prstGeom>
        </p:spPr>
        <p:txBody>
          <a:bodyPr anchor="t" rtlCol="false" tIns="0" lIns="0" bIns="0" rIns="0">
            <a:spAutoFit/>
          </a:bodyPr>
          <a:lstStyle/>
          <a:p>
            <a:pPr algn="ctr">
              <a:lnSpc>
                <a:spcPts val="9629"/>
              </a:lnSpc>
            </a:pPr>
            <a:r>
              <a:rPr lang="en-US" b="true" sz="6878" spc="1375">
                <a:solidFill>
                  <a:srgbClr val="504C44"/>
                </a:solidFill>
                <a:latin typeface="Baskerville Display PT Bold"/>
                <a:ea typeface="Baskerville Display PT Bold"/>
                <a:cs typeface="Baskerville Display PT Bold"/>
                <a:sym typeface="Baskerville Display PT Bold"/>
              </a:rPr>
              <a:t>KEY TAKEAWAYS</a:t>
            </a:r>
          </a:p>
        </p:txBody>
      </p:sp>
      <p:sp>
        <p:nvSpPr>
          <p:cNvPr name="TextBox 3" id="3"/>
          <p:cNvSpPr txBox="true"/>
          <p:nvPr/>
        </p:nvSpPr>
        <p:spPr>
          <a:xfrm rot="0">
            <a:off x="2549479" y="2947270"/>
            <a:ext cx="13189042" cy="598106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504C44"/>
                </a:solidFill>
                <a:latin typeface="Canva Sans"/>
                <a:ea typeface="Canva Sans"/>
                <a:cs typeface="Canva Sans"/>
                <a:sym typeface="Canva Sans"/>
              </a:rPr>
              <a:t>1.) Using regular season data with adjusted conference strength features leads to a marginal increase in predictive performance compared to the baseline ~71.50% &gt; ~69.68%</a:t>
            </a:r>
          </a:p>
          <a:p>
            <a:pPr algn="l" marL="734059" indent="-367030" lvl="1">
              <a:lnSpc>
                <a:spcPts val="4759"/>
              </a:lnSpc>
              <a:buFont typeface="Arial"/>
              <a:buChar char="•"/>
            </a:pPr>
            <a:r>
              <a:rPr lang="en-US" sz="3399">
                <a:solidFill>
                  <a:srgbClr val="504C44"/>
                </a:solidFill>
                <a:latin typeface="Canva Sans"/>
                <a:ea typeface="Canva Sans"/>
                <a:cs typeface="Canva Sans"/>
                <a:sym typeface="Canva Sans"/>
              </a:rPr>
              <a:t>2.) Team seed is still the largest indicator of whether or not a team will win a tournament game.</a:t>
            </a:r>
          </a:p>
          <a:p>
            <a:pPr algn="l" marL="734059" indent="-367030" lvl="1">
              <a:lnSpc>
                <a:spcPts val="4759"/>
              </a:lnSpc>
              <a:buFont typeface="Arial"/>
              <a:buChar char="•"/>
            </a:pPr>
            <a:r>
              <a:rPr lang="en-US" sz="3399">
                <a:solidFill>
                  <a:srgbClr val="504C44"/>
                </a:solidFill>
                <a:latin typeface="Canva Sans"/>
                <a:ea typeface="Canva Sans"/>
                <a:cs typeface="Canva Sans"/>
                <a:sym typeface="Canva Sans"/>
              </a:rPr>
              <a:t>3.) There are many external factors that influence regular-season data making it difficult to make predictions with. Some modern attempts to combat these factors have been models that focus more on tournament momentum and elo-based regular season models.</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1991784" y="895350"/>
            <a:ext cx="14304431" cy="1177844"/>
          </a:xfrm>
          <a:prstGeom prst="rect">
            <a:avLst/>
          </a:prstGeom>
        </p:spPr>
        <p:txBody>
          <a:bodyPr anchor="t" rtlCol="false" tIns="0" lIns="0" bIns="0" rIns="0">
            <a:spAutoFit/>
          </a:bodyPr>
          <a:lstStyle/>
          <a:p>
            <a:pPr algn="ctr">
              <a:lnSpc>
                <a:spcPts val="9629"/>
              </a:lnSpc>
            </a:pPr>
            <a:r>
              <a:rPr lang="en-US" b="true" sz="6878" spc="1375">
                <a:solidFill>
                  <a:srgbClr val="504C44"/>
                </a:solidFill>
                <a:latin typeface="Baskerville Display PT Bold"/>
                <a:ea typeface="Baskerville Display PT Bold"/>
                <a:cs typeface="Baskerville Display PT Bold"/>
                <a:sym typeface="Baskerville Display PT Bold"/>
              </a:rPr>
              <a:t>RESEARCH QUESTION(S)</a:t>
            </a:r>
          </a:p>
        </p:txBody>
      </p:sp>
      <p:sp>
        <p:nvSpPr>
          <p:cNvPr name="TextBox 3" id="3"/>
          <p:cNvSpPr txBox="true"/>
          <p:nvPr/>
        </p:nvSpPr>
        <p:spPr>
          <a:xfrm rot="0">
            <a:off x="2549479" y="3664031"/>
            <a:ext cx="13189042" cy="358076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504C44"/>
                </a:solidFill>
                <a:latin typeface="Canva Sans"/>
                <a:ea typeface="Canva Sans"/>
                <a:cs typeface="Canva Sans"/>
                <a:sym typeface="Canva Sans"/>
              </a:rPr>
              <a:t>Can machine learning models outperform a simple seed-based baseline in predicting NCAA men's tournament game outcomes?</a:t>
            </a:r>
          </a:p>
          <a:p>
            <a:pPr algn="l" marL="734059" indent="-367030" lvl="1">
              <a:lnSpc>
                <a:spcPts val="4759"/>
              </a:lnSpc>
              <a:buFont typeface="Arial"/>
              <a:buChar char="•"/>
            </a:pPr>
            <a:r>
              <a:rPr lang="en-US" sz="3399">
                <a:solidFill>
                  <a:srgbClr val="504C44"/>
                </a:solidFill>
                <a:latin typeface="Canva Sans"/>
                <a:ea typeface="Canva Sans"/>
                <a:cs typeface="Canva Sans"/>
                <a:sym typeface="Canva Sans"/>
              </a:rPr>
              <a:t>How can we scale and adjust model features to better suit the context of the NCAA tournament and improve predictive accuracy?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4662555" y="5832334"/>
            <a:ext cx="8328190" cy="4242220"/>
          </a:xfrm>
          <a:custGeom>
            <a:avLst/>
            <a:gdLst/>
            <a:ahLst/>
            <a:cxnLst/>
            <a:rect r="r" b="b" t="t" l="l"/>
            <a:pathLst>
              <a:path h="4242220" w="8328190">
                <a:moveTo>
                  <a:pt x="0" y="0"/>
                </a:moveTo>
                <a:lnTo>
                  <a:pt x="8328190" y="0"/>
                </a:lnTo>
                <a:lnTo>
                  <a:pt x="8328190" y="4242220"/>
                </a:lnTo>
                <a:lnTo>
                  <a:pt x="0" y="4242220"/>
                </a:lnTo>
                <a:lnTo>
                  <a:pt x="0" y="0"/>
                </a:lnTo>
                <a:close/>
              </a:path>
            </a:pathLst>
          </a:custGeom>
          <a:blipFill>
            <a:blip r:embed="rId2"/>
            <a:stretch>
              <a:fillRect l="0" t="-5469" r="-3085" b="-3894"/>
            </a:stretch>
          </a:blipFill>
        </p:spPr>
      </p:sp>
      <p:sp>
        <p:nvSpPr>
          <p:cNvPr name="TextBox 3" id="3"/>
          <p:cNvSpPr txBox="true"/>
          <p:nvPr/>
        </p:nvSpPr>
        <p:spPr>
          <a:xfrm rot="0">
            <a:off x="1028700" y="962025"/>
            <a:ext cx="15595900" cy="669925"/>
          </a:xfrm>
          <a:prstGeom prst="rect">
            <a:avLst/>
          </a:prstGeom>
        </p:spPr>
        <p:txBody>
          <a:bodyPr anchor="t" rtlCol="false" tIns="0" lIns="0" bIns="0" rIns="0">
            <a:spAutoFit/>
          </a:bodyPr>
          <a:lstStyle/>
          <a:p>
            <a:pPr algn="l">
              <a:lnSpc>
                <a:spcPts val="5599"/>
              </a:lnSpc>
            </a:pPr>
            <a:r>
              <a:rPr lang="en-US" b="true" sz="3999" spc="799">
                <a:solidFill>
                  <a:srgbClr val="504C44"/>
                </a:solidFill>
                <a:latin typeface="Baskerville Display PT Bold"/>
                <a:ea typeface="Baskerville Display PT Bold"/>
                <a:cs typeface="Baskerville Display PT Bold"/>
                <a:sym typeface="Baskerville Display PT Bold"/>
              </a:rPr>
              <a:t>ESTABLISHING A BASELINE</a:t>
            </a:r>
          </a:p>
        </p:txBody>
      </p:sp>
      <p:sp>
        <p:nvSpPr>
          <p:cNvPr name="TextBox 4" id="4"/>
          <p:cNvSpPr txBox="true"/>
          <p:nvPr/>
        </p:nvSpPr>
        <p:spPr>
          <a:xfrm rot="0">
            <a:off x="1028700" y="1815386"/>
            <a:ext cx="14384630" cy="3778823"/>
          </a:xfrm>
          <a:prstGeom prst="rect">
            <a:avLst/>
          </a:prstGeom>
        </p:spPr>
        <p:txBody>
          <a:bodyPr anchor="t" rtlCol="false" tIns="0" lIns="0" bIns="0" rIns="0">
            <a:spAutoFit/>
          </a:bodyPr>
          <a:lstStyle/>
          <a:p>
            <a:pPr algn="just" marL="669814" indent="-334907" lvl="1">
              <a:lnSpc>
                <a:spcPts val="4343"/>
              </a:lnSpc>
              <a:buFont typeface="Arial"/>
              <a:buChar char="•"/>
            </a:pPr>
            <a:r>
              <a:rPr lang="en-US" sz="3102">
                <a:solidFill>
                  <a:srgbClr val="504C44"/>
                </a:solidFill>
                <a:latin typeface="Canva Sans"/>
                <a:ea typeface="Canva Sans"/>
                <a:cs typeface="Canva Sans"/>
                <a:sym typeface="Canva Sans"/>
              </a:rPr>
              <a:t>What would our accuracy be (correct predictions/total predictions) if we picked the higher seed to win every single time.</a:t>
            </a:r>
          </a:p>
          <a:p>
            <a:pPr algn="just" marL="669814" indent="-334907" lvl="1">
              <a:lnSpc>
                <a:spcPts val="4343"/>
              </a:lnSpc>
              <a:buFont typeface="Arial"/>
              <a:buChar char="•"/>
            </a:pPr>
            <a:r>
              <a:rPr lang="en-US" sz="3102">
                <a:solidFill>
                  <a:srgbClr val="504C44"/>
                </a:solidFill>
                <a:latin typeface="Canva Sans"/>
                <a:ea typeface="Canva Sans"/>
                <a:cs typeface="Canva Sans"/>
                <a:sym typeface="Canva Sans"/>
              </a:rPr>
              <a:t>Our findings indicate that form the 2003-2024 season if you were to pick the higher seed to win every game and gave a 50/50 split for teams with the same seed the accuracy would be ~69.68%.</a:t>
            </a:r>
          </a:p>
          <a:p>
            <a:pPr algn="just" marL="669814" indent="-334907" lvl="1">
              <a:lnSpc>
                <a:spcPts val="4343"/>
              </a:lnSpc>
              <a:buFont typeface="Arial"/>
              <a:buChar char="•"/>
            </a:pPr>
            <a:r>
              <a:rPr lang="en-US" sz="3102">
                <a:solidFill>
                  <a:srgbClr val="504C44"/>
                </a:solidFill>
                <a:latin typeface="Canva Sans"/>
                <a:ea typeface="Canva Sans"/>
                <a:cs typeface="Canva Sans"/>
                <a:sym typeface="Canva Sans"/>
              </a:rPr>
              <a:t>If our models can predict &gt; 69.68% accuracy it would indicate using regular season data can boost us past the baseline.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683016" y="1294982"/>
            <a:ext cx="17185219" cy="3050376"/>
          </a:xfrm>
          <a:custGeom>
            <a:avLst/>
            <a:gdLst/>
            <a:ahLst/>
            <a:cxnLst/>
            <a:rect r="r" b="b" t="t" l="l"/>
            <a:pathLst>
              <a:path h="3050376" w="17185219">
                <a:moveTo>
                  <a:pt x="0" y="0"/>
                </a:moveTo>
                <a:lnTo>
                  <a:pt x="17185219" y="0"/>
                </a:lnTo>
                <a:lnTo>
                  <a:pt x="17185219" y="3050376"/>
                </a:lnTo>
                <a:lnTo>
                  <a:pt x="0" y="3050376"/>
                </a:lnTo>
                <a:lnTo>
                  <a:pt x="0" y="0"/>
                </a:lnTo>
                <a:close/>
              </a:path>
            </a:pathLst>
          </a:custGeom>
          <a:blipFill>
            <a:blip r:embed="rId2"/>
            <a:stretch>
              <a:fillRect l="0" t="0" r="0" b="0"/>
            </a:stretch>
          </a:blipFill>
        </p:spPr>
      </p:sp>
      <p:sp>
        <p:nvSpPr>
          <p:cNvPr name="Freeform 3" id="3"/>
          <p:cNvSpPr/>
          <p:nvPr/>
        </p:nvSpPr>
        <p:spPr>
          <a:xfrm flipH="false" flipV="false" rot="0">
            <a:off x="2059945" y="4612058"/>
            <a:ext cx="14431360" cy="2759998"/>
          </a:xfrm>
          <a:custGeom>
            <a:avLst/>
            <a:gdLst/>
            <a:ahLst/>
            <a:cxnLst/>
            <a:rect r="r" b="b" t="t" l="l"/>
            <a:pathLst>
              <a:path h="2759998" w="14431360">
                <a:moveTo>
                  <a:pt x="0" y="0"/>
                </a:moveTo>
                <a:lnTo>
                  <a:pt x="14431360" y="0"/>
                </a:lnTo>
                <a:lnTo>
                  <a:pt x="14431360" y="2759998"/>
                </a:lnTo>
                <a:lnTo>
                  <a:pt x="0" y="2759998"/>
                </a:lnTo>
                <a:lnTo>
                  <a:pt x="0" y="0"/>
                </a:lnTo>
                <a:close/>
              </a:path>
            </a:pathLst>
          </a:custGeom>
          <a:blipFill>
            <a:blip r:embed="rId3"/>
            <a:stretch>
              <a:fillRect l="0" t="0" r="0" b="0"/>
            </a:stretch>
          </a:blipFill>
        </p:spPr>
      </p:sp>
      <p:sp>
        <p:nvSpPr>
          <p:cNvPr name="Freeform 4" id="4"/>
          <p:cNvSpPr/>
          <p:nvPr/>
        </p:nvSpPr>
        <p:spPr>
          <a:xfrm flipH="false" flipV="false" rot="0">
            <a:off x="6318801" y="7326309"/>
            <a:ext cx="5650398" cy="2960691"/>
          </a:xfrm>
          <a:custGeom>
            <a:avLst/>
            <a:gdLst/>
            <a:ahLst/>
            <a:cxnLst/>
            <a:rect r="r" b="b" t="t" l="l"/>
            <a:pathLst>
              <a:path h="2960691" w="5650398">
                <a:moveTo>
                  <a:pt x="0" y="0"/>
                </a:moveTo>
                <a:lnTo>
                  <a:pt x="5650398" y="0"/>
                </a:lnTo>
                <a:lnTo>
                  <a:pt x="5650398" y="2960691"/>
                </a:lnTo>
                <a:lnTo>
                  <a:pt x="0" y="2960691"/>
                </a:lnTo>
                <a:lnTo>
                  <a:pt x="0" y="0"/>
                </a:lnTo>
                <a:close/>
              </a:path>
            </a:pathLst>
          </a:custGeom>
          <a:blipFill>
            <a:blip r:embed="rId4"/>
            <a:stretch>
              <a:fillRect l="0" t="0" r="-146578" b="0"/>
            </a:stretch>
          </a:blipFill>
        </p:spPr>
      </p:sp>
      <p:sp>
        <p:nvSpPr>
          <p:cNvPr name="TextBox 5" id="5"/>
          <p:cNvSpPr txBox="true"/>
          <p:nvPr/>
        </p:nvSpPr>
        <p:spPr>
          <a:xfrm rot="0">
            <a:off x="2585769" y="239448"/>
            <a:ext cx="13116461" cy="788834"/>
          </a:xfrm>
          <a:prstGeom prst="rect">
            <a:avLst/>
          </a:prstGeom>
        </p:spPr>
        <p:txBody>
          <a:bodyPr anchor="t" rtlCol="false" tIns="0" lIns="0" bIns="0" rIns="0">
            <a:spAutoFit/>
          </a:bodyPr>
          <a:lstStyle/>
          <a:p>
            <a:pPr algn="ctr">
              <a:lnSpc>
                <a:spcPts val="6504"/>
              </a:lnSpc>
            </a:pPr>
            <a:r>
              <a:rPr lang="en-US" sz="4646">
                <a:solidFill>
                  <a:srgbClr val="504C44"/>
                </a:solidFill>
                <a:latin typeface="Canva Sans"/>
                <a:ea typeface="Canva Sans"/>
                <a:cs typeface="Canva Sans"/>
                <a:sym typeface="Canva Sans"/>
              </a:rPr>
              <a:t>Training Dataset After Processing Sample #1</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0" y="2870200"/>
            <a:ext cx="6133694" cy="4546601"/>
          </a:xfrm>
          <a:custGeom>
            <a:avLst/>
            <a:gdLst/>
            <a:ahLst/>
            <a:cxnLst/>
            <a:rect r="r" b="b" t="t" l="l"/>
            <a:pathLst>
              <a:path h="4546601" w="6133694">
                <a:moveTo>
                  <a:pt x="0" y="0"/>
                </a:moveTo>
                <a:lnTo>
                  <a:pt x="6133694" y="0"/>
                </a:lnTo>
                <a:lnTo>
                  <a:pt x="6133694" y="4546600"/>
                </a:lnTo>
                <a:lnTo>
                  <a:pt x="0" y="4546600"/>
                </a:lnTo>
                <a:lnTo>
                  <a:pt x="0" y="0"/>
                </a:lnTo>
                <a:close/>
              </a:path>
            </a:pathLst>
          </a:custGeom>
          <a:blipFill>
            <a:blip r:embed="rId2"/>
            <a:stretch>
              <a:fillRect l="0" t="0" r="0" b="0"/>
            </a:stretch>
          </a:blipFill>
        </p:spPr>
      </p:sp>
      <p:sp>
        <p:nvSpPr>
          <p:cNvPr name="Freeform 3" id="3"/>
          <p:cNvSpPr/>
          <p:nvPr/>
        </p:nvSpPr>
        <p:spPr>
          <a:xfrm flipH="false" flipV="false" rot="0">
            <a:off x="5931194" y="2870200"/>
            <a:ext cx="6133694" cy="4546601"/>
          </a:xfrm>
          <a:custGeom>
            <a:avLst/>
            <a:gdLst/>
            <a:ahLst/>
            <a:cxnLst/>
            <a:rect r="r" b="b" t="t" l="l"/>
            <a:pathLst>
              <a:path h="4546601" w="6133694">
                <a:moveTo>
                  <a:pt x="0" y="0"/>
                </a:moveTo>
                <a:lnTo>
                  <a:pt x="6133694" y="0"/>
                </a:lnTo>
                <a:lnTo>
                  <a:pt x="6133694" y="4546600"/>
                </a:lnTo>
                <a:lnTo>
                  <a:pt x="0" y="4546600"/>
                </a:lnTo>
                <a:lnTo>
                  <a:pt x="0" y="0"/>
                </a:lnTo>
                <a:close/>
              </a:path>
            </a:pathLst>
          </a:custGeom>
          <a:blipFill>
            <a:blip r:embed="rId3"/>
            <a:stretch>
              <a:fillRect l="0" t="0" r="0" b="0"/>
            </a:stretch>
          </a:blipFill>
        </p:spPr>
      </p:sp>
      <p:sp>
        <p:nvSpPr>
          <p:cNvPr name="Freeform 4" id="4"/>
          <p:cNvSpPr/>
          <p:nvPr/>
        </p:nvSpPr>
        <p:spPr>
          <a:xfrm flipH="false" flipV="false" rot="0">
            <a:off x="12064888" y="2870200"/>
            <a:ext cx="6133694" cy="4546601"/>
          </a:xfrm>
          <a:custGeom>
            <a:avLst/>
            <a:gdLst/>
            <a:ahLst/>
            <a:cxnLst/>
            <a:rect r="r" b="b" t="t" l="l"/>
            <a:pathLst>
              <a:path h="4546601" w="6133694">
                <a:moveTo>
                  <a:pt x="0" y="0"/>
                </a:moveTo>
                <a:lnTo>
                  <a:pt x="6133694" y="0"/>
                </a:lnTo>
                <a:lnTo>
                  <a:pt x="6133694" y="4546600"/>
                </a:lnTo>
                <a:lnTo>
                  <a:pt x="0" y="4546600"/>
                </a:lnTo>
                <a:lnTo>
                  <a:pt x="0" y="0"/>
                </a:lnTo>
                <a:close/>
              </a:path>
            </a:pathLst>
          </a:custGeom>
          <a:blipFill>
            <a:blip r:embed="rId4"/>
            <a:stretch>
              <a:fillRect l="0" t="0" r="0" b="0"/>
            </a:stretch>
          </a:blipFill>
        </p:spPr>
      </p:sp>
      <p:sp>
        <p:nvSpPr>
          <p:cNvPr name="TextBox 5" id="5"/>
          <p:cNvSpPr txBox="true"/>
          <p:nvPr/>
        </p:nvSpPr>
        <p:spPr>
          <a:xfrm rot="0">
            <a:off x="2585769" y="586658"/>
            <a:ext cx="13116461" cy="788834"/>
          </a:xfrm>
          <a:prstGeom prst="rect">
            <a:avLst/>
          </a:prstGeom>
        </p:spPr>
        <p:txBody>
          <a:bodyPr anchor="t" rtlCol="false" tIns="0" lIns="0" bIns="0" rIns="0">
            <a:spAutoFit/>
          </a:bodyPr>
          <a:lstStyle/>
          <a:p>
            <a:pPr algn="ctr">
              <a:lnSpc>
                <a:spcPts val="6504"/>
              </a:lnSpc>
            </a:pPr>
            <a:r>
              <a:rPr lang="en-US" sz="4646">
                <a:solidFill>
                  <a:srgbClr val="504C44"/>
                </a:solidFill>
                <a:latin typeface="Canva Sans"/>
                <a:ea typeface="Canva Sans"/>
                <a:cs typeface="Canva Sans"/>
                <a:sym typeface="Canva Sans"/>
              </a:rPr>
              <a:t>Feature Densities Visualized</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1951685" y="2764852"/>
            <a:ext cx="14384630" cy="6493448"/>
          </a:xfrm>
          <a:prstGeom prst="rect">
            <a:avLst/>
          </a:prstGeom>
        </p:spPr>
        <p:txBody>
          <a:bodyPr anchor="t" rtlCol="false" tIns="0" lIns="0" bIns="0" rIns="0">
            <a:spAutoFit/>
          </a:bodyPr>
          <a:lstStyle/>
          <a:p>
            <a:pPr algn="just" marL="669814" indent="-334907" lvl="1">
              <a:lnSpc>
                <a:spcPts val="4343"/>
              </a:lnSpc>
              <a:buFont typeface="Arial"/>
              <a:buChar char="•"/>
            </a:pPr>
            <a:r>
              <a:rPr lang="en-US" sz="3102">
                <a:solidFill>
                  <a:srgbClr val="504C44"/>
                </a:solidFill>
                <a:latin typeface="Canva Sans"/>
                <a:ea typeface="Canva Sans"/>
                <a:cs typeface="Canva Sans"/>
                <a:sym typeface="Canva Sans"/>
              </a:rPr>
              <a:t>Don’t account for </a:t>
            </a:r>
            <a:r>
              <a:rPr lang="en-US" b="true" sz="3102">
                <a:solidFill>
                  <a:srgbClr val="504C44"/>
                </a:solidFill>
                <a:latin typeface="Canva Sans Bold"/>
                <a:ea typeface="Canva Sans Bold"/>
                <a:cs typeface="Canva Sans Bold"/>
                <a:sym typeface="Canva Sans Bold"/>
              </a:rPr>
              <a:t>hot or cold streaks</a:t>
            </a:r>
            <a:r>
              <a:rPr lang="en-US" sz="3102">
                <a:solidFill>
                  <a:srgbClr val="504C44"/>
                </a:solidFill>
                <a:latin typeface="Canva Sans"/>
                <a:ea typeface="Canva Sans"/>
                <a:cs typeface="Canva Sans"/>
                <a:sym typeface="Canva Sans"/>
              </a:rPr>
              <a:t> throughout the season. </a:t>
            </a:r>
          </a:p>
          <a:p>
            <a:pPr algn="just" marL="669814" indent="-334907" lvl="1">
              <a:lnSpc>
                <a:spcPts val="4343"/>
              </a:lnSpc>
              <a:buFont typeface="Arial"/>
              <a:buChar char="•"/>
            </a:pPr>
            <a:r>
              <a:rPr lang="en-US" sz="3102">
                <a:solidFill>
                  <a:srgbClr val="504C44"/>
                </a:solidFill>
                <a:latin typeface="Canva Sans"/>
                <a:ea typeface="Canva Sans"/>
                <a:cs typeface="Canva Sans"/>
                <a:sym typeface="Canva Sans"/>
              </a:rPr>
              <a:t>They assume that two teams will </a:t>
            </a:r>
            <a:r>
              <a:rPr lang="en-US" b="true" sz="3102">
                <a:solidFill>
                  <a:srgbClr val="504C44"/>
                </a:solidFill>
                <a:latin typeface="Canva Sans Bold"/>
                <a:ea typeface="Canva Sans Bold"/>
                <a:cs typeface="Canva Sans Bold"/>
                <a:sym typeface="Canva Sans Bold"/>
              </a:rPr>
              <a:t>always play at their median case</a:t>
            </a:r>
            <a:r>
              <a:rPr lang="en-US" sz="3102">
                <a:solidFill>
                  <a:srgbClr val="504C44"/>
                </a:solidFill>
                <a:latin typeface="Canva Sans"/>
                <a:ea typeface="Canva Sans"/>
                <a:cs typeface="Canva Sans"/>
                <a:sym typeface="Canva Sans"/>
              </a:rPr>
              <a:t> in a tournament match up (we know this to not be true).</a:t>
            </a:r>
          </a:p>
          <a:p>
            <a:pPr algn="just" marL="669814" indent="-334907" lvl="1">
              <a:lnSpc>
                <a:spcPts val="4343"/>
              </a:lnSpc>
              <a:buFont typeface="Arial"/>
              <a:buChar char="•"/>
            </a:pPr>
            <a:r>
              <a:rPr lang="en-US" b="true" sz="3102" u="sng">
                <a:solidFill>
                  <a:srgbClr val="504C44"/>
                </a:solidFill>
                <a:latin typeface="Canva Sans Bold"/>
                <a:ea typeface="Canva Sans Bold"/>
                <a:cs typeface="Canva Sans Bold"/>
                <a:sym typeface="Canva Sans Bold"/>
              </a:rPr>
              <a:t>Conference strength</a:t>
            </a:r>
            <a:r>
              <a:rPr lang="en-US" sz="3102" u="sng">
                <a:solidFill>
                  <a:srgbClr val="504C44"/>
                </a:solidFill>
                <a:latin typeface="Canva Sans"/>
                <a:ea typeface="Canva Sans"/>
                <a:cs typeface="Canva Sans"/>
                <a:sym typeface="Canva Sans"/>
              </a:rPr>
              <a:t> isn’t accounted for. A team that averages 100 points in a weaker conference isn’t necessarily stronger than a team that averages 80 in a very strong conference.</a:t>
            </a:r>
          </a:p>
          <a:p>
            <a:pPr algn="just" marL="669814" indent="-334907" lvl="1">
              <a:lnSpc>
                <a:spcPts val="4343"/>
              </a:lnSpc>
              <a:buFont typeface="Arial"/>
              <a:buChar char="•"/>
            </a:pPr>
            <a:r>
              <a:rPr lang="en-US" sz="3102">
                <a:solidFill>
                  <a:srgbClr val="504C44"/>
                </a:solidFill>
                <a:latin typeface="Canva Sans"/>
                <a:ea typeface="Canva Sans"/>
                <a:cs typeface="Canva Sans"/>
                <a:sym typeface="Canva Sans"/>
              </a:rPr>
              <a:t>Doesn’t account for the </a:t>
            </a:r>
            <a:r>
              <a:rPr lang="en-US" b="true" sz="3102">
                <a:solidFill>
                  <a:srgbClr val="504C44"/>
                </a:solidFill>
                <a:latin typeface="Canva Sans Bold"/>
                <a:ea typeface="Canva Sans Bold"/>
                <a:cs typeface="Canva Sans Bold"/>
                <a:sym typeface="Canva Sans Bold"/>
              </a:rPr>
              <a:t>favorite-longshot bias </a:t>
            </a:r>
            <a:r>
              <a:rPr lang="en-US" sz="3102">
                <a:solidFill>
                  <a:srgbClr val="504C44"/>
                </a:solidFill>
                <a:latin typeface="Canva Sans"/>
                <a:ea typeface="Canva Sans"/>
                <a:cs typeface="Canva Sans"/>
                <a:sym typeface="Canva Sans"/>
              </a:rPr>
              <a:t>(overestimating the odds of an underdog winning) as when stronger teams are winning they will take out their best players, which skews their stats.</a:t>
            </a:r>
          </a:p>
          <a:p>
            <a:pPr algn="just" marL="669814" indent="-334907" lvl="1">
              <a:lnSpc>
                <a:spcPts val="4343"/>
              </a:lnSpc>
              <a:buFont typeface="Arial"/>
              <a:buChar char="•"/>
            </a:pPr>
            <a:r>
              <a:rPr lang="en-US" sz="3102">
                <a:solidFill>
                  <a:srgbClr val="504C44"/>
                </a:solidFill>
                <a:latin typeface="Canva Sans"/>
                <a:ea typeface="Canva Sans"/>
                <a:cs typeface="Canva Sans"/>
                <a:sym typeface="Canva Sans"/>
              </a:rPr>
              <a:t>Regular season data </a:t>
            </a:r>
            <a:r>
              <a:rPr lang="en-US" b="true" sz="3102">
                <a:solidFill>
                  <a:srgbClr val="504C44"/>
                </a:solidFill>
                <a:latin typeface="Canva Sans Bold"/>
                <a:ea typeface="Canva Sans Bold"/>
                <a:cs typeface="Canva Sans Bold"/>
                <a:sym typeface="Canva Sans Bold"/>
              </a:rPr>
              <a:t>falls short of capturing tournament specific events</a:t>
            </a:r>
            <a:r>
              <a:rPr lang="en-US" sz="3102">
                <a:solidFill>
                  <a:srgbClr val="504C44"/>
                </a:solidFill>
                <a:latin typeface="Canva Sans"/>
                <a:ea typeface="Canva Sans"/>
                <a:cs typeface="Canva Sans"/>
                <a:sym typeface="Canva Sans"/>
              </a:rPr>
              <a:t> (i.e. injuries, hot and cold streaks, match up difficulty, tournament specific performance, etc.)</a:t>
            </a:r>
          </a:p>
        </p:txBody>
      </p:sp>
      <p:sp>
        <p:nvSpPr>
          <p:cNvPr name="TextBox 3" id="3"/>
          <p:cNvSpPr txBox="true"/>
          <p:nvPr/>
        </p:nvSpPr>
        <p:spPr>
          <a:xfrm rot="0">
            <a:off x="1028700" y="962025"/>
            <a:ext cx="14300212" cy="1374775"/>
          </a:xfrm>
          <a:prstGeom prst="rect">
            <a:avLst/>
          </a:prstGeom>
        </p:spPr>
        <p:txBody>
          <a:bodyPr anchor="t" rtlCol="false" tIns="0" lIns="0" bIns="0" rIns="0">
            <a:spAutoFit/>
          </a:bodyPr>
          <a:lstStyle/>
          <a:p>
            <a:pPr algn="l">
              <a:lnSpc>
                <a:spcPts val="5599"/>
              </a:lnSpc>
            </a:pPr>
            <a:r>
              <a:rPr lang="en-US" b="true" sz="3999" spc="799">
                <a:solidFill>
                  <a:srgbClr val="504C44"/>
                </a:solidFill>
                <a:latin typeface="Baskerville Display PT Bold"/>
                <a:ea typeface="Baskerville Display PT Bold"/>
                <a:cs typeface="Baskerville Display PT Bold"/>
                <a:sym typeface="Baskerville Display PT Bold"/>
              </a:rPr>
              <a:t>CONTEXTUAL ISSUES WITH USING MEDIAN STATS &amp; REGULAR SEASON STATS</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2769241" y="3197854"/>
            <a:ext cx="12749517" cy="3786516"/>
          </a:xfrm>
          <a:prstGeom prst="rect">
            <a:avLst/>
          </a:prstGeom>
        </p:spPr>
        <p:txBody>
          <a:bodyPr anchor="t" rtlCol="false" tIns="0" lIns="0" bIns="0" rIns="0">
            <a:spAutoFit/>
          </a:bodyPr>
          <a:lstStyle/>
          <a:p>
            <a:pPr algn="ctr">
              <a:lnSpc>
                <a:spcPts val="7522"/>
              </a:lnSpc>
            </a:pPr>
            <a:r>
              <a:rPr lang="en-US" b="true" sz="5373" spc="1074">
                <a:solidFill>
                  <a:srgbClr val="504C44"/>
                </a:solidFill>
                <a:latin typeface="Baskerville Display PT Bold"/>
                <a:ea typeface="Baskerville Display PT Bold"/>
                <a:cs typeface="Baskerville Display PT Bold"/>
                <a:sym typeface="Baskerville Display PT Bold"/>
              </a:rPr>
              <a:t>HOW DO WE ADJUST OUR REGULAR SEASON DATA TO REFLECT DIFFERENCES IN CONFERENCE STRENGTH?</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2613281" y="2392042"/>
            <a:ext cx="13061439" cy="8016458"/>
          </a:xfrm>
          <a:custGeom>
            <a:avLst/>
            <a:gdLst/>
            <a:ahLst/>
            <a:cxnLst/>
            <a:rect r="r" b="b" t="t" l="l"/>
            <a:pathLst>
              <a:path h="8016458" w="13061439">
                <a:moveTo>
                  <a:pt x="0" y="0"/>
                </a:moveTo>
                <a:lnTo>
                  <a:pt x="13061438" y="0"/>
                </a:lnTo>
                <a:lnTo>
                  <a:pt x="13061438" y="8016458"/>
                </a:lnTo>
                <a:lnTo>
                  <a:pt x="0" y="8016458"/>
                </a:lnTo>
                <a:lnTo>
                  <a:pt x="0" y="0"/>
                </a:lnTo>
                <a:close/>
              </a:path>
            </a:pathLst>
          </a:custGeom>
          <a:blipFill>
            <a:blip r:embed="rId2"/>
            <a:stretch>
              <a:fillRect l="0" t="0" r="0" b="0"/>
            </a:stretch>
          </a:blipFill>
        </p:spPr>
      </p:sp>
      <p:sp>
        <p:nvSpPr>
          <p:cNvPr name="TextBox 3" id="3"/>
          <p:cNvSpPr txBox="true"/>
          <p:nvPr/>
        </p:nvSpPr>
        <p:spPr>
          <a:xfrm rot="0">
            <a:off x="1028700" y="190917"/>
            <a:ext cx="15595900" cy="2079625"/>
          </a:xfrm>
          <a:prstGeom prst="rect">
            <a:avLst/>
          </a:prstGeom>
        </p:spPr>
        <p:txBody>
          <a:bodyPr anchor="t" rtlCol="false" tIns="0" lIns="0" bIns="0" rIns="0">
            <a:spAutoFit/>
          </a:bodyPr>
          <a:lstStyle/>
          <a:p>
            <a:pPr algn="ctr">
              <a:lnSpc>
                <a:spcPts val="5599"/>
              </a:lnSpc>
            </a:pPr>
            <a:r>
              <a:rPr lang="en-US" b="true" sz="3999" spc="799">
                <a:solidFill>
                  <a:srgbClr val="504C44"/>
                </a:solidFill>
                <a:latin typeface="Baskerville Display PT Bold"/>
                <a:ea typeface="Baskerville Display PT Bold"/>
                <a:cs typeface="Baskerville Display PT Bold"/>
                <a:sym typeface="Baskerville Display PT Bold"/>
              </a:rPr>
              <a:t>AN EMPIRICAL APPROACH TO ADJUSTING STATS TO CONFERENCE STRENGTH (WEAK ATTEMPT 1) (UNUSED)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DAGlNk64ZYM</dc:identifier>
  <dcterms:modified xsi:type="dcterms:W3CDTF">2011-08-01T06:04:30Z</dcterms:modified>
  <cp:revision>1</cp:revision>
  <dc:title>Copy of ML For March Madness Predictions Slides Adjusted</dc:title>
</cp:coreProperties>
</file>