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61" r:id="rId1"/>
  </p:sldMasterIdLst>
  <p:notesMasterIdLst>
    <p:notesMasterId r:id="rId18"/>
  </p:notesMasterIdLst>
  <p:sldIdLst>
    <p:sldId id="256" r:id="rId2"/>
    <p:sldId id="257" r:id="rId3"/>
    <p:sldId id="259" r:id="rId4"/>
    <p:sldId id="260" r:id="rId5"/>
    <p:sldId id="266" r:id="rId6"/>
    <p:sldId id="267" r:id="rId7"/>
    <p:sldId id="268" r:id="rId8"/>
    <p:sldId id="273" r:id="rId9"/>
    <p:sldId id="272" r:id="rId10"/>
    <p:sldId id="274" r:id="rId11"/>
    <p:sldId id="275" r:id="rId12"/>
    <p:sldId id="269" r:id="rId13"/>
    <p:sldId id="270" r:id="rId14"/>
    <p:sldId id="276" r:id="rId15"/>
    <p:sldId id="271" r:id="rId16"/>
    <p:sldId id="265" r:id="rId1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61" autoAdjust="0"/>
    <p:restoredTop sz="49931"/>
  </p:normalViewPr>
  <p:slideViewPr>
    <p:cSldViewPr snapToGrid="0">
      <p:cViewPr>
        <p:scale>
          <a:sx n="68" d="100"/>
          <a:sy n="68" d="100"/>
        </p:scale>
        <p:origin x="2784" y="144"/>
      </p:cViewPr>
      <p:guideLst/>
    </p:cSldViewPr>
  </p:slideViewPr>
  <p:notesTextViewPr>
    <p:cViewPr>
      <p:scale>
        <a:sx n="110" d="100"/>
        <a:sy n="11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2T19:16:01.785"/>
    </inkml:context>
    <inkml:brush xml:id="br0">
      <inkml:brushProperty name="width" value="0.05" units="cm"/>
      <inkml:brushProperty name="height" value="0.05" units="cm"/>
    </inkml:brush>
  </inkml:definitions>
  <inkml:trace contextRef="#ctx0" brushRef="#br0">1 0 24575,'0'0'0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2T19:16:27.802"/>
    </inkml:context>
    <inkml:brush xml:id="br0">
      <inkml:brushProperty name="width" value="0.05" units="cm"/>
      <inkml:brushProperty name="height" value="0.05" units="cm"/>
    </inkml:brush>
  </inkml:definitions>
  <inkml:trace contextRef="#ctx0" brushRef="#br0">1 0 24575,'0'0'0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2T19:16:28.436"/>
    </inkml:context>
    <inkml:brush xml:id="br0">
      <inkml:brushProperty name="width" value="0.05" units="cm"/>
      <inkml:brushProperty name="height" value="0.05" units="cm"/>
    </inkml:brush>
  </inkml:definitions>
  <inkml:trace contextRef="#ctx0" brushRef="#br0">1 0 24575,'0'0'0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2T19:16:29.202"/>
    </inkml:context>
    <inkml:brush xml:id="br0">
      <inkml:brushProperty name="width" value="0.05" units="cm"/>
      <inkml:brushProperty name="height" value="0.05" units="cm"/>
    </inkml:brush>
  </inkml:definitions>
  <inkml:trace contextRef="#ctx0" brushRef="#br0">0 0 24575,'0'0'0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2T19:16:31.035"/>
    </inkml:context>
    <inkml:brush xml:id="br0">
      <inkml:brushProperty name="width" value="0.05" units="cm"/>
      <inkml:brushProperty name="height" value="0.05" units="cm"/>
    </inkml:brush>
  </inkml:definitions>
  <inkml:trace contextRef="#ctx0" brushRef="#br0">1 1 24575,'0'0'0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2T19:16:33.769"/>
    </inkml:context>
    <inkml:brush xml:id="br0">
      <inkml:brushProperty name="width" value="0.05" units="cm"/>
      <inkml:brushProperty name="height" value="0.05" units="cm"/>
    </inkml:brush>
  </inkml:definitions>
  <inkml:trace contextRef="#ctx0" brushRef="#br0">1 0 24575,'0'0'0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2T19:16:43.835"/>
    </inkml:context>
    <inkml:brush xml:id="br0">
      <inkml:brushProperty name="width" value="0.05" units="cm"/>
      <inkml:brushProperty name="height" value="0.05" units="cm"/>
    </inkml:brush>
  </inkml:definitions>
  <inkml:trace contextRef="#ctx0" brushRef="#br0">0 0 24575,'0'0'0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2T19:16:52.352"/>
    </inkml:context>
    <inkml:brush xml:id="br0">
      <inkml:brushProperty name="width" value="0.05" units="cm"/>
      <inkml:brushProperty name="height" value="0.05" units="cm"/>
    </inkml:brush>
  </inkml:definitions>
  <inkml:trace contextRef="#ctx0" brushRef="#br0">0 0 24575,'0'0'0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2T19:16:53.569"/>
    </inkml:context>
    <inkml:brush xml:id="br0">
      <inkml:brushProperty name="width" value="0.05" units="cm"/>
      <inkml:brushProperty name="height" value="0.05" units="cm"/>
    </inkml:brush>
  </inkml:definitions>
  <inkml:trace contextRef="#ctx0" brushRef="#br0">0 1 24575,'0'0'0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2T19:16:54.502"/>
    </inkml:context>
    <inkml:brush xml:id="br0">
      <inkml:brushProperty name="width" value="0.05" units="cm"/>
      <inkml:brushProperty name="height" value="0.05" units="cm"/>
    </inkml:brush>
  </inkml:definitions>
  <inkml:trace contextRef="#ctx0" brushRef="#br0">0 1 24575,'0'0'0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2T19:16:55.352"/>
    </inkml:context>
    <inkml:brush xml:id="br0">
      <inkml:brushProperty name="width" value="0.05" units="cm"/>
      <inkml:brushProperty name="height" value="0.05" units="cm"/>
    </inkml:brush>
  </inkml:definitions>
  <inkml:trace contextRef="#ctx0" brushRef="#br0">0 1 24575,'0'0'0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2T19:16:02.635"/>
    </inkml:context>
    <inkml:brush xml:id="br0">
      <inkml:brushProperty name="width" value="0.05" units="cm"/>
      <inkml:brushProperty name="height" value="0.05" units="cm"/>
    </inkml:brush>
  </inkml:definitions>
  <inkml:trace contextRef="#ctx0" brushRef="#br0">1 1 24575,'0'0'0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2T19:16:56.619"/>
    </inkml:context>
    <inkml:brush xml:id="br0">
      <inkml:brushProperty name="width" value="0.05" units="cm"/>
      <inkml:brushProperty name="height" value="0.05" units="cm"/>
    </inkml:brush>
  </inkml:definitions>
  <inkml:trace contextRef="#ctx0" brushRef="#br0">0 0 24575,'0'0'0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2T19:17:01.052"/>
    </inkml:context>
    <inkml:brush xml:id="br0">
      <inkml:brushProperty name="width" value="0.05" units="cm"/>
      <inkml:brushProperty name="height" value="0.05" units="cm"/>
    </inkml:brush>
  </inkml:definitions>
  <inkml:trace contextRef="#ctx0" brushRef="#br0">1 1 24575,'0'0'0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2T19:17:01.719"/>
    </inkml:context>
    <inkml:brush xml:id="br0">
      <inkml:brushProperty name="width" value="0.05" units="cm"/>
      <inkml:brushProperty name="height" value="0.05" units="cm"/>
    </inkml:brush>
  </inkml:definitions>
  <inkml:trace contextRef="#ctx0" brushRef="#br0">1 1 24575,'0'0'0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2T19:17:13.652"/>
    </inkml:context>
    <inkml:brush xml:id="br0">
      <inkml:brushProperty name="width" value="0.05" units="cm"/>
      <inkml:brushProperty name="height" value="0.05" units="cm"/>
    </inkml:brush>
  </inkml:definitions>
  <inkml:trace contextRef="#ctx0" brushRef="#br0">1 1 24575,'0'0'0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2T19:17:18.436"/>
    </inkml:context>
    <inkml:brush xml:id="br0">
      <inkml:brushProperty name="width" value="0.05" units="cm"/>
      <inkml:brushProperty name="height" value="0.05" units="cm"/>
    </inkml:brush>
  </inkml:definitions>
  <inkml:trace contextRef="#ctx0" brushRef="#br0">1 0 24575,'0'0'0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2T19:17:22.619"/>
    </inkml:context>
    <inkml:brush xml:id="br0">
      <inkml:brushProperty name="width" value="0.05" units="cm"/>
      <inkml:brushProperty name="height" value="0.05" units="cm"/>
    </inkml:brush>
  </inkml:definitions>
  <inkml:trace contextRef="#ctx0" brushRef="#br0">1 1 24575,'0'0'0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2T19:17:25.936"/>
    </inkml:context>
    <inkml:brush xml:id="br0">
      <inkml:brushProperty name="width" value="0.05" units="cm"/>
      <inkml:brushProperty name="height" value="0.05" units="cm"/>
    </inkml:brush>
  </inkml:definitions>
  <inkml:trace contextRef="#ctx0" brushRef="#br0">0 1 24575,'0'0'0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2T19:17:27.203"/>
    </inkml:context>
    <inkml:brush xml:id="br0">
      <inkml:brushProperty name="width" value="0.05" units="cm"/>
      <inkml:brushProperty name="height" value="0.05" units="cm"/>
    </inkml:brush>
  </inkml:definitions>
  <inkml:trace contextRef="#ctx0" brushRef="#br0">0 1 24575,'0'0'0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2T19:17:28.569"/>
    </inkml:context>
    <inkml:brush xml:id="br0">
      <inkml:brushProperty name="width" value="0.05" units="cm"/>
      <inkml:brushProperty name="height" value="0.05" units="cm"/>
    </inkml:brush>
  </inkml:definitions>
  <inkml:trace contextRef="#ctx0" brushRef="#br0">0 1 24575,'0'0'0</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2T19:17:30.386"/>
    </inkml:context>
    <inkml:brush xml:id="br0">
      <inkml:brushProperty name="width" value="0.05" units="cm"/>
      <inkml:brushProperty name="height" value="0.05" units="cm"/>
    </inkml:brush>
  </inkml:definitions>
  <inkml:trace contextRef="#ctx0" brushRef="#br0">0 0 24575,'0'0'0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2T19:16:02.885"/>
    </inkml:context>
    <inkml:brush xml:id="br0">
      <inkml:brushProperty name="width" value="0.05" units="cm"/>
      <inkml:brushProperty name="height" value="0.05" units="cm"/>
    </inkml:brush>
  </inkml:definitions>
  <inkml:trace contextRef="#ctx0" brushRef="#br0">1 1 24575,'0'0'0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2T19:17:32.119"/>
    </inkml:context>
    <inkml:brush xml:id="br0">
      <inkml:brushProperty name="width" value="0.05" units="cm"/>
      <inkml:brushProperty name="height" value="0.05" units="cm"/>
    </inkml:brush>
  </inkml:definitions>
  <inkml:trace contextRef="#ctx0" brushRef="#br0">0 1 24575,'0'0'0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2T19:17:33.802"/>
    </inkml:context>
    <inkml:brush xml:id="br0">
      <inkml:brushProperty name="width" value="0.05" units="cm"/>
      <inkml:brushProperty name="height" value="0.05" units="cm"/>
    </inkml:brush>
  </inkml:definitions>
  <inkml:trace contextRef="#ctx0" brushRef="#br0">0 1 24575,'0'0'0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2T19:17:36.602"/>
    </inkml:context>
    <inkml:brush xml:id="br0">
      <inkml:brushProperty name="width" value="0.05" units="cm"/>
      <inkml:brushProperty name="height" value="0.05" units="cm"/>
    </inkml:brush>
  </inkml:definitions>
  <inkml:trace contextRef="#ctx0" brushRef="#br0">1 1 24575,'0'0'0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2T19:17:38.052"/>
    </inkml:context>
    <inkml:brush xml:id="br0">
      <inkml:brushProperty name="width" value="0.05" units="cm"/>
      <inkml:brushProperty name="height" value="0.05" units="cm"/>
    </inkml:brush>
  </inkml:definitions>
  <inkml:trace contextRef="#ctx0" brushRef="#br0">1 0 24575,'0'0'0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2T19:17:41.119"/>
    </inkml:context>
    <inkml:brush xml:id="br0">
      <inkml:brushProperty name="width" value="0.05" units="cm"/>
      <inkml:brushProperty name="height" value="0.05" units="cm"/>
    </inkml:brush>
  </inkml:definitions>
  <inkml:trace contextRef="#ctx0" brushRef="#br0">0 0 24575,'0'0'0</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2T19:17:55.035"/>
    </inkml:context>
    <inkml:brush xml:id="br0">
      <inkml:brushProperty name="width" value="0.05" units="cm"/>
      <inkml:brushProperty name="height" value="0.05" units="cm"/>
    </inkml:brush>
  </inkml:definitions>
  <inkml:trace contextRef="#ctx0" brushRef="#br0">0 1 24575,'0'0'0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2T19:16:03.152"/>
    </inkml:context>
    <inkml:brush xml:id="br0">
      <inkml:brushProperty name="width" value="0.05" units="cm"/>
      <inkml:brushProperty name="height" value="0.05" units="cm"/>
    </inkml:brush>
  </inkml:definitions>
  <inkml:trace contextRef="#ctx0" brushRef="#br0">1 1 24575,'0'0'0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2T19:16:03.435"/>
    </inkml:context>
    <inkml:brush xml:id="br0">
      <inkml:brushProperty name="width" value="0.05" units="cm"/>
      <inkml:brushProperty name="height" value="0.05" units="cm"/>
    </inkml:brush>
  </inkml:definitions>
  <inkml:trace contextRef="#ctx0" brushRef="#br0">1 1 24575,'0'0'0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2T19:16:03.785"/>
    </inkml:context>
    <inkml:brush xml:id="br0">
      <inkml:brushProperty name="width" value="0.05" units="cm"/>
      <inkml:brushProperty name="height" value="0.05" units="cm"/>
    </inkml:brush>
  </inkml:definitions>
  <inkml:trace contextRef="#ctx0" brushRef="#br0">1 1 24575,'0'0'0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2T19:16:04.135"/>
    </inkml:context>
    <inkml:brush xml:id="br0">
      <inkml:brushProperty name="width" value="0.05" units="cm"/>
      <inkml:brushProperty name="height" value="0.05" units="cm"/>
    </inkml:brush>
  </inkml:definitions>
  <inkml:trace contextRef="#ctx0" brushRef="#br0">1 1 24575,'0'0'0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2T19:16:04.786"/>
    </inkml:context>
    <inkml:brush xml:id="br0">
      <inkml:brushProperty name="width" value="0.05" units="cm"/>
      <inkml:brushProperty name="height" value="0.05" units="cm"/>
    </inkml:brush>
  </inkml:definitions>
  <inkml:trace contextRef="#ctx0" brushRef="#br0">1 1 24575,'0'0'0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2T19:16:38.969"/>
    </inkml:context>
    <inkml:brush xml:id="br0">
      <inkml:brushProperty name="width" value="0.05" units="cm"/>
      <inkml:brushProperty name="height" value="0.05" units="cm"/>
    </inkml:brush>
  </inkml:definitions>
  <inkml:trace contextRef="#ctx0" brushRef="#br0">1 0 24575,'0'0'0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T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1FAE425-0416-D34B-B186-A98E99116D6F}" type="datetimeFigureOut">
              <a:rPr lang="en-TR" smtClean="0"/>
              <a:t>11.01.2024</a:t>
            </a:fld>
            <a:endParaRPr lang="en-TR"/>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T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T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45994F3-4ED9-ED42-A649-E35515F0D3B3}" type="slidenum">
              <a:rPr lang="en-TR" smtClean="0"/>
              <a:t>‹#›</a:t>
            </a:fld>
            <a:endParaRPr lang="en-TR"/>
          </a:p>
        </p:txBody>
      </p:sp>
    </p:spTree>
    <p:extLst>
      <p:ext uri="{BB962C8B-B14F-4D97-AF65-F5344CB8AC3E}">
        <p14:creationId xmlns:p14="http://schemas.microsoft.com/office/powerpoint/2010/main" val="29799148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TR" dirty="0"/>
              <a:t>Hi everyone, I am going to present the article of ‘Optimization for Deep Learning’. The paper has published by Professor Ruoyu Sun in 2019 from </a:t>
            </a:r>
            <a:r>
              <a:rPr lang="en-US" b="0" i="0" u="none" strike="noStrike" dirty="0">
                <a:solidFill>
                  <a:srgbClr val="494E52"/>
                </a:solidFill>
                <a:effectLst/>
                <a:latin typeface="-apple-system"/>
              </a:rPr>
              <a:t>Chinese University of Hong Kong, Shenzhen.</a:t>
            </a:r>
          </a:p>
          <a:p>
            <a:r>
              <a:rPr lang="en-US" b="0" i="0" u="none" strike="noStrike" dirty="0">
                <a:solidFill>
                  <a:srgbClr val="494E52"/>
                </a:solidFill>
                <a:effectLst/>
                <a:latin typeface="-apple-system"/>
              </a:rPr>
              <a:t>Let me start quickly with the outline of the presentation.</a:t>
            </a:r>
            <a:endParaRPr lang="en-TR" b="0" dirty="0"/>
          </a:p>
        </p:txBody>
      </p:sp>
      <p:sp>
        <p:nvSpPr>
          <p:cNvPr id="4" name="Slide Number Placeholder 3"/>
          <p:cNvSpPr>
            <a:spLocks noGrp="1"/>
          </p:cNvSpPr>
          <p:nvPr>
            <p:ph type="sldNum" sz="quarter" idx="5"/>
          </p:nvPr>
        </p:nvSpPr>
        <p:spPr/>
        <p:txBody>
          <a:bodyPr/>
          <a:lstStyle/>
          <a:p>
            <a:fld id="{745994F3-4ED9-ED42-A649-E35515F0D3B3}" type="slidenum">
              <a:rPr lang="en-TR" smtClean="0"/>
              <a:t>1</a:t>
            </a:fld>
            <a:endParaRPr lang="en-TR"/>
          </a:p>
        </p:txBody>
      </p:sp>
    </p:spTree>
    <p:extLst>
      <p:ext uri="{BB962C8B-B14F-4D97-AF65-F5344CB8AC3E}">
        <p14:creationId xmlns:p14="http://schemas.microsoft.com/office/powerpoint/2010/main" val="8438685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mc:Choice xmlns:a14="http://schemas.microsoft.com/office/drawing/2010/main"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800" b="0" i="0" u="none" strike="noStrike" dirty="0">
                    <a:solidFill>
                      <a:srgbClr val="D1D5DB"/>
                    </a:solidFill>
                    <a:effectLst/>
                    <a:latin typeface="Söhne"/>
                  </a:rPr>
                  <a:t>Momentum can be thought of as giving the optimization algorithm a "memory" of past gradients to influence the direction of future updates. The basic idea is to maintain a moving average of the past gradients and use this accumulated information to update the parameters.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2800" b="0" i="0" u="none" strike="noStrike" dirty="0">
                  <a:solidFill>
                    <a:srgbClr val="D1D5DB"/>
                  </a:solidFill>
                  <a:effectLs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2800" b="0" i="0" u="none" strike="noStrike" dirty="0">
                    <a:solidFill>
                      <a:srgbClr val="D1D5DB"/>
                    </a:solidFill>
                    <a:effectLst/>
                    <a:latin typeface="Söhne"/>
                  </a:rPr>
                  <a:t>Momentum overcomes some of the challenges associated with standard gradient descent methods. It helps to smooth out the updates to the model parameters, allowing the optimization process to navigate through flat or shallow regions more efficiently.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2800" b="0" i="0" u="none" strike="noStrike" dirty="0">
                  <a:solidFill>
                    <a:srgbClr val="D1D5DB"/>
                  </a:solidFill>
                  <a:effectLs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2800" b="0" i="0" u="none" strike="noStrike" dirty="0">
                    <a:solidFill>
                      <a:srgbClr val="D1D5DB"/>
                    </a:solidFill>
                    <a:effectLst/>
                    <a:latin typeface="Söhne"/>
                  </a:rPr>
                  <a:t>To figure out the mathematics behind it, you can see the first equation that the momentum term is introduced to the parameter update rule. The term </a:t>
                </a:r>
                <a14:m>
                  <m:oMath xmlns:m="http://schemas.openxmlformats.org/officeDocument/2006/math">
                    <m:r>
                      <a:rPr lang="tr-TR" sz="1200" b="0" i="1" smtClean="0">
                        <a:latin typeface="Cambria Math" panose="02040503050406030204" pitchFamily="18" charset="0"/>
                        <a:ea typeface="Cambria Math" panose="02040503050406030204" pitchFamily="18" charset="0"/>
                      </a:rPr>
                      <m:t>𝛽</m:t>
                    </m:r>
                    <m:sSub>
                      <m:sSubPr>
                        <m:ctrlPr>
                          <a:rPr lang="tr-TR" sz="1200" b="0" i="1" smtClean="0">
                            <a:latin typeface="Cambria Math" panose="02040503050406030204" pitchFamily="18" charset="0"/>
                            <a:ea typeface="Cambria Math" panose="02040503050406030204" pitchFamily="18" charset="0"/>
                          </a:rPr>
                        </m:ctrlPr>
                      </m:sSubPr>
                      <m:e>
                        <m:r>
                          <a:rPr lang="tr-TR" sz="1200" b="0" i="1" smtClean="0">
                            <a:latin typeface="Cambria Math" panose="02040503050406030204" pitchFamily="18" charset="0"/>
                            <a:ea typeface="Cambria Math" panose="02040503050406030204" pitchFamily="18" charset="0"/>
                          </a:rPr>
                          <m:t>𝑚</m:t>
                        </m:r>
                      </m:e>
                      <m:sub>
                        <m:r>
                          <a:rPr lang="tr-TR" sz="1200" b="0" i="1" smtClean="0">
                            <a:latin typeface="Cambria Math" panose="02040503050406030204" pitchFamily="18" charset="0"/>
                            <a:ea typeface="Cambria Math" panose="02040503050406030204" pitchFamily="18" charset="0"/>
                          </a:rPr>
                          <m:t>𝑡</m:t>
                        </m:r>
                        <m:r>
                          <a:rPr lang="tr-TR" sz="1200" b="0" i="1" smtClean="0">
                            <a:latin typeface="Cambria Math" panose="02040503050406030204" pitchFamily="18" charset="0"/>
                            <a:ea typeface="Cambria Math" panose="02040503050406030204" pitchFamily="18" charset="0"/>
                          </a:rPr>
                          <m:t>−1</m:t>
                        </m:r>
                      </m:sub>
                    </m:sSub>
                  </m:oMath>
                </a14:m>
                <a:r>
                  <a:rPr lang="en-US" dirty="0"/>
                  <a:t> represents the accumulated</a:t>
                </a:r>
                <a:r>
                  <a:rPr lang="en-US" baseline="0" dirty="0"/>
                  <a:t> momentum from the previous iteration. And the term </a:t>
                </a:r>
                <a14:m>
                  <m:oMath xmlns:m="http://schemas.openxmlformats.org/officeDocument/2006/math">
                    <m:r>
                      <a:rPr lang="tr-TR" sz="1200" b="0" i="1" smtClean="0">
                        <a:latin typeface="Cambria Math" panose="02040503050406030204" pitchFamily="18" charset="0"/>
                        <a:ea typeface="Cambria Math" panose="02040503050406030204" pitchFamily="18" charset="0"/>
                      </a:rPr>
                      <m:t>(1−</m:t>
                    </m:r>
                    <m:r>
                      <a:rPr lang="tr-TR" sz="1200" b="0" i="1" smtClean="0">
                        <a:latin typeface="Cambria Math" panose="02040503050406030204" pitchFamily="18" charset="0"/>
                        <a:ea typeface="Cambria Math" panose="02040503050406030204" pitchFamily="18" charset="0"/>
                      </a:rPr>
                      <m:t>𝛽</m:t>
                    </m:r>
                    <m:r>
                      <a:rPr lang="tr-TR" sz="1200" b="0" i="1" smtClean="0">
                        <a:latin typeface="Cambria Math" panose="02040503050406030204" pitchFamily="18" charset="0"/>
                        <a:ea typeface="Cambria Math" panose="02040503050406030204" pitchFamily="18" charset="0"/>
                      </a:rPr>
                      <m:t>)</m:t>
                    </m:r>
                    <m:r>
                      <m:rPr>
                        <m:sty m:val="p"/>
                      </m:rPr>
                      <a:rPr lang="tr-TR" sz="1200" b="0" i="1" smtClean="0">
                        <a:latin typeface="Cambria Math" panose="02040503050406030204" pitchFamily="18" charset="0"/>
                        <a:ea typeface="Cambria Math" panose="02040503050406030204" pitchFamily="18" charset="0"/>
                      </a:rPr>
                      <m:t>∇</m:t>
                    </m:r>
                    <m:sSub>
                      <m:sSubPr>
                        <m:ctrlPr>
                          <a:rPr lang="tr-TR" sz="1200" b="0" i="1" smtClean="0">
                            <a:latin typeface="Cambria Math" panose="02040503050406030204" pitchFamily="18" charset="0"/>
                            <a:ea typeface="Cambria Math" panose="02040503050406030204" pitchFamily="18" charset="0"/>
                          </a:rPr>
                        </m:ctrlPr>
                      </m:sSubPr>
                      <m:e>
                        <m:r>
                          <a:rPr lang="tr-TR" sz="1200" b="0" i="1" smtClean="0">
                            <a:latin typeface="Cambria Math" panose="02040503050406030204" pitchFamily="18" charset="0"/>
                            <a:ea typeface="Cambria Math" panose="02040503050406030204" pitchFamily="18" charset="0"/>
                          </a:rPr>
                          <m:t>𝐹</m:t>
                        </m:r>
                      </m:e>
                      <m:sub>
                        <m:r>
                          <a:rPr lang="tr-TR" sz="1200" b="0" i="1" smtClean="0">
                            <a:latin typeface="Cambria Math" panose="02040503050406030204" pitchFamily="18" charset="0"/>
                            <a:ea typeface="Cambria Math" panose="02040503050406030204" pitchFamily="18" charset="0"/>
                          </a:rPr>
                          <m:t>𝑖</m:t>
                        </m:r>
                      </m:sub>
                    </m:sSub>
                    <m:r>
                      <a:rPr lang="tr-TR" sz="1200" b="0" i="1" smtClean="0">
                        <a:latin typeface="Cambria Math" panose="02040503050406030204" pitchFamily="18" charset="0"/>
                        <a:ea typeface="Cambria Math" panose="02040503050406030204" pitchFamily="18" charset="0"/>
                      </a:rPr>
                      <m:t>(</m:t>
                    </m:r>
                    <m:sSub>
                      <m:sSubPr>
                        <m:ctrlPr>
                          <a:rPr lang="tr-TR" sz="1200" b="0" i="1" smtClean="0">
                            <a:latin typeface="Cambria Math" panose="02040503050406030204" pitchFamily="18" charset="0"/>
                            <a:ea typeface="Cambria Math" panose="02040503050406030204" pitchFamily="18" charset="0"/>
                          </a:rPr>
                        </m:ctrlPr>
                      </m:sSubPr>
                      <m:e>
                        <m:r>
                          <a:rPr lang="tr-TR" sz="1200" b="0" i="1" smtClean="0">
                            <a:latin typeface="Cambria Math" panose="02040503050406030204" pitchFamily="18" charset="0"/>
                            <a:ea typeface="Cambria Math" panose="02040503050406030204" pitchFamily="18" charset="0"/>
                          </a:rPr>
                          <m:t>𝜃</m:t>
                        </m:r>
                      </m:e>
                      <m:sub>
                        <m:r>
                          <a:rPr lang="tr-TR" sz="1200" b="0" i="1" smtClean="0">
                            <a:latin typeface="Cambria Math" panose="02040503050406030204" pitchFamily="18" charset="0"/>
                            <a:ea typeface="Cambria Math" panose="02040503050406030204" pitchFamily="18" charset="0"/>
                          </a:rPr>
                          <m:t>𝑡</m:t>
                        </m:r>
                      </m:sub>
                    </m:sSub>
                    <m:r>
                      <a:rPr lang="tr-TR" sz="1200" b="0" i="1" smtClean="0">
                        <a:latin typeface="Cambria Math" panose="02040503050406030204" pitchFamily="18" charset="0"/>
                        <a:ea typeface="Cambria Math" panose="02040503050406030204" pitchFamily="18" charset="0"/>
                      </a:rPr>
                      <m:t>)</m:t>
                    </m:r>
                  </m:oMath>
                </a14:m>
                <a:r>
                  <a:rPr lang="en-US" sz="1200" dirty="0"/>
                  <a:t> </a:t>
                </a:r>
                <a:r>
                  <a:rPr lang="en-US" dirty="0"/>
                  <a:t>represents the current gradient scaled by </a:t>
                </a:r>
                <a:r>
                  <a:rPr lang="en-US" sz="1200" b="0" i="0" kern="1200" dirty="0">
                    <a:solidFill>
                      <a:schemeClr val="tx1"/>
                    </a:solidFill>
                    <a:effectLst/>
                    <a:latin typeface="+mn-lt"/>
                    <a:ea typeface="+mn-ea"/>
                    <a:cs typeface="+mn-cs"/>
                  </a:rPr>
                  <a:t>(1−</a:t>
                </a:r>
                <a:r>
                  <a:rPr lang="el-GR" sz="1200" b="0" i="0" kern="1200" dirty="0">
                    <a:solidFill>
                      <a:schemeClr val="tx1"/>
                    </a:solidFill>
                    <a:effectLst/>
                    <a:latin typeface="+mn-lt"/>
                    <a:ea typeface="+mn-ea"/>
                    <a:cs typeface="+mn-cs"/>
                  </a:rPr>
                  <a:t>β)</a:t>
                </a:r>
                <a:r>
                  <a:rPr lang="tr-TR" sz="1200" b="0" i="0" kern="1200" dirty="0">
                    <a:solidFill>
                      <a:schemeClr val="tx1"/>
                    </a:solidFill>
                    <a:effectLst/>
                    <a:latin typeface="+mn-lt"/>
                    <a:ea typeface="+mn-ea"/>
                    <a:cs typeface="+mn-cs"/>
                  </a:rPr>
                  <a:t>.</a:t>
                </a: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And in the second formulation, the parameter update </a:t>
                </a:r>
                <a14:m>
                  <m:oMath xmlns:m="http://schemas.openxmlformats.org/officeDocument/2006/math">
                    <m:sSub>
                      <m:sSubPr>
                        <m:ctrlPr>
                          <a:rPr lang="en-US" sz="1200" i="1" smtClean="0">
                            <a:latin typeface="Cambria Math" panose="02040503050406030204" pitchFamily="18" charset="0"/>
                          </a:rPr>
                        </m:ctrlPr>
                      </m:sSubPr>
                      <m:e>
                        <m:r>
                          <a:rPr lang="en-US" sz="1200" i="1" smtClean="0">
                            <a:latin typeface="Cambria Math" panose="02040503050406030204" pitchFamily="18" charset="0"/>
                            <a:ea typeface="Cambria Math" panose="02040503050406030204" pitchFamily="18" charset="0"/>
                          </a:rPr>
                          <m:t>𝜃</m:t>
                        </m:r>
                      </m:e>
                      <m:sub>
                        <m:r>
                          <a:rPr lang="tr-TR" sz="1200" b="0" i="1" smtClean="0">
                            <a:latin typeface="Cambria Math" panose="02040503050406030204" pitchFamily="18" charset="0"/>
                          </a:rPr>
                          <m:t>𝑡</m:t>
                        </m:r>
                        <m:r>
                          <a:rPr lang="tr-TR" sz="1200" b="0" i="1" smtClean="0">
                            <a:latin typeface="Cambria Math" panose="02040503050406030204" pitchFamily="18" charset="0"/>
                          </a:rPr>
                          <m:t>+1</m:t>
                        </m:r>
                      </m:sub>
                    </m:sSub>
                  </m:oMath>
                </a14:m>
                <a:r>
                  <a:rPr lang="en-US" dirty="0"/>
                  <a:t> is determined by subtracting the scaled momentum </a:t>
                </a:r>
                <a14:m>
                  <m:oMath xmlns:m="http://schemas.openxmlformats.org/officeDocument/2006/math">
                    <m:sSub>
                      <m:sSubPr>
                        <m:ctrlPr>
                          <a:rPr lang="tr-TR" sz="1200" b="0" i="1" smtClean="0">
                            <a:latin typeface="Cambria Math" panose="02040503050406030204" pitchFamily="18" charset="0"/>
                          </a:rPr>
                        </m:ctrlPr>
                      </m:sSubPr>
                      <m:e>
                        <m:r>
                          <a:rPr lang="tr-TR" sz="1200" b="0" i="1" smtClean="0">
                            <a:latin typeface="Cambria Math" panose="02040503050406030204" pitchFamily="18" charset="0"/>
                            <a:ea typeface="Cambria Math" panose="02040503050406030204" pitchFamily="18" charset="0"/>
                          </a:rPr>
                          <m:t>𝛼</m:t>
                        </m:r>
                      </m:e>
                      <m:sub>
                        <m:r>
                          <a:rPr lang="tr-TR" sz="1200" b="0" i="1" smtClean="0">
                            <a:latin typeface="Cambria Math" panose="02040503050406030204" pitchFamily="18" charset="0"/>
                          </a:rPr>
                          <m:t>𝑡</m:t>
                        </m:r>
                      </m:sub>
                    </m:sSub>
                    <m:sSub>
                      <m:sSubPr>
                        <m:ctrlPr>
                          <a:rPr lang="tr-TR" sz="1200" b="0" i="1" smtClean="0">
                            <a:latin typeface="Cambria Math" panose="02040503050406030204" pitchFamily="18" charset="0"/>
                            <a:ea typeface="Cambria Math" panose="02040503050406030204" pitchFamily="18" charset="0"/>
                          </a:rPr>
                        </m:ctrlPr>
                      </m:sSubPr>
                      <m:e>
                        <m:r>
                          <a:rPr lang="tr-TR" sz="1200" b="0" i="1" smtClean="0">
                            <a:latin typeface="Cambria Math" panose="02040503050406030204" pitchFamily="18" charset="0"/>
                            <a:ea typeface="Cambria Math" panose="02040503050406030204" pitchFamily="18" charset="0"/>
                          </a:rPr>
                          <m:t>𝑣</m:t>
                        </m:r>
                      </m:e>
                      <m:sub>
                        <m:r>
                          <a:rPr lang="tr-TR" sz="1200" b="0" i="1" smtClean="0">
                            <a:latin typeface="Cambria Math" panose="02040503050406030204" pitchFamily="18" charset="0"/>
                            <a:ea typeface="Cambria Math" panose="02040503050406030204" pitchFamily="18" charset="0"/>
                          </a:rPr>
                          <m:t>𝑡</m:t>
                        </m:r>
                      </m:sub>
                    </m:sSub>
                  </m:oMath>
                </a14:m>
                <a:r>
                  <a:rPr lang="en-US" dirty="0"/>
                  <a:t> from the current parameters </a:t>
                </a:r>
                <a14:m>
                  <m:oMath xmlns:m="http://schemas.openxmlformats.org/officeDocument/2006/math">
                    <m:sSub>
                      <m:sSubPr>
                        <m:ctrlPr>
                          <a:rPr lang="tr-TR" sz="1200" b="0" i="1" smtClean="0">
                            <a:latin typeface="Cambria Math" panose="02040503050406030204" pitchFamily="18" charset="0"/>
                          </a:rPr>
                        </m:ctrlPr>
                      </m:sSubPr>
                      <m:e>
                        <m:r>
                          <a:rPr lang="tr-TR" sz="1200" b="0" i="1" smtClean="0">
                            <a:latin typeface="Cambria Math" panose="02040503050406030204" pitchFamily="18" charset="0"/>
                            <a:ea typeface="Cambria Math" panose="02040503050406030204" pitchFamily="18" charset="0"/>
                          </a:rPr>
                          <m:t>𝜃</m:t>
                        </m:r>
                      </m:e>
                      <m:sub>
                        <m:r>
                          <a:rPr lang="tr-TR" sz="1200" b="0" i="1" smtClean="0">
                            <a:latin typeface="Cambria Math" panose="02040503050406030204" pitchFamily="18" charset="0"/>
                          </a:rPr>
                          <m:t>𝑡</m:t>
                        </m:r>
                      </m:sub>
                    </m:sSub>
                  </m:oMath>
                </a14:m>
                <a:r>
                  <a:rPr lang="en-US"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u="none" strike="noStrike" dirty="0">
                    <a:solidFill>
                      <a:srgbClr val="D1D5DB"/>
                    </a:solidFill>
                    <a:effectLst/>
                    <a:latin typeface="Söhne"/>
                  </a:rPr>
                  <a:t>The use of momentum helps the optimization process to move faster in directions where the gradients have been consistent and to dampen oscillations in directions where the gradients have been changing rapidly. This can be particularly beneficial in overcoming challenges like oscillations or slow convergence associated with certain geometries of the loss surface.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u="none" strike="noStrike" dirty="0">
                  <a:solidFill>
                    <a:srgbClr val="D1D5DB"/>
                  </a:solidFill>
                  <a:effectLs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u="none" strike="noStrike" dirty="0">
                    <a:solidFill>
                      <a:srgbClr val="D1D5DB"/>
                    </a:solidFill>
                    <a:effectLst/>
                    <a:latin typeface="Söhne"/>
                  </a:rPr>
                  <a:t>Lets see the other types of optimization algorithms which are Adaptive gradient methods.</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TR" dirty="0"/>
              </a:p>
            </p:txBody>
          </p:sp>
        </mc:Choice>
        <mc:Fallback>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800" b="0" i="0" u="none" strike="noStrike" dirty="0">
                    <a:solidFill>
                      <a:srgbClr val="D1D5DB"/>
                    </a:solidFill>
                    <a:effectLst/>
                    <a:latin typeface="Söhne"/>
                  </a:rPr>
                  <a:t>Momentum can be thought of as giving the optimization algorithm a "memory" of past gradients to influence the direction of future updates. The basic idea is to maintain a moving average of the past gradients and use this accumulated information to update the parameters.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2800" b="0" i="0" u="none" strike="noStrike" dirty="0">
                  <a:solidFill>
                    <a:srgbClr val="D1D5DB"/>
                  </a:solidFill>
                  <a:effectLs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2800" b="0" i="0" u="none" strike="noStrike" dirty="0">
                    <a:solidFill>
                      <a:srgbClr val="D1D5DB"/>
                    </a:solidFill>
                    <a:effectLst/>
                    <a:latin typeface="Söhne"/>
                  </a:rPr>
                  <a:t>Momentum overcomes some of the challenges associated with standard gradient descent methods. It helps to smooth out the updates to the model parameters, allowing the optimization process to navigate through flat or shallow regions more efficiently.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2800" b="0" i="0" u="none" strike="noStrike" dirty="0">
                  <a:solidFill>
                    <a:srgbClr val="D1D5DB"/>
                  </a:solidFill>
                  <a:effectLs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2800" b="0" i="0" u="none" strike="noStrike" dirty="0">
                    <a:solidFill>
                      <a:srgbClr val="D1D5DB"/>
                    </a:solidFill>
                    <a:effectLst/>
                    <a:latin typeface="Söhne"/>
                  </a:rPr>
                  <a:t>To figure out the mathematics behind it, you can see the first equation that the momentum term is introduced to the parameter update rule. The term </a:t>
                </a:r>
                <a:r>
                  <a:rPr lang="tr-TR" sz="1200" b="0" i="0">
                    <a:latin typeface="Cambria Math" panose="02040503050406030204" pitchFamily="18" charset="0"/>
                    <a:ea typeface="Cambria Math" panose="02040503050406030204" pitchFamily="18" charset="0"/>
                  </a:rPr>
                  <a:t>𝛽𝑚_(𝑡−1)</a:t>
                </a:r>
                <a:r>
                  <a:rPr lang="en-US" dirty="0"/>
                  <a:t> represents the accumulated</a:t>
                </a:r>
                <a:r>
                  <a:rPr lang="en-US" baseline="0" dirty="0"/>
                  <a:t> momentum from the previous iteration. And the term </a:t>
                </a:r>
                <a:r>
                  <a:rPr lang="tr-TR" sz="1200" b="0" i="0">
                    <a:latin typeface="Cambria Math" panose="02040503050406030204" pitchFamily="18" charset="0"/>
                    <a:ea typeface="Cambria Math" panose="02040503050406030204" pitchFamily="18" charset="0"/>
                  </a:rPr>
                  <a:t>(1−𝛽)∇𝐹_𝑖 (𝜃_𝑡)</a:t>
                </a:r>
                <a:r>
                  <a:rPr lang="en-US" sz="1200" dirty="0"/>
                  <a:t> </a:t>
                </a:r>
                <a:r>
                  <a:rPr lang="en-US" dirty="0"/>
                  <a:t>represents the current gradient scaled by </a:t>
                </a:r>
                <a:r>
                  <a:rPr lang="en-US" sz="1200" b="0" i="0" kern="1200" dirty="0">
                    <a:solidFill>
                      <a:schemeClr val="tx1"/>
                    </a:solidFill>
                    <a:effectLst/>
                    <a:latin typeface="+mn-lt"/>
                    <a:ea typeface="+mn-ea"/>
                    <a:cs typeface="+mn-cs"/>
                  </a:rPr>
                  <a:t>(1−</a:t>
                </a:r>
                <a:r>
                  <a:rPr lang="el-GR" sz="1200" b="0" i="0" kern="1200" dirty="0">
                    <a:solidFill>
                      <a:schemeClr val="tx1"/>
                    </a:solidFill>
                    <a:effectLst/>
                    <a:latin typeface="+mn-lt"/>
                    <a:ea typeface="+mn-ea"/>
                    <a:cs typeface="+mn-cs"/>
                  </a:rPr>
                  <a:t>β)</a:t>
                </a:r>
                <a:r>
                  <a:rPr lang="tr-TR" sz="1200" b="0" i="0" kern="1200" dirty="0">
                    <a:solidFill>
                      <a:schemeClr val="tx1"/>
                    </a:solidFill>
                    <a:effectLst/>
                    <a:latin typeface="+mn-lt"/>
                    <a:ea typeface="+mn-ea"/>
                    <a:cs typeface="+mn-cs"/>
                  </a:rPr>
                  <a:t>.</a:t>
                </a: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And in the second formulation, the parameter update </a:t>
                </a:r>
                <a:r>
                  <a:rPr lang="en-US" sz="1200" i="0">
                    <a:latin typeface="Cambria Math" panose="02040503050406030204" pitchFamily="18" charset="0"/>
                    <a:ea typeface="Cambria Math" panose="02040503050406030204" pitchFamily="18" charset="0"/>
                  </a:rPr>
                  <a:t>𝜃_(</a:t>
                </a:r>
                <a:r>
                  <a:rPr lang="tr-TR" sz="1200" b="0" i="0">
                    <a:latin typeface="Cambria Math" panose="02040503050406030204" pitchFamily="18" charset="0"/>
                  </a:rPr>
                  <a:t>𝑡+1</a:t>
                </a:r>
                <a:r>
                  <a:rPr lang="en-US" sz="1200" b="0" i="0">
                    <a:latin typeface="Cambria Math" panose="02040503050406030204" pitchFamily="18" charset="0"/>
                  </a:rPr>
                  <a:t>)</a:t>
                </a:r>
                <a:r>
                  <a:rPr lang="en-US" dirty="0"/>
                  <a:t> is determined by subtracting the scaled momentum </a:t>
                </a:r>
                <a:r>
                  <a:rPr lang="tr-TR" sz="1200" b="0" i="0">
                    <a:latin typeface="Cambria Math" panose="02040503050406030204" pitchFamily="18" charset="0"/>
                    <a:ea typeface="Cambria Math" panose="02040503050406030204" pitchFamily="18" charset="0"/>
                  </a:rPr>
                  <a:t>𝛼_</a:t>
                </a:r>
                <a:r>
                  <a:rPr lang="tr-TR" sz="1200" b="0" i="0">
                    <a:latin typeface="Cambria Math" panose="02040503050406030204" pitchFamily="18" charset="0"/>
                  </a:rPr>
                  <a:t>𝑡</a:t>
                </a:r>
                <a:r>
                  <a:rPr lang="tr-TR" sz="1200" b="0" i="0">
                    <a:latin typeface="Cambria Math" panose="02040503050406030204" pitchFamily="18" charset="0"/>
                    <a:ea typeface="Cambria Math" panose="02040503050406030204" pitchFamily="18" charset="0"/>
                  </a:rPr>
                  <a:t> 𝑣_𝑡</a:t>
                </a:r>
                <a:r>
                  <a:rPr lang="en-US" dirty="0"/>
                  <a:t> from the current parameters </a:t>
                </a:r>
                <a:r>
                  <a:rPr lang="tr-TR" sz="1200" b="0" i="0">
                    <a:latin typeface="Cambria Math" panose="02040503050406030204" pitchFamily="18" charset="0"/>
                    <a:ea typeface="Cambria Math" panose="02040503050406030204" pitchFamily="18" charset="0"/>
                  </a:rPr>
                  <a:t>𝜃_</a:t>
                </a:r>
                <a:r>
                  <a:rPr lang="tr-TR" sz="1200" b="0" i="0">
                    <a:latin typeface="Cambria Math" panose="02040503050406030204" pitchFamily="18" charset="0"/>
                  </a:rPr>
                  <a:t>𝑡</a:t>
                </a:r>
                <a:r>
                  <a:rPr lang="en-US"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u="none" strike="noStrike" dirty="0">
                    <a:solidFill>
                      <a:srgbClr val="D1D5DB"/>
                    </a:solidFill>
                    <a:effectLst/>
                    <a:latin typeface="Söhne"/>
                  </a:rPr>
                  <a:t>The use of momentum helps the optimization process to move faster in directions where the gradients have been consistent and to dampen oscillations in directions where the gradients have been changing rapidly. This can be particularly beneficial in overcoming challenges like oscillations or slow convergence associated with certain geometries of the loss surface.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u="none" strike="noStrike" dirty="0">
                  <a:solidFill>
                    <a:srgbClr val="D1D5DB"/>
                  </a:solidFill>
                  <a:effectLs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u="none" strike="noStrike" dirty="0">
                    <a:solidFill>
                      <a:srgbClr val="D1D5DB"/>
                    </a:solidFill>
                    <a:effectLst/>
                    <a:latin typeface="Söhne"/>
                  </a:rPr>
                  <a:t>Lets see the other types of optimization algorithms which are Adaptive gradient methods.</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TR" dirty="0"/>
              </a:p>
            </p:txBody>
          </p:sp>
        </mc:Fallback>
      </mc:AlternateContent>
      <p:sp>
        <p:nvSpPr>
          <p:cNvPr id="4" name="Slide Number Placeholder 3"/>
          <p:cNvSpPr>
            <a:spLocks noGrp="1"/>
          </p:cNvSpPr>
          <p:nvPr>
            <p:ph type="sldNum" sz="quarter" idx="5"/>
          </p:nvPr>
        </p:nvSpPr>
        <p:spPr/>
        <p:txBody>
          <a:bodyPr/>
          <a:lstStyle/>
          <a:p>
            <a:fld id="{745994F3-4ED9-ED42-A649-E35515F0D3B3}" type="slidenum">
              <a:rPr lang="en-TR" smtClean="0"/>
              <a:t>10</a:t>
            </a:fld>
            <a:endParaRPr lang="en-TR"/>
          </a:p>
        </p:txBody>
      </p:sp>
    </p:spTree>
    <p:extLst>
      <p:ext uri="{BB962C8B-B14F-4D97-AF65-F5344CB8AC3E}">
        <p14:creationId xmlns:p14="http://schemas.microsoft.com/office/powerpoint/2010/main" val="38302922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800" b="0" i="0" u="none" strike="noStrike" dirty="0">
                <a:solidFill>
                  <a:srgbClr val="D1D5DB"/>
                </a:solidFill>
                <a:effectLst/>
                <a:latin typeface="Söhne"/>
              </a:rPr>
              <a:t>Adaptive gradient methods dynamically adjust the learning rates for different parameters during the training process. The paper mentions these three algorithms in detail: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2800" b="0" i="0" u="none" strike="noStrike" dirty="0">
              <a:solidFill>
                <a:srgbClr val="D1D5DB"/>
              </a:solidFill>
              <a:effectLs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2800" b="0" i="0" u="none" strike="noStrike" dirty="0">
                <a:solidFill>
                  <a:srgbClr val="D1D5DB"/>
                </a:solidFill>
                <a:effectLst/>
                <a:latin typeface="Söhne"/>
              </a:rPr>
              <a:t>First one is AdaGrad. The idea behind AdaGrad is to adapt the learning rates of individual parameters based on the historical sum of squared gradients. It is well-suited for sparse data as it assigns larger learning rates to less frequently updated parameters.</a:t>
            </a:r>
            <a:r>
              <a:rPr lang="en-US" sz="1800" dirty="0">
                <a:effectLst/>
                <a:latin typeface="CMR10"/>
              </a:rPr>
              <a:t> Here the operation denotes entry-wise product and </a:t>
            </a:r>
            <a:r>
              <a:rPr lang="en-US" sz="1800" dirty="0" err="1">
                <a:effectLst/>
                <a:latin typeface="CMR10"/>
              </a:rPr>
              <a:t>g_t</a:t>
            </a:r>
            <a:r>
              <a:rPr lang="en-US" sz="1800" dirty="0">
                <a:effectLst/>
                <a:latin typeface="CMR10"/>
              </a:rPr>
              <a:t> is equal to the loss of the current batch. And v_t is as shown at the bottom where </a:t>
            </a:r>
            <a:r>
              <a:rPr lang="en-US" sz="1800" dirty="0" err="1">
                <a:effectLst/>
                <a:latin typeface="CMR10"/>
              </a:rPr>
              <a:t>g_j,k</a:t>
            </a:r>
            <a:r>
              <a:rPr lang="en-US" sz="1800" dirty="0">
                <a:effectLst/>
                <a:latin typeface="CMR10"/>
              </a:rPr>
              <a:t> denotes the k-</a:t>
            </a:r>
            <a:r>
              <a:rPr lang="en-US" sz="1800" dirty="0" err="1">
                <a:effectLst/>
                <a:latin typeface="CMR10"/>
              </a:rPr>
              <a:t>th</a:t>
            </a:r>
            <a:r>
              <a:rPr lang="en-US" sz="1800" dirty="0">
                <a:effectLst/>
                <a:latin typeface="CMR10"/>
              </a:rPr>
              <a:t> entry of </a:t>
            </a:r>
            <a:r>
              <a:rPr lang="en-US" sz="1800" dirty="0" err="1">
                <a:effectLst/>
                <a:latin typeface="CMR10"/>
              </a:rPr>
              <a:t>g_j</a:t>
            </a:r>
            <a:r>
              <a:rPr lang="en-US" sz="1800" dirty="0">
                <a:effectLst/>
                <a:latin typeface="CMR10"/>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effectLst/>
              <a:latin typeface="CMR1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MR10"/>
              </a:rPr>
              <a:t>One drawback of AdaGrad is that it treats all past gradients equally, and it is thus natural to use exponentially decaying weights for the past gradients. This idea brings the RMSProp algorithm which is an extension of AdaGrad </a:t>
            </a:r>
            <a:r>
              <a:rPr lang="en-US" sz="4000" b="0" i="0" u="none" strike="noStrike" dirty="0">
                <a:solidFill>
                  <a:srgbClr val="D1D5DB"/>
                </a:solidFill>
                <a:effectLst/>
                <a:latin typeface="Söhne"/>
              </a:rPr>
              <a:t>that addresses the problem of rapidly decreasing learning rates. </a:t>
            </a:r>
            <a:r>
              <a:rPr lang="en-US" sz="2800" b="0" i="0" u="none" strike="noStrike" dirty="0">
                <a:solidFill>
                  <a:srgbClr val="D1D5DB"/>
                </a:solidFill>
                <a:effectLst/>
                <a:latin typeface="Söhne"/>
              </a:rPr>
              <a:t>It uses an exponentially decaying average of squared gradients to scale the learning rates.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2800" b="0" i="0" u="none" strike="noStrike" dirty="0">
              <a:solidFill>
                <a:srgbClr val="D1D5DB"/>
              </a:solidFill>
              <a:effectLs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2800" b="0" i="0" u="none" strike="noStrike" dirty="0">
                <a:solidFill>
                  <a:srgbClr val="D1D5DB"/>
                </a:solidFill>
                <a:effectLst/>
                <a:latin typeface="Söhne"/>
              </a:rPr>
              <a:t>And the last one is Adam, which is the combination of RMSProp and momentum optimization. </a:t>
            </a:r>
            <a:r>
              <a:rPr lang="en-US" sz="4000" dirty="0"/>
              <a:t>Maintains a moving average of both gradients </a:t>
            </a:r>
            <a:r>
              <a:rPr lang="en-US" sz="4000" b="0" i="0" dirty="0">
                <a:effectLst/>
                <a:latin typeface="KaTeX_Main"/>
              </a:rPr>
              <a:t>​with the notation </a:t>
            </a:r>
            <a:r>
              <a:rPr lang="en-US" sz="4000" b="0" i="0" dirty="0" err="1">
                <a:effectLst/>
                <a:latin typeface="KaTeX_Main"/>
              </a:rPr>
              <a:t>m_t</a:t>
            </a:r>
            <a:r>
              <a:rPr lang="en-US" sz="4000" dirty="0">
                <a:effectLst/>
              </a:rPr>
              <a:t> and squared gradients with v_t. here t</a:t>
            </a:r>
            <a:r>
              <a:rPr lang="en-US" sz="4000" b="0" i="0" u="none" strike="noStrike" dirty="0">
                <a:solidFill>
                  <a:srgbClr val="D1D5DB"/>
                </a:solidFill>
                <a:effectLst/>
                <a:latin typeface="Söhne"/>
              </a:rPr>
              <a:t>he moving averages are bias-corrected, making the algorithm particularly effective in the early stages of training and adaptive learning rates for individual parameters and momentum-like effects for smoothing the optimization path.</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4000" b="0" i="0" u="none" strike="noStrike" dirty="0">
              <a:solidFill>
                <a:srgbClr val="D1D5DB"/>
              </a:solidFill>
              <a:effectLs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4000" b="0" i="0" u="none" strike="noStrike" dirty="0">
                <a:solidFill>
                  <a:srgbClr val="D1D5DB"/>
                </a:solidFill>
                <a:effectLst/>
                <a:latin typeface="Söhne"/>
              </a:rPr>
              <a:t>Now, one can ask which algorithm is the best? We will investigate that with implementation part but I should say that it completely depends on the specific characteristics of the problem. First, we will see the global optimization part.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2800" b="0" i="0" u="none" strike="noStrike" dirty="0">
              <a:solidFill>
                <a:srgbClr val="D1D5DB"/>
              </a:solidFill>
              <a:effectLs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effectLst/>
              <a:latin typeface="CMR1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TR" dirty="0"/>
          </a:p>
        </p:txBody>
      </p:sp>
      <p:sp>
        <p:nvSpPr>
          <p:cNvPr id="4" name="Slide Number Placeholder 3"/>
          <p:cNvSpPr>
            <a:spLocks noGrp="1"/>
          </p:cNvSpPr>
          <p:nvPr>
            <p:ph type="sldNum" sz="quarter" idx="5"/>
          </p:nvPr>
        </p:nvSpPr>
        <p:spPr/>
        <p:txBody>
          <a:bodyPr/>
          <a:lstStyle/>
          <a:p>
            <a:fld id="{745994F3-4ED9-ED42-A649-E35515F0D3B3}" type="slidenum">
              <a:rPr lang="en-TR" smtClean="0"/>
              <a:t>11</a:t>
            </a:fld>
            <a:endParaRPr lang="en-TR"/>
          </a:p>
        </p:txBody>
      </p:sp>
    </p:spTree>
    <p:extLst>
      <p:ext uri="{BB962C8B-B14F-4D97-AF65-F5344CB8AC3E}">
        <p14:creationId xmlns:p14="http://schemas.microsoft.com/office/powerpoint/2010/main" val="16119389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TR" dirty="0"/>
              <a:t>Global optimization of neural nets refers to </a:t>
            </a:r>
            <a:r>
              <a:rPr lang="en-US" b="0" i="0" u="none" strike="noStrike" dirty="0">
                <a:solidFill>
                  <a:srgbClr val="D1D5DB"/>
                </a:solidFill>
                <a:effectLst/>
                <a:latin typeface="Söhne"/>
              </a:rPr>
              <a:t>the task of finding the set of parameters that minimize a given loss function, across the entire parameter space. It's a challenging problem due to the non-convex and high-dimensional nature of the optimization landscape for neural networks. </a:t>
            </a:r>
          </a:p>
          <a:p>
            <a:endParaRPr lang="en-US" b="0" i="0" u="none" strike="noStrike" dirty="0">
              <a:solidFill>
                <a:srgbClr val="D1D5DB"/>
              </a:solidFill>
              <a:effectLst/>
              <a:latin typeface="Söhne"/>
            </a:endParaRPr>
          </a:p>
          <a:p>
            <a:r>
              <a:rPr lang="en-US" b="0" i="0" u="none" strike="noStrike" dirty="0">
                <a:solidFill>
                  <a:srgbClr val="D1D5DB"/>
                </a:solidFill>
                <a:effectLst/>
                <a:latin typeface="Söhne"/>
              </a:rPr>
              <a:t>To overcome these issues, there are ongoing researches such as Mode connectivity which independently founded by </a:t>
            </a:r>
            <a:r>
              <a:rPr lang="en-US" b="0" i="0" u="none" strike="noStrike" dirty="0" err="1">
                <a:solidFill>
                  <a:srgbClr val="D1D5DB"/>
                </a:solidFill>
                <a:effectLst/>
                <a:latin typeface="Söhne"/>
              </a:rPr>
              <a:t>Draxler</a:t>
            </a:r>
            <a:r>
              <a:rPr lang="en-US" b="0" i="0" u="none" strike="noStrike" dirty="0">
                <a:solidFill>
                  <a:srgbClr val="D1D5DB"/>
                </a:solidFill>
                <a:effectLst/>
                <a:latin typeface="Söhne"/>
              </a:rPr>
              <a:t> et al. and </a:t>
            </a:r>
            <a:r>
              <a:rPr lang="en-US" b="0" i="0" u="none" strike="noStrike" dirty="0" err="1">
                <a:solidFill>
                  <a:srgbClr val="D1D5DB"/>
                </a:solidFill>
                <a:effectLst/>
                <a:latin typeface="Söhne"/>
              </a:rPr>
              <a:t>Garipov</a:t>
            </a:r>
            <a:r>
              <a:rPr lang="en-US" b="0" i="0" u="none" strike="noStrike" dirty="0">
                <a:solidFill>
                  <a:srgbClr val="D1D5DB"/>
                </a:solidFill>
                <a:effectLst/>
                <a:latin typeface="Söhne"/>
              </a:rPr>
              <a:t> et al. is identified as a property for deep neural networks where two global minima can be connected by an (almost) equal-value path.</a:t>
            </a:r>
          </a:p>
          <a:p>
            <a:endParaRPr lang="en-US" b="0" i="0" u="none" strike="noStrike" dirty="0">
              <a:solidFill>
                <a:srgbClr val="D1D5DB"/>
              </a:solidFill>
              <a:effectLst/>
              <a:latin typeface="Söhne"/>
            </a:endParaRPr>
          </a:p>
          <a:p>
            <a:r>
              <a:rPr lang="en-US" b="0" i="0" u="none" strike="noStrike" dirty="0">
                <a:solidFill>
                  <a:srgbClr val="D1D5DB"/>
                </a:solidFill>
                <a:effectLst/>
                <a:latin typeface="Söhne"/>
              </a:rPr>
              <a:t>and</a:t>
            </a:r>
          </a:p>
          <a:p>
            <a:endParaRPr lang="en-US" b="0" i="0" u="none" strike="noStrike" dirty="0">
              <a:solidFill>
                <a:srgbClr val="D1D5DB"/>
              </a:solidFill>
              <a:effectLs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u="none" strike="noStrike" dirty="0">
                <a:solidFill>
                  <a:srgbClr val="D1D5DB"/>
                </a:solidFill>
                <a:effectLst/>
                <a:latin typeface="Söhne"/>
              </a:rPr>
              <a:t>Model compression and lottery ticket hypothesis is another research area on training smaller neural networks, also known as "efficient deep learning," is closely related to the optimization landscape.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u="none" strike="noStrike" dirty="0">
              <a:solidFill>
                <a:srgbClr val="D1D5DB"/>
              </a:solidFill>
              <a:effectLs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u="none" strike="noStrike" dirty="0">
                <a:solidFill>
                  <a:srgbClr val="D1D5DB"/>
                </a:solidFill>
                <a:effectLst/>
                <a:latin typeface="Söhne"/>
              </a:rPr>
              <a:t>And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u="none" strike="noStrike" dirty="0">
              <a:solidFill>
                <a:srgbClr val="D1D5DB"/>
              </a:solidFill>
              <a:effectLs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MR10"/>
              </a:rPr>
              <a:t>Landscape has long been considered to be related to the generalization error. A common conjecture is that flat and wide minima generalize better than sharp minima, with numerical evidence.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effectLst/>
              <a:latin typeface="CMR1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MR10"/>
              </a:rPr>
              <a:t>Here you see the intuition is illustrated in figure from the paper, the test loss function and the training loss function have a small difference, and that difference has a small effect on wide minima and thus they generalize well; in contrast, this small difference has a large effect on sharp minima and thus they do not generalize well.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effectLst/>
              <a:latin typeface="CMR1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MR10"/>
              </a:rPr>
              <a:t>Now, we can quickly review my implementations and see the differences of optimization algorithms.</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u="none" strike="noStrike" dirty="0">
              <a:solidFill>
                <a:srgbClr val="D1D5DB"/>
              </a:solidFill>
              <a:effectLst/>
              <a:latin typeface="Söhne"/>
            </a:endParaRPr>
          </a:p>
          <a:p>
            <a:endParaRPr lang="en-TR" dirty="0"/>
          </a:p>
        </p:txBody>
      </p:sp>
      <p:sp>
        <p:nvSpPr>
          <p:cNvPr id="4" name="Slide Number Placeholder 3"/>
          <p:cNvSpPr>
            <a:spLocks noGrp="1"/>
          </p:cNvSpPr>
          <p:nvPr>
            <p:ph type="sldNum" sz="quarter" idx="5"/>
          </p:nvPr>
        </p:nvSpPr>
        <p:spPr/>
        <p:txBody>
          <a:bodyPr/>
          <a:lstStyle/>
          <a:p>
            <a:fld id="{745994F3-4ED9-ED42-A649-E35515F0D3B3}" type="slidenum">
              <a:rPr lang="en-TR" smtClean="0"/>
              <a:t>12</a:t>
            </a:fld>
            <a:endParaRPr lang="en-TR"/>
          </a:p>
        </p:txBody>
      </p:sp>
    </p:spTree>
    <p:extLst>
      <p:ext uri="{BB962C8B-B14F-4D97-AF65-F5344CB8AC3E}">
        <p14:creationId xmlns:p14="http://schemas.microsoft.com/office/powerpoint/2010/main" val="35394493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TR" dirty="0"/>
              <a:t>For the implementation part, I have used the MNIST Dtaset. Mnist dataset stands for Modified National Institute of Standards and Technology. It is a large database of handwritten digits that is commonly used for training various image processing systems. </a:t>
            </a:r>
            <a:r>
              <a:rPr lang="en-US" b="0" i="0" u="none" strike="noStrike" dirty="0">
                <a:solidFill>
                  <a:srgbClr val="202122"/>
                </a:solidFill>
                <a:effectLst/>
                <a:latin typeface="Arial" panose="020B0604020202020204" pitchFamily="34" charset="0"/>
              </a:rPr>
              <a:t>Furthermore, the black and white images from NIST were normalized to fit into a 28x28 pixel bounding box and anti-aliased, which introduced grayscale levels.</a:t>
            </a:r>
            <a:r>
              <a:rPr lang="en-US" b="0" i="0" u="none" strike="noStrike" baseline="30000" dirty="0">
                <a:solidFill>
                  <a:srgbClr val="795CB2"/>
                </a:solidFill>
                <a:effectLst/>
                <a:latin typeface="Arial" panose="020B0604020202020204" pitchFamily="34" charset="0"/>
              </a:rPr>
              <a:t> </a:t>
            </a:r>
            <a:r>
              <a:rPr lang="en-US" b="0" i="0" u="none" strike="noStrike" dirty="0">
                <a:solidFill>
                  <a:srgbClr val="202122"/>
                </a:solidFill>
                <a:effectLst/>
                <a:latin typeface="Arial" panose="020B0604020202020204" pitchFamily="34" charset="0"/>
              </a:rPr>
              <a:t>The MNIST database contains 60,000 training images and 10,000 testing images.</a:t>
            </a:r>
            <a:endParaRPr lang="en-US" b="0" i="0" u="none" strike="noStrike" baseline="30000" dirty="0">
              <a:solidFill>
                <a:srgbClr val="795CB2"/>
              </a:solidFill>
              <a:effectLst/>
              <a:latin typeface="Arial" panose="020B0604020202020204" pitchFamily="34" charset="0"/>
            </a:endParaRPr>
          </a:p>
          <a:p>
            <a:endParaRPr lang="en-TR" i="0" u="sng" dirty="0"/>
          </a:p>
          <a:p>
            <a:r>
              <a:rPr lang="en-US" b="0" i="0" u="none" strike="noStrike" dirty="0">
                <a:solidFill>
                  <a:srgbClr val="000000"/>
                </a:solidFill>
                <a:effectLst/>
                <a:latin typeface="-webkit-standard"/>
              </a:rPr>
              <a:t>It is a good database for people who want to try learning techniques and pattern recognition methods on real-world data while spending minimal efforts on preprocessing and formatting. Within this scope, I have decided to use </a:t>
            </a:r>
            <a:r>
              <a:rPr lang="en-US" b="0" i="0" u="none" strike="noStrike" dirty="0" err="1">
                <a:solidFill>
                  <a:srgbClr val="000000"/>
                </a:solidFill>
                <a:effectLst/>
                <a:latin typeface="-webkit-standard"/>
              </a:rPr>
              <a:t>Mnist</a:t>
            </a:r>
            <a:r>
              <a:rPr lang="en-US" b="0" i="0" u="none" strike="noStrike" dirty="0">
                <a:solidFill>
                  <a:srgbClr val="000000"/>
                </a:solidFill>
                <a:effectLst/>
                <a:latin typeface="-webkit-standard"/>
              </a:rPr>
              <a:t> dataset. The goal of the implementation is to set up a neural network model that classifies the handwritten digit images.</a:t>
            </a:r>
          </a:p>
          <a:p>
            <a:endParaRPr lang="en-US" b="0" i="0" u="none" strike="noStrike" dirty="0">
              <a:solidFill>
                <a:srgbClr val="000000"/>
              </a:solidFill>
              <a:effectLst/>
              <a:latin typeface="-webkit-standard"/>
            </a:endParaRPr>
          </a:p>
          <a:p>
            <a:r>
              <a:rPr lang="en-US" b="0" i="0" u="none" strike="noStrike" dirty="0">
                <a:solidFill>
                  <a:srgbClr val="000000"/>
                </a:solidFill>
                <a:effectLst/>
                <a:latin typeface="-webkit-standard"/>
              </a:rPr>
              <a:t>I have trained the model with different optimization algorithms and same hyperparameters which we investigated. Then I chose the best performance algorithm and see the differences in training process.</a:t>
            </a:r>
          </a:p>
          <a:p>
            <a:endParaRPr lang="en-US" b="0" i="0" u="none" strike="noStrike" dirty="0">
              <a:solidFill>
                <a:srgbClr val="000000"/>
              </a:solidFill>
              <a:effectLst/>
              <a:latin typeface="-webkit-standard"/>
            </a:endParaRPr>
          </a:p>
          <a:p>
            <a:r>
              <a:rPr lang="en-US" b="0" i="0" u="none" strike="noStrike" dirty="0">
                <a:solidFill>
                  <a:srgbClr val="000000"/>
                </a:solidFill>
                <a:effectLst/>
                <a:latin typeface="-webkit-standard"/>
              </a:rPr>
              <a:t>Let’s view the performances of the algorithms.</a:t>
            </a:r>
          </a:p>
          <a:p>
            <a:endParaRPr lang="en-US" b="0" i="0" u="none" strike="noStrike" dirty="0">
              <a:solidFill>
                <a:srgbClr val="000000"/>
              </a:solidFill>
              <a:effectLst/>
              <a:latin typeface="-webkit-standard"/>
            </a:endParaRPr>
          </a:p>
        </p:txBody>
      </p:sp>
      <p:sp>
        <p:nvSpPr>
          <p:cNvPr id="4" name="Slide Number Placeholder 3"/>
          <p:cNvSpPr>
            <a:spLocks noGrp="1"/>
          </p:cNvSpPr>
          <p:nvPr>
            <p:ph type="sldNum" sz="quarter" idx="5"/>
          </p:nvPr>
        </p:nvSpPr>
        <p:spPr/>
        <p:txBody>
          <a:bodyPr/>
          <a:lstStyle/>
          <a:p>
            <a:fld id="{745994F3-4ED9-ED42-A649-E35515F0D3B3}" type="slidenum">
              <a:rPr lang="en-TR" smtClean="0"/>
              <a:t>13</a:t>
            </a:fld>
            <a:endParaRPr lang="en-TR"/>
          </a:p>
        </p:txBody>
      </p:sp>
    </p:spTree>
    <p:extLst>
      <p:ext uri="{BB962C8B-B14F-4D97-AF65-F5344CB8AC3E}">
        <p14:creationId xmlns:p14="http://schemas.microsoft.com/office/powerpoint/2010/main" val="21495579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u="none" strike="noStrike" dirty="0">
                <a:solidFill>
                  <a:srgbClr val="000000"/>
                </a:solidFill>
                <a:effectLst/>
                <a:latin typeface="-webkit-standard"/>
              </a:rPr>
              <a:t>I have trained the model with 6 different algorithms which we have talked about. Looks like all of them have similar performances. However, </a:t>
            </a:r>
            <a:r>
              <a:rPr lang="en-US" b="0" i="0" u="none" strike="noStrike" dirty="0" err="1">
                <a:solidFill>
                  <a:srgbClr val="000000"/>
                </a:solidFill>
                <a:effectLst/>
                <a:latin typeface="-webkit-standard"/>
              </a:rPr>
              <a:t>Adagrad</a:t>
            </a:r>
            <a:r>
              <a:rPr lang="en-US" b="0" i="0" u="none" strike="noStrike" dirty="0">
                <a:solidFill>
                  <a:srgbClr val="000000"/>
                </a:solidFill>
                <a:effectLst/>
                <a:latin typeface="-webkit-standard"/>
              </a:rPr>
              <a:t> looks smoother than the others. This might stem from that the data is sparse. </a:t>
            </a:r>
          </a:p>
          <a:p>
            <a:endParaRPr lang="en-US" b="0" i="0" u="none" strike="noStrike" dirty="0">
              <a:solidFill>
                <a:srgbClr val="000000"/>
              </a:solidFill>
              <a:effectLst/>
              <a:latin typeface="-webkit-standard"/>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u="none" strike="noStrike" dirty="0">
                <a:solidFill>
                  <a:srgbClr val="000000"/>
                </a:solidFill>
                <a:effectLst/>
                <a:latin typeface="-webkit-standard"/>
              </a:rPr>
              <a:t>Another observation might be that there is not much difference between the performances of Gradient descent and Stochastic Gradient descent. Typically, SGD converges faster than GD but here, the convergence rates are very similar. This might originate from several reasons.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u="none" strike="noStrike" dirty="0">
              <a:solidFill>
                <a:srgbClr val="000000"/>
              </a:solidFill>
              <a:effectLst/>
              <a:latin typeface="-webkit-standard"/>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u="none" strike="noStrike" dirty="0">
                <a:solidFill>
                  <a:srgbClr val="000000"/>
                </a:solidFill>
                <a:effectLst/>
                <a:latin typeface="-webkit-standard"/>
              </a:rPr>
              <a:t>For instance, </a:t>
            </a:r>
            <a:r>
              <a:rPr lang="en-US" b="0" i="0" u="none" strike="noStrike" dirty="0">
                <a:solidFill>
                  <a:srgbClr val="D1D5DB"/>
                </a:solidFill>
                <a:effectLst/>
                <a:latin typeface="Söhne"/>
              </a:rPr>
              <a:t>For certain datasets, especially those with smooth and convex optimization landscapes, the advantages of stochasticity in SGD may not be as pronounced. GD might perform similarly in such cases.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u="none" strike="noStrike" dirty="0">
              <a:solidFill>
                <a:srgbClr val="D1D5DB"/>
              </a:solidFill>
              <a:effectLs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u="none" strike="noStrike" dirty="0">
                <a:solidFill>
                  <a:srgbClr val="D1D5DB"/>
                </a:solidFill>
                <a:effectLst/>
                <a:latin typeface="Söhne"/>
              </a:rPr>
              <a:t>Or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u="none" strike="noStrike" dirty="0">
              <a:solidFill>
                <a:srgbClr val="D1D5DB"/>
              </a:solidFill>
              <a:effectLs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u="none" strike="noStrike" dirty="0">
                <a:solidFill>
                  <a:srgbClr val="D1D5DB"/>
                </a:solidFill>
                <a:effectLst/>
                <a:latin typeface="Söhne"/>
              </a:rPr>
              <a:t>The size of the mini-batch used in SGD can impact its performance. If the batch size is too large, SGD may behave similarly to GD. Conversely, a very small batch size may introduce noise that hinders convergence.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u="none" strike="noStrike" dirty="0">
              <a:solidFill>
                <a:srgbClr val="D1D5DB"/>
              </a:solidFill>
              <a:effectLst/>
              <a:latin typeface="Söhne"/>
            </a:endParaRPr>
          </a:p>
          <a:p>
            <a:pPr algn="l">
              <a:buFont typeface="Arial" panose="020B0604020202020204" pitchFamily="34" charset="0"/>
              <a:buChar char="•"/>
            </a:pPr>
            <a:r>
              <a:rPr lang="en-US" b="0" i="0" u="none" strike="noStrike" dirty="0">
                <a:solidFill>
                  <a:srgbClr val="D1D5DB"/>
                </a:solidFill>
                <a:effectLst/>
                <a:latin typeface="Söhne"/>
              </a:rPr>
              <a:t>We can also observe that RMSProp converges faster than </a:t>
            </a:r>
            <a:r>
              <a:rPr lang="en-US" b="0" i="0" u="none" strike="noStrike" dirty="0" err="1">
                <a:solidFill>
                  <a:srgbClr val="D1D5DB"/>
                </a:solidFill>
                <a:effectLst/>
                <a:latin typeface="Söhne"/>
              </a:rPr>
              <a:t>Adagrad</a:t>
            </a:r>
            <a:r>
              <a:rPr lang="en-US" b="0" i="0" u="none" strike="noStrike" dirty="0">
                <a:solidFill>
                  <a:srgbClr val="D1D5DB"/>
                </a:solidFill>
                <a:effectLst/>
                <a:latin typeface="Söhne"/>
              </a:rPr>
              <a:t> in training loss. This might be the result of adaptive learning rates. Both RMSProp and </a:t>
            </a:r>
            <a:r>
              <a:rPr lang="en-US" b="0" i="0" u="none" strike="noStrike" dirty="0" err="1">
                <a:solidFill>
                  <a:srgbClr val="D1D5DB"/>
                </a:solidFill>
                <a:effectLst/>
                <a:latin typeface="Söhne"/>
              </a:rPr>
              <a:t>Adagrad</a:t>
            </a:r>
            <a:r>
              <a:rPr lang="en-US" b="0" i="0" u="none" strike="noStrike" dirty="0">
                <a:solidFill>
                  <a:srgbClr val="D1D5DB"/>
                </a:solidFill>
                <a:effectLst/>
                <a:latin typeface="Söhne"/>
              </a:rPr>
              <a:t> adapt learning rates for each parameter individually. However, </a:t>
            </a:r>
            <a:r>
              <a:rPr lang="en-US" b="0" i="0" u="none" strike="noStrike" dirty="0" err="1">
                <a:solidFill>
                  <a:srgbClr val="D1D5DB"/>
                </a:solidFill>
                <a:effectLst/>
                <a:latin typeface="Söhne"/>
              </a:rPr>
              <a:t>Adagrad</a:t>
            </a:r>
            <a:r>
              <a:rPr lang="en-US" b="0" i="0" u="none" strike="noStrike" dirty="0">
                <a:solidFill>
                  <a:srgbClr val="D1D5DB"/>
                </a:solidFill>
                <a:effectLst/>
                <a:latin typeface="Söhne"/>
              </a:rPr>
              <a:t> uses the cumulative sum of squared gradients over all time steps, leading to a monotonically increasing denominator in the learning rate update formula. This can result in very small learning rates for frequently occurring parameters, slowing down convergence.</a:t>
            </a:r>
          </a:p>
          <a:p>
            <a:pPr algn="l">
              <a:buFont typeface="Arial" panose="020B0604020202020204" pitchFamily="34" charset="0"/>
              <a:buChar char="•"/>
            </a:pPr>
            <a:r>
              <a:rPr lang="en-US" b="0" i="0" u="none" strike="noStrike" dirty="0">
                <a:solidFill>
                  <a:srgbClr val="D1D5DB"/>
                </a:solidFill>
                <a:effectLst/>
                <a:latin typeface="Söhne"/>
              </a:rPr>
              <a:t>RMSProp addresses this issue by using a decaying average of squared gradients. The moving average prevents the denominator from growing without bound, allowing the algorithm to adapt more quickly to changing conditions.</a:t>
            </a:r>
          </a:p>
          <a:p>
            <a:pPr algn="l">
              <a:buFont typeface="Arial" panose="020B0604020202020204" pitchFamily="34" charset="0"/>
              <a:buChar char="•"/>
            </a:pPr>
            <a:endParaRPr lang="en-US" b="0" i="0" u="none" strike="noStrike" dirty="0">
              <a:solidFill>
                <a:srgbClr val="D1D5DB"/>
              </a:solidFill>
              <a:effectLst/>
              <a:latin typeface="Söhne"/>
            </a:endParaRPr>
          </a:p>
          <a:p>
            <a:pPr algn="l">
              <a:buFont typeface="Arial" panose="020B0604020202020204" pitchFamily="34" charset="0"/>
              <a:buChar char="•"/>
            </a:pPr>
            <a:r>
              <a:rPr lang="en-US" b="0" i="0" u="none" strike="noStrike" dirty="0">
                <a:solidFill>
                  <a:srgbClr val="D1D5DB"/>
                </a:solidFill>
                <a:effectLst/>
                <a:latin typeface="Söhne"/>
              </a:rPr>
              <a:t>As you can see, the dataset and the problem characteristics are the most important factors for choosing the algorithm.</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u="none" strike="noStrike" dirty="0">
              <a:solidFill>
                <a:srgbClr val="D1D5DB"/>
              </a:solidFill>
              <a:effectLs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u="none" strike="noStrike" dirty="0">
              <a:solidFill>
                <a:srgbClr val="D1D5DB"/>
              </a:solidFill>
              <a:effectLst/>
              <a:latin typeface="Söhne"/>
            </a:endParaRPr>
          </a:p>
          <a:p>
            <a:endParaRPr lang="en-US" b="0" i="0" u="none" strike="noStrike" dirty="0">
              <a:solidFill>
                <a:srgbClr val="000000"/>
              </a:solidFill>
              <a:effectLst/>
              <a:latin typeface="-webkit-standard"/>
            </a:endParaRPr>
          </a:p>
        </p:txBody>
      </p:sp>
      <p:sp>
        <p:nvSpPr>
          <p:cNvPr id="4" name="Slide Number Placeholder 3"/>
          <p:cNvSpPr>
            <a:spLocks noGrp="1"/>
          </p:cNvSpPr>
          <p:nvPr>
            <p:ph type="sldNum" sz="quarter" idx="5"/>
          </p:nvPr>
        </p:nvSpPr>
        <p:spPr/>
        <p:txBody>
          <a:bodyPr/>
          <a:lstStyle/>
          <a:p>
            <a:fld id="{745994F3-4ED9-ED42-A649-E35515F0D3B3}" type="slidenum">
              <a:rPr lang="en-TR" smtClean="0"/>
              <a:t>14</a:t>
            </a:fld>
            <a:endParaRPr lang="en-TR"/>
          </a:p>
        </p:txBody>
      </p:sp>
    </p:spTree>
    <p:extLst>
      <p:ext uri="{BB962C8B-B14F-4D97-AF65-F5344CB8AC3E}">
        <p14:creationId xmlns:p14="http://schemas.microsoft.com/office/powerpoint/2010/main" val="120415145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TR" dirty="0"/>
              <a:t>To sum up, the paper </a:t>
            </a:r>
            <a:r>
              <a:rPr lang="en-US" b="0" i="0" u="none" strike="noStrike" dirty="0">
                <a:solidFill>
                  <a:srgbClr val="D1D5DB"/>
                </a:solidFill>
                <a:effectLst/>
                <a:latin typeface="Söhne"/>
              </a:rPr>
              <a:t>explored various theoretical aspects related to optimizing neural networks, focusing primarily on feedforward neural network training. While our understanding has improved, particularly in areas like initialization and over-parameterization effects on the landscape challenges remain. Theoretical insights have significantly contributed to algorithm design, evident in schemes like initialization methods, batch normalization, and Adam optimizer. </a:t>
            </a:r>
            <a:endParaRPr lang="en-TR" dirty="0"/>
          </a:p>
          <a:p>
            <a:endParaRPr lang="en-TR" dirty="0"/>
          </a:p>
          <a:p>
            <a:endParaRPr lang="en-TR" dirty="0"/>
          </a:p>
          <a:p>
            <a:r>
              <a:rPr lang="en-US" b="0" i="0" u="none" strike="noStrike" dirty="0">
                <a:solidFill>
                  <a:srgbClr val="D1D5DB"/>
                </a:solidFill>
                <a:effectLst/>
                <a:latin typeface="Söhne"/>
              </a:rPr>
              <a:t>Overall, progress has been made in theoretical understanding of neural network optimization, yet significant challenges and opportunities for future exploration remain.</a:t>
            </a:r>
            <a:endParaRPr lang="en-TR" dirty="0"/>
          </a:p>
        </p:txBody>
      </p:sp>
      <p:sp>
        <p:nvSpPr>
          <p:cNvPr id="4" name="Slide Number Placeholder 3"/>
          <p:cNvSpPr>
            <a:spLocks noGrp="1"/>
          </p:cNvSpPr>
          <p:nvPr>
            <p:ph type="sldNum" sz="quarter" idx="5"/>
          </p:nvPr>
        </p:nvSpPr>
        <p:spPr/>
        <p:txBody>
          <a:bodyPr/>
          <a:lstStyle/>
          <a:p>
            <a:fld id="{745994F3-4ED9-ED42-A649-E35515F0D3B3}" type="slidenum">
              <a:rPr lang="en-TR" smtClean="0"/>
              <a:t>15</a:t>
            </a:fld>
            <a:endParaRPr lang="en-TR"/>
          </a:p>
        </p:txBody>
      </p:sp>
    </p:spTree>
    <p:extLst>
      <p:ext uri="{BB962C8B-B14F-4D97-AF65-F5344CB8AC3E}">
        <p14:creationId xmlns:p14="http://schemas.microsoft.com/office/powerpoint/2010/main" val="52885955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TR" dirty="0"/>
              <a:t>Thanks for listening me, you can see the implementation from my Github account.</a:t>
            </a:r>
          </a:p>
        </p:txBody>
      </p:sp>
      <p:sp>
        <p:nvSpPr>
          <p:cNvPr id="4" name="Slide Number Placeholder 3"/>
          <p:cNvSpPr>
            <a:spLocks noGrp="1"/>
          </p:cNvSpPr>
          <p:nvPr>
            <p:ph type="sldNum" sz="quarter" idx="5"/>
          </p:nvPr>
        </p:nvSpPr>
        <p:spPr/>
        <p:txBody>
          <a:bodyPr/>
          <a:lstStyle/>
          <a:p>
            <a:fld id="{745994F3-4ED9-ED42-A649-E35515F0D3B3}" type="slidenum">
              <a:rPr lang="en-TR" smtClean="0"/>
              <a:t>16</a:t>
            </a:fld>
            <a:endParaRPr lang="en-TR"/>
          </a:p>
        </p:txBody>
      </p:sp>
    </p:spTree>
    <p:extLst>
      <p:ext uri="{BB962C8B-B14F-4D97-AF65-F5344CB8AC3E}">
        <p14:creationId xmlns:p14="http://schemas.microsoft.com/office/powerpoint/2010/main" val="28962657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TR" dirty="0"/>
              <a:t>Outlines of  the presentation and the paper indeed are parallel. </a:t>
            </a:r>
          </a:p>
          <a:p>
            <a:r>
              <a:rPr lang="en-TR" dirty="0"/>
              <a:t>It starts with the Introduction and Problem formulation.</a:t>
            </a:r>
          </a:p>
          <a:p>
            <a:r>
              <a:rPr lang="en-TR" dirty="0"/>
              <a:t>I will talk about the famous Gradient Descent then continue with the tricks that are applied to fix the issues of optimization algorithms.</a:t>
            </a:r>
          </a:p>
          <a:p>
            <a:r>
              <a:rPr lang="en-TR" dirty="0"/>
              <a:t>Then we will analyze some algorithms in depth to see their differences. Moreover I will mention about the model landscapes in Global Optimization of Neural Nets part.</a:t>
            </a:r>
          </a:p>
          <a:p>
            <a:r>
              <a:rPr lang="en-TR" dirty="0"/>
              <a:t>At the end, I will present some implementation on MNIST dataset to grasp the different landscapes of these algorithms. </a:t>
            </a:r>
          </a:p>
          <a:p>
            <a:r>
              <a:rPr lang="en-US" dirty="0"/>
              <a:t>L</a:t>
            </a:r>
            <a:r>
              <a:rPr lang="en-TR" dirty="0"/>
              <a:t>et us start with the Introduction.</a:t>
            </a:r>
          </a:p>
        </p:txBody>
      </p:sp>
      <p:sp>
        <p:nvSpPr>
          <p:cNvPr id="4" name="Slide Number Placeholder 3"/>
          <p:cNvSpPr>
            <a:spLocks noGrp="1"/>
          </p:cNvSpPr>
          <p:nvPr>
            <p:ph type="sldNum" sz="quarter" idx="5"/>
          </p:nvPr>
        </p:nvSpPr>
        <p:spPr/>
        <p:txBody>
          <a:bodyPr/>
          <a:lstStyle/>
          <a:p>
            <a:fld id="{745994F3-4ED9-ED42-A649-E35515F0D3B3}" type="slidenum">
              <a:rPr lang="en-TR" smtClean="0"/>
              <a:t>2</a:t>
            </a:fld>
            <a:endParaRPr lang="en-TR"/>
          </a:p>
        </p:txBody>
      </p:sp>
    </p:spTree>
    <p:extLst>
      <p:ext uri="{BB962C8B-B14F-4D97-AF65-F5344CB8AC3E}">
        <p14:creationId xmlns:p14="http://schemas.microsoft.com/office/powerpoint/2010/main" val="18005838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TR" dirty="0"/>
              <a:t>The article is opened with this question: When and why can a neural network be successfully trained? </a:t>
            </a:r>
          </a:p>
          <a:p>
            <a:r>
              <a:rPr lang="en-US" dirty="0"/>
              <a:t>A</a:t>
            </a:r>
            <a:r>
              <a:rPr lang="en-TR" dirty="0"/>
              <a:t>nd it is answered as when these three matters meet: </a:t>
            </a:r>
          </a:p>
          <a:p>
            <a:r>
              <a:rPr lang="en-TR" dirty="0"/>
              <a:t>-a proper neural network, a proper training algorithm, and proper training tricks. </a:t>
            </a:r>
          </a:p>
          <a:p>
            <a:r>
              <a:rPr lang="en-TR" dirty="0"/>
              <a:t>-Proper neural network means choosing the right neural architecture such as the depth and the number of the layers and using the reasonable activation functions. </a:t>
            </a:r>
          </a:p>
          <a:p>
            <a:r>
              <a:rPr lang="en-TR" dirty="0"/>
              <a:t>-a proper training algorithm represents choosing among the optimization algorithms which are as all you probably heard SGD, Adam, RMSprop etc. and identifying the learning-rate.</a:t>
            </a:r>
          </a:p>
          <a:p>
            <a:r>
              <a:rPr lang="en-TR" dirty="0"/>
              <a:t>-and the last one as the author defined: proper training tricks are some tricks that are utilized to escape some training issues such as exploding/vanishing gradients. Initialization and normalization strategies are two most important tricks.</a:t>
            </a:r>
          </a:p>
          <a:p>
            <a:endParaRPr lang="en-TR" dirty="0"/>
          </a:p>
          <a:p>
            <a:r>
              <a:rPr lang="en-TR" dirty="0"/>
              <a:t>I should state that: The paper only focuses on supervised learning prob</a:t>
            </a:r>
            <a:r>
              <a:rPr lang="en-US" dirty="0"/>
              <a:t>le</a:t>
            </a:r>
            <a:r>
              <a:rPr lang="en-TR" dirty="0"/>
              <a:t>m with feedforward neural networks excluding more complicated formulations such as generative adversarial networks and recurrent neural networks for simplicity.</a:t>
            </a:r>
          </a:p>
          <a:p>
            <a:endParaRPr lang="en-TR" dirty="0"/>
          </a:p>
          <a:p>
            <a:r>
              <a:rPr lang="en-TR" dirty="0"/>
              <a:t>Now, we can continue with the problem formulation.</a:t>
            </a:r>
          </a:p>
          <a:p>
            <a:endParaRPr lang="en-TR" dirty="0"/>
          </a:p>
        </p:txBody>
      </p:sp>
      <p:sp>
        <p:nvSpPr>
          <p:cNvPr id="4" name="Slide Number Placeholder 3"/>
          <p:cNvSpPr>
            <a:spLocks noGrp="1"/>
          </p:cNvSpPr>
          <p:nvPr>
            <p:ph type="sldNum" sz="quarter" idx="5"/>
          </p:nvPr>
        </p:nvSpPr>
        <p:spPr/>
        <p:txBody>
          <a:bodyPr/>
          <a:lstStyle/>
          <a:p>
            <a:fld id="{745994F3-4ED9-ED42-A649-E35515F0D3B3}" type="slidenum">
              <a:rPr lang="en-TR" smtClean="0"/>
              <a:t>3</a:t>
            </a:fld>
            <a:endParaRPr lang="en-TR"/>
          </a:p>
        </p:txBody>
      </p:sp>
    </p:spTree>
    <p:extLst>
      <p:ext uri="{BB962C8B-B14F-4D97-AF65-F5344CB8AC3E}">
        <p14:creationId xmlns:p14="http://schemas.microsoft.com/office/powerpoint/2010/main" val="12082392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mc:Choice xmlns:a14="http://schemas.microsoft.com/office/drawing/2010/main"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MR10"/>
                  </a:rPr>
                  <a:t>In this section, the optimization problem formula for a supervised learning problem is presented.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effectLst/>
                  <a:latin typeface="CMR1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MR10"/>
                  </a:rPr>
                  <a:t>First, we need to define the mapping, which is called neural network. A standard fully-connected neural network is represented by equation 1, here x is the input data that is multiplied by weights and </a:t>
                </a:r>
                <a:r>
                  <a:rPr lang="en-US" sz="1800" dirty="0" err="1">
                    <a:effectLst/>
                    <a:latin typeface="CMR10"/>
                  </a:rPr>
                  <a:t>ɸ</a:t>
                </a:r>
                <a:r>
                  <a:rPr lang="en-US" sz="1800" dirty="0">
                    <a:effectLst/>
                    <a:latin typeface="CMR10"/>
                  </a:rPr>
                  <a:t> is the activation function. </a:t>
                </a:r>
                <a14:m>
                  <m:oMath xmlns:m="http://schemas.openxmlformats.org/officeDocument/2006/math">
                    <m:sSub>
                      <m:sSubPr>
                        <m:ctrlPr>
                          <a:rPr lang="tr-TR" sz="3200" b="0" i="1" smtClean="0">
                            <a:latin typeface="Cambria Math" panose="02040503050406030204" pitchFamily="18" charset="0"/>
                          </a:rPr>
                        </m:ctrlPr>
                      </m:sSubPr>
                      <m:e>
                        <m:r>
                          <a:rPr lang="tr-TR" sz="3200" b="0" i="1" smtClean="0">
                            <a:latin typeface="Cambria Math" panose="02040503050406030204" pitchFamily="18" charset="0"/>
                          </a:rPr>
                          <m:t>𝑓</m:t>
                        </m:r>
                      </m:e>
                      <m:sub>
                        <m:r>
                          <a:rPr lang="tr-TR" sz="3200" b="0" i="1" smtClean="0">
                            <a:latin typeface="Cambria Math" panose="02040503050406030204" pitchFamily="18" charset="0"/>
                            <a:ea typeface="Cambria Math" panose="02040503050406030204" pitchFamily="18" charset="0"/>
                          </a:rPr>
                          <m:t>𝜃</m:t>
                        </m:r>
                      </m:sub>
                    </m:sSub>
                    <m:d>
                      <m:dPr>
                        <m:ctrlPr>
                          <a:rPr lang="tr-TR" sz="3200" b="0" i="1" smtClean="0">
                            <a:latin typeface="Cambria Math" panose="02040503050406030204" pitchFamily="18" charset="0"/>
                          </a:rPr>
                        </m:ctrlPr>
                      </m:dPr>
                      <m:e>
                        <m:r>
                          <a:rPr lang="tr-TR" sz="3200" b="0" i="1" smtClean="0">
                            <a:latin typeface="Cambria Math" panose="02040503050406030204" pitchFamily="18" charset="0"/>
                          </a:rPr>
                          <m:t>𝑥</m:t>
                        </m:r>
                      </m:e>
                    </m:d>
                  </m:oMath>
                </a14:m>
                <a:r>
                  <a:rPr lang="en-US" sz="1800" dirty="0">
                    <a:effectLst/>
                    <a:latin typeface="CMR10"/>
                  </a:rPr>
                  <a:t> is the</a:t>
                </a:r>
                <a:r>
                  <a:rPr lang="en-US" sz="1800" baseline="0" dirty="0">
                    <a:effectLst/>
                    <a:latin typeface="CMR10"/>
                  </a:rPr>
                  <a:t> mapping function which is equal to predicted </a:t>
                </a:r>
                <a:r>
                  <a:rPr lang="en-US" sz="1800" dirty="0">
                    <a:effectLst/>
                    <a:latin typeface="CMR10"/>
                  </a:rPr>
                  <a:t> </a:t>
                </a:r>
                <a14:m>
                  <m:oMath xmlns:m="http://schemas.openxmlformats.org/officeDocument/2006/math">
                    <m:acc>
                      <m:accPr>
                        <m:chr m:val="̂"/>
                        <m:ctrlPr>
                          <a:rPr lang="en-US" sz="1800" i="1" smtClean="0">
                            <a:latin typeface="Cambria Math" panose="02040503050406030204" pitchFamily="18" charset="0"/>
                          </a:rPr>
                        </m:ctrlPr>
                      </m:accPr>
                      <m:e>
                        <m:r>
                          <a:rPr lang="tr-TR" sz="1800" b="0" i="1" smtClean="0">
                            <a:latin typeface="Cambria Math" panose="02040503050406030204" pitchFamily="18" charset="0"/>
                          </a:rPr>
                          <m:t>𝑦</m:t>
                        </m:r>
                      </m:e>
                    </m:acc>
                  </m:oMath>
                </a14:m>
                <a:r>
                  <a:rPr lang="en-US" sz="1800" dirty="0">
                    <a:effectLst/>
                    <a:latin typeface="CMR10"/>
                  </a:rPr>
                  <a:t> value.</a:t>
                </a:r>
                <a:r>
                  <a:rPr lang="en-US" sz="1800" baseline="0" dirty="0">
                    <a:effectLst/>
                    <a:latin typeface="CMR10"/>
                  </a:rPr>
                  <a:t> And the second equation defines the optimization problem. Here we want to minimize the loss function, which is roughly the difference between predicted value and the truth value by tuning the weights.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baseline="0" dirty="0">
                  <a:effectLst/>
                  <a:latin typeface="CMR1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aseline="0" dirty="0">
                    <a:effectLst/>
                    <a:latin typeface="CMR10"/>
                  </a:rPr>
                  <a:t>The next part is the famous Gradient Descent.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baseline="0" dirty="0">
                  <a:effectLst/>
                  <a:latin typeface="CMR1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TR" dirty="0"/>
              </a:p>
            </p:txBody>
          </p:sp>
        </mc:Choice>
        <mc:Fallback>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MR10"/>
                  </a:rPr>
                  <a:t>In this section, the optimization problem formula for a supervised learning problem is presented.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effectLst/>
                  <a:latin typeface="CMR1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MR10"/>
                  </a:rPr>
                  <a:t>First, we need to define the mapping, which is called neural network. A standard fully-connected neural network is represented by equation 1, here x is the input data that is multiplied by weights and </a:t>
                </a:r>
                <a:r>
                  <a:rPr lang="en-US" sz="1800" dirty="0" err="1">
                    <a:effectLst/>
                    <a:latin typeface="CMR10"/>
                  </a:rPr>
                  <a:t>ɸ</a:t>
                </a:r>
                <a:r>
                  <a:rPr lang="en-US" sz="1800" dirty="0">
                    <a:effectLst/>
                    <a:latin typeface="CMR10"/>
                  </a:rPr>
                  <a:t> is the activation function. </a:t>
                </a:r>
                <a:r>
                  <a:rPr lang="tr-TR" sz="3200" b="0" i="0">
                    <a:latin typeface="Cambria Math" panose="02040503050406030204" pitchFamily="18" charset="0"/>
                  </a:rPr>
                  <a:t>𝑓_</a:t>
                </a:r>
                <a:r>
                  <a:rPr lang="tr-TR" sz="3200" b="0" i="0">
                    <a:latin typeface="Cambria Math" panose="02040503050406030204" pitchFamily="18" charset="0"/>
                    <a:ea typeface="Cambria Math" panose="02040503050406030204" pitchFamily="18" charset="0"/>
                  </a:rPr>
                  <a:t>𝜃 </a:t>
                </a:r>
                <a:r>
                  <a:rPr lang="tr-TR" sz="3200" b="0" i="0">
                    <a:latin typeface="Cambria Math" panose="02040503050406030204" pitchFamily="18" charset="0"/>
                  </a:rPr>
                  <a:t>(𝑥)</a:t>
                </a:r>
                <a:r>
                  <a:rPr lang="en-US" sz="1800" dirty="0">
                    <a:effectLst/>
                    <a:latin typeface="CMR10"/>
                  </a:rPr>
                  <a:t> is the</a:t>
                </a:r>
                <a:r>
                  <a:rPr lang="en-US" sz="1800" baseline="0" dirty="0">
                    <a:effectLst/>
                    <a:latin typeface="CMR10"/>
                  </a:rPr>
                  <a:t> mapping function which is equal to predicted </a:t>
                </a:r>
                <a:r>
                  <a:rPr lang="en-US" sz="1800" dirty="0">
                    <a:effectLst/>
                    <a:latin typeface="CMR10"/>
                  </a:rPr>
                  <a:t> </a:t>
                </a:r>
                <a:r>
                  <a:rPr lang="tr-TR" sz="1800" b="0" i="0">
                    <a:latin typeface="Cambria Math" panose="02040503050406030204" pitchFamily="18" charset="0"/>
                  </a:rPr>
                  <a:t>𝑦</a:t>
                </a:r>
                <a:r>
                  <a:rPr lang="en-US" sz="1800" b="0" i="0">
                    <a:latin typeface="Cambria Math" panose="02040503050406030204" pitchFamily="18" charset="0"/>
                  </a:rPr>
                  <a:t> ̂</a:t>
                </a:r>
                <a:r>
                  <a:rPr lang="en-US" sz="1800" dirty="0">
                    <a:effectLst/>
                    <a:latin typeface="CMR10"/>
                  </a:rPr>
                  <a:t> value.</a:t>
                </a:r>
                <a:r>
                  <a:rPr lang="en-US" sz="1800" baseline="0" dirty="0">
                    <a:effectLst/>
                    <a:latin typeface="CMR10"/>
                  </a:rPr>
                  <a:t> And the second equation defines the optimization problem. Here we want to minimize the loss function, which is roughly the difference between predicted value and the truth value by tuning the weights.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baseline="0" dirty="0">
                  <a:effectLst/>
                  <a:latin typeface="CMR1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aseline="0" dirty="0">
                    <a:effectLst/>
                    <a:latin typeface="CMR10"/>
                  </a:rPr>
                  <a:t>The next part is the famous Gradient Descent.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baseline="0" dirty="0">
                  <a:effectLst/>
                  <a:latin typeface="CMR1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TR" dirty="0"/>
              </a:p>
            </p:txBody>
          </p:sp>
        </mc:Fallback>
      </mc:AlternateContent>
      <p:sp>
        <p:nvSpPr>
          <p:cNvPr id="4" name="Slide Number Placeholder 3"/>
          <p:cNvSpPr>
            <a:spLocks noGrp="1"/>
          </p:cNvSpPr>
          <p:nvPr>
            <p:ph type="sldNum" sz="quarter" idx="5"/>
          </p:nvPr>
        </p:nvSpPr>
        <p:spPr/>
        <p:txBody>
          <a:bodyPr/>
          <a:lstStyle/>
          <a:p>
            <a:fld id="{745994F3-4ED9-ED42-A649-E35515F0D3B3}" type="slidenum">
              <a:rPr lang="en-TR" smtClean="0"/>
              <a:t>4</a:t>
            </a:fld>
            <a:endParaRPr lang="en-TR"/>
          </a:p>
        </p:txBody>
      </p:sp>
    </p:spTree>
    <p:extLst>
      <p:ext uri="{BB962C8B-B14F-4D97-AF65-F5344CB8AC3E}">
        <p14:creationId xmlns:p14="http://schemas.microsoft.com/office/powerpoint/2010/main" val="31050955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mc:Choice xmlns:a14="http://schemas.microsoft.com/office/drawing/2010/main"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TR" dirty="0"/>
                  <a:t>A large class of optimization algorithms are based on Gradient Descent. As you know, </a:t>
                </a:r>
                <a14:m>
                  <m:oMath xmlns:m="http://schemas.openxmlformats.org/officeDocument/2006/math">
                    <m:r>
                      <m:rPr>
                        <m:sty m:val="p"/>
                      </m:rPr>
                      <a:rPr lang="tr-TR" sz="1200" b="0" i="1" smtClean="0">
                        <a:latin typeface="Cambria Math" panose="02040503050406030204" pitchFamily="18" charset="0"/>
                        <a:ea typeface="Cambria Math" panose="02040503050406030204" pitchFamily="18" charset="0"/>
                      </a:rPr>
                      <m:t>∇</m:t>
                    </m:r>
                    <m:r>
                      <a:rPr lang="tr-TR" sz="1200" b="0" i="1" smtClean="0">
                        <a:latin typeface="Cambria Math" panose="02040503050406030204" pitchFamily="18" charset="0"/>
                        <a:ea typeface="Cambria Math" panose="02040503050406030204" pitchFamily="18" charset="0"/>
                      </a:rPr>
                      <m:t>𝐹</m:t>
                    </m:r>
                    <m:r>
                      <a:rPr lang="tr-TR" sz="1200" b="0" i="1" smtClean="0">
                        <a:latin typeface="Cambria Math" panose="02040503050406030204" pitchFamily="18" charset="0"/>
                        <a:ea typeface="Cambria Math" panose="02040503050406030204" pitchFamily="18" charset="0"/>
                      </a:rPr>
                      <m:t>(</m:t>
                    </m:r>
                    <m:sSub>
                      <m:sSubPr>
                        <m:ctrlPr>
                          <a:rPr lang="tr-TR" sz="1200" b="0" i="1" smtClean="0">
                            <a:latin typeface="Cambria Math" panose="02040503050406030204" pitchFamily="18" charset="0"/>
                            <a:ea typeface="Cambria Math" panose="02040503050406030204" pitchFamily="18" charset="0"/>
                          </a:rPr>
                        </m:ctrlPr>
                      </m:sSubPr>
                      <m:e>
                        <m:r>
                          <a:rPr lang="tr-TR" sz="1200" b="0" i="1" smtClean="0">
                            <a:latin typeface="Cambria Math" panose="02040503050406030204" pitchFamily="18" charset="0"/>
                            <a:ea typeface="Cambria Math" panose="02040503050406030204" pitchFamily="18" charset="0"/>
                          </a:rPr>
                          <m:t>𝜃</m:t>
                        </m:r>
                      </m:e>
                      <m:sub>
                        <m:r>
                          <a:rPr lang="tr-TR" sz="1200" b="0" i="1" smtClean="0">
                            <a:latin typeface="Cambria Math" panose="02040503050406030204" pitchFamily="18" charset="0"/>
                            <a:ea typeface="Cambria Math" panose="02040503050406030204" pitchFamily="18" charset="0"/>
                          </a:rPr>
                          <m:t>𝑡</m:t>
                        </m:r>
                      </m:sub>
                    </m:sSub>
                    <m:r>
                      <a:rPr lang="tr-TR" sz="1200" b="0" i="1" smtClean="0">
                        <a:latin typeface="Cambria Math" panose="02040503050406030204" pitchFamily="18" charset="0"/>
                        <a:ea typeface="Cambria Math" panose="02040503050406030204" pitchFamily="18" charset="0"/>
                      </a:rPr>
                      <m:t>)</m:t>
                    </m:r>
                  </m:oMath>
                </a14:m>
                <a:r>
                  <a:rPr lang="en-US" sz="1200" dirty="0"/>
                  <a:t> here is the gradient of the loss function with respect to </a:t>
                </a:r>
                <a14:m>
                  <m:oMath xmlns:m="http://schemas.openxmlformats.org/officeDocument/2006/math">
                    <m:r>
                      <a:rPr lang="en-US" sz="1200" i="1" smtClean="0">
                        <a:latin typeface="Cambria Math" panose="02040503050406030204" pitchFamily="18" charset="0"/>
                        <a:ea typeface="Cambria Math" panose="02040503050406030204" pitchFamily="18" charset="0"/>
                      </a:rPr>
                      <m:t>𝜃</m:t>
                    </m:r>
                  </m:oMath>
                </a14:m>
                <a:r>
                  <a:rPr lang="en-US" sz="1200" dirty="0"/>
                  <a:t>, representing the direction of the steepest ascent. </a:t>
                </a:r>
              </a:p>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sSub>
                      <m:sSubPr>
                        <m:ctrlPr>
                          <a:rPr lang="tr-TR" sz="1200" b="0" i="1" smtClean="0">
                            <a:latin typeface="Cambria Math" panose="02040503050406030204" pitchFamily="18" charset="0"/>
                          </a:rPr>
                        </m:ctrlPr>
                      </m:sSubPr>
                      <m:e>
                        <m:r>
                          <a:rPr lang="tr-TR" sz="1200" b="0" i="1" smtClean="0">
                            <a:latin typeface="Cambria Math" panose="02040503050406030204" pitchFamily="18" charset="0"/>
                            <a:ea typeface="Cambria Math" panose="02040503050406030204" pitchFamily="18" charset="0"/>
                          </a:rPr>
                          <m:t>𝜂</m:t>
                        </m:r>
                      </m:e>
                      <m:sub>
                        <m:r>
                          <a:rPr lang="tr-TR" sz="1200" b="0" i="1" smtClean="0">
                            <a:latin typeface="Cambria Math" panose="02040503050406030204" pitchFamily="18" charset="0"/>
                          </a:rPr>
                          <m:t>𝑡</m:t>
                        </m:r>
                      </m:sub>
                    </m:sSub>
                  </m:oMath>
                </a14:m>
                <a:r>
                  <a:rPr lang="en-US" sz="1200" dirty="0"/>
                  <a:t> (eta</a:t>
                </a:r>
                <a:r>
                  <a:rPr lang="en-US" sz="1200" baseline="0" dirty="0"/>
                  <a:t> t) </a:t>
                </a:r>
                <a:r>
                  <a:rPr lang="en-US" sz="1200" dirty="0"/>
                  <a:t>is the step-size</a:t>
                </a:r>
                <a:r>
                  <a:rPr lang="en-US" sz="1200" baseline="0" dirty="0"/>
                  <a:t> as known as learning rate which determines the step size of the steps taken during optimization and </a:t>
                </a:r>
                <a14:m>
                  <m:oMath xmlns:m="http://schemas.openxmlformats.org/officeDocument/2006/math">
                    <m:r>
                      <a:rPr lang="en-US" sz="1200" i="1" smtClean="0">
                        <a:latin typeface="Cambria Math" panose="02040503050406030204" pitchFamily="18" charset="0"/>
                        <a:ea typeface="Cambria Math" panose="02040503050406030204" pitchFamily="18" charset="0"/>
                      </a:rPr>
                      <m:t>𝜃</m:t>
                    </m:r>
                  </m:oMath>
                </a14:m>
                <a:r>
                  <a:rPr lang="en-US" sz="1200" dirty="0"/>
                  <a:t> represents the model parameters. As you can see from the graph, by updating the weights</a:t>
                </a:r>
                <a:r>
                  <a:rPr lang="en-US" sz="1200" baseline="0" dirty="0"/>
                  <a:t>, it reaches the minimum cost in theory.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aseline="0" dirty="0"/>
                  <a:t>But I should also refer that it is not guaranteed to reach the global minimum, the gradients have to converge to zero by iterations to reach a minima, but the function value might not be lower bounded. or the function might have multiple </a:t>
                </a:r>
                <a:r>
                  <a:rPr lang="en-US" sz="1200" baseline="0" dirty="0" err="1"/>
                  <a:t>minimas</a:t>
                </a:r>
                <a:r>
                  <a:rPr lang="en-US" sz="1200" baseline="0" dirty="0"/>
                  <a:t>. In these cases, we have some methods and strategies. Now, we will refer these issues and the ways to avoid them.</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endParaRPr lang="en-TR" dirty="0"/>
              </a:p>
            </p:txBody>
          </p:sp>
        </mc:Choice>
        <mc:Fallback>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TR" dirty="0"/>
                  <a:t>A large class of optimization algorithms are based on Gradient Descent. As you know, </a:t>
                </a:r>
                <a:r>
                  <a:rPr lang="tr-TR" sz="1200" b="0" i="0">
                    <a:latin typeface="Cambria Math" panose="02040503050406030204" pitchFamily="18" charset="0"/>
                    <a:ea typeface="Cambria Math" panose="02040503050406030204" pitchFamily="18" charset="0"/>
                  </a:rPr>
                  <a:t>∇𝐹(𝜃_𝑡)</a:t>
                </a:r>
                <a:r>
                  <a:rPr lang="en-US" sz="1200" dirty="0"/>
                  <a:t> here is the gradient of the loss function with respect to </a:t>
                </a:r>
                <a:r>
                  <a:rPr lang="en-US" sz="1200" i="0">
                    <a:latin typeface="Cambria Math" panose="02040503050406030204" pitchFamily="18" charset="0"/>
                    <a:ea typeface="Cambria Math" panose="02040503050406030204" pitchFamily="18" charset="0"/>
                  </a:rPr>
                  <a:t>𝜃</a:t>
                </a:r>
                <a:r>
                  <a:rPr lang="en-US" sz="1200" dirty="0"/>
                  <a:t>, representing the direction of the steepest ascent. </a:t>
                </a:r>
              </a:p>
              <a:p>
                <a:pPr marL="0" marR="0" lvl="0" indent="0" algn="l" defTabSz="914400" rtl="0" eaLnBrk="1" fontAlgn="auto" latinLnBrk="0" hangingPunct="1">
                  <a:lnSpc>
                    <a:spcPct val="100000"/>
                  </a:lnSpc>
                  <a:spcBef>
                    <a:spcPts val="0"/>
                  </a:spcBef>
                  <a:spcAft>
                    <a:spcPts val="0"/>
                  </a:spcAft>
                  <a:buClrTx/>
                  <a:buSzTx/>
                  <a:buFontTx/>
                  <a:buNone/>
                  <a:tabLst/>
                  <a:defRPr/>
                </a:pPr>
                <a:r>
                  <a:rPr lang="tr-TR" sz="1200" b="0" i="0">
                    <a:latin typeface="Cambria Math" panose="02040503050406030204" pitchFamily="18" charset="0"/>
                    <a:ea typeface="Cambria Math" panose="02040503050406030204" pitchFamily="18" charset="0"/>
                  </a:rPr>
                  <a:t>𝜂_</a:t>
                </a:r>
                <a:r>
                  <a:rPr lang="tr-TR" sz="1200" b="0" i="0">
                    <a:latin typeface="Cambria Math" panose="02040503050406030204" pitchFamily="18" charset="0"/>
                  </a:rPr>
                  <a:t>𝑡</a:t>
                </a:r>
                <a:r>
                  <a:rPr lang="en-US" sz="1200" dirty="0"/>
                  <a:t> (eta</a:t>
                </a:r>
                <a:r>
                  <a:rPr lang="en-US" sz="1200" baseline="0" dirty="0"/>
                  <a:t> t) </a:t>
                </a:r>
                <a:r>
                  <a:rPr lang="en-US" sz="1200" dirty="0"/>
                  <a:t>is the step-size</a:t>
                </a:r>
                <a:r>
                  <a:rPr lang="en-US" sz="1200" baseline="0" dirty="0"/>
                  <a:t> as known as learning rate which determines the step size of the steps taken during optimization and </a:t>
                </a:r>
                <a:r>
                  <a:rPr lang="en-US" sz="1200" i="0">
                    <a:latin typeface="Cambria Math" panose="02040503050406030204" pitchFamily="18" charset="0"/>
                    <a:ea typeface="Cambria Math" panose="02040503050406030204" pitchFamily="18" charset="0"/>
                  </a:rPr>
                  <a:t>𝜃</a:t>
                </a:r>
                <a:r>
                  <a:rPr lang="en-US" sz="1200" dirty="0"/>
                  <a:t> represents the model parameters. As you can see from the graph, by updating the weights</a:t>
                </a:r>
                <a:r>
                  <a:rPr lang="en-US" sz="1200" baseline="0" dirty="0"/>
                  <a:t>, it reaches the minimum cost in theory.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aseline="0" dirty="0"/>
                  <a:t>But I should also refer that it is not guaranteed to reach the global minimum, the gradients have to converge to zero by iterations to reach a minima, but the function value might not be lower bounded. or the function might have multiple </a:t>
                </a:r>
                <a:r>
                  <a:rPr lang="en-US" sz="1200" baseline="0" dirty="0" err="1"/>
                  <a:t>minimas</a:t>
                </a:r>
                <a:r>
                  <a:rPr lang="en-US" sz="1200" baseline="0" dirty="0"/>
                  <a:t>. In these cases, we have some methods and strategies. Now, we will refer these issues and the ways to avoid them.</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endParaRPr lang="en-TR" dirty="0"/>
              </a:p>
            </p:txBody>
          </p:sp>
        </mc:Fallback>
      </mc:AlternateContent>
      <p:sp>
        <p:nvSpPr>
          <p:cNvPr id="4" name="Slide Number Placeholder 3"/>
          <p:cNvSpPr>
            <a:spLocks noGrp="1"/>
          </p:cNvSpPr>
          <p:nvPr>
            <p:ph type="sldNum" sz="quarter" idx="5"/>
          </p:nvPr>
        </p:nvSpPr>
        <p:spPr/>
        <p:txBody>
          <a:bodyPr/>
          <a:lstStyle/>
          <a:p>
            <a:fld id="{745994F3-4ED9-ED42-A649-E35515F0D3B3}" type="slidenum">
              <a:rPr lang="en-TR" smtClean="0"/>
              <a:t>5</a:t>
            </a:fld>
            <a:endParaRPr lang="en-TR"/>
          </a:p>
        </p:txBody>
      </p:sp>
    </p:spTree>
    <p:extLst>
      <p:ext uri="{BB962C8B-B14F-4D97-AF65-F5344CB8AC3E}">
        <p14:creationId xmlns:p14="http://schemas.microsoft.com/office/powerpoint/2010/main" val="21446300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mc:Choice xmlns:a14="http://schemas.microsoft.com/office/drawing/2010/main" Requires="a14">
          <p:sp>
            <p:nvSpPr>
              <p:cNvPr id="3" name="Notes Placeholder 2"/>
              <p:cNvSpPr>
                <a:spLocks noGrp="1"/>
              </p:cNvSpPr>
              <p:nvPr>
                <p:ph type="body" idx="1"/>
              </p:nvPr>
            </p:nvSpPr>
            <p:spPr/>
            <p:txBody>
              <a:bodyPr/>
              <a:lstStyle/>
              <a:p>
                <a:r>
                  <a:rPr lang="en-TR" dirty="0"/>
                  <a:t>In the paper, it is stated that the most well-known difficulty of training deep neural nets is gradient explosion and vanishing. The author describes these issues with a simple and clear example. </a:t>
                </a:r>
              </a:p>
              <a:p>
                <a:r>
                  <a:rPr lang="en-US" dirty="0"/>
                  <a:t>I</a:t>
                </a:r>
                <a:r>
                  <a:rPr lang="en-TR" dirty="0"/>
                  <a:t> will also utilize this example.</a:t>
                </a:r>
              </a:p>
              <a:p>
                <a:endParaRPr lang="en-TR" dirty="0"/>
              </a:p>
              <a:p>
                <a:r>
                  <a:rPr lang="en-TR" dirty="0"/>
                  <a:t>Let’s say this function is our cost function. We need to find its gradients with respect to w. </a:t>
                </a:r>
              </a:p>
              <a:p>
                <a:r>
                  <a:rPr lang="en-TR" dirty="0"/>
                  <a:t>Here c is a small constant for example 0.3. Derivative of the cost function is as shown at the top. </a:t>
                </a:r>
              </a:p>
              <a:p>
                <a:endParaRPr lang="en-TR" dirty="0"/>
              </a:p>
              <a:p>
                <a:r>
                  <a:rPr lang="en-TR" dirty="0"/>
                  <a:t>We need to choose a starting point to compute the gradient and if we choose in the interval [1+c, </a:t>
                </a:r>
                <a14:m>
                  <m:oMath xmlns:m="http://schemas.openxmlformats.org/officeDocument/2006/math">
                    <m:r>
                      <a:rPr lang="en-TR" i="1" smtClean="0">
                        <a:latin typeface="Cambria Math" panose="02040503050406030204" pitchFamily="18" charset="0"/>
                        <a:ea typeface="Cambria Math" panose="02040503050406030204" pitchFamily="18" charset="0"/>
                      </a:rPr>
                      <m:t>∞</m:t>
                    </m:r>
                  </m:oMath>
                </a14:m>
                <a:r>
                  <a:rPr lang="en-TR" dirty="0"/>
                  <a:t>], let’s say 2. Then if</a:t>
                </a:r>
                <a:r>
                  <a:rPr lang="en-TR" baseline="0" dirty="0"/>
                  <a:t> we put 2 to the w, the gradient becomes a large number and we call it </a:t>
                </a:r>
                <a:r>
                  <a:rPr lang="en-US" baseline="0" dirty="0"/>
                  <a:t>e</a:t>
                </a:r>
                <a:r>
                  <a:rPr lang="en-TR" baseline="0" dirty="0"/>
                  <a:t>xploding gradient.</a:t>
                </a:r>
              </a:p>
              <a:p>
                <a:endParaRPr lang="en-TR" baseline="0" dirty="0"/>
              </a:p>
              <a:p>
                <a:r>
                  <a:rPr lang="en-TR" baseline="0" dirty="0"/>
                  <a:t>Conversely, if we choose the starting point in the interval of [-1+c, 1-c], which is the flat area, let’s say 0.5. Then if we put 0.5 to the w, the gradient becomes a small number and we call it </a:t>
                </a:r>
                <a:r>
                  <a:rPr lang="en-US" baseline="0" dirty="0"/>
                  <a:t>vanishing gradient.</a:t>
                </a:r>
              </a:p>
              <a:p>
                <a:endParaRPr lang="en-US" baseline="0" dirty="0"/>
              </a:p>
              <a:p>
                <a:r>
                  <a:rPr lang="en-US" baseline="0" dirty="0"/>
                  <a:t>I should also state that because we use backpropagation algorithm, there are many gradient computations and these are multiplied to update all the weights between the layers. When we multiply them multiple times these gradients becomes more and more smaller in the beginning layers. This process is similar in the gradient explosion.</a:t>
                </a:r>
              </a:p>
              <a:p>
                <a:endParaRPr lang="en-US" baseline="0" dirty="0"/>
              </a:p>
              <a:p>
                <a:r>
                  <a:rPr lang="en-US" baseline="0" dirty="0"/>
                  <a:t>There are some tricks to fix these issues. For example, Initialization strategy is really important. The idea is to choose an initial point in a nice region for example the basin in the interval of [1-c, 1+c].Let’s talk about the initialization methods that are suitable to fix that issue.</a:t>
                </a:r>
              </a:p>
              <a:p>
                <a:endParaRPr lang="en-TR" baseline="0" dirty="0"/>
              </a:p>
            </p:txBody>
          </p:sp>
        </mc:Choice>
        <mc:Fallback>
          <p:sp>
            <p:nvSpPr>
              <p:cNvPr id="3" name="Notes Placeholder 2"/>
              <p:cNvSpPr>
                <a:spLocks noGrp="1"/>
              </p:cNvSpPr>
              <p:nvPr>
                <p:ph type="body" idx="1"/>
              </p:nvPr>
            </p:nvSpPr>
            <p:spPr/>
            <p:txBody>
              <a:bodyPr/>
              <a:lstStyle/>
              <a:p>
                <a:r>
                  <a:rPr lang="en-TR" dirty="0"/>
                  <a:t>In the paper, it is stated that the most well-known difficulty of training deep neural nets is gradient explosion and vanishing. The author describes these issues with a simple and clear example. </a:t>
                </a:r>
              </a:p>
              <a:p>
                <a:r>
                  <a:rPr lang="en-US" dirty="0"/>
                  <a:t>I</a:t>
                </a:r>
                <a:r>
                  <a:rPr lang="en-TR" dirty="0"/>
                  <a:t> will also utilize this example.</a:t>
                </a:r>
              </a:p>
              <a:p>
                <a:endParaRPr lang="en-TR" dirty="0"/>
              </a:p>
              <a:p>
                <a:r>
                  <a:rPr lang="en-TR" dirty="0"/>
                  <a:t>Let’s say this function is our cost function. We need to find its gradients with respect to w. </a:t>
                </a:r>
              </a:p>
              <a:p>
                <a:r>
                  <a:rPr lang="en-TR" dirty="0"/>
                  <a:t>Here c is a small constant for example 0.3. Derivative of the cost function is as shown at the top. </a:t>
                </a:r>
              </a:p>
              <a:p>
                <a:endParaRPr lang="en-TR" dirty="0"/>
              </a:p>
              <a:p>
                <a:r>
                  <a:rPr lang="en-TR" dirty="0"/>
                  <a:t>We need to choose a starting point to compute the gradient and if we choose in the interval [1+c, </a:t>
                </a:r>
                <a:r>
                  <a:rPr lang="en-TR" i="0">
                    <a:latin typeface="Cambria Math" panose="02040503050406030204" pitchFamily="18" charset="0"/>
                    <a:ea typeface="Cambria Math" panose="02040503050406030204" pitchFamily="18" charset="0"/>
                  </a:rPr>
                  <a:t>∞</a:t>
                </a:r>
                <a:r>
                  <a:rPr lang="en-TR" dirty="0"/>
                  <a:t>], let’s say 2. Then if</a:t>
                </a:r>
                <a:r>
                  <a:rPr lang="en-TR" baseline="0" dirty="0"/>
                  <a:t> we put 2 to the w, the gradient becomes a large number and we call it </a:t>
                </a:r>
                <a:r>
                  <a:rPr lang="en-US" baseline="0" dirty="0"/>
                  <a:t>e</a:t>
                </a:r>
                <a:r>
                  <a:rPr lang="en-TR" baseline="0" dirty="0"/>
                  <a:t>xploding gradient.</a:t>
                </a:r>
              </a:p>
              <a:p>
                <a:endParaRPr lang="en-TR" baseline="0" dirty="0"/>
              </a:p>
              <a:p>
                <a:r>
                  <a:rPr lang="en-TR" baseline="0" dirty="0"/>
                  <a:t>Conversely, if we choose the starting point in the interval of [-1+c, 1-c], which is the flat area, let’s say 0.5. Then if we put 0.5 to the w, the gradient becomes a small number and we call it </a:t>
                </a:r>
                <a:r>
                  <a:rPr lang="en-US" baseline="0" dirty="0"/>
                  <a:t>vanishing gradient.</a:t>
                </a:r>
              </a:p>
              <a:p>
                <a:endParaRPr lang="en-US" baseline="0" dirty="0"/>
              </a:p>
              <a:p>
                <a:r>
                  <a:rPr lang="en-US" baseline="0" dirty="0"/>
                  <a:t>I should also state that because we use backpropagation algorithm, there are many gradient computations and these are multiplied to update all the weights between the layers. When we multiply them multiple times these gradients becomes more and more smaller in the beginning layers. This process is similar in the gradient explosion.</a:t>
                </a:r>
              </a:p>
              <a:p>
                <a:endParaRPr lang="en-US" baseline="0" dirty="0"/>
              </a:p>
              <a:p>
                <a:r>
                  <a:rPr lang="en-US" baseline="0" dirty="0"/>
                  <a:t>There are some tricks to fix these issues. For example, Initialization strategy is really important. The idea is to choose an initial point in a nice region for example the basin in the interval of [1-c, 1+c].Let’s talk about the initialization methods that are suitable to fix that issue.</a:t>
                </a:r>
              </a:p>
              <a:p>
                <a:endParaRPr lang="en-TR" baseline="0" dirty="0"/>
              </a:p>
            </p:txBody>
          </p:sp>
        </mc:Fallback>
      </mc:AlternateContent>
      <p:sp>
        <p:nvSpPr>
          <p:cNvPr id="4" name="Slide Number Placeholder 3"/>
          <p:cNvSpPr>
            <a:spLocks noGrp="1"/>
          </p:cNvSpPr>
          <p:nvPr>
            <p:ph type="sldNum" sz="quarter" idx="5"/>
          </p:nvPr>
        </p:nvSpPr>
        <p:spPr/>
        <p:txBody>
          <a:bodyPr/>
          <a:lstStyle/>
          <a:p>
            <a:fld id="{745994F3-4ED9-ED42-A649-E35515F0D3B3}" type="slidenum">
              <a:rPr lang="en-TR" smtClean="0"/>
              <a:t>6</a:t>
            </a:fld>
            <a:endParaRPr lang="en-TR"/>
          </a:p>
        </p:txBody>
      </p:sp>
    </p:spTree>
    <p:extLst>
      <p:ext uri="{BB962C8B-B14F-4D97-AF65-F5344CB8AC3E}">
        <p14:creationId xmlns:p14="http://schemas.microsoft.com/office/powerpoint/2010/main" val="35604918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ffectLst/>
                <a:latin typeface="CMR10"/>
              </a:rPr>
              <a:t>The paper in fact focuses on several methods, but I will explain 4 of them. These are the most famous ones.</a:t>
            </a:r>
          </a:p>
          <a:p>
            <a:pPr marL="0" marR="0" lvl="0" indent="0" algn="l" defTabSz="914400" rtl="0" eaLnBrk="1" fontAlgn="auto" latinLnBrk="0" hangingPunct="1">
              <a:lnSpc>
                <a:spcPct val="100000"/>
              </a:lnSpc>
              <a:spcBef>
                <a:spcPts val="0"/>
              </a:spcBef>
              <a:spcAft>
                <a:spcPts val="0"/>
              </a:spcAft>
              <a:buClrTx/>
              <a:buSzTx/>
              <a:buFontTx/>
              <a:buNone/>
              <a:tabLst/>
              <a:defRPr/>
            </a:pPr>
            <a:r>
              <a:rPr lang="en-TR" dirty="0"/>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TR" dirty="0"/>
              <a:t>One of the methods is Na</a:t>
            </a:r>
            <a:r>
              <a:rPr lang="en-US" dirty="0" err="1"/>
              <a:t>ï</a:t>
            </a:r>
            <a:r>
              <a:rPr lang="en-TR" dirty="0"/>
              <a:t>ve Initialization. Na</a:t>
            </a:r>
            <a:r>
              <a:rPr lang="en-US" dirty="0" err="1"/>
              <a:t>ï</a:t>
            </a:r>
            <a:r>
              <a:rPr lang="en-TR" dirty="0"/>
              <a:t>ve initialization depends on trial and error approach such as initializing all the weights from zero, or to choose a </a:t>
            </a:r>
            <a:r>
              <a:rPr lang="en-US" sz="1800" dirty="0">
                <a:effectLst/>
                <a:latin typeface="CMR10"/>
              </a:rPr>
              <a:t>sparse initial point that only a small portion of the weights are non-zero. However, this method is painful since one method could fit successfully in one problem but might not fit for others. So, a principled initialization method is needed.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effectLst/>
              <a:latin typeface="CMR1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MR10"/>
              </a:rPr>
              <a:t>The other one is LeCun initialization. It is developed by Professor Yann </a:t>
            </a:r>
            <a:r>
              <a:rPr lang="en-US" sz="1800" dirty="0" err="1">
                <a:effectLst/>
                <a:latin typeface="CMR10"/>
              </a:rPr>
              <a:t>Lecun</a:t>
            </a:r>
            <a:r>
              <a:rPr lang="en-US" sz="1800" dirty="0">
                <a:effectLst/>
                <a:latin typeface="CMR10"/>
              </a:rPr>
              <a:t> (</a:t>
            </a:r>
            <a:r>
              <a:rPr lang="en-US" sz="1800" dirty="0" err="1">
                <a:effectLst/>
                <a:latin typeface="CMR10"/>
              </a:rPr>
              <a:t>yann</a:t>
            </a:r>
            <a:r>
              <a:rPr lang="en-US" sz="1800" dirty="0">
                <a:effectLst/>
                <a:latin typeface="CMR10"/>
              </a:rPr>
              <a:t> </a:t>
            </a:r>
            <a:r>
              <a:rPr lang="en-US" sz="1800" dirty="0" err="1">
                <a:effectLst/>
                <a:latin typeface="CMR10"/>
              </a:rPr>
              <a:t>lekun</a:t>
            </a:r>
            <a:r>
              <a:rPr lang="en-US" sz="1800" dirty="0">
                <a:effectLst/>
                <a:latin typeface="CMR10"/>
              </a:rPr>
              <a:t>) from NYU. It is published in the paper of ‘Efficient Backprop’ in Springer in 1998. Here the idea based on </a:t>
            </a:r>
            <a:r>
              <a:rPr lang="en-US" sz="2800" b="0" i="0" u="none" strike="noStrike" dirty="0">
                <a:solidFill>
                  <a:srgbClr val="D1D5DB"/>
                </a:solidFill>
                <a:effectLst/>
                <a:latin typeface="Söhne"/>
              </a:rPr>
              <a:t>setting the initial weights of the neurons in a layer according to a specific distribution.</a:t>
            </a:r>
            <a:r>
              <a:rPr lang="en-US" sz="1800" b="0" i="0" u="none" strike="noStrike" dirty="0">
                <a:solidFill>
                  <a:srgbClr val="D1D5DB"/>
                </a:solidFill>
                <a:effectLst/>
                <a:latin typeface="CMR10"/>
              </a:rPr>
              <a:t> For a layer with n input units and m output units, we initialize the weights that connect input and output units by drawing a random number from Gaussian distribution with a mean of 0 and variance of 1/number of input nodes.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b="0" i="0" u="none" strike="noStrike" dirty="0">
              <a:solidFill>
                <a:srgbClr val="D1D5DB"/>
              </a:solidFill>
              <a:effectLst/>
              <a:latin typeface="CMR1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MR10"/>
              </a:rPr>
              <a:t>The other most known initialization method is Xavier initialization. It is also called </a:t>
            </a:r>
            <a:r>
              <a:rPr lang="en-US" sz="1800" dirty="0" err="1">
                <a:effectLst/>
                <a:latin typeface="CMR10"/>
              </a:rPr>
              <a:t>Glorot</a:t>
            </a:r>
            <a:r>
              <a:rPr lang="en-US" sz="1800" dirty="0">
                <a:effectLst/>
                <a:latin typeface="CMR10"/>
              </a:rPr>
              <a:t> initialization. Here the variance of the weight that connect input neurons and output neurons is equal to 2 divided by number of input neurons plus number of output neurons.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effectLst/>
              <a:latin typeface="CMR1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MR10"/>
              </a:rPr>
              <a:t>And the other method is called Kaiming initialization. LeCun (</a:t>
            </a:r>
            <a:r>
              <a:rPr lang="en-US" sz="1800" dirty="0" err="1">
                <a:effectLst/>
                <a:latin typeface="CMR10"/>
              </a:rPr>
              <a:t>lekun</a:t>
            </a:r>
            <a:r>
              <a:rPr lang="en-US" sz="1800" dirty="0">
                <a:effectLst/>
                <a:latin typeface="CMR10"/>
              </a:rPr>
              <a:t>) and Xavier initializations were designed for Sigmoid activation functions but after 2010s </a:t>
            </a:r>
            <a:r>
              <a:rPr lang="en-US" sz="1800" dirty="0" err="1">
                <a:effectLst/>
                <a:latin typeface="CMR10"/>
              </a:rPr>
              <a:t>ReLU</a:t>
            </a:r>
            <a:r>
              <a:rPr lang="en-US" sz="1800" dirty="0">
                <a:effectLst/>
                <a:latin typeface="CMR10"/>
              </a:rPr>
              <a:t> activation function became popular And it He et. al. noticed that this derivation of initialization method serves better to </a:t>
            </a:r>
            <a:r>
              <a:rPr lang="en-US" sz="1800" dirty="0" err="1">
                <a:effectLst/>
                <a:latin typeface="CMR10"/>
              </a:rPr>
              <a:t>ReLU</a:t>
            </a:r>
            <a:r>
              <a:rPr lang="en-US" sz="1800" dirty="0">
                <a:effectLst/>
                <a:latin typeface="CMR10"/>
              </a:rPr>
              <a:t>. The reason is that </a:t>
            </a:r>
            <a:r>
              <a:rPr lang="en-US" sz="1800" dirty="0" err="1">
                <a:effectLst/>
                <a:latin typeface="CMR10"/>
              </a:rPr>
              <a:t>ReLU</a:t>
            </a:r>
            <a:r>
              <a:rPr lang="en-US" sz="1800" dirty="0">
                <a:effectLst/>
                <a:latin typeface="CMR10"/>
              </a:rPr>
              <a:t> cuts half of the signal on average.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effectLst/>
              <a:latin typeface="CMR1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MR10"/>
              </a:rPr>
              <a:t>Now, we will see the other trick which is called normalization.</a:t>
            </a:r>
            <a:endParaRPr lang="en-US" sz="28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effectLst/>
              <a:latin typeface="CMR1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effectLst/>
              <a:latin typeface="CMR1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effectLst/>
              <a:latin typeface="CMR1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TR" dirty="0"/>
          </a:p>
        </p:txBody>
      </p:sp>
      <p:sp>
        <p:nvSpPr>
          <p:cNvPr id="4" name="Slide Number Placeholder 3"/>
          <p:cNvSpPr>
            <a:spLocks noGrp="1"/>
          </p:cNvSpPr>
          <p:nvPr>
            <p:ph type="sldNum" sz="quarter" idx="5"/>
          </p:nvPr>
        </p:nvSpPr>
        <p:spPr/>
        <p:txBody>
          <a:bodyPr/>
          <a:lstStyle/>
          <a:p>
            <a:fld id="{745994F3-4ED9-ED42-A649-E35515F0D3B3}" type="slidenum">
              <a:rPr lang="en-TR" smtClean="0"/>
              <a:t>7</a:t>
            </a:fld>
            <a:endParaRPr lang="en-TR"/>
          </a:p>
        </p:txBody>
      </p:sp>
    </p:spTree>
    <p:extLst>
      <p:ext uri="{BB962C8B-B14F-4D97-AF65-F5344CB8AC3E}">
        <p14:creationId xmlns:p14="http://schemas.microsoft.com/office/powerpoint/2010/main" val="23632694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MR10"/>
              </a:rPr>
              <a:t>Normalization is another method to improve the training process and model performance. As I explained in the previous chapters, gradient explosion and vanishing is the main issue of the training process since the gradients are multiplied multiple times. We saw how to initialize weights to obtain stable gradients, but it is also needed to control the input data to have stable gradients.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effectLst/>
              <a:latin typeface="CMR1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MR10"/>
              </a:rPr>
              <a:t>There are different kinds of normalization methods.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effectLst/>
              <a:latin typeface="CMR1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2800" b="0" i="0" u="none" strike="noStrike" dirty="0">
                <a:solidFill>
                  <a:srgbClr val="D1D5DB"/>
                </a:solidFill>
                <a:effectLst/>
                <a:latin typeface="Söhne"/>
              </a:rPr>
              <a:t>Batch Normalization is the most known one which aims to reduce internal covariate shift, which is the change in the distribution of the network's activations due to parameter updates during training. Batch normalization normalizes the input of each layer by subtracting the batch mean and dividing by the batch standard deviation as you can see in the formulation. This is followed by scaling and shifting using learnable parameters (gamma and beta). The normalization is applied independently to each feature in the mini-batch.</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2800" b="0" i="0" u="none" strike="noStrike" dirty="0">
              <a:solidFill>
                <a:srgbClr val="D1D5DB"/>
              </a:solidFill>
              <a:effectLs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2800" b="0" i="0" u="none" strike="noStrike" dirty="0">
                <a:solidFill>
                  <a:srgbClr val="D1D5DB"/>
                </a:solidFill>
                <a:effectLst/>
                <a:latin typeface="Söhne"/>
              </a:rPr>
              <a:t>Batch normalization have several benefits such as stabilizing training, mitigating vanishing and exploding gradients, improving generalization and facilitating faster convergence.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2800" b="0" i="0" u="none" strike="noStrike" dirty="0">
              <a:solidFill>
                <a:srgbClr val="D1D5DB"/>
              </a:solidFill>
              <a:effectLs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2800" b="0" i="0" u="none" strike="noStrike" dirty="0">
                <a:solidFill>
                  <a:srgbClr val="D1D5DB"/>
                </a:solidFill>
                <a:effectLst/>
                <a:latin typeface="Söhne"/>
              </a:rPr>
              <a:t>Now, we can go on with the optimization algorithms.</a:t>
            </a:r>
            <a:endParaRPr lang="en-US" sz="1800" dirty="0">
              <a:effectLst/>
              <a:latin typeface="CMR1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effectLst/>
              <a:latin typeface="CMR1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effectLst/>
              <a:latin typeface="CMR1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effectLst/>
              <a:latin typeface="CMR1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TR" dirty="0"/>
          </a:p>
        </p:txBody>
      </p:sp>
      <p:sp>
        <p:nvSpPr>
          <p:cNvPr id="4" name="Slide Number Placeholder 3"/>
          <p:cNvSpPr>
            <a:spLocks noGrp="1"/>
          </p:cNvSpPr>
          <p:nvPr>
            <p:ph type="sldNum" sz="quarter" idx="5"/>
          </p:nvPr>
        </p:nvSpPr>
        <p:spPr/>
        <p:txBody>
          <a:bodyPr/>
          <a:lstStyle/>
          <a:p>
            <a:fld id="{745994F3-4ED9-ED42-A649-E35515F0D3B3}" type="slidenum">
              <a:rPr lang="en-TR" smtClean="0"/>
              <a:t>8</a:t>
            </a:fld>
            <a:endParaRPr lang="en-TR"/>
          </a:p>
        </p:txBody>
      </p:sp>
    </p:spTree>
    <p:extLst>
      <p:ext uri="{BB962C8B-B14F-4D97-AF65-F5344CB8AC3E}">
        <p14:creationId xmlns:p14="http://schemas.microsoft.com/office/powerpoint/2010/main" val="20405010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MR10"/>
              </a:rPr>
              <a:t>First optimization algorithm that we will see is the Stochastic Gradient descent. One may ask what is the difference between basic gradient descent and stochastic gradient descent.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effectLst/>
              <a:latin typeface="CMR1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MR10"/>
              </a:rPr>
              <a:t>The main difference is that </a:t>
            </a:r>
            <a:r>
              <a:rPr lang="en-US" sz="2800" b="0" i="0" u="none" strike="noStrike" dirty="0">
                <a:solidFill>
                  <a:srgbClr val="D1D5DB"/>
                </a:solidFill>
                <a:effectLst/>
                <a:latin typeface="Söhne"/>
              </a:rPr>
              <a:t>unlike traditional Gradient Descent, which computes the gradient of the entire dataset to update model parameters, SGD updates the parameters using the gradient of the loss computed on a randomly selected subset of the data, often referred to as a mini-batch. </a:t>
            </a:r>
            <a:endParaRPr lang="en-US" sz="1800" dirty="0">
              <a:effectLst/>
              <a:latin typeface="CMR1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Here in the formula </a:t>
            </a:r>
            <a:r>
              <a:rPr lang="en-US" dirty="0" err="1"/>
              <a:t>F_i</a:t>
            </a:r>
            <a:r>
              <a:rPr lang="en-US" dirty="0"/>
              <a:t> represents the loss of the batch and B represents the number of the batches.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And the other question might be what is the reason for using SGD over GD? And the answers are </a:t>
            </a:r>
            <a:r>
              <a:rPr lang="en-US" sz="1800" dirty="0">
                <a:effectLst/>
                <a:latin typeface="CMR10"/>
              </a:rPr>
              <a:t>memory constraints and the faster convergence. A single GPU or CPU cannot load all samples into its memory for computing the full gradient, so, loading a mini-batch of samples at each iteration is a reasonable choice. </a:t>
            </a:r>
            <a:r>
              <a:rPr lang="en-US" b="0" i="0" u="none" strike="noStrike" dirty="0">
                <a:solidFill>
                  <a:srgbClr val="D1D5DB"/>
                </a:solidFill>
                <a:effectLst/>
                <a:latin typeface="Söhne"/>
              </a:rPr>
              <a:t>This random selection introduces a stochastic (random) element into the optimization process. And in terms of convergence, SGD tends to converge faster than traditional Gradient Descent, especially for large datasets, because it updates the parameters more frequently.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other optimization algorithm is Momentum.</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TR" dirty="0"/>
          </a:p>
        </p:txBody>
      </p:sp>
      <p:sp>
        <p:nvSpPr>
          <p:cNvPr id="4" name="Slide Number Placeholder 3"/>
          <p:cNvSpPr>
            <a:spLocks noGrp="1"/>
          </p:cNvSpPr>
          <p:nvPr>
            <p:ph type="sldNum" sz="quarter" idx="5"/>
          </p:nvPr>
        </p:nvSpPr>
        <p:spPr/>
        <p:txBody>
          <a:bodyPr/>
          <a:lstStyle/>
          <a:p>
            <a:fld id="{745994F3-4ED9-ED42-A649-E35515F0D3B3}" type="slidenum">
              <a:rPr lang="en-TR" smtClean="0"/>
              <a:t>9</a:t>
            </a:fld>
            <a:endParaRPr lang="en-TR"/>
          </a:p>
        </p:txBody>
      </p:sp>
    </p:spTree>
    <p:extLst>
      <p:ext uri="{BB962C8B-B14F-4D97-AF65-F5344CB8AC3E}">
        <p14:creationId xmlns:p14="http://schemas.microsoft.com/office/powerpoint/2010/main" val="33966639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1/11/24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208837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1/11/24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3173870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2302"/>
            <a:ext cx="1971675"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412302"/>
            <a:ext cx="5800725"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1/11/24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9759411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62CEF3B-A037-46D0-B02C-1428F07E9383}" type="datetimeFigureOut">
              <a:rPr lang="en-US" smtClean="0"/>
              <a:t>1/11/24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CE482DC-2269-4F26-9D2A-7E44B1A4CD85}" type="slidenum">
              <a:rPr lang="en-US" smtClean="0"/>
              <a:t>‹#›</a:t>
            </a:fld>
            <a:endParaRPr lang="en-US" dirty="0"/>
          </a:p>
        </p:txBody>
      </p:sp>
    </p:spTree>
    <p:extLst>
      <p:ext uri="{BB962C8B-B14F-4D97-AF65-F5344CB8AC3E}">
        <p14:creationId xmlns:p14="http://schemas.microsoft.com/office/powerpoint/2010/main" val="31618975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DFF08F-DC6B-4601-B491-B0F83F6DD2DA}" type="datetimeFigureOut">
              <a:rPr lang="en-US" smtClean="0"/>
              <a:t>1/11/24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729945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60" y="1845735"/>
            <a:ext cx="370332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845735"/>
            <a:ext cx="370332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6DFF08F-DC6B-4601-B491-B0F83F6DD2DA}" type="datetimeFigureOut">
              <a:rPr lang="en-US" smtClean="0"/>
              <a:t>1/11/24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7766664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22960" y="2582335"/>
            <a:ext cx="370332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63440" y="2582334"/>
            <a:ext cx="370332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6DFF08F-DC6B-4601-B491-B0F83F6DD2DA}" type="datetimeFigureOut">
              <a:rPr lang="en-US" smtClean="0"/>
              <a:t>1/11/24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7309749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6DFF08F-DC6B-4601-B491-B0F83F6DD2DA}" type="datetimeFigureOut">
              <a:rPr lang="en-US" smtClean="0"/>
              <a:t>1/11/24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8972453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6DFF08F-DC6B-4601-B491-B0F83F6DD2DA}" type="datetimeFigureOut">
              <a:rPr lang="en-US" smtClean="0"/>
              <a:pPr/>
              <a:t>1/11/24</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2714289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600450" y="731520"/>
            <a:ext cx="486918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96DFF08F-DC6B-4601-B491-B0F83F6DD2DA}" type="datetimeFigureOut">
              <a:rPr lang="en-US" smtClean="0"/>
              <a:pPr/>
              <a:t>1/11/24</a:t>
            </a:fld>
            <a:endParaRPr lang="en-US" dirty="0"/>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4690238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2" y="0"/>
            <a:ext cx="9143989"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22960"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smtClean="0"/>
              <a:t>1/11/24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0528409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9144001"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96DFF08F-DC6B-4601-B491-B0F83F6DD2DA}" type="datetimeFigureOut">
              <a:rPr lang="en-US" smtClean="0"/>
              <a:pPr/>
              <a:t>1/11/24</a:t>
            </a:fld>
            <a:endParaRPr lang="en-US" dirty="0"/>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smtClean="0"/>
              <a:pPr/>
              <a:t>‹#›</a:t>
            </a:fld>
            <a:endParaRPr lang="en-US" dirty="0"/>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28690700"/>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github.com/atavice/seminar" TargetMode="External"/><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5.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hyperlink" Target="https://www.analyticsvidhya.com/blog/2020/10/" TargetMode="External"/><Relationship Id="rId5" Type="http://schemas.openxmlformats.org/officeDocument/2006/relationships/image" Target="../media/image4.png"/><Relationship Id="rId4" Type="http://schemas.openxmlformats.org/officeDocument/2006/relationships/hyperlink" Target="https://www.analyticsvidhya.com/blog/2020/10/how-does-the-gradient-descent-algorithm-work-in-machine-learning/" TargetMode="External"/></Relationships>
</file>

<file path=ppt/slides/_rels/slide6.xml.rels><?xml version="1.0" encoding="UTF-8" standalone="yes"?>
<Relationships xmlns="http://schemas.openxmlformats.org/package/2006/relationships"><Relationship Id="rId13" Type="http://schemas.openxmlformats.org/officeDocument/2006/relationships/customXml" Target="../ink/ink8.xml"/><Relationship Id="rId18" Type="http://schemas.openxmlformats.org/officeDocument/2006/relationships/customXml" Target="../ink/ink13.xml"/><Relationship Id="rId26" Type="http://schemas.openxmlformats.org/officeDocument/2006/relationships/customXml" Target="../ink/ink21.xml"/><Relationship Id="rId39" Type="http://schemas.openxmlformats.org/officeDocument/2006/relationships/customXml" Target="../ink/ink34.xml"/><Relationship Id="rId21" Type="http://schemas.openxmlformats.org/officeDocument/2006/relationships/customXml" Target="../ink/ink16.xml"/><Relationship Id="rId34" Type="http://schemas.openxmlformats.org/officeDocument/2006/relationships/customXml" Target="../ink/ink29.xml"/><Relationship Id="rId7" Type="http://schemas.openxmlformats.org/officeDocument/2006/relationships/customXml" Target="../ink/ink2.xml"/><Relationship Id="rId2" Type="http://schemas.openxmlformats.org/officeDocument/2006/relationships/notesSlide" Target="../notesSlides/notesSlide6.xml"/><Relationship Id="rId16" Type="http://schemas.openxmlformats.org/officeDocument/2006/relationships/customXml" Target="../ink/ink11.xml"/><Relationship Id="rId20" Type="http://schemas.openxmlformats.org/officeDocument/2006/relationships/customXml" Target="../ink/ink15.xml"/><Relationship Id="rId29" Type="http://schemas.openxmlformats.org/officeDocument/2006/relationships/customXml" Target="../ink/ink24.xml"/><Relationship Id="rId41"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customXml" Target="../ink/ink6.xml"/><Relationship Id="rId24" Type="http://schemas.openxmlformats.org/officeDocument/2006/relationships/customXml" Target="../ink/ink19.xml"/><Relationship Id="rId32" Type="http://schemas.openxmlformats.org/officeDocument/2006/relationships/customXml" Target="../ink/ink27.xml"/><Relationship Id="rId37" Type="http://schemas.openxmlformats.org/officeDocument/2006/relationships/customXml" Target="../ink/ink32.xml"/><Relationship Id="rId40" Type="http://schemas.openxmlformats.org/officeDocument/2006/relationships/customXml" Target="../ink/ink35.xml"/><Relationship Id="rId5" Type="http://schemas.openxmlformats.org/officeDocument/2006/relationships/customXml" Target="../ink/ink1.xml"/><Relationship Id="rId15" Type="http://schemas.openxmlformats.org/officeDocument/2006/relationships/customXml" Target="../ink/ink10.xml"/><Relationship Id="rId23" Type="http://schemas.openxmlformats.org/officeDocument/2006/relationships/customXml" Target="../ink/ink18.xml"/><Relationship Id="rId28" Type="http://schemas.openxmlformats.org/officeDocument/2006/relationships/customXml" Target="../ink/ink23.xml"/><Relationship Id="rId36" Type="http://schemas.openxmlformats.org/officeDocument/2006/relationships/customXml" Target="../ink/ink31.xml"/><Relationship Id="rId10" Type="http://schemas.openxmlformats.org/officeDocument/2006/relationships/customXml" Target="../ink/ink5.xml"/><Relationship Id="rId19" Type="http://schemas.openxmlformats.org/officeDocument/2006/relationships/customXml" Target="../ink/ink14.xml"/><Relationship Id="rId31" Type="http://schemas.openxmlformats.org/officeDocument/2006/relationships/customXml" Target="../ink/ink26.xml"/><Relationship Id="rId4" Type="http://schemas.openxmlformats.org/officeDocument/2006/relationships/image" Target="../media/image6.png"/><Relationship Id="rId9" Type="http://schemas.openxmlformats.org/officeDocument/2006/relationships/customXml" Target="../ink/ink4.xml"/><Relationship Id="rId14" Type="http://schemas.openxmlformats.org/officeDocument/2006/relationships/customXml" Target="../ink/ink9.xml"/><Relationship Id="rId22" Type="http://schemas.openxmlformats.org/officeDocument/2006/relationships/customXml" Target="../ink/ink17.xml"/><Relationship Id="rId27" Type="http://schemas.openxmlformats.org/officeDocument/2006/relationships/customXml" Target="../ink/ink22.xml"/><Relationship Id="rId30" Type="http://schemas.openxmlformats.org/officeDocument/2006/relationships/customXml" Target="../ink/ink25.xml"/><Relationship Id="rId35" Type="http://schemas.openxmlformats.org/officeDocument/2006/relationships/customXml" Target="../ink/ink30.xml"/><Relationship Id="rId8" Type="http://schemas.openxmlformats.org/officeDocument/2006/relationships/customXml" Target="../ink/ink3.xml"/><Relationship Id="rId3" Type="http://schemas.openxmlformats.org/officeDocument/2006/relationships/image" Target="../media/image5.png"/><Relationship Id="rId12" Type="http://schemas.openxmlformats.org/officeDocument/2006/relationships/customXml" Target="../ink/ink7.xml"/><Relationship Id="rId17" Type="http://schemas.openxmlformats.org/officeDocument/2006/relationships/customXml" Target="../ink/ink12.xml"/><Relationship Id="rId25" Type="http://schemas.openxmlformats.org/officeDocument/2006/relationships/customXml" Target="../ink/ink20.xml"/><Relationship Id="rId33" Type="http://schemas.openxmlformats.org/officeDocument/2006/relationships/customXml" Target="../ink/ink28.xml"/><Relationship Id="rId38" Type="http://schemas.openxmlformats.org/officeDocument/2006/relationships/customXml" Target="../ink/ink33.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5400" dirty="0"/>
              <a:t>Optimization for Deep Learning</a:t>
            </a:r>
          </a:p>
        </p:txBody>
      </p:sp>
      <p:pic>
        <p:nvPicPr>
          <p:cNvPr id="1026" name="Picture 2" descr="http://www-db.in.tum.de/teaching/ws1213/hsufg/20122013/alberta/website_alberta/images/Nx60xtum_logo.png.pagespeed.ic.pe2cMUnrsp.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44558" y="331494"/>
            <a:ext cx="2122202" cy="681245"/>
          </a:xfrm>
          <a:prstGeom prst="rect">
            <a:avLst/>
          </a:prstGeom>
          <a:noFill/>
          <a:extLst>
            <a:ext uri="{909E8E84-426E-40DD-AFC4-6F175D3DCCD1}">
              <a14:hiddenFill xmlns:a14="http://schemas.microsoft.com/office/drawing/2010/main">
                <a:solidFill>
                  <a:srgbClr val="FFFFFF"/>
                </a:solidFill>
              </a14:hiddenFill>
            </a:ext>
          </a:extLst>
        </p:spPr>
      </p:pic>
      <p:sp>
        <p:nvSpPr>
          <p:cNvPr id="5" name="AutoShape 6" descr="http://upload.wikimedia.org/wikipedia/de/5/51/Helmholtz_Zentrum_M%C3%BCnchen_logo.svg"/>
          <p:cNvSpPr>
            <a:spLocks noChangeAspect="1" noChangeArrowheads="1"/>
          </p:cNvSpPr>
          <p:nvPr/>
        </p:nvSpPr>
        <p:spPr bwMode="auto">
          <a:xfrm>
            <a:off x="-1368425" y="-4015"/>
            <a:ext cx="5114257" cy="59932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TextBox 3">
            <a:extLst>
              <a:ext uri="{FF2B5EF4-FFF2-40B4-BE49-F238E27FC236}">
                <a16:creationId xmlns:a16="http://schemas.microsoft.com/office/drawing/2014/main" id="{6FD2F540-5647-E1C2-82C3-EBD073AF9D48}"/>
              </a:ext>
            </a:extLst>
          </p:cNvPr>
          <p:cNvSpPr txBox="1"/>
          <p:nvPr/>
        </p:nvSpPr>
        <p:spPr>
          <a:xfrm>
            <a:off x="822960" y="4561751"/>
            <a:ext cx="7550465" cy="307777"/>
          </a:xfrm>
          <a:prstGeom prst="rect">
            <a:avLst/>
          </a:prstGeom>
          <a:noFill/>
        </p:spPr>
        <p:txBody>
          <a:bodyPr wrap="none" rtlCol="0">
            <a:spAutoFit/>
          </a:bodyPr>
          <a:lstStyle/>
          <a:p>
            <a:r>
              <a:rPr lang="en-US" sz="1400" b="0" i="0" u="none" strike="noStrike" dirty="0">
                <a:solidFill>
                  <a:srgbClr val="2E414F"/>
                </a:solidFill>
                <a:effectLst/>
                <a:latin typeface="Roboto" panose="02000000000000000000" pitchFamily="2" charset="0"/>
              </a:rPr>
              <a:t>Sun, R. (2019). Optimization for deep learning: theory and algorithms. </a:t>
            </a:r>
            <a:r>
              <a:rPr lang="en-US" sz="1400" b="0" i="1" u="none" strike="noStrike" dirty="0" err="1">
                <a:solidFill>
                  <a:srgbClr val="2E414F"/>
                </a:solidFill>
                <a:effectLst/>
                <a:latin typeface="Roboto" panose="02000000000000000000" pitchFamily="2" charset="0"/>
              </a:rPr>
              <a:t>ArXiv</a:t>
            </a:r>
            <a:r>
              <a:rPr lang="en-US" sz="1400" b="0" i="1" u="none" strike="noStrike" dirty="0">
                <a:solidFill>
                  <a:srgbClr val="2E414F"/>
                </a:solidFill>
                <a:effectLst/>
                <a:latin typeface="Roboto" panose="02000000000000000000" pitchFamily="2" charset="0"/>
              </a:rPr>
              <a:t>, abs/1912.08957</a:t>
            </a:r>
            <a:r>
              <a:rPr lang="en-US" sz="1400" b="0" i="0" u="none" strike="noStrike" dirty="0">
                <a:solidFill>
                  <a:srgbClr val="2E414F"/>
                </a:solidFill>
                <a:effectLst/>
                <a:latin typeface="Roboto" panose="02000000000000000000" pitchFamily="2" charset="0"/>
              </a:rPr>
              <a:t>.</a:t>
            </a:r>
            <a:endParaRPr lang="en-TR" sz="1400" dirty="0"/>
          </a:p>
        </p:txBody>
      </p:sp>
      <p:sp>
        <p:nvSpPr>
          <p:cNvPr id="6" name="TextBox 5">
            <a:extLst>
              <a:ext uri="{FF2B5EF4-FFF2-40B4-BE49-F238E27FC236}">
                <a16:creationId xmlns:a16="http://schemas.microsoft.com/office/drawing/2014/main" id="{8C233AC1-7271-58AA-7A7D-0B52A27C2C6C}"/>
              </a:ext>
            </a:extLst>
          </p:cNvPr>
          <p:cNvSpPr txBox="1"/>
          <p:nvPr/>
        </p:nvSpPr>
        <p:spPr>
          <a:xfrm>
            <a:off x="4930814" y="6458798"/>
            <a:ext cx="4075859" cy="307777"/>
          </a:xfrm>
          <a:prstGeom prst="rect">
            <a:avLst/>
          </a:prstGeom>
          <a:noFill/>
        </p:spPr>
        <p:txBody>
          <a:bodyPr wrap="none" rtlCol="0">
            <a:spAutoFit/>
          </a:bodyPr>
          <a:lstStyle/>
          <a:p>
            <a:r>
              <a:rPr lang="en-US" sz="1400" b="0" i="0" u="none" strike="noStrike" dirty="0">
                <a:solidFill>
                  <a:srgbClr val="868E96"/>
                </a:solidFill>
                <a:effectLst/>
                <a:latin typeface="Segoe UI" panose="020F0502020204030204" pitchFamily="34" charset="0"/>
              </a:rPr>
              <a:t>Seminar: Mathematics of Data Science, WS 23-24</a:t>
            </a:r>
            <a:endParaRPr lang="en-TR" sz="1400" dirty="0"/>
          </a:p>
        </p:txBody>
      </p:sp>
    </p:spTree>
    <p:extLst>
      <p:ext uri="{BB962C8B-B14F-4D97-AF65-F5344CB8AC3E}">
        <p14:creationId xmlns:p14="http://schemas.microsoft.com/office/powerpoint/2010/main" val="39789580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dirty="0"/>
              <a:t>General Optimization Algorithms for Training Neural Nets (SGD with Momentum)</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a:bodyPr>
              <a:lstStyle/>
              <a:p>
                <a:pPr marL="0" indent="0">
                  <a:buNone/>
                </a:pPr>
                <a:r>
                  <a:rPr lang="en-US" sz="1600" dirty="0"/>
                  <a:t>SGD with Momentum:	</a:t>
                </a:r>
                <a14:m>
                  <m:oMath xmlns:m="http://schemas.openxmlformats.org/officeDocument/2006/math">
                    <m:sSub>
                      <m:sSubPr>
                        <m:ctrlPr>
                          <a:rPr lang="en-US" sz="1600" i="1" smtClean="0">
                            <a:latin typeface="Cambria Math" panose="02040503050406030204" pitchFamily="18" charset="0"/>
                          </a:rPr>
                        </m:ctrlPr>
                      </m:sSubPr>
                      <m:e>
                        <m:r>
                          <a:rPr lang="tr-TR" sz="1600" b="0" i="1" smtClean="0">
                            <a:latin typeface="Cambria Math" panose="02040503050406030204" pitchFamily="18" charset="0"/>
                          </a:rPr>
                          <m:t>𝑚</m:t>
                        </m:r>
                      </m:e>
                      <m:sub>
                        <m:r>
                          <a:rPr lang="tr-TR" sz="1600" b="0" i="1" smtClean="0">
                            <a:latin typeface="Cambria Math" panose="02040503050406030204" pitchFamily="18" charset="0"/>
                          </a:rPr>
                          <m:t>𝑡</m:t>
                        </m:r>
                      </m:sub>
                    </m:sSub>
                    <m:r>
                      <a:rPr lang="tr-TR" sz="1600" b="0" i="1" smtClean="0">
                        <a:latin typeface="Cambria Math" panose="02040503050406030204" pitchFamily="18" charset="0"/>
                      </a:rPr>
                      <m:t>=</m:t>
                    </m:r>
                    <m:r>
                      <a:rPr lang="tr-TR" sz="1600" b="0" i="1" smtClean="0">
                        <a:latin typeface="Cambria Math" panose="02040503050406030204" pitchFamily="18" charset="0"/>
                        <a:ea typeface="Cambria Math" panose="02040503050406030204" pitchFamily="18" charset="0"/>
                      </a:rPr>
                      <m:t>𝛽</m:t>
                    </m:r>
                    <m:sSub>
                      <m:sSubPr>
                        <m:ctrlPr>
                          <a:rPr lang="tr-TR" sz="1600" b="0" i="1" smtClean="0">
                            <a:latin typeface="Cambria Math" panose="02040503050406030204" pitchFamily="18" charset="0"/>
                            <a:ea typeface="Cambria Math" panose="02040503050406030204" pitchFamily="18" charset="0"/>
                          </a:rPr>
                        </m:ctrlPr>
                      </m:sSubPr>
                      <m:e>
                        <m:r>
                          <a:rPr lang="tr-TR" sz="1600" b="0" i="1" smtClean="0">
                            <a:latin typeface="Cambria Math" panose="02040503050406030204" pitchFamily="18" charset="0"/>
                            <a:ea typeface="Cambria Math" panose="02040503050406030204" pitchFamily="18" charset="0"/>
                          </a:rPr>
                          <m:t>𝑚</m:t>
                        </m:r>
                      </m:e>
                      <m:sub>
                        <m:r>
                          <a:rPr lang="tr-TR" sz="1600" b="0" i="1" smtClean="0">
                            <a:latin typeface="Cambria Math" panose="02040503050406030204" pitchFamily="18" charset="0"/>
                            <a:ea typeface="Cambria Math" panose="02040503050406030204" pitchFamily="18" charset="0"/>
                          </a:rPr>
                          <m:t>𝑡</m:t>
                        </m:r>
                        <m:r>
                          <a:rPr lang="tr-TR" sz="1600" b="0" i="1" smtClean="0">
                            <a:latin typeface="Cambria Math" panose="02040503050406030204" pitchFamily="18" charset="0"/>
                            <a:ea typeface="Cambria Math" panose="02040503050406030204" pitchFamily="18" charset="0"/>
                          </a:rPr>
                          <m:t>−1</m:t>
                        </m:r>
                      </m:sub>
                    </m:sSub>
                    <m:r>
                      <a:rPr lang="tr-TR" sz="1600" b="0" i="1" smtClean="0">
                        <a:latin typeface="Cambria Math" panose="02040503050406030204" pitchFamily="18" charset="0"/>
                        <a:ea typeface="Cambria Math" panose="02040503050406030204" pitchFamily="18" charset="0"/>
                      </a:rPr>
                      <m:t>+(1−</m:t>
                    </m:r>
                    <m:r>
                      <a:rPr lang="tr-TR" sz="1600" b="0" i="1" smtClean="0">
                        <a:latin typeface="Cambria Math" panose="02040503050406030204" pitchFamily="18" charset="0"/>
                        <a:ea typeface="Cambria Math" panose="02040503050406030204" pitchFamily="18" charset="0"/>
                      </a:rPr>
                      <m:t>𝛽</m:t>
                    </m:r>
                    <m:r>
                      <a:rPr lang="tr-TR" sz="1600" b="0" i="1" smtClean="0">
                        <a:latin typeface="Cambria Math" panose="02040503050406030204" pitchFamily="18" charset="0"/>
                        <a:ea typeface="Cambria Math" panose="02040503050406030204" pitchFamily="18" charset="0"/>
                      </a:rPr>
                      <m:t>)</m:t>
                    </m:r>
                    <m:r>
                      <m:rPr>
                        <m:sty m:val="p"/>
                      </m:rPr>
                      <a:rPr lang="tr-TR" sz="1600" b="0" i="1" smtClean="0">
                        <a:latin typeface="Cambria Math" panose="02040503050406030204" pitchFamily="18" charset="0"/>
                        <a:ea typeface="Cambria Math" panose="02040503050406030204" pitchFamily="18" charset="0"/>
                      </a:rPr>
                      <m:t>∇</m:t>
                    </m:r>
                    <m:sSub>
                      <m:sSubPr>
                        <m:ctrlPr>
                          <a:rPr lang="tr-TR" sz="1600" b="0" i="1" smtClean="0">
                            <a:latin typeface="Cambria Math" panose="02040503050406030204" pitchFamily="18" charset="0"/>
                            <a:ea typeface="Cambria Math" panose="02040503050406030204" pitchFamily="18" charset="0"/>
                          </a:rPr>
                        </m:ctrlPr>
                      </m:sSubPr>
                      <m:e>
                        <m:r>
                          <a:rPr lang="tr-TR" sz="1600" b="0" i="1" smtClean="0">
                            <a:latin typeface="Cambria Math" panose="02040503050406030204" pitchFamily="18" charset="0"/>
                            <a:ea typeface="Cambria Math" panose="02040503050406030204" pitchFamily="18" charset="0"/>
                          </a:rPr>
                          <m:t>𝐹</m:t>
                        </m:r>
                      </m:e>
                      <m:sub>
                        <m:r>
                          <a:rPr lang="tr-TR" sz="1600" b="0" i="1" smtClean="0">
                            <a:latin typeface="Cambria Math" panose="02040503050406030204" pitchFamily="18" charset="0"/>
                            <a:ea typeface="Cambria Math" panose="02040503050406030204" pitchFamily="18" charset="0"/>
                          </a:rPr>
                          <m:t>𝑖</m:t>
                        </m:r>
                      </m:sub>
                    </m:sSub>
                    <m:r>
                      <a:rPr lang="tr-TR" sz="1600" b="0" i="1" smtClean="0">
                        <a:latin typeface="Cambria Math" panose="02040503050406030204" pitchFamily="18" charset="0"/>
                        <a:ea typeface="Cambria Math" panose="02040503050406030204" pitchFamily="18" charset="0"/>
                      </a:rPr>
                      <m:t>(</m:t>
                    </m:r>
                    <m:sSub>
                      <m:sSubPr>
                        <m:ctrlPr>
                          <a:rPr lang="tr-TR" sz="1600" b="0" i="1" smtClean="0">
                            <a:latin typeface="Cambria Math" panose="02040503050406030204" pitchFamily="18" charset="0"/>
                            <a:ea typeface="Cambria Math" panose="02040503050406030204" pitchFamily="18" charset="0"/>
                          </a:rPr>
                        </m:ctrlPr>
                      </m:sSubPr>
                      <m:e>
                        <m:r>
                          <a:rPr lang="tr-TR" sz="1600" b="0" i="1" smtClean="0">
                            <a:latin typeface="Cambria Math" panose="02040503050406030204" pitchFamily="18" charset="0"/>
                            <a:ea typeface="Cambria Math" panose="02040503050406030204" pitchFamily="18" charset="0"/>
                          </a:rPr>
                          <m:t>𝜃</m:t>
                        </m:r>
                      </m:e>
                      <m:sub>
                        <m:r>
                          <a:rPr lang="tr-TR" sz="1600" b="0" i="1" smtClean="0">
                            <a:latin typeface="Cambria Math" panose="02040503050406030204" pitchFamily="18" charset="0"/>
                            <a:ea typeface="Cambria Math" panose="02040503050406030204" pitchFamily="18" charset="0"/>
                          </a:rPr>
                          <m:t>𝑡</m:t>
                        </m:r>
                      </m:sub>
                    </m:sSub>
                    <m:r>
                      <a:rPr lang="tr-TR" sz="1600" b="0" i="1" smtClean="0">
                        <a:latin typeface="Cambria Math" panose="02040503050406030204" pitchFamily="18" charset="0"/>
                        <a:ea typeface="Cambria Math" panose="02040503050406030204" pitchFamily="18" charset="0"/>
                      </a:rPr>
                      <m:t>)</m:t>
                    </m:r>
                  </m:oMath>
                </a14:m>
                <a:endParaRPr lang="en-US" sz="1600" dirty="0"/>
              </a:p>
              <a:p>
                <a:pPr marL="0" indent="0">
                  <a:buNone/>
                </a:pPr>
                <a:r>
                  <a:rPr lang="en-US" sz="1600" dirty="0"/>
                  <a:t>		</a:t>
                </a:r>
              </a:p>
              <a:p>
                <a:pPr marL="0" indent="0">
                  <a:buNone/>
                </a:pPr>
                <a:r>
                  <a:rPr lang="en-US" sz="1600" dirty="0"/>
                  <a:t>			</a:t>
                </a:r>
                <a14:m>
                  <m:oMath xmlns:m="http://schemas.openxmlformats.org/officeDocument/2006/math">
                    <m:sSub>
                      <m:sSubPr>
                        <m:ctrlPr>
                          <a:rPr lang="en-US" sz="1600" i="1" smtClean="0">
                            <a:latin typeface="Cambria Math" panose="02040503050406030204" pitchFamily="18" charset="0"/>
                          </a:rPr>
                        </m:ctrlPr>
                      </m:sSubPr>
                      <m:e>
                        <m:r>
                          <a:rPr lang="en-US" sz="1600" i="1" smtClean="0">
                            <a:latin typeface="Cambria Math" panose="02040503050406030204" pitchFamily="18" charset="0"/>
                            <a:ea typeface="Cambria Math" panose="02040503050406030204" pitchFamily="18" charset="0"/>
                          </a:rPr>
                          <m:t>𝜃</m:t>
                        </m:r>
                      </m:e>
                      <m:sub>
                        <m:r>
                          <a:rPr lang="tr-TR" sz="1600" b="0" i="1" smtClean="0">
                            <a:latin typeface="Cambria Math" panose="02040503050406030204" pitchFamily="18" charset="0"/>
                          </a:rPr>
                          <m:t>𝑡</m:t>
                        </m:r>
                        <m:r>
                          <a:rPr lang="tr-TR" sz="1600" b="0" i="1" smtClean="0">
                            <a:latin typeface="Cambria Math" panose="02040503050406030204" pitchFamily="18" charset="0"/>
                          </a:rPr>
                          <m:t>+1</m:t>
                        </m:r>
                      </m:sub>
                    </m:sSub>
                    <m:r>
                      <a:rPr lang="tr-TR" sz="1600" b="0" i="1" smtClean="0">
                        <a:latin typeface="Cambria Math" panose="02040503050406030204" pitchFamily="18" charset="0"/>
                      </a:rPr>
                      <m:t>=</m:t>
                    </m:r>
                    <m:sSub>
                      <m:sSubPr>
                        <m:ctrlPr>
                          <a:rPr lang="tr-TR" sz="1600" b="0" i="1" smtClean="0">
                            <a:latin typeface="Cambria Math" panose="02040503050406030204" pitchFamily="18" charset="0"/>
                          </a:rPr>
                        </m:ctrlPr>
                      </m:sSubPr>
                      <m:e>
                        <m:r>
                          <a:rPr lang="tr-TR" sz="1600" b="0" i="1" smtClean="0">
                            <a:latin typeface="Cambria Math" panose="02040503050406030204" pitchFamily="18" charset="0"/>
                            <a:ea typeface="Cambria Math" panose="02040503050406030204" pitchFamily="18" charset="0"/>
                          </a:rPr>
                          <m:t>𝜃</m:t>
                        </m:r>
                      </m:e>
                      <m:sub>
                        <m:r>
                          <a:rPr lang="tr-TR" sz="1600" b="0" i="1" smtClean="0">
                            <a:latin typeface="Cambria Math" panose="02040503050406030204" pitchFamily="18" charset="0"/>
                          </a:rPr>
                          <m:t>𝑡</m:t>
                        </m:r>
                      </m:sub>
                    </m:sSub>
                    <m:r>
                      <a:rPr lang="tr-TR" sz="1600" b="0" i="1" smtClean="0">
                        <a:latin typeface="Cambria Math" panose="02040503050406030204" pitchFamily="18" charset="0"/>
                      </a:rPr>
                      <m:t>−</m:t>
                    </m:r>
                    <m:sSub>
                      <m:sSubPr>
                        <m:ctrlPr>
                          <a:rPr lang="tr-TR" sz="1600" b="0" i="1" smtClean="0">
                            <a:latin typeface="Cambria Math" panose="02040503050406030204" pitchFamily="18" charset="0"/>
                          </a:rPr>
                        </m:ctrlPr>
                      </m:sSubPr>
                      <m:e>
                        <m:r>
                          <a:rPr lang="tr-TR" sz="1600" b="0" i="1" smtClean="0">
                            <a:latin typeface="Cambria Math" panose="02040503050406030204" pitchFamily="18" charset="0"/>
                            <a:ea typeface="Cambria Math" panose="02040503050406030204" pitchFamily="18" charset="0"/>
                          </a:rPr>
                          <m:t>𝛼</m:t>
                        </m:r>
                      </m:e>
                      <m:sub>
                        <m:r>
                          <a:rPr lang="tr-TR" sz="1600" b="0" i="1" smtClean="0">
                            <a:latin typeface="Cambria Math" panose="02040503050406030204" pitchFamily="18" charset="0"/>
                          </a:rPr>
                          <m:t>𝑡</m:t>
                        </m:r>
                      </m:sub>
                    </m:sSub>
                    <m:sSub>
                      <m:sSubPr>
                        <m:ctrlPr>
                          <a:rPr lang="tr-TR" sz="1600" b="0" i="1" smtClean="0">
                            <a:latin typeface="Cambria Math" panose="02040503050406030204" pitchFamily="18" charset="0"/>
                            <a:ea typeface="Cambria Math" panose="02040503050406030204" pitchFamily="18" charset="0"/>
                          </a:rPr>
                        </m:ctrlPr>
                      </m:sSubPr>
                      <m:e>
                        <m:r>
                          <a:rPr lang="tr-TR" sz="1600" b="0" i="1" smtClean="0">
                            <a:latin typeface="Cambria Math" panose="02040503050406030204" pitchFamily="18" charset="0"/>
                            <a:ea typeface="Cambria Math" panose="02040503050406030204" pitchFamily="18" charset="0"/>
                          </a:rPr>
                          <m:t>𝑣</m:t>
                        </m:r>
                      </m:e>
                      <m:sub>
                        <m:r>
                          <a:rPr lang="tr-TR" sz="1600" b="0" i="1" smtClean="0">
                            <a:latin typeface="Cambria Math" panose="02040503050406030204" pitchFamily="18" charset="0"/>
                            <a:ea typeface="Cambria Math" panose="02040503050406030204" pitchFamily="18" charset="0"/>
                          </a:rPr>
                          <m:t>𝑡</m:t>
                        </m:r>
                      </m:sub>
                    </m:sSub>
                  </m:oMath>
                </a14:m>
                <a:endParaRPr lang="en-US" sz="1600" dirty="0"/>
              </a:p>
              <a:p>
                <a:pPr marL="0" indent="0">
                  <a:buNone/>
                </a:pPr>
                <a:endParaRPr lang="en-US" sz="1600" dirty="0"/>
              </a:p>
              <a:p>
                <a:pPr marL="0" indent="0">
                  <a:buNone/>
                </a:pPr>
                <a:r>
                  <a:rPr lang="en-US" sz="1600" dirty="0"/>
                  <a:t>where </a:t>
                </a:r>
              </a:p>
              <a:p>
                <a:pPr marL="0" indent="0">
                  <a:buNone/>
                </a:pPr>
                <a14:m>
                  <m:oMath xmlns:m="http://schemas.openxmlformats.org/officeDocument/2006/math">
                    <m:sSub>
                      <m:sSubPr>
                        <m:ctrlPr>
                          <a:rPr lang="en-US" sz="1600" i="1" smtClean="0">
                            <a:latin typeface="Cambria Math" panose="02040503050406030204" pitchFamily="18" charset="0"/>
                          </a:rPr>
                        </m:ctrlPr>
                      </m:sSubPr>
                      <m:e>
                        <m:r>
                          <a:rPr lang="tr-TR" sz="1600" b="0" i="1" smtClean="0">
                            <a:latin typeface="Cambria Math" panose="02040503050406030204" pitchFamily="18" charset="0"/>
                          </a:rPr>
                          <m:t>𝑚</m:t>
                        </m:r>
                      </m:e>
                      <m:sub>
                        <m:r>
                          <a:rPr lang="tr-TR" sz="1600" b="0" i="1" smtClean="0">
                            <a:latin typeface="Cambria Math" panose="02040503050406030204" pitchFamily="18" charset="0"/>
                          </a:rPr>
                          <m:t>𝑡</m:t>
                        </m:r>
                      </m:sub>
                    </m:sSub>
                  </m:oMath>
                </a14:m>
                <a:r>
                  <a:rPr lang="en-US" sz="1600" dirty="0"/>
                  <a:t>: momentum at iteration </a:t>
                </a:r>
                <a:r>
                  <a:rPr lang="en-US" sz="1600" i="1" dirty="0"/>
                  <a:t>t,			</a:t>
                </a:r>
                <a:r>
                  <a:rPr lang="tr-TR" sz="1600" dirty="0">
                    <a:ea typeface="Cambria Math" panose="02040503050406030204" pitchFamily="18" charset="0"/>
                  </a:rPr>
                  <a:t> </a:t>
                </a:r>
              </a:p>
              <a:p>
                <a:pPr marL="0" indent="0">
                  <a:buNone/>
                </a:pPr>
                <a14:m>
                  <m:oMath xmlns:m="http://schemas.openxmlformats.org/officeDocument/2006/math">
                    <m:r>
                      <a:rPr lang="tr-TR" sz="1600" i="1" smtClean="0">
                        <a:latin typeface="Cambria Math" panose="02040503050406030204" pitchFamily="18" charset="0"/>
                        <a:ea typeface="Cambria Math" panose="02040503050406030204" pitchFamily="18" charset="0"/>
                      </a:rPr>
                      <m:t>𝛽</m:t>
                    </m:r>
                  </m:oMath>
                </a14:m>
                <a:r>
                  <a:rPr lang="en-US" sz="1600" dirty="0"/>
                  <a:t>: momentum coefficient (a hyper parameter between 0 and 1)</a:t>
                </a:r>
                <a:r>
                  <a:rPr lang="en-US" sz="1600" i="1" dirty="0"/>
                  <a:t>,		</a:t>
                </a:r>
                <a:r>
                  <a:rPr lang="tr-TR" sz="1600" dirty="0"/>
                  <a:t> </a:t>
                </a:r>
              </a:p>
              <a:p>
                <a:pPr marL="0" indent="0">
                  <a:buNone/>
                </a:pPr>
                <a14:m>
                  <m:oMath xmlns:m="http://schemas.openxmlformats.org/officeDocument/2006/math">
                    <m:sSub>
                      <m:sSubPr>
                        <m:ctrlPr>
                          <a:rPr lang="tr-TR" sz="1600" i="1">
                            <a:latin typeface="Cambria Math" panose="02040503050406030204" pitchFamily="18" charset="0"/>
                          </a:rPr>
                        </m:ctrlPr>
                      </m:sSubPr>
                      <m:e>
                        <m:r>
                          <a:rPr lang="tr-TR" sz="1600" i="1">
                            <a:latin typeface="Cambria Math" panose="02040503050406030204" pitchFamily="18" charset="0"/>
                            <a:ea typeface="Cambria Math" panose="02040503050406030204" pitchFamily="18" charset="0"/>
                          </a:rPr>
                          <m:t>𝜃</m:t>
                        </m:r>
                      </m:e>
                      <m:sub>
                        <m:r>
                          <a:rPr lang="tr-TR" sz="1600" i="1">
                            <a:latin typeface="Cambria Math" panose="02040503050406030204" pitchFamily="18" charset="0"/>
                          </a:rPr>
                          <m:t>𝑡</m:t>
                        </m:r>
                      </m:sub>
                    </m:sSub>
                  </m:oMath>
                </a14:m>
                <a:r>
                  <a:rPr lang="en-US" sz="1600" dirty="0"/>
                  <a:t>: parameter vector at iteration t			</a:t>
                </a:r>
                <a:r>
                  <a:rPr lang="tr-TR" sz="1600" dirty="0"/>
                  <a:t> </a:t>
                </a:r>
              </a:p>
              <a:p>
                <a:pPr marL="0" indent="0">
                  <a:buNone/>
                </a:pPr>
                <a14:m>
                  <m:oMath xmlns:m="http://schemas.openxmlformats.org/officeDocument/2006/math">
                    <m:sSub>
                      <m:sSubPr>
                        <m:ctrlPr>
                          <a:rPr lang="tr-TR" sz="1600" i="1">
                            <a:latin typeface="Cambria Math" panose="02040503050406030204" pitchFamily="18" charset="0"/>
                          </a:rPr>
                        </m:ctrlPr>
                      </m:sSubPr>
                      <m:e>
                        <m:r>
                          <a:rPr lang="tr-TR" sz="1600" i="1">
                            <a:latin typeface="Cambria Math" panose="02040503050406030204" pitchFamily="18" charset="0"/>
                            <a:ea typeface="Cambria Math" panose="02040503050406030204" pitchFamily="18" charset="0"/>
                          </a:rPr>
                          <m:t>𝛼</m:t>
                        </m:r>
                      </m:e>
                      <m:sub>
                        <m:r>
                          <a:rPr lang="tr-TR" sz="1600" i="1">
                            <a:latin typeface="Cambria Math" panose="02040503050406030204" pitchFamily="18" charset="0"/>
                          </a:rPr>
                          <m:t>𝑡</m:t>
                        </m:r>
                      </m:sub>
                    </m:sSub>
                  </m:oMath>
                </a14:m>
                <a:r>
                  <a:rPr lang="en-US" sz="1600" dirty="0"/>
                  <a:t>: learning rate at iteration t			</a:t>
                </a:r>
              </a:p>
              <a:p>
                <a:pPr marL="0" indent="0">
                  <a:buNone/>
                </a:pPr>
                <a14:m>
                  <m:oMath xmlns:m="http://schemas.openxmlformats.org/officeDocument/2006/math">
                    <m:r>
                      <m:rPr>
                        <m:sty m:val="p"/>
                      </m:rPr>
                      <a:rPr lang="tr-TR" sz="1600" i="1">
                        <a:latin typeface="Cambria Math" panose="02040503050406030204" pitchFamily="18" charset="0"/>
                        <a:ea typeface="Cambria Math" panose="02040503050406030204" pitchFamily="18" charset="0"/>
                      </a:rPr>
                      <m:t>∇</m:t>
                    </m:r>
                    <m:sSub>
                      <m:sSubPr>
                        <m:ctrlPr>
                          <a:rPr lang="tr-TR" sz="1600" i="1">
                            <a:latin typeface="Cambria Math" panose="02040503050406030204" pitchFamily="18" charset="0"/>
                            <a:ea typeface="Cambria Math" panose="02040503050406030204" pitchFamily="18" charset="0"/>
                          </a:rPr>
                        </m:ctrlPr>
                      </m:sSubPr>
                      <m:e>
                        <m:r>
                          <a:rPr lang="tr-TR" sz="1600" i="1">
                            <a:latin typeface="Cambria Math" panose="02040503050406030204" pitchFamily="18" charset="0"/>
                            <a:ea typeface="Cambria Math" panose="02040503050406030204" pitchFamily="18" charset="0"/>
                          </a:rPr>
                          <m:t>𝐹</m:t>
                        </m:r>
                      </m:e>
                      <m:sub>
                        <m:r>
                          <a:rPr lang="tr-TR" sz="1600" i="1">
                            <a:latin typeface="Cambria Math" panose="02040503050406030204" pitchFamily="18" charset="0"/>
                            <a:ea typeface="Cambria Math" panose="02040503050406030204" pitchFamily="18" charset="0"/>
                          </a:rPr>
                          <m:t>𝑖</m:t>
                        </m:r>
                      </m:sub>
                    </m:sSub>
                    <m:r>
                      <a:rPr lang="tr-TR" sz="1600" i="1">
                        <a:latin typeface="Cambria Math" panose="02040503050406030204" pitchFamily="18" charset="0"/>
                        <a:ea typeface="Cambria Math" panose="02040503050406030204" pitchFamily="18" charset="0"/>
                      </a:rPr>
                      <m:t>(</m:t>
                    </m:r>
                    <m:sSub>
                      <m:sSubPr>
                        <m:ctrlPr>
                          <a:rPr lang="tr-TR" sz="1600" i="1">
                            <a:latin typeface="Cambria Math" panose="02040503050406030204" pitchFamily="18" charset="0"/>
                            <a:ea typeface="Cambria Math" panose="02040503050406030204" pitchFamily="18" charset="0"/>
                          </a:rPr>
                        </m:ctrlPr>
                      </m:sSubPr>
                      <m:e>
                        <m:r>
                          <a:rPr lang="tr-TR" sz="1600" i="1">
                            <a:latin typeface="Cambria Math" panose="02040503050406030204" pitchFamily="18" charset="0"/>
                            <a:ea typeface="Cambria Math" panose="02040503050406030204" pitchFamily="18" charset="0"/>
                          </a:rPr>
                          <m:t>𝜃</m:t>
                        </m:r>
                      </m:e>
                      <m:sub>
                        <m:r>
                          <a:rPr lang="tr-TR" sz="1600" i="1">
                            <a:latin typeface="Cambria Math" panose="02040503050406030204" pitchFamily="18" charset="0"/>
                            <a:ea typeface="Cambria Math" panose="02040503050406030204" pitchFamily="18" charset="0"/>
                          </a:rPr>
                          <m:t>𝑡</m:t>
                        </m:r>
                      </m:sub>
                    </m:sSub>
                    <m:r>
                      <a:rPr lang="tr-TR" sz="1600" i="1">
                        <a:latin typeface="Cambria Math" panose="02040503050406030204" pitchFamily="18" charset="0"/>
                        <a:ea typeface="Cambria Math" panose="02040503050406030204" pitchFamily="18" charset="0"/>
                      </a:rPr>
                      <m:t>)</m:t>
                    </m:r>
                  </m:oMath>
                </a14:m>
                <a:r>
                  <a:rPr lang="en-US" sz="1600" dirty="0"/>
                  <a:t>: gradient of the loss function</a:t>
                </a:r>
              </a:p>
              <a:p>
                <a:pPr marL="0" indent="0">
                  <a:buNone/>
                </a:pPr>
                <a:endParaRPr lang="en-US" sz="1600" dirty="0"/>
              </a:p>
              <a:p>
                <a:pPr marL="0" indent="0">
                  <a:buNone/>
                </a:pPr>
                <a:endParaRPr lang="en-US" sz="1600" dirty="0"/>
              </a:p>
              <a:p>
                <a:pPr marL="0" indent="0">
                  <a:buNone/>
                </a:pPr>
                <a:endParaRPr lang="en-US" sz="1600"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510" t="-943"/>
                </a:stretch>
              </a:blipFill>
            </p:spPr>
            <p:txBody>
              <a:bodyPr/>
              <a:lstStyle/>
              <a:p>
                <a:r>
                  <a:rPr lang="en-TR">
                    <a:noFill/>
                  </a:rPr>
                  <a:t> </a:t>
                </a:r>
              </a:p>
            </p:txBody>
          </p:sp>
        </mc:Fallback>
      </mc:AlternateContent>
      <p:sp>
        <p:nvSpPr>
          <p:cNvPr id="4" name="TextBox 3">
            <a:extLst>
              <a:ext uri="{FF2B5EF4-FFF2-40B4-BE49-F238E27FC236}">
                <a16:creationId xmlns:a16="http://schemas.microsoft.com/office/drawing/2014/main" id="{0C0132AC-2002-72CD-F13B-33F9D9159C2B}"/>
              </a:ext>
            </a:extLst>
          </p:cNvPr>
          <p:cNvSpPr txBox="1"/>
          <p:nvPr/>
        </p:nvSpPr>
        <p:spPr>
          <a:xfrm>
            <a:off x="4930814" y="6458798"/>
            <a:ext cx="4075859" cy="307777"/>
          </a:xfrm>
          <a:prstGeom prst="rect">
            <a:avLst/>
          </a:prstGeom>
          <a:noFill/>
        </p:spPr>
        <p:txBody>
          <a:bodyPr wrap="none" rtlCol="0">
            <a:spAutoFit/>
          </a:bodyPr>
          <a:lstStyle/>
          <a:p>
            <a:r>
              <a:rPr lang="en-US" sz="1400" b="0" i="0" u="none" strike="noStrike" dirty="0">
                <a:solidFill>
                  <a:srgbClr val="868E96"/>
                </a:solidFill>
                <a:effectLst/>
                <a:latin typeface="Segoe UI" panose="020F0502020204030204" pitchFamily="34" charset="0"/>
              </a:rPr>
              <a:t>Seminar: Mathematics of Data Science, WS 23-24</a:t>
            </a:r>
            <a:endParaRPr lang="en-TR" sz="1400" dirty="0"/>
          </a:p>
        </p:txBody>
      </p:sp>
    </p:spTree>
    <p:extLst>
      <p:ext uri="{BB962C8B-B14F-4D97-AF65-F5344CB8AC3E}">
        <p14:creationId xmlns:p14="http://schemas.microsoft.com/office/powerpoint/2010/main" val="28887447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dirty="0"/>
              <a:t>General Optimization Algorithms for Training Neural Nets (Adaptive Gradient Methods)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822959" y="1845733"/>
                <a:ext cx="7543801" cy="4383617"/>
              </a:xfrm>
            </p:spPr>
            <p:txBody>
              <a:bodyPr>
                <a:normAutofit/>
              </a:bodyPr>
              <a:lstStyle/>
              <a:p>
                <a:pPr marL="0" indent="0">
                  <a:buNone/>
                </a:pPr>
                <a:r>
                  <a:rPr lang="en-US" sz="1600" dirty="0"/>
                  <a:t>-AdaGrad:		 </a:t>
                </a:r>
                <a14:m>
                  <m:oMath xmlns:m="http://schemas.openxmlformats.org/officeDocument/2006/math">
                    <m:sSub>
                      <m:sSubPr>
                        <m:ctrlPr>
                          <a:rPr lang="en-US" sz="1600" i="1" smtClean="0">
                            <a:latin typeface="Cambria Math" panose="02040503050406030204" pitchFamily="18" charset="0"/>
                          </a:rPr>
                        </m:ctrlPr>
                      </m:sSubPr>
                      <m:e>
                        <m:r>
                          <a:rPr lang="en-US" sz="1600" i="1" smtClean="0">
                            <a:latin typeface="Cambria Math" panose="02040503050406030204" pitchFamily="18" charset="0"/>
                            <a:ea typeface="Cambria Math" panose="02040503050406030204" pitchFamily="18" charset="0"/>
                          </a:rPr>
                          <m:t>𝜃</m:t>
                        </m:r>
                      </m:e>
                      <m:sub>
                        <m:r>
                          <a:rPr lang="tr-TR" sz="1600" b="0" i="1" smtClean="0">
                            <a:latin typeface="Cambria Math" panose="02040503050406030204" pitchFamily="18" charset="0"/>
                          </a:rPr>
                          <m:t>𝑡</m:t>
                        </m:r>
                        <m:r>
                          <a:rPr lang="tr-TR" sz="1600" b="0" i="1" smtClean="0">
                            <a:latin typeface="Cambria Math" panose="02040503050406030204" pitchFamily="18" charset="0"/>
                          </a:rPr>
                          <m:t>+1</m:t>
                        </m:r>
                      </m:sub>
                    </m:sSub>
                    <m:r>
                      <a:rPr lang="tr-TR" sz="1600" b="0" i="1" smtClean="0">
                        <a:latin typeface="Cambria Math" panose="02040503050406030204" pitchFamily="18" charset="0"/>
                      </a:rPr>
                      <m:t>=</m:t>
                    </m:r>
                    <m:sSub>
                      <m:sSubPr>
                        <m:ctrlPr>
                          <a:rPr lang="tr-TR" sz="1600" b="0" i="1" smtClean="0">
                            <a:latin typeface="Cambria Math" panose="02040503050406030204" pitchFamily="18" charset="0"/>
                          </a:rPr>
                        </m:ctrlPr>
                      </m:sSubPr>
                      <m:e>
                        <m:r>
                          <a:rPr lang="tr-TR" sz="1600" b="0" i="1" smtClean="0">
                            <a:latin typeface="Cambria Math" panose="02040503050406030204" pitchFamily="18" charset="0"/>
                            <a:ea typeface="Cambria Math" panose="02040503050406030204" pitchFamily="18" charset="0"/>
                          </a:rPr>
                          <m:t>𝜃</m:t>
                        </m:r>
                      </m:e>
                      <m:sub>
                        <m:r>
                          <a:rPr lang="tr-TR" sz="1600" b="0" i="1" smtClean="0">
                            <a:latin typeface="Cambria Math" panose="02040503050406030204" pitchFamily="18" charset="0"/>
                          </a:rPr>
                          <m:t>𝑡</m:t>
                        </m:r>
                      </m:sub>
                    </m:sSub>
                    <m:r>
                      <a:rPr lang="tr-TR" sz="1600" b="0" i="1" smtClean="0">
                        <a:latin typeface="Cambria Math" panose="02040503050406030204" pitchFamily="18" charset="0"/>
                      </a:rPr>
                      <m:t>−</m:t>
                    </m:r>
                    <m:sSub>
                      <m:sSubPr>
                        <m:ctrlPr>
                          <a:rPr lang="tr-TR" sz="1600" b="0" i="1" smtClean="0">
                            <a:latin typeface="Cambria Math" panose="02040503050406030204" pitchFamily="18" charset="0"/>
                          </a:rPr>
                        </m:ctrlPr>
                      </m:sSubPr>
                      <m:e>
                        <m:r>
                          <a:rPr lang="tr-TR" sz="1600" b="0" i="1" smtClean="0">
                            <a:latin typeface="Cambria Math" panose="02040503050406030204" pitchFamily="18" charset="0"/>
                            <a:ea typeface="Cambria Math" panose="02040503050406030204" pitchFamily="18" charset="0"/>
                          </a:rPr>
                          <m:t>𝛼</m:t>
                        </m:r>
                      </m:e>
                      <m:sub>
                        <m:r>
                          <a:rPr lang="tr-TR" sz="1600" b="0" i="1" smtClean="0">
                            <a:latin typeface="Cambria Math" panose="02040503050406030204" pitchFamily="18" charset="0"/>
                          </a:rPr>
                          <m:t>𝑡</m:t>
                        </m:r>
                      </m:sub>
                    </m:sSub>
                    <m:sSubSup>
                      <m:sSubSupPr>
                        <m:ctrlPr>
                          <a:rPr lang="tr-TR" sz="1600" b="0" i="1" smtClean="0">
                            <a:latin typeface="Cambria Math" panose="02040503050406030204" pitchFamily="18" charset="0"/>
                          </a:rPr>
                        </m:ctrlPr>
                      </m:sSubSupPr>
                      <m:e>
                        <m:r>
                          <a:rPr lang="tr-TR" sz="1600" b="0" i="1" smtClean="0">
                            <a:latin typeface="Cambria Math" panose="02040503050406030204" pitchFamily="18" charset="0"/>
                          </a:rPr>
                          <m:t>𝑣</m:t>
                        </m:r>
                      </m:e>
                      <m:sub>
                        <m:r>
                          <a:rPr lang="tr-TR" sz="1600" b="0" i="1" smtClean="0">
                            <a:latin typeface="Cambria Math" panose="02040503050406030204" pitchFamily="18" charset="0"/>
                          </a:rPr>
                          <m:t>𝑡</m:t>
                        </m:r>
                      </m:sub>
                      <m:sup>
                        <m:r>
                          <a:rPr lang="tr-TR" sz="1600" b="0" i="1" smtClean="0">
                            <a:latin typeface="Cambria Math" panose="02040503050406030204" pitchFamily="18" charset="0"/>
                          </a:rPr>
                          <m:t>−1/2</m:t>
                        </m:r>
                      </m:sup>
                    </m:sSubSup>
                    <m:r>
                      <a:rPr lang="tr-TR" sz="1600" b="0" i="1" smtClean="0">
                        <a:latin typeface="Cambria Math" panose="02040503050406030204" pitchFamily="18" charset="0"/>
                        <a:ea typeface="Cambria Math" panose="02040503050406030204" pitchFamily="18" charset="0"/>
                      </a:rPr>
                      <m:t>∘</m:t>
                    </m:r>
                    <m:sSub>
                      <m:sSubPr>
                        <m:ctrlPr>
                          <a:rPr lang="tr-TR" sz="1600" b="0" i="1" smtClean="0">
                            <a:latin typeface="Cambria Math" panose="02040503050406030204" pitchFamily="18" charset="0"/>
                            <a:ea typeface="Cambria Math" panose="02040503050406030204" pitchFamily="18" charset="0"/>
                          </a:rPr>
                        </m:ctrlPr>
                      </m:sSubPr>
                      <m:e>
                        <m:r>
                          <a:rPr lang="tr-TR" sz="1600" b="0" i="1" smtClean="0">
                            <a:latin typeface="Cambria Math" panose="02040503050406030204" pitchFamily="18" charset="0"/>
                            <a:ea typeface="Cambria Math" panose="02040503050406030204" pitchFamily="18" charset="0"/>
                          </a:rPr>
                          <m:t>𝑔</m:t>
                        </m:r>
                      </m:e>
                      <m:sub>
                        <m:r>
                          <a:rPr lang="tr-TR" sz="1600" b="0" i="1" smtClean="0">
                            <a:latin typeface="Cambria Math" panose="02040503050406030204" pitchFamily="18" charset="0"/>
                            <a:ea typeface="Cambria Math" panose="02040503050406030204" pitchFamily="18" charset="0"/>
                          </a:rPr>
                          <m:t>𝑡</m:t>
                        </m:r>
                      </m:sub>
                    </m:sSub>
                  </m:oMath>
                </a14:m>
                <a:r>
                  <a:rPr lang="en-US" sz="1600" dirty="0"/>
                  <a:t>, </a:t>
                </a:r>
                <a14:m>
                  <m:oMath xmlns:m="http://schemas.openxmlformats.org/officeDocument/2006/math">
                    <m:r>
                      <a:rPr lang="tr-TR" sz="1600" b="0" i="1" smtClean="0">
                        <a:latin typeface="Cambria Math" panose="02040503050406030204" pitchFamily="18" charset="0"/>
                      </a:rPr>
                      <m:t>𝑡</m:t>
                    </m:r>
                    <m:r>
                      <a:rPr lang="tr-TR" sz="1600" b="0" i="1" smtClean="0">
                        <a:latin typeface="Cambria Math" panose="02040503050406030204" pitchFamily="18" charset="0"/>
                      </a:rPr>
                      <m:t>=0, 1,2, …,</m:t>
                    </m:r>
                  </m:oMath>
                </a14:m>
                <a:endParaRPr lang="en-US" sz="1600" dirty="0"/>
              </a:p>
              <a:p>
                <a:pPr marL="0" indent="0">
                  <a:buNone/>
                </a:pPr>
                <a:endParaRPr lang="en-US" sz="1600" dirty="0"/>
              </a:p>
              <a:p>
                <a:pPr marL="0" indent="0">
                  <a:buNone/>
                </a:pPr>
                <a:r>
                  <a:rPr lang="en-US" sz="1600" dirty="0"/>
                  <a:t>-RMSProp:		</a:t>
                </a:r>
                <a14:m>
                  <m:oMath xmlns:m="http://schemas.openxmlformats.org/officeDocument/2006/math">
                    <m:sSub>
                      <m:sSubPr>
                        <m:ctrlPr>
                          <a:rPr lang="en-US" sz="1600" i="1" smtClean="0">
                            <a:latin typeface="Cambria Math" panose="02040503050406030204" pitchFamily="18" charset="0"/>
                          </a:rPr>
                        </m:ctrlPr>
                      </m:sSubPr>
                      <m:e>
                        <m:r>
                          <a:rPr lang="tr-TR" sz="1600" b="0" i="1" smtClean="0">
                            <a:latin typeface="Cambria Math" panose="02040503050406030204" pitchFamily="18" charset="0"/>
                          </a:rPr>
                          <m:t>𝑣</m:t>
                        </m:r>
                      </m:e>
                      <m:sub>
                        <m:r>
                          <a:rPr lang="tr-TR" sz="1600" b="0" i="1" smtClean="0">
                            <a:latin typeface="Cambria Math" panose="02040503050406030204" pitchFamily="18" charset="0"/>
                          </a:rPr>
                          <m:t>𝑡</m:t>
                        </m:r>
                      </m:sub>
                    </m:sSub>
                    <m:r>
                      <a:rPr lang="tr-TR" sz="1600" b="0" i="1" smtClean="0">
                        <a:latin typeface="Cambria Math" panose="02040503050406030204" pitchFamily="18" charset="0"/>
                      </a:rPr>
                      <m:t>=</m:t>
                    </m:r>
                    <m:r>
                      <a:rPr lang="tr-TR" sz="1600" b="0" i="1" smtClean="0">
                        <a:latin typeface="Cambria Math" panose="02040503050406030204" pitchFamily="18" charset="0"/>
                        <a:ea typeface="Cambria Math" panose="02040503050406030204" pitchFamily="18" charset="0"/>
                      </a:rPr>
                      <m:t>𝛽</m:t>
                    </m:r>
                    <m:sSub>
                      <m:sSubPr>
                        <m:ctrlPr>
                          <a:rPr lang="tr-TR" sz="1600" b="0" i="1" smtClean="0">
                            <a:latin typeface="Cambria Math" panose="02040503050406030204" pitchFamily="18" charset="0"/>
                            <a:ea typeface="Cambria Math" panose="02040503050406030204" pitchFamily="18" charset="0"/>
                          </a:rPr>
                        </m:ctrlPr>
                      </m:sSubPr>
                      <m:e>
                        <m:r>
                          <a:rPr lang="tr-TR" sz="1600" b="0" i="1" smtClean="0">
                            <a:latin typeface="Cambria Math" panose="02040503050406030204" pitchFamily="18" charset="0"/>
                            <a:ea typeface="Cambria Math" panose="02040503050406030204" pitchFamily="18" charset="0"/>
                          </a:rPr>
                          <m:t>𝑣</m:t>
                        </m:r>
                      </m:e>
                      <m:sub>
                        <m:r>
                          <a:rPr lang="tr-TR" sz="1600" b="0" i="1" smtClean="0">
                            <a:latin typeface="Cambria Math" panose="02040503050406030204" pitchFamily="18" charset="0"/>
                            <a:ea typeface="Cambria Math" panose="02040503050406030204" pitchFamily="18" charset="0"/>
                          </a:rPr>
                          <m:t>𝑡</m:t>
                        </m:r>
                        <m:r>
                          <a:rPr lang="tr-TR" sz="1600" b="0" i="1" smtClean="0">
                            <a:latin typeface="Cambria Math" panose="02040503050406030204" pitchFamily="18" charset="0"/>
                            <a:ea typeface="Cambria Math" panose="02040503050406030204" pitchFamily="18" charset="0"/>
                          </a:rPr>
                          <m:t>−1</m:t>
                        </m:r>
                      </m:sub>
                    </m:sSub>
                    <m:r>
                      <a:rPr lang="tr-TR" sz="1600" b="0" i="1" smtClean="0">
                        <a:latin typeface="Cambria Math" panose="02040503050406030204" pitchFamily="18" charset="0"/>
                        <a:ea typeface="Cambria Math" panose="02040503050406030204" pitchFamily="18" charset="0"/>
                      </a:rPr>
                      <m:t>+(1−</m:t>
                    </m:r>
                    <m:r>
                      <a:rPr lang="tr-TR" sz="1600" b="0" i="1" smtClean="0">
                        <a:latin typeface="Cambria Math" panose="02040503050406030204" pitchFamily="18" charset="0"/>
                        <a:ea typeface="Cambria Math" panose="02040503050406030204" pitchFamily="18" charset="0"/>
                      </a:rPr>
                      <m:t>𝛽</m:t>
                    </m:r>
                    <m:r>
                      <a:rPr lang="tr-TR" sz="1600" b="0" i="1" smtClean="0">
                        <a:latin typeface="Cambria Math" panose="02040503050406030204" pitchFamily="18" charset="0"/>
                        <a:ea typeface="Cambria Math" panose="02040503050406030204" pitchFamily="18" charset="0"/>
                      </a:rPr>
                      <m:t>)</m:t>
                    </m:r>
                    <m:sSub>
                      <m:sSubPr>
                        <m:ctrlPr>
                          <a:rPr lang="tr-TR" sz="1600" b="0" i="1" smtClean="0">
                            <a:latin typeface="Cambria Math" panose="02040503050406030204" pitchFamily="18" charset="0"/>
                            <a:ea typeface="Cambria Math" panose="02040503050406030204" pitchFamily="18" charset="0"/>
                          </a:rPr>
                        </m:ctrlPr>
                      </m:sSubPr>
                      <m:e>
                        <m:r>
                          <a:rPr lang="tr-TR" sz="1600" b="0" i="1" smtClean="0">
                            <a:latin typeface="Cambria Math" panose="02040503050406030204" pitchFamily="18" charset="0"/>
                            <a:ea typeface="Cambria Math" panose="02040503050406030204" pitchFamily="18" charset="0"/>
                          </a:rPr>
                          <m:t>𝑔</m:t>
                        </m:r>
                      </m:e>
                      <m:sub>
                        <m:r>
                          <a:rPr lang="tr-TR" sz="1600" b="0" i="1" smtClean="0">
                            <a:latin typeface="Cambria Math" panose="02040503050406030204" pitchFamily="18" charset="0"/>
                            <a:ea typeface="Cambria Math" panose="02040503050406030204" pitchFamily="18" charset="0"/>
                          </a:rPr>
                          <m:t>𝑡</m:t>
                        </m:r>
                      </m:sub>
                    </m:sSub>
                    <m:r>
                      <a:rPr lang="tr-TR" sz="1600" b="0" i="1" smtClean="0">
                        <a:latin typeface="Cambria Math" panose="02040503050406030204" pitchFamily="18" charset="0"/>
                        <a:ea typeface="Cambria Math" panose="02040503050406030204" pitchFamily="18" charset="0"/>
                      </a:rPr>
                      <m:t>∘</m:t>
                    </m:r>
                    <m:sSub>
                      <m:sSubPr>
                        <m:ctrlPr>
                          <a:rPr lang="tr-TR" sz="1600" b="0" i="1" smtClean="0">
                            <a:latin typeface="Cambria Math" panose="02040503050406030204" pitchFamily="18" charset="0"/>
                            <a:ea typeface="Cambria Math" panose="02040503050406030204" pitchFamily="18" charset="0"/>
                          </a:rPr>
                        </m:ctrlPr>
                      </m:sSubPr>
                      <m:e>
                        <m:r>
                          <a:rPr lang="tr-TR" sz="1600" b="0" i="1" smtClean="0">
                            <a:latin typeface="Cambria Math" panose="02040503050406030204" pitchFamily="18" charset="0"/>
                            <a:ea typeface="Cambria Math" panose="02040503050406030204" pitchFamily="18" charset="0"/>
                          </a:rPr>
                          <m:t>𝑔</m:t>
                        </m:r>
                      </m:e>
                      <m:sub>
                        <m:r>
                          <a:rPr lang="tr-TR" sz="1600" b="0" i="1" smtClean="0">
                            <a:latin typeface="Cambria Math" panose="02040503050406030204" pitchFamily="18" charset="0"/>
                            <a:ea typeface="Cambria Math" panose="02040503050406030204" pitchFamily="18" charset="0"/>
                          </a:rPr>
                          <m:t>𝑡</m:t>
                        </m:r>
                      </m:sub>
                    </m:sSub>
                  </m:oMath>
                </a14:m>
                <a:r>
                  <a:rPr lang="en-US" sz="1600" dirty="0"/>
                  <a:t>,</a:t>
                </a:r>
              </a:p>
              <a:p>
                <a:pPr marL="0" indent="0">
                  <a:buNone/>
                </a:pPr>
                <a:r>
                  <a:rPr lang="en-US" sz="1600" dirty="0"/>
                  <a:t>		</a:t>
                </a:r>
                <a14:m>
                  <m:oMath xmlns:m="http://schemas.openxmlformats.org/officeDocument/2006/math">
                    <m:sSub>
                      <m:sSubPr>
                        <m:ctrlPr>
                          <a:rPr lang="en-US" sz="1600" i="1" smtClean="0">
                            <a:latin typeface="Cambria Math" panose="02040503050406030204" pitchFamily="18" charset="0"/>
                          </a:rPr>
                        </m:ctrlPr>
                      </m:sSubPr>
                      <m:e>
                        <m:r>
                          <a:rPr lang="en-US" sz="1600" i="1" smtClean="0">
                            <a:latin typeface="Cambria Math" panose="02040503050406030204" pitchFamily="18" charset="0"/>
                            <a:ea typeface="Cambria Math" panose="02040503050406030204" pitchFamily="18" charset="0"/>
                          </a:rPr>
                          <m:t>𝜃</m:t>
                        </m:r>
                      </m:e>
                      <m:sub>
                        <m:r>
                          <a:rPr lang="tr-TR" sz="1600" b="0" i="1" smtClean="0">
                            <a:latin typeface="Cambria Math" panose="02040503050406030204" pitchFamily="18" charset="0"/>
                          </a:rPr>
                          <m:t>𝑡</m:t>
                        </m:r>
                        <m:r>
                          <a:rPr lang="tr-TR" sz="1600" b="0" i="1" smtClean="0">
                            <a:latin typeface="Cambria Math" panose="02040503050406030204" pitchFamily="18" charset="0"/>
                          </a:rPr>
                          <m:t>+1</m:t>
                        </m:r>
                      </m:sub>
                    </m:sSub>
                    <m:r>
                      <a:rPr lang="tr-TR" sz="1600" b="0" i="1" smtClean="0">
                        <a:latin typeface="Cambria Math" panose="02040503050406030204" pitchFamily="18" charset="0"/>
                      </a:rPr>
                      <m:t>=</m:t>
                    </m:r>
                    <m:sSub>
                      <m:sSubPr>
                        <m:ctrlPr>
                          <a:rPr lang="tr-TR" sz="1600" b="0" i="1" smtClean="0">
                            <a:latin typeface="Cambria Math" panose="02040503050406030204" pitchFamily="18" charset="0"/>
                          </a:rPr>
                        </m:ctrlPr>
                      </m:sSubPr>
                      <m:e>
                        <m:r>
                          <a:rPr lang="tr-TR" sz="1600" b="0" i="1" smtClean="0">
                            <a:latin typeface="Cambria Math" panose="02040503050406030204" pitchFamily="18" charset="0"/>
                            <a:ea typeface="Cambria Math" panose="02040503050406030204" pitchFamily="18" charset="0"/>
                          </a:rPr>
                          <m:t>𝜃</m:t>
                        </m:r>
                      </m:e>
                      <m:sub>
                        <m:r>
                          <a:rPr lang="tr-TR" sz="1600" b="0" i="1" smtClean="0">
                            <a:latin typeface="Cambria Math" panose="02040503050406030204" pitchFamily="18" charset="0"/>
                          </a:rPr>
                          <m:t>𝑡</m:t>
                        </m:r>
                      </m:sub>
                    </m:sSub>
                    <m:r>
                      <a:rPr lang="tr-TR" sz="1600" b="0" i="1" smtClean="0">
                        <a:latin typeface="Cambria Math" panose="02040503050406030204" pitchFamily="18" charset="0"/>
                      </a:rPr>
                      <m:t>−</m:t>
                    </m:r>
                    <m:sSub>
                      <m:sSubPr>
                        <m:ctrlPr>
                          <a:rPr lang="tr-TR" sz="1600" b="0" i="1" smtClean="0">
                            <a:latin typeface="Cambria Math" panose="02040503050406030204" pitchFamily="18" charset="0"/>
                          </a:rPr>
                        </m:ctrlPr>
                      </m:sSubPr>
                      <m:e>
                        <m:r>
                          <a:rPr lang="tr-TR" sz="1600" b="0" i="1" smtClean="0">
                            <a:latin typeface="Cambria Math" panose="02040503050406030204" pitchFamily="18" charset="0"/>
                            <a:ea typeface="Cambria Math" panose="02040503050406030204" pitchFamily="18" charset="0"/>
                          </a:rPr>
                          <m:t>𝛼</m:t>
                        </m:r>
                      </m:e>
                      <m:sub>
                        <m:r>
                          <a:rPr lang="tr-TR" sz="1600" b="0" i="1" smtClean="0">
                            <a:latin typeface="Cambria Math" panose="02040503050406030204" pitchFamily="18" charset="0"/>
                          </a:rPr>
                          <m:t>𝑡</m:t>
                        </m:r>
                      </m:sub>
                    </m:sSub>
                    <m:sSubSup>
                      <m:sSubSupPr>
                        <m:ctrlPr>
                          <a:rPr lang="tr-TR" sz="1600" b="0" i="1" smtClean="0">
                            <a:latin typeface="Cambria Math" panose="02040503050406030204" pitchFamily="18" charset="0"/>
                          </a:rPr>
                        </m:ctrlPr>
                      </m:sSubSupPr>
                      <m:e>
                        <m:r>
                          <a:rPr lang="tr-TR" sz="1600" b="0" i="1" smtClean="0">
                            <a:latin typeface="Cambria Math" panose="02040503050406030204" pitchFamily="18" charset="0"/>
                          </a:rPr>
                          <m:t>𝑣</m:t>
                        </m:r>
                      </m:e>
                      <m:sub>
                        <m:r>
                          <a:rPr lang="tr-TR" sz="1600" b="0" i="1" smtClean="0">
                            <a:latin typeface="Cambria Math" panose="02040503050406030204" pitchFamily="18" charset="0"/>
                          </a:rPr>
                          <m:t>𝑡</m:t>
                        </m:r>
                      </m:sub>
                      <m:sup>
                        <m:r>
                          <a:rPr lang="tr-TR" sz="1600" b="0" i="1" smtClean="0">
                            <a:latin typeface="Cambria Math" panose="02040503050406030204" pitchFamily="18" charset="0"/>
                          </a:rPr>
                          <m:t>−1/2</m:t>
                        </m:r>
                      </m:sup>
                    </m:sSubSup>
                    <m:r>
                      <a:rPr lang="tr-TR" sz="1600" b="0" i="1" smtClean="0">
                        <a:latin typeface="Cambria Math" panose="02040503050406030204" pitchFamily="18" charset="0"/>
                        <a:ea typeface="Cambria Math" panose="02040503050406030204" pitchFamily="18" charset="0"/>
                      </a:rPr>
                      <m:t>∘</m:t>
                    </m:r>
                    <m:sSub>
                      <m:sSubPr>
                        <m:ctrlPr>
                          <a:rPr lang="tr-TR" sz="1600" b="0" i="1" smtClean="0">
                            <a:latin typeface="Cambria Math" panose="02040503050406030204" pitchFamily="18" charset="0"/>
                            <a:ea typeface="Cambria Math" panose="02040503050406030204" pitchFamily="18" charset="0"/>
                          </a:rPr>
                        </m:ctrlPr>
                      </m:sSubPr>
                      <m:e>
                        <m:r>
                          <a:rPr lang="tr-TR" sz="1600" b="0" i="1" smtClean="0">
                            <a:latin typeface="Cambria Math" panose="02040503050406030204" pitchFamily="18" charset="0"/>
                            <a:ea typeface="Cambria Math" panose="02040503050406030204" pitchFamily="18" charset="0"/>
                          </a:rPr>
                          <m:t>𝑔</m:t>
                        </m:r>
                      </m:e>
                      <m:sub>
                        <m:r>
                          <a:rPr lang="tr-TR" sz="1600" b="0" i="1" smtClean="0">
                            <a:latin typeface="Cambria Math" panose="02040503050406030204" pitchFamily="18" charset="0"/>
                            <a:ea typeface="Cambria Math" panose="02040503050406030204" pitchFamily="18" charset="0"/>
                          </a:rPr>
                          <m:t>𝑡</m:t>
                        </m:r>
                      </m:sub>
                    </m:sSub>
                  </m:oMath>
                </a14:m>
                <a:endParaRPr lang="en-US" sz="1600" dirty="0"/>
              </a:p>
              <a:p>
                <a:pPr marL="0" indent="0">
                  <a:buNone/>
                </a:pPr>
                <a:endParaRPr lang="en-US" sz="1600" dirty="0"/>
              </a:p>
              <a:p>
                <a:pPr marL="0" indent="0">
                  <a:buNone/>
                </a:pPr>
                <a:r>
                  <a:rPr lang="en-US" sz="1600" dirty="0"/>
                  <a:t>-Adam:		 </a:t>
                </a:r>
                <a14:m>
                  <m:oMath xmlns:m="http://schemas.openxmlformats.org/officeDocument/2006/math">
                    <m:sSub>
                      <m:sSubPr>
                        <m:ctrlPr>
                          <a:rPr lang="en-US" sz="1600" i="1" smtClean="0">
                            <a:latin typeface="Cambria Math" panose="02040503050406030204" pitchFamily="18" charset="0"/>
                          </a:rPr>
                        </m:ctrlPr>
                      </m:sSubPr>
                      <m:e>
                        <m:r>
                          <a:rPr lang="tr-TR" sz="1600" b="0" i="1" smtClean="0">
                            <a:latin typeface="Cambria Math" panose="02040503050406030204" pitchFamily="18" charset="0"/>
                          </a:rPr>
                          <m:t>𝑚</m:t>
                        </m:r>
                      </m:e>
                      <m:sub>
                        <m:r>
                          <a:rPr lang="tr-TR" sz="1600" b="0" i="1" smtClean="0">
                            <a:latin typeface="Cambria Math" panose="02040503050406030204" pitchFamily="18" charset="0"/>
                          </a:rPr>
                          <m:t>𝑡</m:t>
                        </m:r>
                      </m:sub>
                    </m:sSub>
                    <m:r>
                      <a:rPr lang="tr-TR" sz="1600" b="0" i="1" smtClean="0">
                        <a:latin typeface="Cambria Math" panose="02040503050406030204" pitchFamily="18" charset="0"/>
                      </a:rPr>
                      <m:t>=</m:t>
                    </m:r>
                    <m:sSub>
                      <m:sSubPr>
                        <m:ctrlPr>
                          <a:rPr lang="tr-TR" sz="1600" b="0" i="1" smtClean="0">
                            <a:latin typeface="Cambria Math" panose="02040503050406030204" pitchFamily="18" charset="0"/>
                          </a:rPr>
                        </m:ctrlPr>
                      </m:sSubPr>
                      <m:e>
                        <m:r>
                          <a:rPr lang="tr-TR" sz="1600" b="0" i="1" smtClean="0">
                            <a:latin typeface="Cambria Math" panose="02040503050406030204" pitchFamily="18" charset="0"/>
                            <a:ea typeface="Cambria Math" panose="02040503050406030204" pitchFamily="18" charset="0"/>
                          </a:rPr>
                          <m:t>𝛽</m:t>
                        </m:r>
                      </m:e>
                      <m:sub>
                        <m:r>
                          <a:rPr lang="tr-TR" sz="1600" b="0" i="1" smtClean="0">
                            <a:latin typeface="Cambria Math" panose="02040503050406030204" pitchFamily="18" charset="0"/>
                          </a:rPr>
                          <m:t>1</m:t>
                        </m:r>
                      </m:sub>
                    </m:sSub>
                    <m:sSub>
                      <m:sSubPr>
                        <m:ctrlPr>
                          <a:rPr lang="tr-TR" sz="1600" b="0" i="1" smtClean="0">
                            <a:latin typeface="Cambria Math" panose="02040503050406030204" pitchFamily="18" charset="0"/>
                            <a:ea typeface="Cambria Math" panose="02040503050406030204" pitchFamily="18" charset="0"/>
                          </a:rPr>
                        </m:ctrlPr>
                      </m:sSubPr>
                      <m:e>
                        <m:r>
                          <a:rPr lang="tr-TR" sz="1600" b="0" i="1" smtClean="0">
                            <a:latin typeface="Cambria Math" panose="02040503050406030204" pitchFamily="18" charset="0"/>
                            <a:ea typeface="Cambria Math" panose="02040503050406030204" pitchFamily="18" charset="0"/>
                          </a:rPr>
                          <m:t>𝑣</m:t>
                        </m:r>
                      </m:e>
                      <m:sub>
                        <m:r>
                          <a:rPr lang="tr-TR" sz="1600" b="0" i="1" smtClean="0">
                            <a:latin typeface="Cambria Math" panose="02040503050406030204" pitchFamily="18" charset="0"/>
                            <a:ea typeface="Cambria Math" panose="02040503050406030204" pitchFamily="18" charset="0"/>
                          </a:rPr>
                          <m:t>𝑡</m:t>
                        </m:r>
                        <m:r>
                          <a:rPr lang="tr-TR" sz="1600" b="0" i="1" smtClean="0">
                            <a:latin typeface="Cambria Math" panose="02040503050406030204" pitchFamily="18" charset="0"/>
                            <a:ea typeface="Cambria Math" panose="02040503050406030204" pitchFamily="18" charset="0"/>
                          </a:rPr>
                          <m:t>−1</m:t>
                        </m:r>
                      </m:sub>
                    </m:sSub>
                    <m:r>
                      <a:rPr lang="tr-TR" sz="1600" b="0" i="1" smtClean="0">
                        <a:latin typeface="Cambria Math" panose="02040503050406030204" pitchFamily="18" charset="0"/>
                        <a:ea typeface="Cambria Math" panose="02040503050406030204" pitchFamily="18" charset="0"/>
                      </a:rPr>
                      <m:t>+(1−</m:t>
                    </m:r>
                    <m:sSub>
                      <m:sSubPr>
                        <m:ctrlPr>
                          <a:rPr lang="tr-TR" sz="1600" b="0" i="1" smtClean="0">
                            <a:latin typeface="Cambria Math" panose="02040503050406030204" pitchFamily="18" charset="0"/>
                            <a:ea typeface="Cambria Math" panose="02040503050406030204" pitchFamily="18" charset="0"/>
                          </a:rPr>
                        </m:ctrlPr>
                      </m:sSubPr>
                      <m:e>
                        <m:r>
                          <a:rPr lang="tr-TR" sz="1600" b="0" i="1" smtClean="0">
                            <a:latin typeface="Cambria Math" panose="02040503050406030204" pitchFamily="18" charset="0"/>
                            <a:ea typeface="Cambria Math" panose="02040503050406030204" pitchFamily="18" charset="0"/>
                          </a:rPr>
                          <m:t>𝛽</m:t>
                        </m:r>
                      </m:e>
                      <m:sub>
                        <m:r>
                          <a:rPr lang="tr-TR" sz="1600" b="0" i="1" smtClean="0">
                            <a:latin typeface="Cambria Math" panose="02040503050406030204" pitchFamily="18" charset="0"/>
                            <a:ea typeface="Cambria Math" panose="02040503050406030204" pitchFamily="18" charset="0"/>
                          </a:rPr>
                          <m:t>1</m:t>
                        </m:r>
                      </m:sub>
                    </m:sSub>
                    <m:r>
                      <a:rPr lang="tr-TR" sz="1600" b="0" i="1" smtClean="0">
                        <a:latin typeface="Cambria Math" panose="02040503050406030204" pitchFamily="18" charset="0"/>
                        <a:ea typeface="Cambria Math" panose="02040503050406030204" pitchFamily="18" charset="0"/>
                      </a:rPr>
                      <m:t>)</m:t>
                    </m:r>
                    <m:sSub>
                      <m:sSubPr>
                        <m:ctrlPr>
                          <a:rPr lang="tr-TR" sz="1600" b="0" i="1" smtClean="0">
                            <a:latin typeface="Cambria Math" panose="02040503050406030204" pitchFamily="18" charset="0"/>
                            <a:ea typeface="Cambria Math" panose="02040503050406030204" pitchFamily="18" charset="0"/>
                          </a:rPr>
                        </m:ctrlPr>
                      </m:sSubPr>
                      <m:e>
                        <m:r>
                          <a:rPr lang="tr-TR" sz="1600" b="0" i="1" smtClean="0">
                            <a:latin typeface="Cambria Math" panose="02040503050406030204" pitchFamily="18" charset="0"/>
                            <a:ea typeface="Cambria Math" panose="02040503050406030204" pitchFamily="18" charset="0"/>
                          </a:rPr>
                          <m:t>𝑔</m:t>
                        </m:r>
                      </m:e>
                      <m:sub>
                        <m:r>
                          <a:rPr lang="tr-TR" sz="1600" b="0" i="1" smtClean="0">
                            <a:latin typeface="Cambria Math" panose="02040503050406030204" pitchFamily="18" charset="0"/>
                            <a:ea typeface="Cambria Math" panose="02040503050406030204" pitchFamily="18" charset="0"/>
                          </a:rPr>
                          <m:t>𝑡</m:t>
                        </m:r>
                      </m:sub>
                    </m:sSub>
                  </m:oMath>
                </a14:m>
                <a:r>
                  <a:rPr lang="en-US" sz="1600" dirty="0"/>
                  <a:t>,</a:t>
                </a:r>
              </a:p>
              <a:p>
                <a:pPr marL="0" indent="0">
                  <a:buNone/>
                </a:pPr>
                <a:r>
                  <a:rPr lang="en-US" sz="1600" dirty="0"/>
                  <a:t>		</a:t>
                </a:r>
                <a14:m>
                  <m:oMath xmlns:m="http://schemas.openxmlformats.org/officeDocument/2006/math">
                    <m:sSub>
                      <m:sSubPr>
                        <m:ctrlPr>
                          <a:rPr lang="en-US" sz="1600" i="1">
                            <a:latin typeface="Cambria Math" panose="02040503050406030204" pitchFamily="18" charset="0"/>
                          </a:rPr>
                        </m:ctrlPr>
                      </m:sSubPr>
                      <m:e>
                        <m:r>
                          <a:rPr lang="tr-TR" sz="1600" i="1">
                            <a:latin typeface="Cambria Math" panose="02040503050406030204" pitchFamily="18" charset="0"/>
                          </a:rPr>
                          <m:t>𝑣</m:t>
                        </m:r>
                      </m:e>
                      <m:sub>
                        <m:r>
                          <a:rPr lang="tr-TR" sz="1600" i="1">
                            <a:latin typeface="Cambria Math" panose="02040503050406030204" pitchFamily="18" charset="0"/>
                          </a:rPr>
                          <m:t>𝑡</m:t>
                        </m:r>
                      </m:sub>
                    </m:sSub>
                    <m:r>
                      <a:rPr lang="tr-TR" sz="1600" i="1">
                        <a:latin typeface="Cambria Math" panose="02040503050406030204" pitchFamily="18" charset="0"/>
                      </a:rPr>
                      <m:t>=</m:t>
                    </m:r>
                    <m:sSub>
                      <m:sSubPr>
                        <m:ctrlPr>
                          <a:rPr lang="tr-TR" sz="1600" i="1">
                            <a:latin typeface="Cambria Math" panose="02040503050406030204" pitchFamily="18" charset="0"/>
                          </a:rPr>
                        </m:ctrlPr>
                      </m:sSubPr>
                      <m:e>
                        <m:r>
                          <a:rPr lang="tr-TR" sz="1600" i="1">
                            <a:latin typeface="Cambria Math" panose="02040503050406030204" pitchFamily="18" charset="0"/>
                            <a:ea typeface="Cambria Math" panose="02040503050406030204" pitchFamily="18" charset="0"/>
                          </a:rPr>
                          <m:t>𝛽</m:t>
                        </m:r>
                      </m:e>
                      <m:sub>
                        <m:r>
                          <a:rPr lang="tr-TR" sz="1600" b="0" i="1" smtClean="0">
                            <a:latin typeface="Cambria Math" panose="02040503050406030204" pitchFamily="18" charset="0"/>
                            <a:ea typeface="Cambria Math" panose="02040503050406030204" pitchFamily="18" charset="0"/>
                          </a:rPr>
                          <m:t>2</m:t>
                        </m:r>
                      </m:sub>
                    </m:sSub>
                    <m:sSub>
                      <m:sSubPr>
                        <m:ctrlPr>
                          <a:rPr lang="tr-TR" sz="1600" i="1">
                            <a:latin typeface="Cambria Math" panose="02040503050406030204" pitchFamily="18" charset="0"/>
                            <a:ea typeface="Cambria Math" panose="02040503050406030204" pitchFamily="18" charset="0"/>
                          </a:rPr>
                        </m:ctrlPr>
                      </m:sSubPr>
                      <m:e>
                        <m:r>
                          <a:rPr lang="tr-TR" sz="1600" i="1">
                            <a:latin typeface="Cambria Math" panose="02040503050406030204" pitchFamily="18" charset="0"/>
                            <a:ea typeface="Cambria Math" panose="02040503050406030204" pitchFamily="18" charset="0"/>
                          </a:rPr>
                          <m:t>𝑣</m:t>
                        </m:r>
                      </m:e>
                      <m:sub>
                        <m:r>
                          <a:rPr lang="tr-TR" sz="1600" i="1">
                            <a:latin typeface="Cambria Math" panose="02040503050406030204" pitchFamily="18" charset="0"/>
                            <a:ea typeface="Cambria Math" panose="02040503050406030204" pitchFamily="18" charset="0"/>
                          </a:rPr>
                          <m:t>𝑡</m:t>
                        </m:r>
                        <m:r>
                          <a:rPr lang="tr-TR" sz="1600" i="1">
                            <a:latin typeface="Cambria Math" panose="02040503050406030204" pitchFamily="18" charset="0"/>
                            <a:ea typeface="Cambria Math" panose="02040503050406030204" pitchFamily="18" charset="0"/>
                          </a:rPr>
                          <m:t>−1</m:t>
                        </m:r>
                      </m:sub>
                    </m:sSub>
                    <m:r>
                      <a:rPr lang="tr-TR" sz="1600" i="1">
                        <a:latin typeface="Cambria Math" panose="02040503050406030204" pitchFamily="18" charset="0"/>
                        <a:ea typeface="Cambria Math" panose="02040503050406030204" pitchFamily="18" charset="0"/>
                      </a:rPr>
                      <m:t>+(1−</m:t>
                    </m:r>
                    <m:sSub>
                      <m:sSubPr>
                        <m:ctrlPr>
                          <a:rPr lang="tr-TR" sz="1600" i="1">
                            <a:latin typeface="Cambria Math" panose="02040503050406030204" pitchFamily="18" charset="0"/>
                            <a:ea typeface="Cambria Math" panose="02040503050406030204" pitchFamily="18" charset="0"/>
                          </a:rPr>
                        </m:ctrlPr>
                      </m:sSubPr>
                      <m:e>
                        <m:r>
                          <a:rPr lang="tr-TR" sz="1600" i="1">
                            <a:latin typeface="Cambria Math" panose="02040503050406030204" pitchFamily="18" charset="0"/>
                            <a:ea typeface="Cambria Math" panose="02040503050406030204" pitchFamily="18" charset="0"/>
                          </a:rPr>
                          <m:t>𝛽</m:t>
                        </m:r>
                      </m:e>
                      <m:sub>
                        <m:r>
                          <a:rPr lang="tr-TR" sz="1600" b="0" i="1" smtClean="0">
                            <a:latin typeface="Cambria Math" panose="02040503050406030204" pitchFamily="18" charset="0"/>
                            <a:ea typeface="Cambria Math" panose="02040503050406030204" pitchFamily="18" charset="0"/>
                          </a:rPr>
                          <m:t>2</m:t>
                        </m:r>
                      </m:sub>
                    </m:sSub>
                    <m:r>
                      <a:rPr lang="tr-TR" sz="1600" i="1">
                        <a:latin typeface="Cambria Math" panose="02040503050406030204" pitchFamily="18" charset="0"/>
                        <a:ea typeface="Cambria Math" panose="02040503050406030204" pitchFamily="18" charset="0"/>
                      </a:rPr>
                      <m:t>)</m:t>
                    </m:r>
                    <m:sSub>
                      <m:sSubPr>
                        <m:ctrlPr>
                          <a:rPr lang="tr-TR" sz="1600" i="1">
                            <a:latin typeface="Cambria Math" panose="02040503050406030204" pitchFamily="18" charset="0"/>
                            <a:ea typeface="Cambria Math" panose="02040503050406030204" pitchFamily="18" charset="0"/>
                          </a:rPr>
                        </m:ctrlPr>
                      </m:sSubPr>
                      <m:e>
                        <m:r>
                          <a:rPr lang="tr-TR" sz="1600" i="1">
                            <a:latin typeface="Cambria Math" panose="02040503050406030204" pitchFamily="18" charset="0"/>
                            <a:ea typeface="Cambria Math" panose="02040503050406030204" pitchFamily="18" charset="0"/>
                          </a:rPr>
                          <m:t>𝑔</m:t>
                        </m:r>
                      </m:e>
                      <m:sub>
                        <m:r>
                          <a:rPr lang="tr-TR" sz="1600" i="1">
                            <a:latin typeface="Cambria Math" panose="02040503050406030204" pitchFamily="18" charset="0"/>
                            <a:ea typeface="Cambria Math" panose="02040503050406030204" pitchFamily="18" charset="0"/>
                          </a:rPr>
                          <m:t>𝑡</m:t>
                        </m:r>
                      </m:sub>
                    </m:sSub>
                    <m:r>
                      <a:rPr lang="tr-TR" sz="1600" i="1" smtClean="0">
                        <a:latin typeface="Cambria Math" panose="02040503050406030204" pitchFamily="18" charset="0"/>
                        <a:ea typeface="Cambria Math" panose="02040503050406030204" pitchFamily="18" charset="0"/>
                      </a:rPr>
                      <m:t>∘</m:t>
                    </m:r>
                    <m:sSub>
                      <m:sSubPr>
                        <m:ctrlPr>
                          <a:rPr lang="tr-TR" sz="1600" i="1">
                            <a:latin typeface="Cambria Math" panose="02040503050406030204" pitchFamily="18" charset="0"/>
                            <a:ea typeface="Cambria Math" panose="02040503050406030204" pitchFamily="18" charset="0"/>
                          </a:rPr>
                        </m:ctrlPr>
                      </m:sSubPr>
                      <m:e>
                        <m:r>
                          <a:rPr lang="tr-TR" sz="1600" i="1">
                            <a:latin typeface="Cambria Math" panose="02040503050406030204" pitchFamily="18" charset="0"/>
                            <a:ea typeface="Cambria Math" panose="02040503050406030204" pitchFamily="18" charset="0"/>
                          </a:rPr>
                          <m:t>𝑔</m:t>
                        </m:r>
                      </m:e>
                      <m:sub>
                        <m:r>
                          <a:rPr lang="tr-TR" sz="1600" i="1">
                            <a:latin typeface="Cambria Math" panose="02040503050406030204" pitchFamily="18" charset="0"/>
                            <a:ea typeface="Cambria Math" panose="02040503050406030204" pitchFamily="18" charset="0"/>
                          </a:rPr>
                          <m:t>𝑡</m:t>
                        </m:r>
                      </m:sub>
                    </m:sSub>
                  </m:oMath>
                </a14:m>
                <a:r>
                  <a:rPr lang="en-US" sz="1600" dirty="0"/>
                  <a:t>,</a:t>
                </a:r>
              </a:p>
              <a:p>
                <a:pPr marL="0" indent="0">
                  <a:buNone/>
                </a:pPr>
                <a:r>
                  <a:rPr lang="en-US" sz="1600" dirty="0"/>
                  <a:t>		 </a:t>
                </a:r>
                <a14:m>
                  <m:oMath xmlns:m="http://schemas.openxmlformats.org/officeDocument/2006/math">
                    <m:sSub>
                      <m:sSubPr>
                        <m:ctrlPr>
                          <a:rPr lang="en-US" sz="1600" i="1" smtClean="0">
                            <a:latin typeface="Cambria Math" panose="02040503050406030204" pitchFamily="18" charset="0"/>
                          </a:rPr>
                        </m:ctrlPr>
                      </m:sSubPr>
                      <m:e>
                        <m:r>
                          <a:rPr lang="en-US" sz="1600" i="1" smtClean="0">
                            <a:latin typeface="Cambria Math" panose="02040503050406030204" pitchFamily="18" charset="0"/>
                            <a:ea typeface="Cambria Math" panose="02040503050406030204" pitchFamily="18" charset="0"/>
                          </a:rPr>
                          <m:t>𝜃</m:t>
                        </m:r>
                      </m:e>
                      <m:sub>
                        <m:r>
                          <a:rPr lang="tr-TR" sz="1600" b="0" i="1" smtClean="0">
                            <a:latin typeface="Cambria Math" panose="02040503050406030204" pitchFamily="18" charset="0"/>
                          </a:rPr>
                          <m:t>𝑡</m:t>
                        </m:r>
                        <m:r>
                          <a:rPr lang="tr-TR" sz="1600" b="0" i="1" smtClean="0">
                            <a:latin typeface="Cambria Math" panose="02040503050406030204" pitchFamily="18" charset="0"/>
                          </a:rPr>
                          <m:t>+1</m:t>
                        </m:r>
                      </m:sub>
                    </m:sSub>
                    <m:r>
                      <a:rPr lang="tr-TR" sz="1600" b="0" i="1" smtClean="0">
                        <a:latin typeface="Cambria Math" panose="02040503050406030204" pitchFamily="18" charset="0"/>
                      </a:rPr>
                      <m:t>=</m:t>
                    </m:r>
                    <m:sSub>
                      <m:sSubPr>
                        <m:ctrlPr>
                          <a:rPr lang="tr-TR" sz="1600" b="0" i="1" smtClean="0">
                            <a:latin typeface="Cambria Math" panose="02040503050406030204" pitchFamily="18" charset="0"/>
                          </a:rPr>
                        </m:ctrlPr>
                      </m:sSubPr>
                      <m:e>
                        <m:r>
                          <a:rPr lang="tr-TR" sz="1600" b="0" i="1" smtClean="0">
                            <a:latin typeface="Cambria Math" panose="02040503050406030204" pitchFamily="18" charset="0"/>
                            <a:ea typeface="Cambria Math" panose="02040503050406030204" pitchFamily="18" charset="0"/>
                          </a:rPr>
                          <m:t>𝜃</m:t>
                        </m:r>
                      </m:e>
                      <m:sub>
                        <m:r>
                          <a:rPr lang="tr-TR" sz="1600" b="0" i="1" smtClean="0">
                            <a:latin typeface="Cambria Math" panose="02040503050406030204" pitchFamily="18" charset="0"/>
                          </a:rPr>
                          <m:t>𝑡</m:t>
                        </m:r>
                      </m:sub>
                    </m:sSub>
                    <m:r>
                      <a:rPr lang="tr-TR" sz="1600" b="0" i="1" smtClean="0">
                        <a:latin typeface="Cambria Math" panose="02040503050406030204" pitchFamily="18" charset="0"/>
                      </a:rPr>
                      <m:t>−</m:t>
                    </m:r>
                    <m:sSub>
                      <m:sSubPr>
                        <m:ctrlPr>
                          <a:rPr lang="tr-TR" sz="1600" b="0" i="1" smtClean="0">
                            <a:latin typeface="Cambria Math" panose="02040503050406030204" pitchFamily="18" charset="0"/>
                          </a:rPr>
                        </m:ctrlPr>
                      </m:sSubPr>
                      <m:e>
                        <m:r>
                          <a:rPr lang="tr-TR" sz="1600" b="0" i="1" smtClean="0">
                            <a:latin typeface="Cambria Math" panose="02040503050406030204" pitchFamily="18" charset="0"/>
                            <a:ea typeface="Cambria Math" panose="02040503050406030204" pitchFamily="18" charset="0"/>
                          </a:rPr>
                          <m:t>𝛼</m:t>
                        </m:r>
                      </m:e>
                      <m:sub>
                        <m:r>
                          <a:rPr lang="tr-TR" sz="1600" b="0" i="1" smtClean="0">
                            <a:latin typeface="Cambria Math" panose="02040503050406030204" pitchFamily="18" charset="0"/>
                          </a:rPr>
                          <m:t>𝑡</m:t>
                        </m:r>
                      </m:sub>
                    </m:sSub>
                    <m:sSubSup>
                      <m:sSubSupPr>
                        <m:ctrlPr>
                          <a:rPr lang="tr-TR" sz="1600" b="0" i="1" smtClean="0">
                            <a:latin typeface="Cambria Math" panose="02040503050406030204" pitchFamily="18" charset="0"/>
                          </a:rPr>
                        </m:ctrlPr>
                      </m:sSubSupPr>
                      <m:e>
                        <m:r>
                          <a:rPr lang="tr-TR" sz="1600" b="0" i="1" smtClean="0">
                            <a:latin typeface="Cambria Math" panose="02040503050406030204" pitchFamily="18" charset="0"/>
                          </a:rPr>
                          <m:t>𝑣</m:t>
                        </m:r>
                      </m:e>
                      <m:sub>
                        <m:r>
                          <a:rPr lang="tr-TR" sz="1600" b="0" i="1" smtClean="0">
                            <a:latin typeface="Cambria Math" panose="02040503050406030204" pitchFamily="18" charset="0"/>
                          </a:rPr>
                          <m:t>𝑡</m:t>
                        </m:r>
                      </m:sub>
                      <m:sup>
                        <m:r>
                          <a:rPr lang="tr-TR" sz="1600" b="0" i="1" smtClean="0">
                            <a:latin typeface="Cambria Math" panose="02040503050406030204" pitchFamily="18" charset="0"/>
                          </a:rPr>
                          <m:t>−1/2</m:t>
                        </m:r>
                      </m:sup>
                    </m:sSubSup>
                    <m:r>
                      <a:rPr lang="tr-TR" sz="1600" b="0" i="1" smtClean="0">
                        <a:latin typeface="Cambria Math" panose="02040503050406030204" pitchFamily="18" charset="0"/>
                        <a:ea typeface="Cambria Math" panose="02040503050406030204" pitchFamily="18" charset="0"/>
                      </a:rPr>
                      <m:t>∘</m:t>
                    </m:r>
                    <m:sSub>
                      <m:sSubPr>
                        <m:ctrlPr>
                          <a:rPr lang="tr-TR" sz="1600" b="0" i="1" smtClean="0">
                            <a:latin typeface="Cambria Math" panose="02040503050406030204" pitchFamily="18" charset="0"/>
                            <a:ea typeface="Cambria Math" panose="02040503050406030204" pitchFamily="18" charset="0"/>
                          </a:rPr>
                        </m:ctrlPr>
                      </m:sSubPr>
                      <m:e>
                        <m:r>
                          <a:rPr lang="tr-TR" sz="1600" b="0" i="1" smtClean="0">
                            <a:latin typeface="Cambria Math" panose="02040503050406030204" pitchFamily="18" charset="0"/>
                            <a:ea typeface="Cambria Math" panose="02040503050406030204" pitchFamily="18" charset="0"/>
                          </a:rPr>
                          <m:t>𝑚</m:t>
                        </m:r>
                      </m:e>
                      <m:sub>
                        <m:r>
                          <a:rPr lang="tr-TR" sz="1600" b="0" i="1" smtClean="0">
                            <a:latin typeface="Cambria Math" panose="02040503050406030204" pitchFamily="18" charset="0"/>
                            <a:ea typeface="Cambria Math" panose="02040503050406030204" pitchFamily="18" charset="0"/>
                          </a:rPr>
                          <m:t>𝑡</m:t>
                        </m:r>
                      </m:sub>
                    </m:sSub>
                  </m:oMath>
                </a14:m>
                <a:endParaRPr lang="en-US" sz="1600" dirty="0"/>
              </a:p>
              <a:p>
                <a:pPr marL="0" indent="0">
                  <a:buNone/>
                </a:pPr>
                <a:endParaRPr lang="en-US" sz="1600" dirty="0"/>
              </a:p>
              <a:p>
                <a:pPr marL="0" indent="0">
                  <a:buNone/>
                </a:pPr>
                <a:r>
                  <a:rPr lang="en-US" sz="1600" dirty="0"/>
                  <a:t>where </a:t>
                </a:r>
                <a:r>
                  <a:rPr lang="en-US" sz="1600" dirty="0">
                    <a:effectLst/>
                    <a:latin typeface="CMSY10"/>
                  </a:rPr>
                  <a:t>◦ </a:t>
                </a:r>
                <a:r>
                  <a:rPr lang="en-US" sz="1600" dirty="0">
                    <a:effectLst/>
                    <a:latin typeface="CMR10"/>
                  </a:rPr>
                  <a:t>denotes entry-wise product, </a:t>
                </a:r>
                <a14:m>
                  <m:oMath xmlns:m="http://schemas.openxmlformats.org/officeDocument/2006/math">
                    <m:sSub>
                      <m:sSubPr>
                        <m:ctrlPr>
                          <a:rPr lang="en-US" sz="1600" i="1" smtClean="0">
                            <a:latin typeface="Cambria Math" panose="02040503050406030204" pitchFamily="18" charset="0"/>
                          </a:rPr>
                        </m:ctrlPr>
                      </m:sSubPr>
                      <m:e>
                        <m:r>
                          <a:rPr lang="tr-TR" sz="1600" b="0" i="1" smtClean="0">
                            <a:latin typeface="Cambria Math" panose="02040503050406030204" pitchFamily="18" charset="0"/>
                          </a:rPr>
                          <m:t>𝑔</m:t>
                        </m:r>
                      </m:e>
                      <m:sub>
                        <m:r>
                          <a:rPr lang="tr-TR" sz="1600" b="0" i="1" smtClean="0">
                            <a:latin typeface="Cambria Math" panose="02040503050406030204" pitchFamily="18" charset="0"/>
                          </a:rPr>
                          <m:t>𝑡</m:t>
                        </m:r>
                      </m:sub>
                    </m:sSub>
                    <m:r>
                      <a:rPr lang="tr-TR" sz="1600" b="0" i="1" smtClean="0">
                        <a:latin typeface="Cambria Math" panose="02040503050406030204" pitchFamily="18" charset="0"/>
                      </a:rPr>
                      <m:t>=</m:t>
                    </m:r>
                    <m:r>
                      <m:rPr>
                        <m:sty m:val="p"/>
                      </m:rPr>
                      <a:rPr lang="tr-TR" sz="1600" i="1">
                        <a:latin typeface="Cambria Math" panose="02040503050406030204" pitchFamily="18" charset="0"/>
                        <a:ea typeface="Cambria Math" panose="02040503050406030204" pitchFamily="18" charset="0"/>
                      </a:rPr>
                      <m:t>∇</m:t>
                    </m:r>
                    <m:sSub>
                      <m:sSubPr>
                        <m:ctrlPr>
                          <a:rPr lang="tr-TR" sz="1600" i="1">
                            <a:latin typeface="Cambria Math" panose="02040503050406030204" pitchFamily="18" charset="0"/>
                            <a:ea typeface="Cambria Math" panose="02040503050406030204" pitchFamily="18" charset="0"/>
                          </a:rPr>
                        </m:ctrlPr>
                      </m:sSubPr>
                      <m:e>
                        <m:r>
                          <a:rPr lang="tr-TR" sz="1600" i="1">
                            <a:latin typeface="Cambria Math" panose="02040503050406030204" pitchFamily="18" charset="0"/>
                            <a:ea typeface="Cambria Math" panose="02040503050406030204" pitchFamily="18" charset="0"/>
                          </a:rPr>
                          <m:t>𝐹</m:t>
                        </m:r>
                      </m:e>
                      <m:sub>
                        <m:r>
                          <a:rPr lang="tr-TR" sz="1600" i="1">
                            <a:latin typeface="Cambria Math" panose="02040503050406030204" pitchFamily="18" charset="0"/>
                            <a:ea typeface="Cambria Math" panose="02040503050406030204" pitchFamily="18" charset="0"/>
                          </a:rPr>
                          <m:t>𝑖</m:t>
                        </m:r>
                      </m:sub>
                    </m:sSub>
                    <m:d>
                      <m:dPr>
                        <m:ctrlPr>
                          <a:rPr lang="tr-TR" sz="1600" i="1">
                            <a:latin typeface="Cambria Math" panose="02040503050406030204" pitchFamily="18" charset="0"/>
                            <a:ea typeface="Cambria Math" panose="02040503050406030204" pitchFamily="18" charset="0"/>
                          </a:rPr>
                        </m:ctrlPr>
                      </m:dPr>
                      <m:e>
                        <m:sSub>
                          <m:sSubPr>
                            <m:ctrlPr>
                              <a:rPr lang="tr-TR" sz="1600" i="1">
                                <a:latin typeface="Cambria Math" panose="02040503050406030204" pitchFamily="18" charset="0"/>
                                <a:ea typeface="Cambria Math" panose="02040503050406030204" pitchFamily="18" charset="0"/>
                              </a:rPr>
                            </m:ctrlPr>
                          </m:sSubPr>
                          <m:e>
                            <m:r>
                              <a:rPr lang="tr-TR" sz="1600" i="1">
                                <a:latin typeface="Cambria Math" panose="02040503050406030204" pitchFamily="18" charset="0"/>
                                <a:ea typeface="Cambria Math" panose="02040503050406030204" pitchFamily="18" charset="0"/>
                              </a:rPr>
                              <m:t>𝜃</m:t>
                            </m:r>
                          </m:e>
                          <m:sub>
                            <m:r>
                              <a:rPr lang="tr-TR" sz="1600" i="1">
                                <a:latin typeface="Cambria Math" panose="02040503050406030204" pitchFamily="18" charset="0"/>
                                <a:ea typeface="Cambria Math" panose="02040503050406030204" pitchFamily="18" charset="0"/>
                              </a:rPr>
                              <m:t>𝑡</m:t>
                            </m:r>
                          </m:sub>
                        </m:sSub>
                      </m:e>
                    </m:d>
                  </m:oMath>
                </a14:m>
                <a:r>
                  <a:rPr lang="en-US" sz="1600" dirty="0"/>
                  <a:t> and </a:t>
                </a:r>
                <a14:m>
                  <m:oMath xmlns:m="http://schemas.openxmlformats.org/officeDocument/2006/math">
                    <m:sSub>
                      <m:sSubPr>
                        <m:ctrlPr>
                          <a:rPr lang="en-US" sz="1600" i="1" smtClean="0">
                            <a:latin typeface="Cambria Math" panose="02040503050406030204" pitchFamily="18" charset="0"/>
                          </a:rPr>
                        </m:ctrlPr>
                      </m:sSubPr>
                      <m:e>
                        <m:r>
                          <a:rPr lang="tr-TR" sz="1600" b="0" i="1" smtClean="0">
                            <a:latin typeface="Cambria Math" panose="02040503050406030204" pitchFamily="18" charset="0"/>
                          </a:rPr>
                          <m:t>𝑣</m:t>
                        </m:r>
                      </m:e>
                      <m:sub>
                        <m:r>
                          <a:rPr lang="tr-TR" sz="1600" b="0" i="1" smtClean="0">
                            <a:latin typeface="Cambria Math" panose="02040503050406030204" pitchFamily="18" charset="0"/>
                          </a:rPr>
                          <m:t>𝑡</m:t>
                        </m:r>
                      </m:sub>
                    </m:sSub>
                    <m:r>
                      <a:rPr lang="tr-TR" sz="1600" b="0" i="1" smtClean="0">
                        <a:latin typeface="Cambria Math" panose="02040503050406030204" pitchFamily="18" charset="0"/>
                      </a:rPr>
                      <m:t>=</m:t>
                    </m:r>
                    <m:nary>
                      <m:naryPr>
                        <m:chr m:val="∑"/>
                        <m:limLoc m:val="subSup"/>
                        <m:ctrlPr>
                          <a:rPr lang="tr-TR" sz="1600" b="0" i="1" smtClean="0">
                            <a:latin typeface="Cambria Math" panose="02040503050406030204" pitchFamily="18" charset="0"/>
                          </a:rPr>
                        </m:ctrlPr>
                      </m:naryPr>
                      <m:sub>
                        <m:r>
                          <m:rPr>
                            <m:brk m:alnAt="25"/>
                          </m:rPr>
                          <a:rPr lang="tr-TR" sz="1600" b="0" i="1" smtClean="0">
                            <a:latin typeface="Cambria Math" panose="02040503050406030204" pitchFamily="18" charset="0"/>
                          </a:rPr>
                          <m:t>𝑗</m:t>
                        </m:r>
                        <m:r>
                          <a:rPr lang="tr-TR" sz="1600" b="0" i="1" smtClean="0">
                            <a:latin typeface="Cambria Math" panose="02040503050406030204" pitchFamily="18" charset="0"/>
                          </a:rPr>
                          <m:t>=1</m:t>
                        </m:r>
                      </m:sub>
                      <m:sup>
                        <m:r>
                          <a:rPr lang="tr-TR" sz="1600" b="0" i="1" smtClean="0">
                            <a:latin typeface="Cambria Math" panose="02040503050406030204" pitchFamily="18" charset="0"/>
                          </a:rPr>
                          <m:t>𝑡</m:t>
                        </m:r>
                      </m:sup>
                      <m:e>
                        <m:sSub>
                          <m:sSubPr>
                            <m:ctrlPr>
                              <a:rPr lang="tr-TR" sz="1600" b="0" i="1" smtClean="0">
                                <a:latin typeface="Cambria Math" panose="02040503050406030204" pitchFamily="18" charset="0"/>
                              </a:rPr>
                            </m:ctrlPr>
                          </m:sSubPr>
                          <m:e>
                            <m:r>
                              <a:rPr lang="tr-TR" sz="1600" b="0" i="1" smtClean="0">
                                <a:latin typeface="Cambria Math" panose="02040503050406030204" pitchFamily="18" charset="0"/>
                              </a:rPr>
                              <m:t>𝑔</m:t>
                            </m:r>
                          </m:e>
                          <m:sub>
                            <m:r>
                              <a:rPr lang="tr-TR" sz="1600" b="0" i="1" smtClean="0">
                                <a:latin typeface="Cambria Math" panose="02040503050406030204" pitchFamily="18" charset="0"/>
                              </a:rPr>
                              <m:t>𝑗</m:t>
                            </m:r>
                          </m:sub>
                        </m:sSub>
                        <m:r>
                          <a:rPr lang="tr-TR" sz="1600" b="0" i="1" smtClean="0">
                            <a:latin typeface="Cambria Math" panose="02040503050406030204" pitchFamily="18" charset="0"/>
                            <a:ea typeface="Cambria Math" panose="02040503050406030204" pitchFamily="18" charset="0"/>
                          </a:rPr>
                          <m:t>∘</m:t>
                        </m:r>
                        <m:sSub>
                          <m:sSubPr>
                            <m:ctrlPr>
                              <a:rPr lang="tr-TR" sz="1600" b="0" i="1" smtClean="0">
                                <a:latin typeface="Cambria Math" panose="02040503050406030204" pitchFamily="18" charset="0"/>
                                <a:ea typeface="Cambria Math" panose="02040503050406030204" pitchFamily="18" charset="0"/>
                              </a:rPr>
                            </m:ctrlPr>
                          </m:sSubPr>
                          <m:e>
                            <m:r>
                              <a:rPr lang="tr-TR" sz="1600" b="0" i="1" smtClean="0">
                                <a:latin typeface="Cambria Math" panose="02040503050406030204" pitchFamily="18" charset="0"/>
                                <a:ea typeface="Cambria Math" panose="02040503050406030204" pitchFamily="18" charset="0"/>
                              </a:rPr>
                              <m:t>𝑔</m:t>
                            </m:r>
                          </m:e>
                          <m:sub>
                            <m:r>
                              <a:rPr lang="tr-TR" sz="1600" b="0" i="1" smtClean="0">
                                <a:latin typeface="Cambria Math" panose="02040503050406030204" pitchFamily="18" charset="0"/>
                                <a:ea typeface="Cambria Math" panose="02040503050406030204" pitchFamily="18" charset="0"/>
                              </a:rPr>
                              <m:t>𝑗</m:t>
                            </m:r>
                          </m:sub>
                        </m:sSub>
                      </m:e>
                    </m:nary>
                    <m:r>
                      <a:rPr lang="tr-TR" sz="1600" b="0" i="1" smtClean="0">
                        <a:latin typeface="Cambria Math" panose="02040503050406030204" pitchFamily="18" charset="0"/>
                      </a:rPr>
                      <m:t>=</m:t>
                    </m:r>
                    <m:f>
                      <m:fPr>
                        <m:ctrlPr>
                          <a:rPr lang="tr-TR" sz="1600" b="0" i="1" smtClean="0">
                            <a:latin typeface="Cambria Math" panose="02040503050406030204" pitchFamily="18" charset="0"/>
                          </a:rPr>
                        </m:ctrlPr>
                      </m:fPr>
                      <m:num>
                        <m:r>
                          <a:rPr lang="tr-TR" sz="1600" b="0" i="1" smtClean="0">
                            <a:latin typeface="Cambria Math" panose="02040503050406030204" pitchFamily="18" charset="0"/>
                          </a:rPr>
                          <m:t>1</m:t>
                        </m:r>
                      </m:num>
                      <m:den>
                        <m:rad>
                          <m:radPr>
                            <m:degHide m:val="on"/>
                            <m:ctrlPr>
                              <a:rPr lang="tr-TR" sz="1600" b="0" i="1" smtClean="0">
                                <a:latin typeface="Cambria Math" panose="02040503050406030204" pitchFamily="18" charset="0"/>
                              </a:rPr>
                            </m:ctrlPr>
                          </m:radPr>
                          <m:deg/>
                          <m:e>
                            <m:nary>
                              <m:naryPr>
                                <m:chr m:val="∑"/>
                                <m:limLoc m:val="subSup"/>
                                <m:ctrlPr>
                                  <a:rPr lang="tr-TR" sz="1600" b="0" i="1" smtClean="0">
                                    <a:latin typeface="Cambria Math" panose="02040503050406030204" pitchFamily="18" charset="0"/>
                                  </a:rPr>
                                </m:ctrlPr>
                              </m:naryPr>
                              <m:sub>
                                <m:r>
                                  <m:rPr>
                                    <m:brk m:alnAt="25"/>
                                  </m:rPr>
                                  <a:rPr lang="tr-TR" sz="1600" b="0" i="1" smtClean="0">
                                    <a:latin typeface="Cambria Math" panose="02040503050406030204" pitchFamily="18" charset="0"/>
                                  </a:rPr>
                                  <m:t>𝑗</m:t>
                                </m:r>
                                <m:r>
                                  <a:rPr lang="tr-TR" sz="1600" b="0" i="1" smtClean="0">
                                    <a:latin typeface="Cambria Math" panose="02040503050406030204" pitchFamily="18" charset="0"/>
                                  </a:rPr>
                                  <m:t>=0</m:t>
                                </m:r>
                              </m:sub>
                              <m:sup>
                                <m:r>
                                  <a:rPr lang="tr-TR" sz="1600" b="0" i="1" smtClean="0">
                                    <a:latin typeface="Cambria Math" panose="02040503050406030204" pitchFamily="18" charset="0"/>
                                  </a:rPr>
                                  <m:t>𝑡</m:t>
                                </m:r>
                              </m:sup>
                              <m:e>
                                <m:sSubSup>
                                  <m:sSubSupPr>
                                    <m:ctrlPr>
                                      <a:rPr lang="tr-TR" sz="1600" b="0" i="1" smtClean="0">
                                        <a:latin typeface="Cambria Math" panose="02040503050406030204" pitchFamily="18" charset="0"/>
                                      </a:rPr>
                                    </m:ctrlPr>
                                  </m:sSubSupPr>
                                  <m:e>
                                    <m:r>
                                      <a:rPr lang="tr-TR" sz="1600" b="0" i="1" smtClean="0">
                                        <a:latin typeface="Cambria Math" panose="02040503050406030204" pitchFamily="18" charset="0"/>
                                      </a:rPr>
                                      <m:t>𝑔</m:t>
                                    </m:r>
                                  </m:e>
                                  <m:sub>
                                    <m:r>
                                      <a:rPr lang="tr-TR" sz="1600" b="0" i="1" smtClean="0">
                                        <a:latin typeface="Cambria Math" panose="02040503050406030204" pitchFamily="18" charset="0"/>
                                      </a:rPr>
                                      <m:t>𝑗</m:t>
                                    </m:r>
                                    <m:r>
                                      <a:rPr lang="tr-TR" sz="1600" b="0" i="1" smtClean="0">
                                        <a:latin typeface="Cambria Math" panose="02040503050406030204" pitchFamily="18" charset="0"/>
                                      </a:rPr>
                                      <m:t>,</m:t>
                                    </m:r>
                                    <m:r>
                                      <a:rPr lang="tr-TR" sz="1600" b="0" i="1" smtClean="0">
                                        <a:latin typeface="Cambria Math" panose="02040503050406030204" pitchFamily="18" charset="0"/>
                                      </a:rPr>
                                      <m:t>𝑘</m:t>
                                    </m:r>
                                  </m:sub>
                                  <m:sup>
                                    <m:r>
                                      <a:rPr lang="tr-TR" sz="1600" b="0" i="1" smtClean="0">
                                        <a:latin typeface="Cambria Math" panose="02040503050406030204" pitchFamily="18" charset="0"/>
                                      </a:rPr>
                                      <m:t>2</m:t>
                                    </m:r>
                                  </m:sup>
                                </m:sSubSup>
                              </m:e>
                            </m:nary>
                          </m:e>
                        </m:rad>
                      </m:den>
                    </m:f>
                  </m:oMath>
                </a14:m>
                <a:endParaRPr lang="en-US" sz="1600"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822959" y="1845733"/>
                <a:ext cx="7543801" cy="4383617"/>
              </a:xfrm>
              <a:blipFill>
                <a:blip r:embed="rId3"/>
                <a:stretch>
                  <a:fillRect l="-1510" b="-7225"/>
                </a:stretch>
              </a:blipFill>
            </p:spPr>
            <p:txBody>
              <a:bodyPr/>
              <a:lstStyle/>
              <a:p>
                <a:r>
                  <a:rPr lang="en-TR">
                    <a:noFill/>
                  </a:rPr>
                  <a:t> </a:t>
                </a:r>
              </a:p>
            </p:txBody>
          </p:sp>
        </mc:Fallback>
      </mc:AlternateContent>
      <p:sp>
        <p:nvSpPr>
          <p:cNvPr id="4" name="TextBox 3">
            <a:extLst>
              <a:ext uri="{FF2B5EF4-FFF2-40B4-BE49-F238E27FC236}">
                <a16:creationId xmlns:a16="http://schemas.microsoft.com/office/drawing/2014/main" id="{0C0132AC-2002-72CD-F13B-33F9D9159C2B}"/>
              </a:ext>
            </a:extLst>
          </p:cNvPr>
          <p:cNvSpPr txBox="1"/>
          <p:nvPr/>
        </p:nvSpPr>
        <p:spPr>
          <a:xfrm>
            <a:off x="4930814" y="6458798"/>
            <a:ext cx="4075859" cy="307777"/>
          </a:xfrm>
          <a:prstGeom prst="rect">
            <a:avLst/>
          </a:prstGeom>
          <a:noFill/>
        </p:spPr>
        <p:txBody>
          <a:bodyPr wrap="none" rtlCol="0">
            <a:spAutoFit/>
          </a:bodyPr>
          <a:lstStyle/>
          <a:p>
            <a:r>
              <a:rPr lang="en-US" sz="1400" b="0" i="0" u="none" strike="noStrike" dirty="0">
                <a:solidFill>
                  <a:srgbClr val="868E96"/>
                </a:solidFill>
                <a:effectLst/>
                <a:latin typeface="Segoe UI" panose="020F0502020204030204" pitchFamily="34" charset="0"/>
              </a:rPr>
              <a:t>Seminar: Mathematics of Data Science, WS 23-24</a:t>
            </a:r>
            <a:endParaRPr lang="en-TR" sz="1400" dirty="0"/>
          </a:p>
        </p:txBody>
      </p:sp>
    </p:spTree>
    <p:extLst>
      <p:ext uri="{BB962C8B-B14F-4D97-AF65-F5344CB8AC3E}">
        <p14:creationId xmlns:p14="http://schemas.microsoft.com/office/powerpoint/2010/main" val="31703097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Global Optimization of Neural Nets (GON)</a:t>
            </a:r>
          </a:p>
        </p:txBody>
      </p:sp>
      <p:pic>
        <p:nvPicPr>
          <p:cNvPr id="6" name="Content Placeholder 5" descr="A graph of a function&#10;&#10;Description automatically generated">
            <a:extLst>
              <a:ext uri="{FF2B5EF4-FFF2-40B4-BE49-F238E27FC236}">
                <a16:creationId xmlns:a16="http://schemas.microsoft.com/office/drawing/2014/main" id="{DDB7E4AE-1E19-CFE3-48A5-E7EAA9A23E5C}"/>
              </a:ext>
            </a:extLst>
          </p:cNvPr>
          <p:cNvPicPr>
            <a:picLocks noGrp="1" noChangeAspect="1"/>
          </p:cNvPicPr>
          <p:nvPr>
            <p:ph idx="1"/>
          </p:nvPr>
        </p:nvPicPr>
        <p:blipFill>
          <a:blip r:embed="rId3"/>
          <a:stretch>
            <a:fillRect/>
          </a:stretch>
        </p:blipFill>
        <p:spPr>
          <a:xfrm>
            <a:off x="2397125" y="2651125"/>
            <a:ext cx="4394200" cy="2413000"/>
          </a:xfrm>
        </p:spPr>
      </p:pic>
      <p:sp>
        <p:nvSpPr>
          <p:cNvPr id="4" name="TextBox 3">
            <a:extLst>
              <a:ext uri="{FF2B5EF4-FFF2-40B4-BE49-F238E27FC236}">
                <a16:creationId xmlns:a16="http://schemas.microsoft.com/office/drawing/2014/main" id="{0C0132AC-2002-72CD-F13B-33F9D9159C2B}"/>
              </a:ext>
            </a:extLst>
          </p:cNvPr>
          <p:cNvSpPr txBox="1"/>
          <p:nvPr/>
        </p:nvSpPr>
        <p:spPr>
          <a:xfrm>
            <a:off x="4930814" y="6458798"/>
            <a:ext cx="4075859" cy="307777"/>
          </a:xfrm>
          <a:prstGeom prst="rect">
            <a:avLst/>
          </a:prstGeom>
          <a:noFill/>
        </p:spPr>
        <p:txBody>
          <a:bodyPr wrap="none" rtlCol="0">
            <a:spAutoFit/>
          </a:bodyPr>
          <a:lstStyle/>
          <a:p>
            <a:r>
              <a:rPr lang="en-US" sz="1400" b="0" i="0" u="none" strike="noStrike" dirty="0">
                <a:solidFill>
                  <a:srgbClr val="868E96"/>
                </a:solidFill>
                <a:effectLst/>
                <a:latin typeface="Segoe UI" panose="020F0502020204030204" pitchFamily="34" charset="0"/>
              </a:rPr>
              <a:t>Seminar: Mathematics of Data Science, WS 23-24</a:t>
            </a:r>
            <a:endParaRPr lang="en-TR" sz="1400" dirty="0"/>
          </a:p>
        </p:txBody>
      </p:sp>
    </p:spTree>
    <p:extLst>
      <p:ext uri="{BB962C8B-B14F-4D97-AF65-F5344CB8AC3E}">
        <p14:creationId xmlns:p14="http://schemas.microsoft.com/office/powerpoint/2010/main" val="960808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Implementation on MNIST Dataset – Choose Among Algorithms (1)</a:t>
            </a:r>
          </a:p>
        </p:txBody>
      </p:sp>
      <p:pic>
        <p:nvPicPr>
          <p:cNvPr id="6" name="Content Placeholder 5">
            <a:extLst>
              <a:ext uri="{FF2B5EF4-FFF2-40B4-BE49-F238E27FC236}">
                <a16:creationId xmlns:a16="http://schemas.microsoft.com/office/drawing/2014/main" id="{DD22C733-00FA-999A-C93E-88D9097B803B}"/>
              </a:ext>
            </a:extLst>
          </p:cNvPr>
          <p:cNvPicPr>
            <a:picLocks noGrp="1" noChangeAspect="1"/>
          </p:cNvPicPr>
          <p:nvPr>
            <p:ph idx="1"/>
          </p:nvPr>
        </p:nvPicPr>
        <p:blipFill>
          <a:blip r:embed="rId3"/>
          <a:stretch>
            <a:fillRect/>
          </a:stretch>
        </p:blipFill>
        <p:spPr>
          <a:xfrm>
            <a:off x="1605469" y="2247837"/>
            <a:ext cx="5978782" cy="3509985"/>
          </a:xfrm>
        </p:spPr>
      </p:pic>
      <p:sp>
        <p:nvSpPr>
          <p:cNvPr id="4" name="TextBox 3">
            <a:extLst>
              <a:ext uri="{FF2B5EF4-FFF2-40B4-BE49-F238E27FC236}">
                <a16:creationId xmlns:a16="http://schemas.microsoft.com/office/drawing/2014/main" id="{0C0132AC-2002-72CD-F13B-33F9D9159C2B}"/>
              </a:ext>
            </a:extLst>
          </p:cNvPr>
          <p:cNvSpPr txBox="1"/>
          <p:nvPr/>
        </p:nvSpPr>
        <p:spPr>
          <a:xfrm>
            <a:off x="4930814" y="6458798"/>
            <a:ext cx="4075859" cy="307777"/>
          </a:xfrm>
          <a:prstGeom prst="rect">
            <a:avLst/>
          </a:prstGeom>
          <a:noFill/>
        </p:spPr>
        <p:txBody>
          <a:bodyPr wrap="none" rtlCol="0">
            <a:spAutoFit/>
          </a:bodyPr>
          <a:lstStyle/>
          <a:p>
            <a:r>
              <a:rPr lang="en-US" sz="1400" b="0" i="0" u="none" strike="noStrike" dirty="0">
                <a:solidFill>
                  <a:srgbClr val="868E96"/>
                </a:solidFill>
                <a:effectLst/>
                <a:latin typeface="Segoe UI" panose="020F0502020204030204" pitchFamily="34" charset="0"/>
              </a:rPr>
              <a:t>Seminar: Mathematics of Data Science, WS 23-24</a:t>
            </a:r>
            <a:endParaRPr lang="en-TR" sz="1400" dirty="0"/>
          </a:p>
        </p:txBody>
      </p:sp>
    </p:spTree>
    <p:extLst>
      <p:ext uri="{BB962C8B-B14F-4D97-AF65-F5344CB8AC3E}">
        <p14:creationId xmlns:p14="http://schemas.microsoft.com/office/powerpoint/2010/main" val="22719343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Implementation on MNIST Dataset – Choose Among Algorithms (2)</a:t>
            </a:r>
          </a:p>
        </p:txBody>
      </p:sp>
      <p:sp>
        <p:nvSpPr>
          <p:cNvPr id="4" name="TextBox 3">
            <a:extLst>
              <a:ext uri="{FF2B5EF4-FFF2-40B4-BE49-F238E27FC236}">
                <a16:creationId xmlns:a16="http://schemas.microsoft.com/office/drawing/2014/main" id="{0C0132AC-2002-72CD-F13B-33F9D9159C2B}"/>
              </a:ext>
            </a:extLst>
          </p:cNvPr>
          <p:cNvSpPr txBox="1"/>
          <p:nvPr/>
        </p:nvSpPr>
        <p:spPr>
          <a:xfrm>
            <a:off x="4930814" y="6458798"/>
            <a:ext cx="4075859" cy="307777"/>
          </a:xfrm>
          <a:prstGeom prst="rect">
            <a:avLst/>
          </a:prstGeom>
          <a:noFill/>
        </p:spPr>
        <p:txBody>
          <a:bodyPr wrap="none" rtlCol="0">
            <a:spAutoFit/>
          </a:bodyPr>
          <a:lstStyle/>
          <a:p>
            <a:r>
              <a:rPr lang="en-US" sz="1400" b="0" i="0" u="none" strike="noStrike" dirty="0">
                <a:solidFill>
                  <a:srgbClr val="868E96"/>
                </a:solidFill>
                <a:effectLst/>
                <a:latin typeface="Segoe UI" panose="020F0502020204030204" pitchFamily="34" charset="0"/>
              </a:rPr>
              <a:t>Seminar: Mathematics of Data Science, WS 23-24</a:t>
            </a:r>
            <a:endParaRPr lang="en-TR" sz="1400" dirty="0"/>
          </a:p>
        </p:txBody>
      </p:sp>
      <p:pic>
        <p:nvPicPr>
          <p:cNvPr id="8" name="Content Placeholder 7" descr="A graph with blue lines and numbers&#10;&#10;Description automatically generated">
            <a:extLst>
              <a:ext uri="{FF2B5EF4-FFF2-40B4-BE49-F238E27FC236}">
                <a16:creationId xmlns:a16="http://schemas.microsoft.com/office/drawing/2014/main" id="{BFA84A22-2608-6FC3-D514-95DD0A140E08}"/>
              </a:ext>
            </a:extLst>
          </p:cNvPr>
          <p:cNvPicPr>
            <a:picLocks noGrp="1" noChangeAspect="1"/>
          </p:cNvPicPr>
          <p:nvPr>
            <p:ph idx="1"/>
          </p:nvPr>
        </p:nvPicPr>
        <p:blipFill>
          <a:blip r:embed="rId3"/>
          <a:stretch>
            <a:fillRect/>
          </a:stretch>
        </p:blipFill>
        <p:spPr>
          <a:xfrm>
            <a:off x="0" y="1915938"/>
            <a:ext cx="3009900" cy="1942350"/>
          </a:xfrm>
        </p:spPr>
      </p:pic>
      <p:pic>
        <p:nvPicPr>
          <p:cNvPr id="10" name="Picture 9" descr="A graph of loss curves&#10;&#10;Description automatically generated">
            <a:extLst>
              <a:ext uri="{FF2B5EF4-FFF2-40B4-BE49-F238E27FC236}">
                <a16:creationId xmlns:a16="http://schemas.microsoft.com/office/drawing/2014/main" id="{E4443FCF-C15B-C1F6-186F-1AB68AAB6089}"/>
              </a:ext>
            </a:extLst>
          </p:cNvPr>
          <p:cNvPicPr>
            <a:picLocks noChangeAspect="1"/>
          </p:cNvPicPr>
          <p:nvPr/>
        </p:nvPicPr>
        <p:blipFill>
          <a:blip r:embed="rId4"/>
          <a:stretch>
            <a:fillRect/>
          </a:stretch>
        </p:blipFill>
        <p:spPr>
          <a:xfrm>
            <a:off x="3009900" y="1915939"/>
            <a:ext cx="3009900" cy="1942349"/>
          </a:xfrm>
          <a:prstGeom prst="rect">
            <a:avLst/>
          </a:prstGeom>
        </p:spPr>
      </p:pic>
      <p:pic>
        <p:nvPicPr>
          <p:cNvPr id="12" name="Picture 11" descr="A graph with blue and orange lines&#10;&#10;Description automatically generated">
            <a:extLst>
              <a:ext uri="{FF2B5EF4-FFF2-40B4-BE49-F238E27FC236}">
                <a16:creationId xmlns:a16="http://schemas.microsoft.com/office/drawing/2014/main" id="{70F8DE13-A47C-501B-C175-DE44436F58D5}"/>
              </a:ext>
            </a:extLst>
          </p:cNvPr>
          <p:cNvPicPr>
            <a:picLocks noChangeAspect="1"/>
          </p:cNvPicPr>
          <p:nvPr/>
        </p:nvPicPr>
        <p:blipFill>
          <a:blip r:embed="rId5"/>
          <a:stretch>
            <a:fillRect/>
          </a:stretch>
        </p:blipFill>
        <p:spPr>
          <a:xfrm>
            <a:off x="5996773" y="1915938"/>
            <a:ext cx="3009900" cy="1942349"/>
          </a:xfrm>
          <a:prstGeom prst="rect">
            <a:avLst/>
          </a:prstGeom>
        </p:spPr>
      </p:pic>
      <p:pic>
        <p:nvPicPr>
          <p:cNvPr id="14" name="Picture 13" descr="A graph of loss curves&#10;&#10;Description automatically generated">
            <a:extLst>
              <a:ext uri="{FF2B5EF4-FFF2-40B4-BE49-F238E27FC236}">
                <a16:creationId xmlns:a16="http://schemas.microsoft.com/office/drawing/2014/main" id="{ECC51A60-76A5-30D2-6353-8E12658BF7CA}"/>
              </a:ext>
            </a:extLst>
          </p:cNvPr>
          <p:cNvPicPr>
            <a:picLocks noChangeAspect="1"/>
          </p:cNvPicPr>
          <p:nvPr/>
        </p:nvPicPr>
        <p:blipFill>
          <a:blip r:embed="rId6"/>
          <a:stretch>
            <a:fillRect/>
          </a:stretch>
        </p:blipFill>
        <p:spPr>
          <a:xfrm>
            <a:off x="0" y="4036864"/>
            <a:ext cx="3039553" cy="1942349"/>
          </a:xfrm>
          <a:prstGeom prst="rect">
            <a:avLst/>
          </a:prstGeom>
        </p:spPr>
      </p:pic>
      <p:pic>
        <p:nvPicPr>
          <p:cNvPr id="16" name="Picture 15" descr="A graph with orange lines and numbers&#10;&#10;Description automatically generated">
            <a:extLst>
              <a:ext uri="{FF2B5EF4-FFF2-40B4-BE49-F238E27FC236}">
                <a16:creationId xmlns:a16="http://schemas.microsoft.com/office/drawing/2014/main" id="{720958AB-E305-AA58-D44D-7D83DC831ECB}"/>
              </a:ext>
            </a:extLst>
          </p:cNvPr>
          <p:cNvPicPr>
            <a:picLocks noChangeAspect="1"/>
          </p:cNvPicPr>
          <p:nvPr/>
        </p:nvPicPr>
        <p:blipFill>
          <a:blip r:embed="rId7"/>
          <a:stretch>
            <a:fillRect/>
          </a:stretch>
        </p:blipFill>
        <p:spPr>
          <a:xfrm>
            <a:off x="3039552" y="4036864"/>
            <a:ext cx="2954909" cy="1942349"/>
          </a:xfrm>
          <a:prstGeom prst="rect">
            <a:avLst/>
          </a:prstGeom>
        </p:spPr>
      </p:pic>
      <p:pic>
        <p:nvPicPr>
          <p:cNvPr id="18" name="Picture 17" descr="A graph of loss curves&#10;&#10;Description automatically generated">
            <a:extLst>
              <a:ext uri="{FF2B5EF4-FFF2-40B4-BE49-F238E27FC236}">
                <a16:creationId xmlns:a16="http://schemas.microsoft.com/office/drawing/2014/main" id="{7FACF7D4-4088-EAF5-6A57-CAC7B8004D4C}"/>
              </a:ext>
            </a:extLst>
          </p:cNvPr>
          <p:cNvPicPr>
            <a:picLocks noChangeAspect="1"/>
          </p:cNvPicPr>
          <p:nvPr/>
        </p:nvPicPr>
        <p:blipFill>
          <a:blip r:embed="rId8"/>
          <a:stretch>
            <a:fillRect/>
          </a:stretch>
        </p:blipFill>
        <p:spPr>
          <a:xfrm>
            <a:off x="5994462" y="4036864"/>
            <a:ext cx="3039554" cy="1942349"/>
          </a:xfrm>
          <a:prstGeom prst="rect">
            <a:avLst/>
          </a:prstGeom>
        </p:spPr>
      </p:pic>
    </p:spTree>
    <p:extLst>
      <p:ext uri="{BB962C8B-B14F-4D97-AF65-F5344CB8AC3E}">
        <p14:creationId xmlns:p14="http://schemas.microsoft.com/office/powerpoint/2010/main" val="33074769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Conclusion</a:t>
            </a:r>
          </a:p>
        </p:txBody>
      </p:sp>
      <p:sp>
        <p:nvSpPr>
          <p:cNvPr id="4" name="TextBox 3">
            <a:extLst>
              <a:ext uri="{FF2B5EF4-FFF2-40B4-BE49-F238E27FC236}">
                <a16:creationId xmlns:a16="http://schemas.microsoft.com/office/drawing/2014/main" id="{0C0132AC-2002-72CD-F13B-33F9D9159C2B}"/>
              </a:ext>
            </a:extLst>
          </p:cNvPr>
          <p:cNvSpPr txBox="1"/>
          <p:nvPr/>
        </p:nvSpPr>
        <p:spPr>
          <a:xfrm>
            <a:off x="4930814" y="6458798"/>
            <a:ext cx="4075859" cy="307777"/>
          </a:xfrm>
          <a:prstGeom prst="rect">
            <a:avLst/>
          </a:prstGeom>
          <a:noFill/>
        </p:spPr>
        <p:txBody>
          <a:bodyPr wrap="none" rtlCol="0">
            <a:spAutoFit/>
          </a:bodyPr>
          <a:lstStyle/>
          <a:p>
            <a:r>
              <a:rPr lang="en-US" sz="1400" b="0" i="0" u="none" strike="noStrike" dirty="0">
                <a:solidFill>
                  <a:srgbClr val="868E96"/>
                </a:solidFill>
                <a:effectLst/>
                <a:latin typeface="Segoe UI" panose="020F0502020204030204" pitchFamily="34" charset="0"/>
              </a:rPr>
              <a:t>Seminar: Mathematics of Data Science, WS 23-24</a:t>
            </a:r>
            <a:endParaRPr lang="en-TR" sz="1400" dirty="0"/>
          </a:p>
        </p:txBody>
      </p:sp>
    </p:spTree>
    <p:extLst>
      <p:ext uri="{BB962C8B-B14F-4D97-AF65-F5344CB8AC3E}">
        <p14:creationId xmlns:p14="http://schemas.microsoft.com/office/powerpoint/2010/main" val="3708614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z="2800" dirty="0"/>
              <a:t>Ata </a:t>
            </a:r>
            <a:r>
              <a:rPr lang="en-US" sz="2800" dirty="0" err="1"/>
              <a:t>Yigit</a:t>
            </a:r>
            <a:r>
              <a:rPr lang="en-US" sz="2800" dirty="0"/>
              <a:t> Vice, MSc. Mathematics in Data Science</a:t>
            </a:r>
          </a:p>
        </p:txBody>
      </p:sp>
      <p:sp>
        <p:nvSpPr>
          <p:cNvPr id="2" name="TextBox 1">
            <a:extLst>
              <a:ext uri="{FF2B5EF4-FFF2-40B4-BE49-F238E27FC236}">
                <a16:creationId xmlns:a16="http://schemas.microsoft.com/office/drawing/2014/main" id="{C021EE45-DBDD-6F05-7304-B05F4A7FCD67}"/>
              </a:ext>
            </a:extLst>
          </p:cNvPr>
          <p:cNvSpPr txBox="1"/>
          <p:nvPr/>
        </p:nvSpPr>
        <p:spPr>
          <a:xfrm>
            <a:off x="4930814" y="6458798"/>
            <a:ext cx="4075859" cy="307777"/>
          </a:xfrm>
          <a:prstGeom prst="rect">
            <a:avLst/>
          </a:prstGeom>
          <a:noFill/>
        </p:spPr>
        <p:txBody>
          <a:bodyPr wrap="none" rtlCol="0">
            <a:spAutoFit/>
          </a:bodyPr>
          <a:lstStyle/>
          <a:p>
            <a:r>
              <a:rPr lang="en-US" sz="1400" b="0" i="0" u="none" strike="noStrike" dirty="0">
                <a:solidFill>
                  <a:srgbClr val="868E96"/>
                </a:solidFill>
                <a:effectLst/>
                <a:latin typeface="Segoe UI" panose="020F0502020204030204" pitchFamily="34" charset="0"/>
              </a:rPr>
              <a:t>Seminar: Mathematics of Data Science, WS 23-24</a:t>
            </a:r>
            <a:endParaRPr lang="en-TR" sz="1400" dirty="0"/>
          </a:p>
        </p:txBody>
      </p:sp>
      <p:sp>
        <p:nvSpPr>
          <p:cNvPr id="3" name="TextBox 2">
            <a:extLst>
              <a:ext uri="{FF2B5EF4-FFF2-40B4-BE49-F238E27FC236}">
                <a16:creationId xmlns:a16="http://schemas.microsoft.com/office/drawing/2014/main" id="{5D92090A-7029-B441-A881-FC0BB881F6AB}"/>
              </a:ext>
            </a:extLst>
          </p:cNvPr>
          <p:cNvSpPr txBox="1"/>
          <p:nvPr/>
        </p:nvSpPr>
        <p:spPr>
          <a:xfrm>
            <a:off x="822959" y="1783080"/>
            <a:ext cx="7589519" cy="2031325"/>
          </a:xfrm>
          <a:prstGeom prst="rect">
            <a:avLst/>
          </a:prstGeom>
          <a:noFill/>
        </p:spPr>
        <p:txBody>
          <a:bodyPr wrap="square" rtlCol="0">
            <a:spAutoFit/>
          </a:bodyPr>
          <a:lstStyle/>
          <a:p>
            <a:r>
              <a:rPr lang="en-TR" dirty="0"/>
              <a:t>Thank you for listening.</a:t>
            </a:r>
          </a:p>
          <a:p>
            <a:endParaRPr lang="en-TR" dirty="0"/>
          </a:p>
          <a:p>
            <a:endParaRPr lang="en-TR" dirty="0"/>
          </a:p>
          <a:p>
            <a:endParaRPr lang="en-TR" dirty="0"/>
          </a:p>
          <a:p>
            <a:r>
              <a:rPr lang="en-US" dirty="0"/>
              <a:t>F</a:t>
            </a:r>
            <a:r>
              <a:rPr lang="en-TR" dirty="0"/>
              <a:t>or implementation, see</a:t>
            </a:r>
          </a:p>
          <a:p>
            <a:endParaRPr lang="en-TR" dirty="0"/>
          </a:p>
          <a:p>
            <a:r>
              <a:rPr lang="en-US" dirty="0">
                <a:hlinkClick r:id="rId3"/>
              </a:rPr>
              <a:t>https://</a:t>
            </a:r>
            <a:r>
              <a:rPr lang="en-US" dirty="0" err="1">
                <a:hlinkClick r:id="rId3"/>
              </a:rPr>
              <a:t>github.com</a:t>
            </a:r>
            <a:r>
              <a:rPr lang="en-US" dirty="0">
                <a:hlinkClick r:id="rId3"/>
              </a:rPr>
              <a:t>/</a:t>
            </a:r>
            <a:r>
              <a:rPr lang="en-US" dirty="0" err="1">
                <a:hlinkClick r:id="rId3"/>
              </a:rPr>
              <a:t>atavice</a:t>
            </a:r>
            <a:r>
              <a:rPr lang="en-US" dirty="0">
                <a:hlinkClick r:id="rId3"/>
              </a:rPr>
              <a:t>/seminar</a:t>
            </a:r>
            <a:endParaRPr lang="en-TR" dirty="0"/>
          </a:p>
        </p:txBody>
      </p:sp>
    </p:spTree>
    <p:extLst>
      <p:ext uri="{BB962C8B-B14F-4D97-AF65-F5344CB8AC3E}">
        <p14:creationId xmlns:p14="http://schemas.microsoft.com/office/powerpoint/2010/main" val="29723733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Presentation Outline</a:t>
            </a:r>
          </a:p>
        </p:txBody>
      </p:sp>
      <p:sp>
        <p:nvSpPr>
          <p:cNvPr id="3" name="Content Placeholder 2"/>
          <p:cNvSpPr>
            <a:spLocks noGrp="1"/>
          </p:cNvSpPr>
          <p:nvPr>
            <p:ph idx="1"/>
          </p:nvPr>
        </p:nvSpPr>
        <p:spPr/>
        <p:txBody>
          <a:bodyPr>
            <a:normAutofit/>
          </a:bodyPr>
          <a:lstStyle/>
          <a:p>
            <a:pPr marL="457200" indent="-457200">
              <a:buFont typeface="+mj-lt"/>
              <a:buAutoNum type="arabicPeriod"/>
            </a:pPr>
            <a:endParaRPr lang="en-US" sz="1600" dirty="0"/>
          </a:p>
          <a:p>
            <a:pPr marL="457200" indent="-457200">
              <a:buFont typeface="+mj-lt"/>
              <a:buAutoNum type="arabicPeriod"/>
            </a:pPr>
            <a:endParaRPr lang="en-US" sz="1600" dirty="0"/>
          </a:p>
          <a:p>
            <a:pPr marL="457200" indent="-457200">
              <a:buFont typeface="+mj-lt"/>
              <a:buAutoNum type="arabicPeriod"/>
            </a:pPr>
            <a:r>
              <a:rPr lang="en-US" sz="1600" dirty="0"/>
              <a:t>Introduction &amp; Problem Formulation </a:t>
            </a:r>
          </a:p>
          <a:p>
            <a:pPr marL="457200" indent="-457200">
              <a:buFont typeface="+mj-lt"/>
              <a:buAutoNum type="arabicPeriod"/>
            </a:pPr>
            <a:r>
              <a:rPr lang="en-US" sz="1600" dirty="0"/>
              <a:t>Gradient Descent Neural-net Specific Tricks</a:t>
            </a:r>
          </a:p>
          <a:p>
            <a:pPr marL="457200" indent="-457200">
              <a:buFont typeface="+mj-lt"/>
              <a:buAutoNum type="arabicPeriod"/>
            </a:pPr>
            <a:r>
              <a:rPr lang="en-US" sz="1600" dirty="0"/>
              <a:t>General Optimization Algorithms for Training Neural Nets </a:t>
            </a:r>
          </a:p>
          <a:p>
            <a:pPr marL="457200" indent="-457200">
              <a:buFont typeface="+mj-lt"/>
              <a:buAutoNum type="arabicPeriod"/>
            </a:pPr>
            <a:r>
              <a:rPr lang="en-US" sz="1600" dirty="0"/>
              <a:t>Global Optimization of Neural Nets (GON) </a:t>
            </a:r>
          </a:p>
          <a:p>
            <a:pPr marL="457200" indent="-457200">
              <a:buFont typeface="+mj-lt"/>
              <a:buAutoNum type="arabicPeriod"/>
            </a:pPr>
            <a:r>
              <a:rPr lang="en-US" sz="1600" dirty="0"/>
              <a:t>Implementation on MNIST Dataset – Choose Among Algorithms </a:t>
            </a:r>
          </a:p>
          <a:p>
            <a:pPr marL="457200" indent="-457200">
              <a:buFont typeface="+mj-lt"/>
              <a:buAutoNum type="arabicPeriod"/>
            </a:pPr>
            <a:r>
              <a:rPr lang="en-US" sz="1600" dirty="0"/>
              <a:t>Conclusion (1 min)</a:t>
            </a:r>
          </a:p>
        </p:txBody>
      </p:sp>
      <p:sp>
        <p:nvSpPr>
          <p:cNvPr id="4" name="TextBox 3">
            <a:extLst>
              <a:ext uri="{FF2B5EF4-FFF2-40B4-BE49-F238E27FC236}">
                <a16:creationId xmlns:a16="http://schemas.microsoft.com/office/drawing/2014/main" id="{0C0132AC-2002-72CD-F13B-33F9D9159C2B}"/>
              </a:ext>
            </a:extLst>
          </p:cNvPr>
          <p:cNvSpPr txBox="1"/>
          <p:nvPr/>
        </p:nvSpPr>
        <p:spPr>
          <a:xfrm>
            <a:off x="4930814" y="6458798"/>
            <a:ext cx="4075859" cy="307777"/>
          </a:xfrm>
          <a:prstGeom prst="rect">
            <a:avLst/>
          </a:prstGeom>
          <a:noFill/>
        </p:spPr>
        <p:txBody>
          <a:bodyPr wrap="none" rtlCol="0">
            <a:spAutoFit/>
          </a:bodyPr>
          <a:lstStyle/>
          <a:p>
            <a:r>
              <a:rPr lang="en-US" sz="1400" b="0" i="0" u="none" strike="noStrike" dirty="0">
                <a:solidFill>
                  <a:srgbClr val="868E96"/>
                </a:solidFill>
                <a:effectLst/>
                <a:latin typeface="Segoe UI" panose="020F0502020204030204" pitchFamily="34" charset="0"/>
              </a:rPr>
              <a:t>Seminar: Mathematics of Data Science, WS 23-24</a:t>
            </a:r>
            <a:endParaRPr lang="en-TR" sz="1400" dirty="0"/>
          </a:p>
        </p:txBody>
      </p:sp>
      <p:pic>
        <p:nvPicPr>
          <p:cNvPr id="5" name="Picture 2" descr="http://www-db.in.tum.de/teaching/ws1213/hsufg/20122013/alberta/website_alberta/images/Nx60xtum_logo.png.pagespeed.ic.pe2cMUnrsp.png">
            <a:extLst>
              <a:ext uri="{FF2B5EF4-FFF2-40B4-BE49-F238E27FC236}">
                <a16:creationId xmlns:a16="http://schemas.microsoft.com/office/drawing/2014/main" id="{EDA44D1B-88DA-6B61-F1D3-6F4DE714937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46474" y="331494"/>
            <a:ext cx="1120286" cy="3596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63749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22960" y="330708"/>
            <a:ext cx="7543800" cy="1450757"/>
          </a:xfrm>
        </p:spPr>
        <p:txBody>
          <a:bodyPr>
            <a:normAutofit/>
          </a:bodyPr>
          <a:lstStyle/>
          <a:p>
            <a:r>
              <a:rPr lang="en-US" sz="4000" dirty="0"/>
              <a:t>Introduction</a:t>
            </a:r>
          </a:p>
        </p:txBody>
      </p:sp>
      <p:sp>
        <p:nvSpPr>
          <p:cNvPr id="5" name="Content Placeholder 4"/>
          <p:cNvSpPr>
            <a:spLocks noGrp="1"/>
          </p:cNvSpPr>
          <p:nvPr>
            <p:ph sz="half" idx="1"/>
          </p:nvPr>
        </p:nvSpPr>
        <p:spPr>
          <a:xfrm>
            <a:off x="822960" y="1845735"/>
            <a:ext cx="7649708" cy="4023359"/>
          </a:xfrm>
        </p:spPr>
        <p:txBody>
          <a:bodyPr>
            <a:normAutofit/>
          </a:bodyPr>
          <a:lstStyle/>
          <a:p>
            <a:endParaRPr lang="en-US" sz="1600" dirty="0"/>
          </a:p>
          <a:p>
            <a:endParaRPr lang="en-US" sz="1600" dirty="0"/>
          </a:p>
          <a:p>
            <a:r>
              <a:rPr lang="en-US" sz="1600" dirty="0"/>
              <a:t>Q: </a:t>
            </a:r>
            <a:r>
              <a:rPr lang="en-US" sz="1600" dirty="0">
                <a:effectLst/>
              </a:rPr>
              <a:t>When and why can a neural network be successfully trained? </a:t>
            </a:r>
            <a:endParaRPr lang="en-US" sz="1600" dirty="0"/>
          </a:p>
          <a:p>
            <a:r>
              <a:rPr lang="en-US" sz="1600" dirty="0"/>
              <a:t>A: </a:t>
            </a:r>
            <a:r>
              <a:rPr lang="en-US" sz="1600" dirty="0">
                <a:effectLst/>
              </a:rPr>
              <a:t>a proper neural network, a proper training algorithm, and proper training tricks. </a:t>
            </a:r>
            <a:endParaRPr lang="en-US" sz="1600" dirty="0"/>
          </a:p>
          <a:p>
            <a:endParaRPr lang="en-US" sz="1600" dirty="0"/>
          </a:p>
          <a:p>
            <a:endParaRPr lang="en-US" sz="1600" dirty="0"/>
          </a:p>
          <a:p>
            <a:endParaRPr lang="en-US" sz="1600" dirty="0"/>
          </a:p>
          <a:p>
            <a:endParaRPr lang="en-US" sz="1600" dirty="0"/>
          </a:p>
          <a:p>
            <a:endParaRPr lang="en-US" sz="1600" dirty="0"/>
          </a:p>
          <a:p>
            <a:r>
              <a:rPr lang="en-US" sz="1600" dirty="0"/>
              <a:t>*Focus on </a:t>
            </a:r>
            <a:r>
              <a:rPr lang="en-TR" sz="1600" dirty="0"/>
              <a:t>supervised learning prob</a:t>
            </a:r>
            <a:r>
              <a:rPr lang="en-US" sz="1600" dirty="0"/>
              <a:t>le</a:t>
            </a:r>
            <a:r>
              <a:rPr lang="en-TR" sz="1600" dirty="0"/>
              <a:t>m with feedforward neural networks.</a:t>
            </a:r>
            <a:endParaRPr lang="en-US" sz="1600" dirty="0"/>
          </a:p>
        </p:txBody>
      </p:sp>
      <p:sp>
        <p:nvSpPr>
          <p:cNvPr id="9" name="TextBox 8">
            <a:extLst>
              <a:ext uri="{FF2B5EF4-FFF2-40B4-BE49-F238E27FC236}">
                <a16:creationId xmlns:a16="http://schemas.microsoft.com/office/drawing/2014/main" id="{09A2CD9E-D0CF-1F1D-D4B7-F80D74158500}"/>
              </a:ext>
            </a:extLst>
          </p:cNvPr>
          <p:cNvSpPr txBox="1"/>
          <p:nvPr/>
        </p:nvSpPr>
        <p:spPr>
          <a:xfrm>
            <a:off x="4930814" y="6458798"/>
            <a:ext cx="4075859" cy="307777"/>
          </a:xfrm>
          <a:prstGeom prst="rect">
            <a:avLst/>
          </a:prstGeom>
          <a:noFill/>
        </p:spPr>
        <p:txBody>
          <a:bodyPr wrap="none" rtlCol="0">
            <a:spAutoFit/>
          </a:bodyPr>
          <a:lstStyle/>
          <a:p>
            <a:r>
              <a:rPr lang="en-US" sz="1400" b="0" i="0" u="none" strike="noStrike" dirty="0">
                <a:solidFill>
                  <a:srgbClr val="868E96"/>
                </a:solidFill>
                <a:effectLst/>
                <a:latin typeface="Segoe UI" panose="020F0502020204030204" pitchFamily="34" charset="0"/>
              </a:rPr>
              <a:t>Seminar: Mathematics of Data Science, WS 23-24</a:t>
            </a:r>
            <a:endParaRPr lang="en-TR" sz="1400" dirty="0"/>
          </a:p>
        </p:txBody>
      </p:sp>
      <p:pic>
        <p:nvPicPr>
          <p:cNvPr id="2" name="Picture 2" descr="http://www-db.in.tum.de/teaching/ws1213/hsufg/20122013/alberta/website_alberta/images/Nx60xtum_logo.png.pagespeed.ic.pe2cMUnrsp.png">
            <a:extLst>
              <a:ext uri="{FF2B5EF4-FFF2-40B4-BE49-F238E27FC236}">
                <a16:creationId xmlns:a16="http://schemas.microsoft.com/office/drawing/2014/main" id="{6F05BC46-CB22-7194-3DDC-71FFB1577F9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40772" y="331495"/>
            <a:ext cx="1125988" cy="3614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20115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4000" dirty="0"/>
              <a:t>Problem Formulation</a:t>
            </a:r>
          </a:p>
        </p:txBody>
      </p:sp>
      <mc:AlternateContent xmlns:mc="http://schemas.openxmlformats.org/markup-compatibility/2006">
        <mc:Choice xmlns:a14="http://schemas.microsoft.com/office/drawing/2010/main" Requires="a14">
          <p:sp>
            <p:nvSpPr>
              <p:cNvPr id="7" name="Content Placeholder 6"/>
              <p:cNvSpPr>
                <a:spLocks noGrp="1"/>
              </p:cNvSpPr>
              <p:nvPr>
                <p:ph sz="half" idx="2"/>
              </p:nvPr>
            </p:nvSpPr>
            <p:spPr>
              <a:xfrm>
                <a:off x="822960" y="1846052"/>
                <a:ext cx="7684432" cy="4023043"/>
              </a:xfrm>
            </p:spPr>
            <p:txBody>
              <a:bodyPr>
                <a:normAutofit lnSpcReduction="10000"/>
              </a:bodyPr>
              <a:lstStyle/>
              <a:p>
                <a:pPr marL="201168" lvl="1" indent="0" algn="ctr">
                  <a:buNone/>
                </a:pPr>
                <a:endParaRPr lang="en-US" dirty="0"/>
              </a:p>
              <a:p>
                <a:pPr marL="201168" lvl="1" indent="0" algn="ctr">
                  <a:buNone/>
                </a:pPr>
                <a:r>
                  <a:rPr lang="en-US" dirty="0"/>
                  <a:t>-A standard fully-connected neural net (1)</a:t>
                </a:r>
              </a:p>
              <a:p>
                <a:pPr marL="201168" lvl="1" indent="0" algn="ctr">
                  <a:buNone/>
                </a:pPr>
                <a14:m>
                  <m:oMathPara xmlns:m="http://schemas.openxmlformats.org/officeDocument/2006/math">
                    <m:oMathParaPr>
                      <m:jc m:val="center"/>
                    </m:oMathParaPr>
                    <m:oMath xmlns:m="http://schemas.openxmlformats.org/officeDocument/2006/math">
                      <m:sSub>
                        <m:sSubPr>
                          <m:ctrlPr>
                            <a:rPr lang="tr-TR" b="0" i="1" smtClean="0"/>
                          </m:ctrlPr>
                        </m:sSubPr>
                        <m:e>
                          <m:r>
                            <a:rPr lang="tr-TR" b="0" i="1" smtClean="0"/>
                            <m:t>𝑓</m:t>
                          </m:r>
                        </m:e>
                        <m:sub>
                          <m:r>
                            <a:rPr lang="tr-TR" b="0" i="1" smtClean="0">
                              <a:ea typeface="Cambria Math" panose="02040503050406030204" pitchFamily="18" charset="0"/>
                            </a:rPr>
                            <m:t>𝜃</m:t>
                          </m:r>
                        </m:sub>
                      </m:sSub>
                      <m:d>
                        <m:dPr>
                          <m:ctrlPr>
                            <a:rPr lang="tr-TR" b="0" i="1" smtClean="0"/>
                          </m:ctrlPr>
                        </m:dPr>
                        <m:e>
                          <m:r>
                            <a:rPr lang="tr-TR" b="0" i="1" smtClean="0"/>
                            <m:t>𝑥</m:t>
                          </m:r>
                        </m:e>
                      </m:d>
                      <m:r>
                        <a:rPr lang="tr-TR" b="0" i="1" smtClean="0"/>
                        <m:t>=</m:t>
                      </m:r>
                      <m:sSup>
                        <m:sSupPr>
                          <m:ctrlPr>
                            <a:rPr lang="tr-TR" b="0" i="1" smtClean="0"/>
                          </m:ctrlPr>
                        </m:sSupPr>
                        <m:e>
                          <m:r>
                            <a:rPr lang="tr-TR" b="0" i="1" smtClean="0"/>
                            <m:t>𝑊</m:t>
                          </m:r>
                        </m:e>
                        <m:sup>
                          <m:r>
                            <a:rPr lang="tr-TR" b="0" i="1" smtClean="0"/>
                            <m:t>𝐿</m:t>
                          </m:r>
                        </m:sup>
                      </m:sSup>
                      <m:r>
                        <a:rPr lang="tr-TR" b="0" i="1" smtClean="0">
                          <a:ea typeface="Cambria Math" panose="02040503050406030204" pitchFamily="18" charset="0"/>
                        </a:rPr>
                        <m:t>𝜙</m:t>
                      </m:r>
                      <m:r>
                        <a:rPr lang="tr-TR" b="0" i="1" smtClean="0">
                          <a:ea typeface="Cambria Math" panose="02040503050406030204" pitchFamily="18" charset="0"/>
                        </a:rPr>
                        <m:t>(</m:t>
                      </m:r>
                      <m:sSup>
                        <m:sSupPr>
                          <m:ctrlPr>
                            <a:rPr lang="tr-TR" b="0" i="1" smtClean="0">
                              <a:ea typeface="Cambria Math" panose="02040503050406030204" pitchFamily="18" charset="0"/>
                            </a:rPr>
                          </m:ctrlPr>
                        </m:sSupPr>
                        <m:e>
                          <m:r>
                            <a:rPr lang="tr-TR" b="0" i="1" smtClean="0">
                              <a:ea typeface="Cambria Math" panose="02040503050406030204" pitchFamily="18" charset="0"/>
                            </a:rPr>
                            <m:t>𝑊</m:t>
                          </m:r>
                        </m:e>
                        <m:sup>
                          <m:r>
                            <a:rPr lang="tr-TR" b="0" i="1" smtClean="0">
                              <a:ea typeface="Cambria Math" panose="02040503050406030204" pitchFamily="18" charset="0"/>
                            </a:rPr>
                            <m:t>𝐿</m:t>
                          </m:r>
                          <m:r>
                            <a:rPr lang="tr-TR" b="0" i="1" smtClean="0">
                              <a:ea typeface="Cambria Math" panose="02040503050406030204" pitchFamily="18" charset="0"/>
                            </a:rPr>
                            <m:t>−1</m:t>
                          </m:r>
                        </m:sup>
                      </m:sSup>
                      <m:r>
                        <a:rPr lang="tr-TR" b="0" i="1" smtClean="0">
                          <a:ea typeface="Cambria Math" panose="02040503050406030204" pitchFamily="18" charset="0"/>
                        </a:rPr>
                        <m:t>…</m:t>
                      </m:r>
                      <m:r>
                        <a:rPr lang="tr-TR" b="0" i="1" smtClean="0">
                          <a:ea typeface="Cambria Math" panose="02040503050406030204" pitchFamily="18" charset="0"/>
                        </a:rPr>
                        <m:t>𝜙</m:t>
                      </m:r>
                      <m:d>
                        <m:dPr>
                          <m:ctrlPr>
                            <a:rPr lang="tr-TR" b="0" i="1" smtClean="0">
                              <a:ea typeface="Cambria Math" panose="02040503050406030204" pitchFamily="18" charset="0"/>
                            </a:rPr>
                          </m:ctrlPr>
                        </m:dPr>
                        <m:e>
                          <m:sSup>
                            <m:sSupPr>
                              <m:ctrlPr>
                                <a:rPr lang="tr-TR" b="0" i="1" smtClean="0">
                                  <a:ea typeface="Cambria Math" panose="02040503050406030204" pitchFamily="18" charset="0"/>
                                </a:rPr>
                              </m:ctrlPr>
                            </m:sSupPr>
                            <m:e>
                              <m:r>
                                <a:rPr lang="tr-TR" b="0" i="1" smtClean="0">
                                  <a:ea typeface="Cambria Math" panose="02040503050406030204" pitchFamily="18" charset="0"/>
                                </a:rPr>
                                <m:t>𝑊</m:t>
                              </m:r>
                            </m:e>
                            <m:sup>
                              <m:r>
                                <a:rPr lang="tr-TR" b="0" i="1" smtClean="0">
                                  <a:ea typeface="Cambria Math" panose="02040503050406030204" pitchFamily="18" charset="0"/>
                                </a:rPr>
                                <m:t>2</m:t>
                              </m:r>
                            </m:sup>
                          </m:sSup>
                          <m:r>
                            <a:rPr lang="tr-TR" b="0" i="1" smtClean="0">
                              <a:ea typeface="Cambria Math" panose="02040503050406030204" pitchFamily="18" charset="0"/>
                            </a:rPr>
                            <m:t>𝜙</m:t>
                          </m:r>
                          <m:d>
                            <m:dPr>
                              <m:ctrlPr>
                                <a:rPr lang="tr-TR" b="0" i="1" smtClean="0">
                                  <a:ea typeface="Cambria Math" panose="02040503050406030204" pitchFamily="18" charset="0"/>
                                </a:rPr>
                              </m:ctrlPr>
                            </m:dPr>
                            <m:e>
                              <m:sSup>
                                <m:sSupPr>
                                  <m:ctrlPr>
                                    <a:rPr lang="tr-TR" b="0" i="1" smtClean="0">
                                      <a:ea typeface="Cambria Math" panose="02040503050406030204" pitchFamily="18" charset="0"/>
                                    </a:rPr>
                                  </m:ctrlPr>
                                </m:sSupPr>
                                <m:e>
                                  <m:r>
                                    <a:rPr lang="tr-TR" b="0" i="1" smtClean="0">
                                      <a:ea typeface="Cambria Math" panose="02040503050406030204" pitchFamily="18" charset="0"/>
                                    </a:rPr>
                                    <m:t>𝑊</m:t>
                                  </m:r>
                                </m:e>
                                <m:sup>
                                  <m:r>
                                    <a:rPr lang="tr-TR" b="0" i="1" smtClean="0">
                                      <a:ea typeface="Cambria Math" panose="02040503050406030204" pitchFamily="18" charset="0"/>
                                    </a:rPr>
                                    <m:t>1</m:t>
                                  </m:r>
                                </m:sup>
                              </m:sSup>
                              <m:r>
                                <a:rPr lang="tr-TR" b="0" i="1" smtClean="0">
                                  <a:ea typeface="Cambria Math" panose="02040503050406030204" pitchFamily="18" charset="0"/>
                                </a:rPr>
                                <m:t>𝑥</m:t>
                              </m:r>
                            </m:e>
                          </m:d>
                        </m:e>
                      </m:d>
                    </m:oMath>
                  </m:oMathPara>
                </a14:m>
                <a:endParaRPr lang="tr-TR" b="0" dirty="0">
                  <a:ea typeface="Cambria Math" panose="02040503050406030204" pitchFamily="18" charset="0"/>
                </a:endParaRPr>
              </a:p>
              <a:p>
                <a:pPr marL="201168" lvl="1" indent="0" algn="ctr">
                  <a:buNone/>
                </a:pPr>
                <a:endParaRPr lang="en-US" dirty="0"/>
              </a:p>
              <a:p>
                <a:pPr marL="201168" lvl="1" indent="0" algn="ctr">
                  <a:buNone/>
                </a:pPr>
                <a:r>
                  <a:rPr lang="en-US" sz="1800" dirty="0">
                    <a:effectLst/>
                  </a:rPr>
                  <a:t>-The problem of finding the optimal parameters (2)</a:t>
                </a:r>
                <a:endParaRPr lang="en-US" dirty="0"/>
              </a:p>
              <a:p>
                <a:pPr marL="201168" lvl="1" indent="0" algn="ctr">
                  <a:buNone/>
                </a:pPr>
                <a14:m>
                  <m:oMathPara xmlns:m="http://schemas.openxmlformats.org/officeDocument/2006/math">
                    <m:oMathParaPr>
                      <m:jc m:val="centerGroup"/>
                    </m:oMathParaPr>
                    <m:oMath xmlns:m="http://schemas.openxmlformats.org/officeDocument/2006/math">
                      <m:func>
                        <m:funcPr>
                          <m:ctrlPr>
                            <a:rPr lang="en-US" i="1" smtClean="0"/>
                          </m:ctrlPr>
                        </m:funcPr>
                        <m:fName>
                          <m:limLow>
                            <m:limLowPr>
                              <m:ctrlPr>
                                <a:rPr lang="en-US" i="1" smtClean="0"/>
                              </m:ctrlPr>
                            </m:limLowPr>
                            <m:e>
                              <m:r>
                                <m:rPr>
                                  <m:sty m:val="p"/>
                                </m:rPr>
                                <a:rPr lang="en-US" i="0" smtClean="0"/>
                                <m:t>min</m:t>
                              </m:r>
                            </m:e>
                            <m:lim>
                              <m:r>
                                <a:rPr lang="en-US" i="1" smtClean="0">
                                  <a:ea typeface="Cambria Math" panose="02040503050406030204" pitchFamily="18" charset="0"/>
                                </a:rPr>
                                <m:t>𝜃</m:t>
                              </m:r>
                            </m:lim>
                          </m:limLow>
                        </m:fName>
                        <m:e>
                          <m:r>
                            <a:rPr lang="tr-TR" b="0" i="1" smtClean="0"/>
                            <m:t>𝐹</m:t>
                          </m:r>
                          <m:d>
                            <m:dPr>
                              <m:ctrlPr>
                                <a:rPr lang="tr-TR" b="0" i="1" smtClean="0"/>
                              </m:ctrlPr>
                            </m:dPr>
                            <m:e>
                              <m:r>
                                <a:rPr lang="tr-TR" b="0" i="1" smtClean="0">
                                  <a:ea typeface="Cambria Math" panose="02040503050406030204" pitchFamily="18" charset="0"/>
                                </a:rPr>
                                <m:t>𝜃</m:t>
                              </m:r>
                            </m:e>
                          </m:d>
                          <m:r>
                            <a:rPr lang="tr-TR" b="0" i="1" smtClean="0">
                              <a:ea typeface="Cambria Math" panose="02040503050406030204" pitchFamily="18" charset="0"/>
                            </a:rPr>
                            <m:t>≜</m:t>
                          </m:r>
                          <m:f>
                            <m:fPr>
                              <m:ctrlPr>
                                <a:rPr lang="tr-TR" b="0" i="1" smtClean="0">
                                  <a:ea typeface="Cambria Math" panose="02040503050406030204" pitchFamily="18" charset="0"/>
                                </a:rPr>
                              </m:ctrlPr>
                            </m:fPr>
                            <m:num>
                              <m:r>
                                <a:rPr lang="tr-TR" b="0" i="1" smtClean="0">
                                  <a:ea typeface="Cambria Math" panose="02040503050406030204" pitchFamily="18" charset="0"/>
                                </a:rPr>
                                <m:t>1</m:t>
                              </m:r>
                            </m:num>
                            <m:den>
                              <m:r>
                                <a:rPr lang="tr-TR" b="0" i="1" smtClean="0">
                                  <a:ea typeface="Cambria Math" panose="02040503050406030204" pitchFamily="18" charset="0"/>
                                </a:rPr>
                                <m:t>𝑛</m:t>
                              </m:r>
                            </m:den>
                          </m:f>
                          <m:nary>
                            <m:naryPr>
                              <m:chr m:val="∑"/>
                              <m:ctrlPr>
                                <a:rPr lang="tr-TR" b="0" i="1" smtClean="0">
                                  <a:ea typeface="Cambria Math" panose="02040503050406030204" pitchFamily="18" charset="0"/>
                                </a:rPr>
                              </m:ctrlPr>
                            </m:naryPr>
                            <m:sub>
                              <m:r>
                                <m:rPr>
                                  <m:brk m:alnAt="23"/>
                                </m:rPr>
                                <a:rPr lang="tr-TR" b="0" i="1" smtClean="0">
                                  <a:ea typeface="Cambria Math" panose="02040503050406030204" pitchFamily="18" charset="0"/>
                                </a:rPr>
                                <m:t>𝑖</m:t>
                              </m:r>
                              <m:r>
                                <a:rPr lang="tr-TR" b="0" i="1" smtClean="0">
                                  <a:ea typeface="Cambria Math" panose="02040503050406030204" pitchFamily="18" charset="0"/>
                                </a:rPr>
                                <m:t>=1</m:t>
                              </m:r>
                            </m:sub>
                            <m:sup>
                              <m:r>
                                <a:rPr lang="tr-TR" b="0" i="1" smtClean="0">
                                  <a:ea typeface="Cambria Math" panose="02040503050406030204" pitchFamily="18" charset="0"/>
                                </a:rPr>
                                <m:t>𝑛</m:t>
                              </m:r>
                            </m:sup>
                            <m:e>
                              <m:r>
                                <a:rPr lang="tr-TR" b="0" i="1" smtClean="0">
                                  <a:ea typeface="Cambria Math" panose="02040503050406030204" pitchFamily="18" charset="0"/>
                                </a:rPr>
                                <m:t>𝑙</m:t>
                              </m:r>
                              <m:r>
                                <a:rPr lang="tr-TR" b="0" i="1" smtClean="0">
                                  <a:ea typeface="Cambria Math" panose="02040503050406030204" pitchFamily="18" charset="0"/>
                                </a:rPr>
                                <m:t>(</m:t>
                              </m:r>
                              <m:sSub>
                                <m:sSubPr>
                                  <m:ctrlPr>
                                    <a:rPr lang="tr-TR" b="0" i="1" smtClean="0">
                                      <a:ea typeface="Cambria Math" panose="02040503050406030204" pitchFamily="18" charset="0"/>
                                    </a:rPr>
                                  </m:ctrlPr>
                                </m:sSubPr>
                                <m:e>
                                  <m:r>
                                    <a:rPr lang="tr-TR" b="0" i="1" smtClean="0">
                                      <a:ea typeface="Cambria Math" panose="02040503050406030204" pitchFamily="18" charset="0"/>
                                    </a:rPr>
                                    <m:t>𝑦</m:t>
                                  </m:r>
                                </m:e>
                                <m:sub>
                                  <m:r>
                                    <a:rPr lang="tr-TR" b="0" i="1" smtClean="0">
                                      <a:ea typeface="Cambria Math" panose="02040503050406030204" pitchFamily="18" charset="0"/>
                                    </a:rPr>
                                    <m:t>𝑖</m:t>
                                  </m:r>
                                </m:sub>
                              </m:sSub>
                              <m:r>
                                <a:rPr lang="tr-TR" b="0" i="1" smtClean="0">
                                  <a:ea typeface="Cambria Math" panose="02040503050406030204" pitchFamily="18" charset="0"/>
                                </a:rPr>
                                <m:t>,</m:t>
                              </m:r>
                              <m:sSub>
                                <m:sSubPr>
                                  <m:ctrlPr>
                                    <a:rPr lang="tr-TR" i="1"/>
                                  </m:ctrlPr>
                                </m:sSubPr>
                                <m:e>
                                  <m:r>
                                    <a:rPr lang="tr-TR" i="1"/>
                                    <m:t>𝑓</m:t>
                                  </m:r>
                                </m:e>
                                <m:sub>
                                  <m:r>
                                    <a:rPr lang="tr-TR" i="1">
                                      <a:ea typeface="Cambria Math" panose="02040503050406030204" pitchFamily="18" charset="0"/>
                                    </a:rPr>
                                    <m:t>𝜃</m:t>
                                  </m:r>
                                </m:sub>
                              </m:sSub>
                              <m:d>
                                <m:dPr>
                                  <m:ctrlPr>
                                    <a:rPr lang="tr-TR" i="1"/>
                                  </m:ctrlPr>
                                </m:dPr>
                                <m:e>
                                  <m:sSub>
                                    <m:sSubPr>
                                      <m:ctrlPr>
                                        <a:rPr lang="tr-TR" i="1" smtClean="0"/>
                                      </m:ctrlPr>
                                    </m:sSubPr>
                                    <m:e>
                                      <m:r>
                                        <a:rPr lang="tr-TR" b="0" i="1" smtClean="0"/>
                                        <m:t>𝑥</m:t>
                                      </m:r>
                                    </m:e>
                                    <m:sub>
                                      <m:r>
                                        <a:rPr lang="tr-TR" b="0" i="1" smtClean="0"/>
                                        <m:t>𝑖</m:t>
                                      </m:r>
                                    </m:sub>
                                  </m:sSub>
                                </m:e>
                              </m:d>
                              <m:r>
                                <a:rPr lang="tr-TR" b="0" i="1" smtClean="0"/>
                                <m:t>)</m:t>
                              </m:r>
                            </m:e>
                          </m:nary>
                        </m:e>
                      </m:func>
                    </m:oMath>
                  </m:oMathPara>
                </a14:m>
                <a:endParaRPr lang="en-US" dirty="0"/>
              </a:p>
              <a:p>
                <a:pPr marL="201168" lvl="1" indent="0">
                  <a:buNone/>
                </a:pPr>
                <a:r>
                  <a:rPr lang="en-US" dirty="0"/>
                  <a:t>where</a:t>
                </a:r>
              </a:p>
              <a:p>
                <a14:m>
                  <m:oMath xmlns:m="http://schemas.openxmlformats.org/officeDocument/2006/math">
                    <m:sSub>
                      <m:sSubPr>
                        <m:ctrlPr>
                          <a:rPr lang="en-US" sz="1800" i="1" smtClean="0"/>
                        </m:ctrlPr>
                      </m:sSubPr>
                      <m:e>
                        <m:r>
                          <a:rPr lang="tr-TR" sz="1800" b="0" i="1" smtClean="0"/>
                          <m:t>𝑓</m:t>
                        </m:r>
                      </m:e>
                      <m:sub>
                        <m:r>
                          <a:rPr lang="en-US" sz="1800" i="1" smtClean="0">
                            <a:ea typeface="Cambria Math" panose="02040503050406030204" pitchFamily="18" charset="0"/>
                          </a:rPr>
                          <m:t>𝜃</m:t>
                        </m:r>
                      </m:sub>
                    </m:sSub>
                  </m:oMath>
                </a14:m>
                <a:r>
                  <a:rPr lang="en-US" sz="1800" dirty="0"/>
                  <a:t>: </a:t>
                </a:r>
                <a14:m>
                  <m:oMath xmlns:m="http://schemas.openxmlformats.org/officeDocument/2006/math">
                    <m:sSup>
                      <m:sSupPr>
                        <m:ctrlPr>
                          <a:rPr lang="en-US" sz="1800" i="1" smtClean="0"/>
                        </m:ctrlPr>
                      </m:sSupPr>
                      <m:e>
                        <m:r>
                          <a:rPr lang="en-US" sz="1800" i="1" smtClean="0">
                            <a:ea typeface="Cambria Math" panose="02040503050406030204" pitchFamily="18" charset="0"/>
                          </a:rPr>
                          <m:t>ℝ</m:t>
                        </m:r>
                      </m:e>
                      <m:sup>
                        <m:sSub>
                          <m:sSubPr>
                            <m:ctrlPr>
                              <a:rPr lang="en-US" sz="1800" i="1" smtClean="0"/>
                            </m:ctrlPr>
                          </m:sSubPr>
                          <m:e>
                            <m:r>
                              <a:rPr lang="tr-TR" sz="1800" b="0" i="1" smtClean="0"/>
                              <m:t>𝑑</m:t>
                            </m:r>
                          </m:e>
                          <m:sub>
                            <m:r>
                              <a:rPr lang="tr-TR" sz="1800" b="0" i="1" smtClean="0"/>
                              <m:t>𝑥</m:t>
                            </m:r>
                          </m:sub>
                        </m:sSub>
                      </m:sup>
                    </m:sSup>
                    <m:r>
                      <a:rPr lang="en-US" sz="1800" i="1" smtClean="0">
                        <a:ea typeface="Cambria Math" panose="02040503050406030204" pitchFamily="18" charset="0"/>
                      </a:rPr>
                      <m:t>→</m:t>
                    </m:r>
                    <m:sSup>
                      <m:sSupPr>
                        <m:ctrlPr>
                          <a:rPr lang="en-US" sz="1800" i="1"/>
                        </m:ctrlPr>
                      </m:sSupPr>
                      <m:e>
                        <m:r>
                          <a:rPr lang="en-US" sz="1800" i="1">
                            <a:ea typeface="Cambria Math" panose="02040503050406030204" pitchFamily="18" charset="0"/>
                          </a:rPr>
                          <m:t>ℝ</m:t>
                        </m:r>
                      </m:e>
                      <m:sup>
                        <m:sSub>
                          <m:sSubPr>
                            <m:ctrlPr>
                              <a:rPr lang="en-US" sz="1800" i="1"/>
                            </m:ctrlPr>
                          </m:sSubPr>
                          <m:e>
                            <m:r>
                              <a:rPr lang="tr-TR" sz="1800" i="1"/>
                              <m:t>𝑑</m:t>
                            </m:r>
                          </m:e>
                          <m:sub>
                            <m:r>
                              <a:rPr lang="tr-TR" sz="1800" b="0" i="1" smtClean="0"/>
                              <m:t>𝑦</m:t>
                            </m:r>
                          </m:sub>
                        </m:sSub>
                      </m:sup>
                    </m:sSup>
                  </m:oMath>
                </a14:m>
                <a:r>
                  <a:rPr lang="en-US" sz="1800" dirty="0"/>
                  <a:t>				</a:t>
                </a:r>
                <a:r>
                  <a:rPr lang="tr-TR" sz="1800" dirty="0"/>
                  <a:t> </a:t>
                </a:r>
                <a14:m>
                  <m:oMath xmlns:m="http://schemas.openxmlformats.org/officeDocument/2006/math">
                    <m:r>
                      <a:rPr lang="tr-TR" sz="1800" i="1" smtClean="0">
                        <a:ea typeface="Cambria Math" panose="02040503050406030204" pitchFamily="18" charset="0"/>
                      </a:rPr>
                      <m:t>𝜙</m:t>
                    </m:r>
                    <m:r>
                      <a:rPr lang="tr-TR" sz="1800" b="0" i="1" smtClean="0">
                        <a:ea typeface="Cambria Math" panose="02040503050406030204" pitchFamily="18" charset="0"/>
                      </a:rPr>
                      <m:t>:</m:t>
                    </m:r>
                  </m:oMath>
                </a14:m>
                <a:r>
                  <a:rPr lang="en-US" sz="1800" dirty="0"/>
                  <a:t> </a:t>
                </a:r>
                <a14:m>
                  <m:oMath xmlns:m="http://schemas.openxmlformats.org/officeDocument/2006/math">
                    <m:r>
                      <a:rPr lang="en-US" sz="1800" i="1" smtClean="0">
                        <a:ea typeface="Cambria Math" panose="02040503050406030204" pitchFamily="18" charset="0"/>
                      </a:rPr>
                      <m:t>ℝ</m:t>
                    </m:r>
                    <m:r>
                      <a:rPr lang="en-US" sz="1800" i="1">
                        <a:ea typeface="Cambria Math" panose="02040503050406030204" pitchFamily="18" charset="0"/>
                      </a:rPr>
                      <m:t>→</m:t>
                    </m:r>
                    <m:r>
                      <a:rPr lang="en-US" sz="1800" i="1">
                        <a:ea typeface="Cambria Math" panose="02040503050406030204" pitchFamily="18" charset="0"/>
                      </a:rPr>
                      <m:t>ℝ</m:t>
                    </m:r>
                  </m:oMath>
                </a14:m>
                <a:r>
                  <a:rPr lang="en-US" sz="1800" dirty="0"/>
                  <a:t> (activation func.)	</a:t>
                </a:r>
              </a:p>
              <a:p>
                <a14:m>
                  <m:oMath xmlns:m="http://schemas.openxmlformats.org/officeDocument/2006/math">
                    <m:r>
                      <a:rPr lang="en-US" sz="1800" i="1" smtClean="0">
                        <a:ea typeface="Cambria Math" panose="02040503050406030204" pitchFamily="18" charset="0"/>
                      </a:rPr>
                      <m:t>𝜃</m:t>
                    </m:r>
                  </m:oMath>
                </a14:m>
                <a:r>
                  <a:rPr lang="en-US" sz="1800" dirty="0"/>
                  <a:t>: </a:t>
                </a:r>
                <a14:m>
                  <m:oMath xmlns:m="http://schemas.openxmlformats.org/officeDocument/2006/math">
                    <m:r>
                      <a:rPr lang="tr-TR" sz="1800" b="0" i="1" smtClean="0"/>
                      <m:t>(</m:t>
                    </m:r>
                    <m:sSup>
                      <m:sSupPr>
                        <m:ctrlPr>
                          <a:rPr lang="tr-TR" sz="1800" b="0" i="1" smtClean="0"/>
                        </m:ctrlPr>
                      </m:sSupPr>
                      <m:e>
                        <m:r>
                          <a:rPr lang="tr-TR" sz="1800" b="0" i="1" smtClean="0"/>
                          <m:t>𝑊</m:t>
                        </m:r>
                      </m:e>
                      <m:sup>
                        <m:r>
                          <a:rPr lang="tr-TR" sz="1800" b="0" i="1" smtClean="0"/>
                          <m:t>1</m:t>
                        </m:r>
                      </m:sup>
                    </m:sSup>
                    <m:r>
                      <a:rPr lang="tr-TR" sz="1800" b="0" i="1" smtClean="0"/>
                      <m:t>,…,</m:t>
                    </m:r>
                    <m:sSup>
                      <m:sSupPr>
                        <m:ctrlPr>
                          <a:rPr lang="tr-TR" sz="1800" b="0" i="1" smtClean="0"/>
                        </m:ctrlPr>
                      </m:sSupPr>
                      <m:e>
                        <m:r>
                          <a:rPr lang="tr-TR" sz="1800" b="0" i="1" smtClean="0"/>
                          <m:t>𝑊</m:t>
                        </m:r>
                      </m:e>
                      <m:sup>
                        <m:r>
                          <a:rPr lang="tr-TR" sz="1800" b="0" i="1" smtClean="0"/>
                          <m:t>𝐿</m:t>
                        </m:r>
                      </m:sup>
                    </m:sSup>
                    <m:r>
                      <a:rPr lang="tr-TR" sz="1800" b="0" i="1" smtClean="0"/>
                      <m:t>)</m:t>
                    </m:r>
                  </m:oMath>
                </a14:m>
                <a:r>
                  <a:rPr lang="en-US" sz="1800" dirty="0"/>
                  <a:t> (weights)			</a:t>
                </a:r>
                <a14:m>
                  <m:oMath xmlns:m="http://schemas.openxmlformats.org/officeDocument/2006/math">
                    <m:r>
                      <a:rPr lang="tr-TR" sz="1800" b="0" i="1" smtClean="0"/>
                      <m:t>𝑥</m:t>
                    </m:r>
                  </m:oMath>
                </a14:m>
                <a:r>
                  <a:rPr lang="en-US" sz="1800" dirty="0"/>
                  <a:t>: input data</a:t>
                </a:r>
              </a:p>
              <a:p>
                <a:pPr marL="0" indent="0">
                  <a:buNone/>
                </a:pPr>
                <a:r>
                  <a:rPr lang="en-US" sz="1800" dirty="0"/>
                  <a:t> </a:t>
                </a:r>
                <a14:m>
                  <m:oMath xmlns:m="http://schemas.openxmlformats.org/officeDocument/2006/math">
                    <m:r>
                      <a:rPr lang="tr-TR" sz="1800" b="0" i="0" smtClean="0">
                        <a:ea typeface="Cambria Math" panose="02040503050406030204" pitchFamily="18" charset="0"/>
                      </a:rPr>
                      <m:t> </m:t>
                    </m:r>
                    <m:r>
                      <a:rPr lang="tr-TR" sz="1800" i="1">
                        <a:ea typeface="Cambria Math" panose="02040503050406030204" pitchFamily="18" charset="0"/>
                      </a:rPr>
                      <m:t>𝑙</m:t>
                    </m:r>
                    <m:r>
                      <a:rPr lang="tr-TR" sz="1800" i="1">
                        <a:ea typeface="Cambria Math" panose="02040503050406030204" pitchFamily="18" charset="0"/>
                      </a:rPr>
                      <m:t>(</m:t>
                    </m:r>
                    <m:sSub>
                      <m:sSubPr>
                        <m:ctrlPr>
                          <a:rPr lang="tr-TR" sz="1800" i="1">
                            <a:ea typeface="Cambria Math" panose="02040503050406030204" pitchFamily="18" charset="0"/>
                          </a:rPr>
                        </m:ctrlPr>
                      </m:sSubPr>
                      <m:e>
                        <m:r>
                          <a:rPr lang="tr-TR" sz="1800" i="1">
                            <a:ea typeface="Cambria Math" panose="02040503050406030204" pitchFamily="18" charset="0"/>
                          </a:rPr>
                          <m:t>𝑦</m:t>
                        </m:r>
                      </m:e>
                      <m:sub>
                        <m:r>
                          <a:rPr lang="tr-TR" sz="1800" i="1">
                            <a:ea typeface="Cambria Math" panose="02040503050406030204" pitchFamily="18" charset="0"/>
                          </a:rPr>
                          <m:t>𝑖</m:t>
                        </m:r>
                      </m:sub>
                    </m:sSub>
                    <m:r>
                      <a:rPr lang="tr-TR" sz="1800" i="1">
                        <a:ea typeface="Cambria Math" panose="02040503050406030204" pitchFamily="18" charset="0"/>
                      </a:rPr>
                      <m:t>,</m:t>
                    </m:r>
                    <m:sSub>
                      <m:sSubPr>
                        <m:ctrlPr>
                          <a:rPr lang="tr-TR" sz="1800" i="1"/>
                        </m:ctrlPr>
                      </m:sSubPr>
                      <m:e>
                        <m:r>
                          <a:rPr lang="tr-TR" sz="1800" i="1"/>
                          <m:t>𝑓</m:t>
                        </m:r>
                      </m:e>
                      <m:sub>
                        <m:r>
                          <a:rPr lang="tr-TR" sz="1800" i="1">
                            <a:ea typeface="Cambria Math" panose="02040503050406030204" pitchFamily="18" charset="0"/>
                          </a:rPr>
                          <m:t>𝜃</m:t>
                        </m:r>
                      </m:sub>
                    </m:sSub>
                    <m:d>
                      <m:dPr>
                        <m:ctrlPr>
                          <a:rPr lang="tr-TR" sz="1800" i="1"/>
                        </m:ctrlPr>
                      </m:dPr>
                      <m:e>
                        <m:sSub>
                          <m:sSubPr>
                            <m:ctrlPr>
                              <a:rPr lang="tr-TR" sz="1800" i="1"/>
                            </m:ctrlPr>
                          </m:sSubPr>
                          <m:e>
                            <m:r>
                              <a:rPr lang="tr-TR" sz="1800" i="1"/>
                              <m:t>𝑥</m:t>
                            </m:r>
                          </m:e>
                          <m:sub>
                            <m:r>
                              <a:rPr lang="tr-TR" sz="1800" i="1"/>
                              <m:t>𝑖</m:t>
                            </m:r>
                          </m:sub>
                        </m:sSub>
                      </m:e>
                    </m:d>
                    <m:r>
                      <a:rPr lang="tr-TR" sz="1800" i="1"/>
                      <m:t>) </m:t>
                    </m:r>
                  </m:oMath>
                </a14:m>
                <a:r>
                  <a:rPr lang="en-US" sz="1800" dirty="0"/>
                  <a:t>: loss function 			</a:t>
                </a:r>
                <a14:m>
                  <m:oMath xmlns:m="http://schemas.openxmlformats.org/officeDocument/2006/math">
                    <m:sSub>
                      <m:sSubPr>
                        <m:ctrlPr>
                          <a:rPr lang="en-US" sz="1800" i="1" smtClean="0"/>
                        </m:ctrlPr>
                      </m:sSubPr>
                      <m:e>
                        <m:acc>
                          <m:accPr>
                            <m:chr m:val="̂"/>
                            <m:ctrlPr>
                              <a:rPr lang="en-US" sz="1800" i="1" smtClean="0"/>
                            </m:ctrlPr>
                          </m:accPr>
                          <m:e>
                            <m:r>
                              <a:rPr lang="tr-TR" sz="1800" b="0" i="1" smtClean="0"/>
                              <m:t>𝑦</m:t>
                            </m:r>
                          </m:e>
                        </m:acc>
                      </m:e>
                      <m:sub>
                        <m:r>
                          <a:rPr lang="tr-TR" sz="1800" b="0" i="1" smtClean="0"/>
                          <m:t>𝑖</m:t>
                        </m:r>
                      </m:sub>
                    </m:sSub>
                    <m:r>
                      <a:rPr lang="tr-TR" sz="1800" b="0" i="1" smtClean="0"/>
                      <m:t>=</m:t>
                    </m:r>
                    <m:sSub>
                      <m:sSubPr>
                        <m:ctrlPr>
                          <a:rPr lang="tr-TR" sz="1800" i="1"/>
                        </m:ctrlPr>
                      </m:sSubPr>
                      <m:e>
                        <m:r>
                          <a:rPr lang="tr-TR" sz="1800" i="1"/>
                          <m:t>𝑓</m:t>
                        </m:r>
                      </m:e>
                      <m:sub>
                        <m:r>
                          <a:rPr lang="tr-TR" sz="1800" i="1">
                            <a:ea typeface="Cambria Math" panose="02040503050406030204" pitchFamily="18" charset="0"/>
                          </a:rPr>
                          <m:t>𝜃</m:t>
                        </m:r>
                      </m:sub>
                    </m:sSub>
                    <m:r>
                      <a:rPr lang="tr-TR" sz="1800" b="0" i="1" smtClean="0">
                        <a:ea typeface="Cambria Math" panose="02040503050406030204" pitchFamily="18" charset="0"/>
                      </a:rPr>
                      <m:t>(</m:t>
                    </m:r>
                    <m:sSub>
                      <m:sSubPr>
                        <m:ctrlPr>
                          <a:rPr lang="tr-TR" sz="1800" i="1" smtClean="0">
                            <a:ea typeface="Cambria Math" panose="02040503050406030204" pitchFamily="18" charset="0"/>
                          </a:rPr>
                        </m:ctrlPr>
                      </m:sSubPr>
                      <m:e>
                        <m:r>
                          <a:rPr lang="tr-TR" sz="1800" b="0" i="1" smtClean="0">
                            <a:ea typeface="Cambria Math" panose="02040503050406030204" pitchFamily="18" charset="0"/>
                          </a:rPr>
                          <m:t>𝑥</m:t>
                        </m:r>
                      </m:e>
                      <m:sub>
                        <m:r>
                          <a:rPr lang="tr-TR" sz="1800" b="0" i="1" smtClean="0">
                            <a:ea typeface="Cambria Math" panose="02040503050406030204" pitchFamily="18" charset="0"/>
                          </a:rPr>
                          <m:t>𝑖</m:t>
                        </m:r>
                      </m:sub>
                    </m:sSub>
                    <m:r>
                      <a:rPr lang="tr-TR" sz="1800" b="0" i="1" smtClean="0">
                        <a:ea typeface="Cambria Math" panose="02040503050406030204" pitchFamily="18" charset="0"/>
                      </a:rPr>
                      <m:t>)</m:t>
                    </m:r>
                  </m:oMath>
                </a14:m>
                <a:endParaRPr lang="en-US" sz="1800" dirty="0"/>
              </a:p>
            </p:txBody>
          </p:sp>
        </mc:Choice>
        <mc:Fallback>
          <p:sp>
            <p:nvSpPr>
              <p:cNvPr id="7" name="Content Placeholder 6"/>
              <p:cNvSpPr>
                <a:spLocks noGrp="1" noRot="1" noChangeAspect="1" noMove="1" noResize="1" noEditPoints="1" noAdjustHandles="1" noChangeArrowheads="1" noChangeShapeType="1" noTextEdit="1"/>
              </p:cNvSpPr>
              <p:nvPr>
                <p:ph sz="half" idx="2"/>
              </p:nvPr>
            </p:nvSpPr>
            <p:spPr>
              <a:xfrm>
                <a:off x="822960" y="1846052"/>
                <a:ext cx="7684432" cy="4023043"/>
              </a:xfrm>
              <a:blipFill>
                <a:blip r:embed="rId3"/>
                <a:stretch>
                  <a:fillRect l="-1812"/>
                </a:stretch>
              </a:blipFill>
            </p:spPr>
            <p:txBody>
              <a:bodyPr/>
              <a:lstStyle/>
              <a:p>
                <a:r>
                  <a:rPr lang="en-TR">
                    <a:noFill/>
                  </a:rPr>
                  <a:t> </a:t>
                </a:r>
              </a:p>
            </p:txBody>
          </p:sp>
        </mc:Fallback>
      </mc:AlternateContent>
      <p:sp>
        <p:nvSpPr>
          <p:cNvPr id="13" name="TextBox 12">
            <a:extLst>
              <a:ext uri="{FF2B5EF4-FFF2-40B4-BE49-F238E27FC236}">
                <a16:creationId xmlns:a16="http://schemas.microsoft.com/office/drawing/2014/main" id="{D1C80DD6-E813-894C-FD30-E66B188BF79F}"/>
              </a:ext>
            </a:extLst>
          </p:cNvPr>
          <p:cNvSpPr txBox="1"/>
          <p:nvPr/>
        </p:nvSpPr>
        <p:spPr>
          <a:xfrm>
            <a:off x="4930814" y="6458798"/>
            <a:ext cx="4075859" cy="307777"/>
          </a:xfrm>
          <a:prstGeom prst="rect">
            <a:avLst/>
          </a:prstGeom>
          <a:noFill/>
        </p:spPr>
        <p:txBody>
          <a:bodyPr wrap="none" rtlCol="0">
            <a:spAutoFit/>
          </a:bodyPr>
          <a:lstStyle/>
          <a:p>
            <a:r>
              <a:rPr lang="en-US" sz="1400" b="0" i="0" u="none" strike="noStrike" dirty="0">
                <a:solidFill>
                  <a:srgbClr val="868E96"/>
                </a:solidFill>
                <a:effectLst/>
                <a:latin typeface="Segoe UI" panose="020F0502020204030204" pitchFamily="34" charset="0"/>
              </a:rPr>
              <a:t>Seminar: Mathematics of Data Science, WS 23-24</a:t>
            </a:r>
            <a:endParaRPr lang="en-TR" sz="1400" dirty="0"/>
          </a:p>
        </p:txBody>
      </p:sp>
      <p:pic>
        <p:nvPicPr>
          <p:cNvPr id="2" name="Picture 2" descr="http://www-db.in.tum.de/teaching/ws1213/hsufg/20122013/alberta/website_alberta/images/Nx60xtum_logo.png.pagespeed.ic.pe2cMUnrsp.png">
            <a:extLst>
              <a:ext uri="{FF2B5EF4-FFF2-40B4-BE49-F238E27FC236}">
                <a16:creationId xmlns:a16="http://schemas.microsoft.com/office/drawing/2014/main" id="{8077FA96-170D-A3FA-1787-959368FA6A0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40772" y="331495"/>
            <a:ext cx="1125988" cy="3614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13617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Gradient Descent </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822959" y="1845734"/>
                <a:ext cx="7543801" cy="4023360"/>
              </a:xfrm>
            </p:spPr>
            <p:txBody>
              <a:bodyPr>
                <a:normAutofit lnSpcReduction="10000"/>
              </a:bodyPr>
              <a:lstStyle/>
              <a:p>
                <a:pPr marL="0" indent="0">
                  <a:buNone/>
                </a:pPr>
                <a:endParaRPr lang="tr-TR" sz="1800" i="1" dirty="0"/>
              </a:p>
              <a:p>
                <a:pPr marL="0" indent="0">
                  <a:buNone/>
                </a:pPr>
                <a:r>
                  <a:rPr lang="en-US" sz="1800" dirty="0"/>
                  <a:t>-Basic gradient descent formula</a:t>
                </a:r>
              </a:p>
              <a:p>
                <a:pPr marL="0" indent="0">
                  <a:buNone/>
                </a:pPr>
                <a:endParaRPr lang="en-US" sz="1800" i="1" dirty="0"/>
              </a:p>
              <a:p>
                <a:pPr marL="0" indent="0">
                  <a:buNone/>
                </a:pPr>
                <a14:m>
                  <m:oMathPara xmlns:m="http://schemas.openxmlformats.org/officeDocument/2006/math">
                    <m:oMathParaPr>
                      <m:jc m:val="left"/>
                    </m:oMathParaPr>
                    <m:oMath xmlns:m="http://schemas.openxmlformats.org/officeDocument/2006/math">
                      <m:sSub>
                        <m:sSubPr>
                          <m:ctrlPr>
                            <a:rPr lang="en-US" sz="1800" i="1" smtClean="0"/>
                          </m:ctrlPr>
                        </m:sSubPr>
                        <m:e>
                          <m:r>
                            <a:rPr lang="en-US" sz="1800" i="1" smtClean="0">
                              <a:ea typeface="Cambria Math" panose="02040503050406030204" pitchFamily="18" charset="0"/>
                            </a:rPr>
                            <m:t>𝜃</m:t>
                          </m:r>
                        </m:e>
                        <m:sub>
                          <m:r>
                            <a:rPr lang="tr-TR" sz="1800" b="0" i="1" smtClean="0"/>
                            <m:t>𝑡</m:t>
                          </m:r>
                          <m:r>
                            <a:rPr lang="tr-TR" sz="1800" b="0" i="1" smtClean="0"/>
                            <m:t>+1</m:t>
                          </m:r>
                        </m:sub>
                      </m:sSub>
                      <m:r>
                        <a:rPr lang="tr-TR" sz="1800" b="0" i="1" smtClean="0"/>
                        <m:t>=</m:t>
                      </m:r>
                      <m:sSub>
                        <m:sSubPr>
                          <m:ctrlPr>
                            <a:rPr lang="tr-TR" sz="1800" b="0" i="1" smtClean="0"/>
                          </m:ctrlPr>
                        </m:sSubPr>
                        <m:e>
                          <m:r>
                            <a:rPr lang="tr-TR" sz="1800" b="0" i="1" smtClean="0">
                              <a:ea typeface="Cambria Math" panose="02040503050406030204" pitchFamily="18" charset="0"/>
                            </a:rPr>
                            <m:t>𝜃</m:t>
                          </m:r>
                        </m:e>
                        <m:sub>
                          <m:r>
                            <a:rPr lang="tr-TR" sz="1800" b="0" i="1" smtClean="0"/>
                            <m:t>𝑡</m:t>
                          </m:r>
                        </m:sub>
                      </m:sSub>
                      <m:r>
                        <a:rPr lang="tr-TR" sz="1800" b="0" i="1" smtClean="0"/>
                        <m:t>−</m:t>
                      </m:r>
                      <m:sSub>
                        <m:sSubPr>
                          <m:ctrlPr>
                            <a:rPr lang="tr-TR" sz="1800" b="0" i="1" smtClean="0"/>
                          </m:ctrlPr>
                        </m:sSubPr>
                        <m:e>
                          <m:r>
                            <a:rPr lang="tr-TR" sz="1800" b="0" i="1" smtClean="0">
                              <a:ea typeface="Cambria Math" panose="02040503050406030204" pitchFamily="18" charset="0"/>
                            </a:rPr>
                            <m:t>𝜂</m:t>
                          </m:r>
                        </m:e>
                        <m:sub>
                          <m:r>
                            <a:rPr lang="tr-TR" sz="1800" b="0" i="1" smtClean="0"/>
                            <m:t>𝑡</m:t>
                          </m:r>
                        </m:sub>
                      </m:sSub>
                      <m:r>
                        <m:rPr>
                          <m:sty m:val="p"/>
                        </m:rPr>
                        <a:rPr lang="tr-TR" sz="1800" b="0" i="1" smtClean="0">
                          <a:ea typeface="Cambria Math" panose="02040503050406030204" pitchFamily="18" charset="0"/>
                        </a:rPr>
                        <m:t>∇</m:t>
                      </m:r>
                      <m:r>
                        <a:rPr lang="tr-TR" sz="1800" b="0" i="1" smtClean="0">
                          <a:ea typeface="Cambria Math" panose="02040503050406030204" pitchFamily="18" charset="0"/>
                        </a:rPr>
                        <m:t>𝐹</m:t>
                      </m:r>
                      <m:r>
                        <a:rPr lang="tr-TR" sz="1800" b="0" i="1" smtClean="0">
                          <a:ea typeface="Cambria Math" panose="02040503050406030204" pitchFamily="18" charset="0"/>
                        </a:rPr>
                        <m:t>(</m:t>
                      </m:r>
                      <m:sSub>
                        <m:sSubPr>
                          <m:ctrlPr>
                            <a:rPr lang="tr-TR" sz="1800" b="0" i="1" smtClean="0">
                              <a:ea typeface="Cambria Math" panose="02040503050406030204" pitchFamily="18" charset="0"/>
                            </a:rPr>
                          </m:ctrlPr>
                        </m:sSubPr>
                        <m:e>
                          <m:r>
                            <a:rPr lang="tr-TR" sz="1800" b="0" i="1" smtClean="0">
                              <a:ea typeface="Cambria Math" panose="02040503050406030204" pitchFamily="18" charset="0"/>
                            </a:rPr>
                            <m:t>𝜃</m:t>
                          </m:r>
                        </m:e>
                        <m:sub>
                          <m:r>
                            <a:rPr lang="tr-TR" sz="1800" b="0" i="1" smtClean="0">
                              <a:ea typeface="Cambria Math" panose="02040503050406030204" pitchFamily="18" charset="0"/>
                            </a:rPr>
                            <m:t>𝑡</m:t>
                          </m:r>
                        </m:sub>
                      </m:sSub>
                      <m:r>
                        <a:rPr lang="tr-TR" sz="1800" b="0" i="1" smtClean="0">
                          <a:ea typeface="Cambria Math" panose="02040503050406030204" pitchFamily="18" charset="0"/>
                        </a:rPr>
                        <m:t>)</m:t>
                      </m:r>
                    </m:oMath>
                  </m:oMathPara>
                </a14:m>
                <a:endParaRPr lang="en-US" sz="1800" dirty="0"/>
              </a:p>
              <a:p>
                <a:pPr marL="0" indent="0" algn="ctr">
                  <a:buNone/>
                </a:pPr>
                <a:endParaRPr lang="en-US" sz="1800" dirty="0"/>
              </a:p>
              <a:p>
                <a:pPr marL="0" indent="0">
                  <a:buNone/>
                </a:pPr>
                <a:endParaRPr lang="en-US" sz="1800" dirty="0"/>
              </a:p>
              <a:p>
                <a:pPr marL="0" indent="0">
                  <a:buNone/>
                </a:pPr>
                <a:r>
                  <a:rPr lang="en-US" sz="1800" dirty="0"/>
                  <a:t>where</a:t>
                </a:r>
              </a:p>
              <a:p>
                <a:pPr marL="0" indent="0">
                  <a:buNone/>
                </a:pPr>
                <a14:m>
                  <m:oMath xmlns:m="http://schemas.openxmlformats.org/officeDocument/2006/math">
                    <m:sSub>
                      <m:sSubPr>
                        <m:ctrlPr>
                          <a:rPr lang="en-US" sz="1800" i="1"/>
                        </m:ctrlPr>
                      </m:sSubPr>
                      <m:e>
                        <m:r>
                          <a:rPr lang="en-US" sz="1800" i="1">
                            <a:ea typeface="Cambria Math" panose="02040503050406030204" pitchFamily="18" charset="0"/>
                          </a:rPr>
                          <m:t>𝜃</m:t>
                        </m:r>
                      </m:e>
                      <m:sub>
                        <m:r>
                          <a:rPr lang="tr-TR" sz="1800" i="1"/>
                          <m:t>𝑡</m:t>
                        </m:r>
                        <m:r>
                          <a:rPr lang="tr-TR" sz="1800" i="1"/>
                          <m:t>+1</m:t>
                        </m:r>
                      </m:sub>
                    </m:sSub>
                  </m:oMath>
                </a14:m>
                <a:r>
                  <a:rPr lang="tr-TR" sz="1800" b="0" dirty="0"/>
                  <a:t>: weight</a:t>
                </a:r>
                <a:r>
                  <a:rPr lang="tr-TR" sz="1800" dirty="0"/>
                  <a:t>s at </a:t>
                </a:r>
                <a14:m>
                  <m:oMath xmlns:m="http://schemas.openxmlformats.org/officeDocument/2006/math">
                    <m:sSup>
                      <m:sSupPr>
                        <m:ctrlPr>
                          <a:rPr lang="tr-TR" sz="1800" i="1"/>
                        </m:ctrlPr>
                      </m:sSupPr>
                      <m:e>
                        <m:r>
                          <a:rPr lang="tr-TR" sz="1800" i="1"/>
                          <m:t>𝑡</m:t>
                        </m:r>
                        <m:r>
                          <a:rPr lang="tr-TR" sz="1800" b="0" i="1" smtClean="0"/>
                          <m:t>+1</m:t>
                        </m:r>
                      </m:e>
                      <m:sup>
                        <m:r>
                          <a:rPr lang="tr-TR" sz="1800" i="1"/>
                          <m:t>𝑡h</m:t>
                        </m:r>
                      </m:sup>
                    </m:sSup>
                  </m:oMath>
                </a14:m>
                <a:r>
                  <a:rPr lang="en-US" sz="1800" dirty="0"/>
                  <a:t> iteration</a:t>
                </a:r>
                <a:r>
                  <a:rPr lang="tr-TR" sz="1800" b="0" dirty="0"/>
                  <a:t>			</a:t>
                </a:r>
              </a:p>
              <a:p>
                <a:pPr marL="0" indent="0">
                  <a:buNone/>
                </a:pPr>
                <a14:m>
                  <m:oMath xmlns:m="http://schemas.openxmlformats.org/officeDocument/2006/math">
                    <m:sSub>
                      <m:sSubPr>
                        <m:ctrlPr>
                          <a:rPr lang="tr-TR" sz="1800" b="0" i="1" smtClean="0"/>
                        </m:ctrlPr>
                      </m:sSubPr>
                      <m:e>
                        <m:r>
                          <a:rPr lang="tr-TR" sz="1800" b="0" i="1" smtClean="0">
                            <a:ea typeface="Cambria Math" panose="02040503050406030204" pitchFamily="18" charset="0"/>
                          </a:rPr>
                          <m:t>𝜂</m:t>
                        </m:r>
                      </m:e>
                      <m:sub>
                        <m:r>
                          <a:rPr lang="tr-TR" sz="1800" b="0" i="1" smtClean="0"/>
                          <m:t>𝑡</m:t>
                        </m:r>
                      </m:sub>
                    </m:sSub>
                  </m:oMath>
                </a14:m>
                <a:r>
                  <a:rPr lang="en-US" sz="1800" dirty="0"/>
                  <a:t>: step-size (learning-rate)</a:t>
                </a:r>
              </a:p>
              <a:p>
                <a:pPr marL="0" indent="0">
                  <a:buNone/>
                </a:pPr>
                <a14:m>
                  <m:oMath xmlns:m="http://schemas.openxmlformats.org/officeDocument/2006/math">
                    <m:r>
                      <m:rPr>
                        <m:sty m:val="p"/>
                      </m:rPr>
                      <a:rPr lang="tr-TR" sz="1800" b="0" i="1" smtClean="0">
                        <a:ea typeface="Cambria Math" panose="02040503050406030204" pitchFamily="18" charset="0"/>
                      </a:rPr>
                      <m:t>∇</m:t>
                    </m:r>
                    <m:r>
                      <a:rPr lang="tr-TR" sz="1800" b="0" i="1" smtClean="0">
                        <a:ea typeface="Cambria Math" panose="02040503050406030204" pitchFamily="18" charset="0"/>
                      </a:rPr>
                      <m:t>𝐹</m:t>
                    </m:r>
                    <m:r>
                      <a:rPr lang="tr-TR" sz="1800" b="0" i="1" smtClean="0">
                        <a:ea typeface="Cambria Math" panose="02040503050406030204" pitchFamily="18" charset="0"/>
                      </a:rPr>
                      <m:t>(</m:t>
                    </m:r>
                    <m:sSub>
                      <m:sSubPr>
                        <m:ctrlPr>
                          <a:rPr lang="tr-TR" sz="1800" b="0" i="1" smtClean="0">
                            <a:ea typeface="Cambria Math" panose="02040503050406030204" pitchFamily="18" charset="0"/>
                          </a:rPr>
                        </m:ctrlPr>
                      </m:sSubPr>
                      <m:e>
                        <m:r>
                          <a:rPr lang="tr-TR" sz="1800" b="0" i="1" smtClean="0">
                            <a:ea typeface="Cambria Math" panose="02040503050406030204" pitchFamily="18" charset="0"/>
                          </a:rPr>
                          <m:t>𝜃</m:t>
                        </m:r>
                      </m:e>
                      <m:sub>
                        <m:r>
                          <a:rPr lang="tr-TR" sz="1800" b="0" i="1" smtClean="0">
                            <a:ea typeface="Cambria Math" panose="02040503050406030204" pitchFamily="18" charset="0"/>
                          </a:rPr>
                          <m:t>𝑡</m:t>
                        </m:r>
                      </m:sub>
                    </m:sSub>
                    <m:r>
                      <a:rPr lang="tr-TR" sz="1800" b="0" i="1" smtClean="0">
                        <a:ea typeface="Cambria Math" panose="02040503050406030204" pitchFamily="18" charset="0"/>
                      </a:rPr>
                      <m:t>)</m:t>
                    </m:r>
                  </m:oMath>
                </a14:m>
                <a:r>
                  <a:rPr lang="en-US" sz="1800" dirty="0"/>
                  <a:t>: gradient of the loss function for the </a:t>
                </a:r>
                <a14:m>
                  <m:oMath xmlns:m="http://schemas.openxmlformats.org/officeDocument/2006/math">
                    <m:sSup>
                      <m:sSupPr>
                        <m:ctrlPr>
                          <a:rPr lang="tr-TR" sz="1800" b="0" i="1" smtClean="0"/>
                        </m:ctrlPr>
                      </m:sSupPr>
                      <m:e>
                        <m:r>
                          <a:rPr lang="tr-TR" sz="1800" b="0" i="1" smtClean="0"/>
                          <m:t>𝑡</m:t>
                        </m:r>
                      </m:e>
                      <m:sup>
                        <m:r>
                          <a:rPr lang="tr-TR" sz="1800" b="0" i="1" smtClean="0"/>
                          <m:t>𝑡h</m:t>
                        </m:r>
                      </m:sup>
                    </m:sSup>
                  </m:oMath>
                </a14:m>
                <a:r>
                  <a:rPr lang="en-US" sz="1800" dirty="0"/>
                  <a:t> iterate</a:t>
                </a:r>
              </a:p>
              <a:p>
                <a:pPr marL="0" indent="0">
                  <a:buNone/>
                </a:pPr>
                <a:endParaRPr lang="en-US" sz="1600"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822959" y="1845734"/>
                <a:ext cx="7543801" cy="4023360"/>
              </a:xfrm>
              <a:blipFill>
                <a:blip r:embed="rId3"/>
                <a:stretch>
                  <a:fillRect l="-1846"/>
                </a:stretch>
              </a:blipFill>
            </p:spPr>
            <p:txBody>
              <a:bodyPr/>
              <a:lstStyle/>
              <a:p>
                <a:r>
                  <a:rPr lang="en-TR">
                    <a:noFill/>
                  </a:rPr>
                  <a:t> </a:t>
                </a:r>
              </a:p>
            </p:txBody>
          </p:sp>
        </mc:Fallback>
      </mc:AlternateContent>
      <p:sp>
        <p:nvSpPr>
          <p:cNvPr id="4" name="TextBox 3">
            <a:extLst>
              <a:ext uri="{FF2B5EF4-FFF2-40B4-BE49-F238E27FC236}">
                <a16:creationId xmlns:a16="http://schemas.microsoft.com/office/drawing/2014/main" id="{0C0132AC-2002-72CD-F13B-33F9D9159C2B}"/>
              </a:ext>
            </a:extLst>
          </p:cNvPr>
          <p:cNvSpPr txBox="1"/>
          <p:nvPr/>
        </p:nvSpPr>
        <p:spPr>
          <a:xfrm>
            <a:off x="4930814" y="6458798"/>
            <a:ext cx="4075859" cy="307777"/>
          </a:xfrm>
          <a:prstGeom prst="rect">
            <a:avLst/>
          </a:prstGeom>
          <a:noFill/>
        </p:spPr>
        <p:txBody>
          <a:bodyPr wrap="none" rtlCol="0">
            <a:spAutoFit/>
          </a:bodyPr>
          <a:lstStyle/>
          <a:p>
            <a:r>
              <a:rPr lang="en-US" sz="1400" b="0" i="0" u="none" strike="noStrike" dirty="0">
                <a:solidFill>
                  <a:srgbClr val="868E96"/>
                </a:solidFill>
                <a:effectLst/>
                <a:latin typeface="Segoe UI" panose="020F0502020204030204" pitchFamily="34" charset="0"/>
              </a:rPr>
              <a:t>Seminar: Mathematics of Data Science, WS 23-24</a:t>
            </a:r>
            <a:endParaRPr lang="en-TR" sz="1400" dirty="0"/>
          </a:p>
        </p:txBody>
      </p:sp>
      <p:pic>
        <p:nvPicPr>
          <p:cNvPr id="6" name="Picture 5">
            <a:hlinkClick r:id="rId4"/>
            <a:extLst>
              <a:ext uri="{FF2B5EF4-FFF2-40B4-BE49-F238E27FC236}">
                <a16:creationId xmlns:a16="http://schemas.microsoft.com/office/drawing/2014/main" id="{380A4857-BBE6-0AFA-A6D1-325D913CEC4A}"/>
              </a:ext>
            </a:extLst>
          </p:cNvPr>
          <p:cNvPicPr>
            <a:picLocks noChangeAspect="1"/>
          </p:cNvPicPr>
          <p:nvPr/>
        </p:nvPicPr>
        <p:blipFill>
          <a:blip r:embed="rId5"/>
          <a:stretch>
            <a:fillRect/>
          </a:stretch>
        </p:blipFill>
        <p:spPr>
          <a:xfrm>
            <a:off x="4572000" y="2286985"/>
            <a:ext cx="3679825" cy="2284029"/>
          </a:xfrm>
          <a:prstGeom prst="rect">
            <a:avLst/>
          </a:prstGeom>
        </p:spPr>
      </p:pic>
      <p:sp>
        <p:nvSpPr>
          <p:cNvPr id="7" name="TextBox 6">
            <a:extLst>
              <a:ext uri="{FF2B5EF4-FFF2-40B4-BE49-F238E27FC236}">
                <a16:creationId xmlns:a16="http://schemas.microsoft.com/office/drawing/2014/main" id="{8A66CCE3-F05F-F6B2-E4A1-1F7A0E9D11E0}"/>
              </a:ext>
            </a:extLst>
          </p:cNvPr>
          <p:cNvSpPr txBox="1"/>
          <p:nvPr/>
        </p:nvSpPr>
        <p:spPr>
          <a:xfrm>
            <a:off x="4790621" y="4555740"/>
            <a:ext cx="3461204" cy="369332"/>
          </a:xfrm>
          <a:prstGeom prst="rect">
            <a:avLst/>
          </a:prstGeom>
          <a:noFill/>
        </p:spPr>
        <p:txBody>
          <a:bodyPr wrap="none" rtlCol="0">
            <a:spAutoFit/>
          </a:bodyPr>
          <a:lstStyle/>
          <a:p>
            <a:r>
              <a:rPr lang="en-US" sz="900" u="sng" dirty="0">
                <a:solidFill>
                  <a:schemeClr val="bg1">
                    <a:lumMod val="65000"/>
                  </a:schemeClr>
                </a:solidFill>
                <a:hlinkClick r:id="rId6">
                  <a:extLst>
                    <a:ext uri="{A12FA001-AC4F-418D-AE19-62706E023703}">
                      <ahyp:hlinkClr xmlns:ahyp="http://schemas.microsoft.com/office/drawing/2018/hyperlinkcolor" val="tx"/>
                    </a:ext>
                  </a:extLst>
                </a:hlinkClick>
              </a:rPr>
              <a:t>https://www.analyticsvidhya.com/blog/2020/10/</a:t>
            </a:r>
            <a:endParaRPr lang="en-US" sz="900" u="sng" dirty="0">
              <a:solidFill>
                <a:schemeClr val="bg1">
                  <a:lumMod val="65000"/>
                </a:schemeClr>
              </a:solidFill>
            </a:endParaRPr>
          </a:p>
          <a:p>
            <a:r>
              <a:rPr lang="en-US" sz="900" dirty="0">
                <a:solidFill>
                  <a:schemeClr val="bg1">
                    <a:lumMod val="65000"/>
                  </a:schemeClr>
                </a:solidFill>
              </a:rPr>
              <a:t>how-does-the-gradient-descent-algorithm-work-in-machine-learning/</a:t>
            </a:r>
            <a:endParaRPr lang="en-TR" sz="900" dirty="0">
              <a:solidFill>
                <a:schemeClr val="bg1">
                  <a:lumMod val="65000"/>
                </a:schemeClr>
              </a:solidFill>
            </a:endParaRPr>
          </a:p>
        </p:txBody>
      </p:sp>
      <p:pic>
        <p:nvPicPr>
          <p:cNvPr id="10" name="Picture 2" descr="http://www-db.in.tum.de/teaching/ws1213/hsufg/20122013/alberta/website_alberta/images/Nx60xtum_logo.png.pagespeed.ic.pe2cMUnrsp.png">
            <a:extLst>
              <a:ext uri="{FF2B5EF4-FFF2-40B4-BE49-F238E27FC236}">
                <a16:creationId xmlns:a16="http://schemas.microsoft.com/office/drawing/2014/main" id="{36319A58-3515-DEF0-0B34-94EEA6A4C2A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246472" y="331495"/>
            <a:ext cx="1120288" cy="3596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168943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Neural-net Specific Tricks (Issues)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fontScale="92500" lnSpcReduction="20000"/>
              </a:bodyPr>
              <a:lstStyle/>
              <a:p>
                <a:pPr marL="0" indent="0">
                  <a:buNone/>
                </a:pPr>
                <a14:m>
                  <m:oMathPara xmlns:m="http://schemas.openxmlformats.org/officeDocument/2006/math">
                    <m:oMathParaPr>
                      <m:jc m:val="centerGroup"/>
                    </m:oMathParaPr>
                    <m:oMath xmlns:m="http://schemas.openxmlformats.org/officeDocument/2006/math">
                      <m:f>
                        <m:fPr>
                          <m:ctrlPr>
                            <a:rPr lang="en-US" sz="1600" i="1" smtClean="0">
                              <a:latin typeface="Cambria Math" panose="02040503050406030204" pitchFamily="18" charset="0"/>
                            </a:rPr>
                          </m:ctrlPr>
                        </m:fPr>
                        <m:num>
                          <m:r>
                            <a:rPr lang="en-US" sz="1600" i="1" smtClean="0">
                              <a:latin typeface="Cambria Math" panose="02040503050406030204" pitchFamily="18" charset="0"/>
                            </a:rPr>
                            <m:t>𝜕</m:t>
                          </m:r>
                          <m:r>
                            <a:rPr lang="tr-TR" sz="1600" b="0" i="1" smtClean="0">
                              <a:latin typeface="Cambria Math" panose="02040503050406030204" pitchFamily="18" charset="0"/>
                            </a:rPr>
                            <m:t>𝐹</m:t>
                          </m:r>
                          <m:r>
                            <a:rPr lang="tr-TR" sz="1600" b="0" i="1" smtClean="0">
                              <a:latin typeface="Cambria Math" panose="02040503050406030204" pitchFamily="18" charset="0"/>
                            </a:rPr>
                            <m:t>(</m:t>
                          </m:r>
                          <m:r>
                            <a:rPr lang="tr-TR" sz="1600" b="0" i="1" smtClean="0">
                              <a:latin typeface="Cambria Math" panose="02040503050406030204" pitchFamily="18" charset="0"/>
                            </a:rPr>
                            <m:t>𝑤</m:t>
                          </m:r>
                          <m:r>
                            <a:rPr lang="tr-TR" sz="1600" b="0" i="1" smtClean="0">
                              <a:latin typeface="Cambria Math" panose="02040503050406030204" pitchFamily="18" charset="0"/>
                            </a:rPr>
                            <m:t>)</m:t>
                          </m:r>
                        </m:num>
                        <m:den>
                          <m:r>
                            <a:rPr lang="en-US" sz="1600" i="1" smtClean="0">
                              <a:latin typeface="Cambria Math" panose="02040503050406030204" pitchFamily="18" charset="0"/>
                            </a:rPr>
                            <m:t>𝜕</m:t>
                          </m:r>
                          <m:r>
                            <a:rPr lang="tr-TR" sz="1600" b="0" i="1" smtClean="0">
                              <a:latin typeface="Cambria Math" panose="02040503050406030204" pitchFamily="18" charset="0"/>
                            </a:rPr>
                            <m:t>𝑤</m:t>
                          </m:r>
                        </m:den>
                      </m:f>
                      <m:r>
                        <a:rPr lang="tr-TR" sz="1600" b="0" i="1" smtClean="0">
                          <a:latin typeface="Cambria Math" panose="02040503050406030204" pitchFamily="18" charset="0"/>
                        </a:rPr>
                        <m:t>=</m:t>
                      </m:r>
                      <m:f>
                        <m:fPr>
                          <m:ctrlPr>
                            <a:rPr lang="en-US" sz="1600" i="1">
                              <a:latin typeface="Cambria Math" panose="02040503050406030204" pitchFamily="18" charset="0"/>
                            </a:rPr>
                          </m:ctrlPr>
                        </m:fPr>
                        <m:num>
                          <m:r>
                            <a:rPr lang="en-US" sz="1600" i="1">
                              <a:latin typeface="Cambria Math" panose="02040503050406030204" pitchFamily="18" charset="0"/>
                            </a:rPr>
                            <m:t>𝜕</m:t>
                          </m:r>
                          <m:r>
                            <a:rPr lang="tr-TR" sz="1600" b="0" i="1" smtClean="0">
                              <a:latin typeface="Cambria Math" panose="02040503050406030204" pitchFamily="18" charset="0"/>
                            </a:rPr>
                            <m:t>𝑦</m:t>
                          </m:r>
                        </m:num>
                        <m:den>
                          <m:r>
                            <a:rPr lang="en-US" sz="1600" i="1">
                              <a:latin typeface="Cambria Math" panose="02040503050406030204" pitchFamily="18" charset="0"/>
                            </a:rPr>
                            <m:t>𝜕</m:t>
                          </m:r>
                          <m:r>
                            <a:rPr lang="tr-TR" sz="1600" i="1">
                              <a:latin typeface="Cambria Math" panose="02040503050406030204" pitchFamily="18" charset="0"/>
                            </a:rPr>
                            <m:t>𝑤</m:t>
                          </m:r>
                        </m:den>
                      </m:f>
                      <m:r>
                        <a:rPr lang="tr-TR" sz="1600" i="1">
                          <a:latin typeface="Cambria Math" panose="02040503050406030204" pitchFamily="18" charset="0"/>
                        </a:rPr>
                        <m:t>=</m:t>
                      </m:r>
                      <m:sSup>
                        <m:sSupPr>
                          <m:ctrlPr>
                            <a:rPr lang="tr-TR" sz="1600" b="0" i="1" smtClean="0">
                              <a:latin typeface="Cambria Math" panose="02040503050406030204" pitchFamily="18" charset="0"/>
                            </a:rPr>
                          </m:ctrlPr>
                        </m:sSupPr>
                        <m:e>
                          <m:r>
                            <a:rPr lang="tr-TR" sz="1600" b="0" i="1" smtClean="0">
                              <a:latin typeface="Cambria Math" panose="02040503050406030204" pitchFamily="18" charset="0"/>
                            </a:rPr>
                            <m:t>𝑤</m:t>
                          </m:r>
                        </m:e>
                        <m:sup>
                          <m:r>
                            <a:rPr lang="tr-TR" sz="1600" b="0" i="1" smtClean="0">
                              <a:latin typeface="Cambria Math" panose="02040503050406030204" pitchFamily="18" charset="0"/>
                            </a:rPr>
                            <m:t>13</m:t>
                          </m:r>
                        </m:sup>
                      </m:sSup>
                      <m:r>
                        <a:rPr lang="tr-TR" sz="1600" b="0" i="1" smtClean="0">
                          <a:latin typeface="Cambria Math" panose="02040503050406030204" pitchFamily="18" charset="0"/>
                        </a:rPr>
                        <m:t>−</m:t>
                      </m:r>
                      <m:sSup>
                        <m:sSupPr>
                          <m:ctrlPr>
                            <a:rPr lang="tr-TR" sz="1600" b="0" i="1" smtClean="0">
                              <a:latin typeface="Cambria Math" panose="02040503050406030204" pitchFamily="18" charset="0"/>
                            </a:rPr>
                          </m:ctrlPr>
                        </m:sSupPr>
                        <m:e>
                          <m:r>
                            <a:rPr lang="tr-TR" sz="1600" b="0" i="1" smtClean="0">
                              <a:latin typeface="Cambria Math" panose="02040503050406030204" pitchFamily="18" charset="0"/>
                            </a:rPr>
                            <m:t>𝑤</m:t>
                          </m:r>
                        </m:e>
                        <m:sup>
                          <m:r>
                            <a:rPr lang="tr-TR" sz="1600" b="0" i="1" smtClean="0">
                              <a:latin typeface="Cambria Math" panose="02040503050406030204" pitchFamily="18" charset="0"/>
                            </a:rPr>
                            <m:t>6</m:t>
                          </m:r>
                        </m:sup>
                      </m:sSup>
                    </m:oMath>
                  </m:oMathPara>
                </a14:m>
                <a:endParaRPr lang="en-US" sz="1600" dirty="0"/>
              </a:p>
              <a:p>
                <a:pPr marL="0" indent="0">
                  <a:buNone/>
                </a:pPr>
                <a:r>
                  <a:rPr lang="en-US" sz="1600" dirty="0"/>
                  <a:t>1.Exploding Gradient </a:t>
                </a:r>
              </a:p>
              <a:p>
                <a:pPr marL="0" indent="0">
                  <a:buNone/>
                </a:pPr>
                <a:r>
                  <a:rPr lang="en-US" sz="1600" dirty="0"/>
                  <a:t>-The regions </a:t>
                </a:r>
                <a14:m>
                  <m:oMath xmlns:m="http://schemas.openxmlformats.org/officeDocument/2006/math">
                    <m:d>
                      <m:dPr>
                        <m:begChr m:val="["/>
                        <m:endChr m:val="]"/>
                        <m:ctrlPr>
                          <a:rPr lang="tr-TR" sz="1600" b="0" i="1" smtClean="0">
                            <a:latin typeface="Cambria Math" panose="02040503050406030204" pitchFamily="18" charset="0"/>
                          </a:rPr>
                        </m:ctrlPr>
                      </m:dPr>
                      <m:e>
                        <m:r>
                          <a:rPr lang="tr-TR" sz="1600" b="0" i="1" smtClean="0">
                            <a:latin typeface="Cambria Math" panose="02040503050406030204" pitchFamily="18" charset="0"/>
                          </a:rPr>
                          <m:t>1+</m:t>
                        </m:r>
                        <m:r>
                          <a:rPr lang="tr-TR" sz="1600" b="0" i="1" smtClean="0">
                            <a:latin typeface="Cambria Math" panose="02040503050406030204" pitchFamily="18" charset="0"/>
                          </a:rPr>
                          <m:t>𝑐</m:t>
                        </m:r>
                        <m:r>
                          <a:rPr lang="tr-TR" sz="1600" b="0" i="1" smtClean="0">
                            <a:latin typeface="Cambria Math" panose="02040503050406030204" pitchFamily="18" charset="0"/>
                          </a:rPr>
                          <m:t>,  ∞</m:t>
                        </m:r>
                      </m:e>
                    </m:d>
                  </m:oMath>
                </a14:m>
                <a:r>
                  <a:rPr lang="en-US" sz="1600" dirty="0"/>
                  <a:t> and </a:t>
                </a:r>
                <a14:m>
                  <m:oMath xmlns:m="http://schemas.openxmlformats.org/officeDocument/2006/math">
                    <m:r>
                      <a:rPr lang="tr-TR" sz="1600" i="1">
                        <a:latin typeface="Cambria Math" panose="02040503050406030204" pitchFamily="18" charset="0"/>
                      </a:rPr>
                      <m:t>[−</m:t>
                    </m:r>
                    <m:r>
                      <a:rPr lang="tr-TR" sz="1600" i="1">
                        <a:latin typeface="Cambria Math" panose="02040503050406030204" pitchFamily="18" charset="0"/>
                        <a:ea typeface="Cambria Math" panose="02040503050406030204" pitchFamily="18" charset="0"/>
                      </a:rPr>
                      <m:t>∞</m:t>
                    </m:r>
                    <m:r>
                      <a:rPr lang="tr-TR" sz="1600" i="1">
                        <a:latin typeface="Cambria Math" panose="02040503050406030204" pitchFamily="18" charset="0"/>
                      </a:rPr>
                      <m:t>, </m:t>
                    </m:r>
                    <m:r>
                      <a:rPr lang="tr-TR" sz="1600" b="0" i="1" smtClean="0">
                        <a:latin typeface="Cambria Math" panose="02040503050406030204" pitchFamily="18" charset="0"/>
                      </a:rPr>
                      <m:t> −</m:t>
                    </m:r>
                    <m:r>
                      <a:rPr lang="tr-TR" sz="1600" i="1">
                        <a:latin typeface="Cambria Math" panose="02040503050406030204" pitchFamily="18" charset="0"/>
                      </a:rPr>
                      <m:t>1−</m:t>
                    </m:r>
                    <m:r>
                      <a:rPr lang="tr-TR" sz="1600" i="1">
                        <a:latin typeface="Cambria Math" panose="02040503050406030204" pitchFamily="18" charset="0"/>
                      </a:rPr>
                      <m:t>𝑐</m:t>
                    </m:r>
                    <m:r>
                      <a:rPr lang="tr-TR" sz="1600" i="1">
                        <a:latin typeface="Cambria Math" panose="02040503050406030204" pitchFamily="18" charset="0"/>
                      </a:rPr>
                      <m:t>]</m:t>
                    </m:r>
                  </m:oMath>
                </a14:m>
                <a:endParaRPr lang="en-US" sz="1600" dirty="0"/>
              </a:p>
              <a:p>
                <a:pPr marL="0" indent="0">
                  <a:buNone/>
                </a:pPr>
                <a:r>
                  <a:rPr lang="en-US" sz="1600" dirty="0"/>
                  <a:t>are steep, which corresponds to exploding</a:t>
                </a:r>
              </a:p>
              <a:p>
                <a:pPr marL="0" indent="0">
                  <a:buNone/>
                </a:pPr>
                <a:r>
                  <a:rPr lang="en-US" sz="1600" dirty="0"/>
                  <a:t>gradients.  </a:t>
                </a:r>
              </a:p>
              <a:p>
                <a:pPr marL="0" indent="0">
                  <a:buNone/>
                </a:pPr>
                <a:endParaRPr lang="en-US" sz="1600" dirty="0"/>
              </a:p>
              <a:p>
                <a:pPr marL="0" indent="0">
                  <a:buNone/>
                </a:pPr>
                <a:r>
                  <a:rPr lang="en-US" sz="1600" dirty="0"/>
                  <a:t>2.Vanishing Gradient</a:t>
                </a:r>
              </a:p>
              <a:p>
                <a:pPr marL="0" indent="0">
                  <a:buNone/>
                </a:pPr>
                <a:r>
                  <a:rPr lang="en-US" sz="1600" dirty="0"/>
                  <a:t>-The region </a:t>
                </a:r>
                <a14:m>
                  <m:oMath xmlns:m="http://schemas.openxmlformats.org/officeDocument/2006/math">
                    <m:r>
                      <a:rPr lang="tr-TR" sz="1600" b="0" i="1" smtClean="0">
                        <a:latin typeface="Cambria Math" panose="02040503050406030204" pitchFamily="18" charset="0"/>
                      </a:rPr>
                      <m:t>[−1+</m:t>
                    </m:r>
                    <m:r>
                      <a:rPr lang="tr-TR" sz="1600" b="0" i="1" smtClean="0">
                        <a:latin typeface="Cambria Math" panose="02040503050406030204" pitchFamily="18" charset="0"/>
                      </a:rPr>
                      <m:t>𝑐</m:t>
                    </m:r>
                    <m:r>
                      <a:rPr lang="tr-TR" sz="1600" b="0" i="1" smtClean="0">
                        <a:latin typeface="Cambria Math" panose="02040503050406030204" pitchFamily="18" charset="0"/>
                      </a:rPr>
                      <m:t>, 1−</m:t>
                    </m:r>
                    <m:r>
                      <a:rPr lang="tr-TR" sz="1600" b="0" i="1" smtClean="0">
                        <a:latin typeface="Cambria Math" panose="02040503050406030204" pitchFamily="18" charset="0"/>
                      </a:rPr>
                      <m:t>𝑐</m:t>
                    </m:r>
                    <m:r>
                      <a:rPr lang="tr-TR" sz="1600" b="0" i="1" smtClean="0">
                        <a:latin typeface="Cambria Math" panose="02040503050406030204" pitchFamily="18" charset="0"/>
                      </a:rPr>
                      <m:t>]</m:t>
                    </m:r>
                  </m:oMath>
                </a14:m>
                <a:r>
                  <a:rPr lang="en-US" sz="1600" dirty="0"/>
                  <a:t> is flat,</a:t>
                </a:r>
              </a:p>
              <a:p>
                <a:pPr marL="0" indent="0">
                  <a:buNone/>
                </a:pPr>
                <a:r>
                  <a:rPr lang="en-US" sz="1600" dirty="0"/>
                  <a:t>which corresponds to vanishing gradients.</a:t>
                </a:r>
              </a:p>
              <a:p>
                <a:pPr marL="0" indent="0">
                  <a:buNone/>
                </a:pPr>
                <a:endParaRPr lang="en-US" sz="1600" dirty="0"/>
              </a:p>
              <a:p>
                <a:pPr marL="0" indent="0">
                  <a:buNone/>
                </a:pPr>
                <a:r>
                  <a:rPr lang="en-US" sz="1600" dirty="0"/>
                  <a:t>where c is a small constant, e.g., 0.3.</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510"/>
                </a:stretch>
              </a:blipFill>
            </p:spPr>
            <p:txBody>
              <a:bodyPr/>
              <a:lstStyle/>
              <a:p>
                <a:r>
                  <a:rPr lang="en-TR">
                    <a:noFill/>
                  </a:rPr>
                  <a:t> </a:t>
                </a:r>
              </a:p>
            </p:txBody>
          </p:sp>
        </mc:Fallback>
      </mc:AlternateContent>
      <p:sp>
        <p:nvSpPr>
          <p:cNvPr id="4" name="TextBox 3">
            <a:extLst>
              <a:ext uri="{FF2B5EF4-FFF2-40B4-BE49-F238E27FC236}">
                <a16:creationId xmlns:a16="http://schemas.microsoft.com/office/drawing/2014/main" id="{0C0132AC-2002-72CD-F13B-33F9D9159C2B}"/>
              </a:ext>
            </a:extLst>
          </p:cNvPr>
          <p:cNvSpPr txBox="1"/>
          <p:nvPr/>
        </p:nvSpPr>
        <p:spPr>
          <a:xfrm>
            <a:off x="4930814" y="6458798"/>
            <a:ext cx="4075859" cy="307777"/>
          </a:xfrm>
          <a:prstGeom prst="rect">
            <a:avLst/>
          </a:prstGeom>
          <a:noFill/>
        </p:spPr>
        <p:txBody>
          <a:bodyPr wrap="none" rtlCol="0">
            <a:spAutoFit/>
          </a:bodyPr>
          <a:lstStyle/>
          <a:p>
            <a:r>
              <a:rPr lang="en-US" sz="1400" b="0" i="0" u="none" strike="noStrike" dirty="0">
                <a:solidFill>
                  <a:srgbClr val="868E96"/>
                </a:solidFill>
                <a:effectLst/>
                <a:latin typeface="Segoe UI" panose="020F0502020204030204" pitchFamily="34" charset="0"/>
              </a:rPr>
              <a:t>Seminar: Mathematics of Data Science, WS 23-24</a:t>
            </a:r>
            <a:endParaRPr lang="en-TR" sz="1400" dirty="0"/>
          </a:p>
        </p:txBody>
      </p:sp>
      <p:pic>
        <p:nvPicPr>
          <p:cNvPr id="6" name="Picture 5" descr="A graph of a function&#10;&#10;Description automatically generated">
            <a:extLst>
              <a:ext uri="{FF2B5EF4-FFF2-40B4-BE49-F238E27FC236}">
                <a16:creationId xmlns:a16="http://schemas.microsoft.com/office/drawing/2014/main" id="{0D8F7133-D34D-3DE4-D127-A900B3C3EA91}"/>
              </a:ext>
            </a:extLst>
          </p:cNvPr>
          <p:cNvPicPr>
            <a:picLocks noChangeAspect="1"/>
          </p:cNvPicPr>
          <p:nvPr/>
        </p:nvPicPr>
        <p:blipFill>
          <a:blip r:embed="rId4"/>
          <a:stretch>
            <a:fillRect/>
          </a:stretch>
        </p:blipFill>
        <p:spPr>
          <a:xfrm>
            <a:off x="4930814" y="2697178"/>
            <a:ext cx="3349853" cy="2320471"/>
          </a:xfrm>
          <a:prstGeom prst="rect">
            <a:avLst/>
          </a:prstGeom>
        </p:spPr>
      </p:pic>
      <p:grpSp>
        <p:nvGrpSpPr>
          <p:cNvPr id="24" name="Group 23">
            <a:extLst>
              <a:ext uri="{FF2B5EF4-FFF2-40B4-BE49-F238E27FC236}">
                <a16:creationId xmlns:a16="http://schemas.microsoft.com/office/drawing/2014/main" id="{69B1D4F0-6CDB-333C-10D5-EBA52462C45C}"/>
              </a:ext>
            </a:extLst>
          </p:cNvPr>
          <p:cNvGrpSpPr/>
          <p:nvPr/>
        </p:nvGrpSpPr>
        <p:grpSpPr>
          <a:xfrm>
            <a:off x="5551500" y="4794600"/>
            <a:ext cx="1800" cy="18000"/>
            <a:chOff x="5551500" y="4794600"/>
            <a:chExt cx="1800" cy="18000"/>
          </a:xfrm>
        </p:grpSpPr>
        <mc:AlternateContent xmlns:mc="http://schemas.openxmlformats.org/markup-compatibility/2006">
          <mc:Choice xmlns:p14="http://schemas.microsoft.com/office/powerpoint/2010/main" Requires="p14">
            <p:contentPart p14:bwMode="auto" r:id="rId5">
              <p14:nvContentPartPr>
                <p14:cNvPr id="15" name="Ink 14">
                  <a:extLst>
                    <a:ext uri="{FF2B5EF4-FFF2-40B4-BE49-F238E27FC236}">
                      <a16:creationId xmlns:a16="http://schemas.microsoft.com/office/drawing/2014/main" id="{E9A170E6-A93D-88EE-76F4-B3E614FE952E}"/>
                    </a:ext>
                  </a:extLst>
                </p14:cNvPr>
                <p14:cNvContentPartPr/>
                <p14:nvPr/>
              </p14:nvContentPartPr>
              <p14:xfrm>
                <a:off x="5551500" y="4800720"/>
                <a:ext cx="360" cy="360"/>
              </p14:xfrm>
            </p:contentPart>
          </mc:Choice>
          <mc:Fallback>
            <p:pic>
              <p:nvPicPr>
                <p:cNvPr id="15" name="Ink 14">
                  <a:extLst>
                    <a:ext uri="{FF2B5EF4-FFF2-40B4-BE49-F238E27FC236}">
                      <a16:creationId xmlns:a16="http://schemas.microsoft.com/office/drawing/2014/main" id="{E9A170E6-A93D-88EE-76F4-B3E614FE952E}"/>
                    </a:ext>
                  </a:extLst>
                </p:cNvPr>
                <p:cNvPicPr/>
                <p:nvPr/>
              </p:nvPicPr>
              <p:blipFill>
                <a:blip r:embed="rId6"/>
                <a:stretch>
                  <a:fillRect/>
                </a:stretch>
              </p:blipFill>
              <p:spPr>
                <a:xfrm>
                  <a:off x="5542860" y="4791720"/>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16" name="Ink 15">
                  <a:extLst>
                    <a:ext uri="{FF2B5EF4-FFF2-40B4-BE49-F238E27FC236}">
                      <a16:creationId xmlns:a16="http://schemas.microsoft.com/office/drawing/2014/main" id="{4460625A-2DD8-13AB-3ED1-AB537BD4739A}"/>
                    </a:ext>
                  </a:extLst>
                </p14:cNvPr>
                <p14:cNvContentPartPr/>
                <p14:nvPr/>
              </p14:nvContentPartPr>
              <p14:xfrm>
                <a:off x="5552940" y="4794600"/>
                <a:ext cx="360" cy="360"/>
              </p14:xfrm>
            </p:contentPart>
          </mc:Choice>
          <mc:Fallback>
            <p:pic>
              <p:nvPicPr>
                <p:cNvPr id="16" name="Ink 15">
                  <a:extLst>
                    <a:ext uri="{FF2B5EF4-FFF2-40B4-BE49-F238E27FC236}">
                      <a16:creationId xmlns:a16="http://schemas.microsoft.com/office/drawing/2014/main" id="{4460625A-2DD8-13AB-3ED1-AB537BD4739A}"/>
                    </a:ext>
                  </a:extLst>
                </p:cNvPr>
                <p:cNvPicPr/>
                <p:nvPr/>
              </p:nvPicPr>
              <p:blipFill>
                <a:blip r:embed="rId6"/>
                <a:stretch>
                  <a:fillRect/>
                </a:stretch>
              </p:blipFill>
              <p:spPr>
                <a:xfrm>
                  <a:off x="5544300" y="4785960"/>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17" name="Ink 16">
                  <a:extLst>
                    <a:ext uri="{FF2B5EF4-FFF2-40B4-BE49-F238E27FC236}">
                      <a16:creationId xmlns:a16="http://schemas.microsoft.com/office/drawing/2014/main" id="{B5FEEAFE-BFBD-96AB-9DAC-7ABC3289D043}"/>
                    </a:ext>
                  </a:extLst>
                </p14:cNvPr>
                <p14:cNvContentPartPr/>
                <p14:nvPr/>
              </p14:nvContentPartPr>
              <p14:xfrm>
                <a:off x="5552940" y="4794600"/>
                <a:ext cx="360" cy="360"/>
              </p14:xfrm>
            </p:contentPart>
          </mc:Choice>
          <mc:Fallback>
            <p:pic>
              <p:nvPicPr>
                <p:cNvPr id="17" name="Ink 16">
                  <a:extLst>
                    <a:ext uri="{FF2B5EF4-FFF2-40B4-BE49-F238E27FC236}">
                      <a16:creationId xmlns:a16="http://schemas.microsoft.com/office/drawing/2014/main" id="{B5FEEAFE-BFBD-96AB-9DAC-7ABC3289D043}"/>
                    </a:ext>
                  </a:extLst>
                </p:cNvPr>
                <p:cNvPicPr/>
                <p:nvPr/>
              </p:nvPicPr>
              <p:blipFill>
                <a:blip r:embed="rId6"/>
                <a:stretch>
                  <a:fillRect/>
                </a:stretch>
              </p:blipFill>
              <p:spPr>
                <a:xfrm>
                  <a:off x="5544300" y="4785960"/>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18" name="Ink 17">
                  <a:extLst>
                    <a:ext uri="{FF2B5EF4-FFF2-40B4-BE49-F238E27FC236}">
                      <a16:creationId xmlns:a16="http://schemas.microsoft.com/office/drawing/2014/main" id="{61742326-46AC-FD08-D1AD-946AC76BDA19}"/>
                    </a:ext>
                  </a:extLst>
                </p14:cNvPr>
                <p14:cNvContentPartPr/>
                <p14:nvPr/>
              </p14:nvContentPartPr>
              <p14:xfrm>
                <a:off x="5552940" y="4794600"/>
                <a:ext cx="360" cy="360"/>
              </p14:xfrm>
            </p:contentPart>
          </mc:Choice>
          <mc:Fallback>
            <p:pic>
              <p:nvPicPr>
                <p:cNvPr id="18" name="Ink 17">
                  <a:extLst>
                    <a:ext uri="{FF2B5EF4-FFF2-40B4-BE49-F238E27FC236}">
                      <a16:creationId xmlns:a16="http://schemas.microsoft.com/office/drawing/2014/main" id="{61742326-46AC-FD08-D1AD-946AC76BDA19}"/>
                    </a:ext>
                  </a:extLst>
                </p:cNvPr>
                <p:cNvPicPr/>
                <p:nvPr/>
              </p:nvPicPr>
              <p:blipFill>
                <a:blip r:embed="rId6"/>
                <a:stretch>
                  <a:fillRect/>
                </a:stretch>
              </p:blipFill>
              <p:spPr>
                <a:xfrm>
                  <a:off x="5544300" y="4785960"/>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19" name="Ink 18">
                  <a:extLst>
                    <a:ext uri="{FF2B5EF4-FFF2-40B4-BE49-F238E27FC236}">
                      <a16:creationId xmlns:a16="http://schemas.microsoft.com/office/drawing/2014/main" id="{9A59A1A7-5D51-08E9-2E5E-43131D585B55}"/>
                    </a:ext>
                  </a:extLst>
                </p14:cNvPr>
                <p14:cNvContentPartPr/>
                <p14:nvPr/>
              </p14:nvContentPartPr>
              <p14:xfrm>
                <a:off x="5552940" y="4794600"/>
                <a:ext cx="360" cy="360"/>
              </p14:xfrm>
            </p:contentPart>
          </mc:Choice>
          <mc:Fallback>
            <p:pic>
              <p:nvPicPr>
                <p:cNvPr id="19" name="Ink 18">
                  <a:extLst>
                    <a:ext uri="{FF2B5EF4-FFF2-40B4-BE49-F238E27FC236}">
                      <a16:creationId xmlns:a16="http://schemas.microsoft.com/office/drawing/2014/main" id="{9A59A1A7-5D51-08E9-2E5E-43131D585B55}"/>
                    </a:ext>
                  </a:extLst>
                </p:cNvPr>
                <p:cNvPicPr/>
                <p:nvPr/>
              </p:nvPicPr>
              <p:blipFill>
                <a:blip r:embed="rId6"/>
                <a:stretch>
                  <a:fillRect/>
                </a:stretch>
              </p:blipFill>
              <p:spPr>
                <a:xfrm>
                  <a:off x="5544300" y="4785960"/>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20" name="Ink 19">
                  <a:extLst>
                    <a:ext uri="{FF2B5EF4-FFF2-40B4-BE49-F238E27FC236}">
                      <a16:creationId xmlns:a16="http://schemas.microsoft.com/office/drawing/2014/main" id="{7DA2372B-F78A-8E67-DDF2-B2EDA48201F9}"/>
                    </a:ext>
                  </a:extLst>
                </p14:cNvPr>
                <p14:cNvContentPartPr/>
                <p14:nvPr/>
              </p14:nvContentPartPr>
              <p14:xfrm>
                <a:off x="5552940" y="4794600"/>
                <a:ext cx="360" cy="360"/>
              </p14:xfrm>
            </p:contentPart>
          </mc:Choice>
          <mc:Fallback>
            <p:pic>
              <p:nvPicPr>
                <p:cNvPr id="20" name="Ink 19">
                  <a:extLst>
                    <a:ext uri="{FF2B5EF4-FFF2-40B4-BE49-F238E27FC236}">
                      <a16:creationId xmlns:a16="http://schemas.microsoft.com/office/drawing/2014/main" id="{7DA2372B-F78A-8E67-DDF2-B2EDA48201F9}"/>
                    </a:ext>
                  </a:extLst>
                </p:cNvPr>
                <p:cNvPicPr/>
                <p:nvPr/>
              </p:nvPicPr>
              <p:blipFill>
                <a:blip r:embed="rId6"/>
                <a:stretch>
                  <a:fillRect/>
                </a:stretch>
              </p:blipFill>
              <p:spPr>
                <a:xfrm>
                  <a:off x="5544300" y="4785960"/>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21" name="Ink 20">
                  <a:extLst>
                    <a:ext uri="{FF2B5EF4-FFF2-40B4-BE49-F238E27FC236}">
                      <a16:creationId xmlns:a16="http://schemas.microsoft.com/office/drawing/2014/main" id="{F44529E5-3B21-8646-95D8-95393E78E5E1}"/>
                    </a:ext>
                  </a:extLst>
                </p14:cNvPr>
                <p14:cNvContentPartPr/>
                <p14:nvPr/>
              </p14:nvContentPartPr>
              <p14:xfrm>
                <a:off x="5552940" y="4794600"/>
                <a:ext cx="360" cy="360"/>
              </p14:xfrm>
            </p:contentPart>
          </mc:Choice>
          <mc:Fallback>
            <p:pic>
              <p:nvPicPr>
                <p:cNvPr id="21" name="Ink 20">
                  <a:extLst>
                    <a:ext uri="{FF2B5EF4-FFF2-40B4-BE49-F238E27FC236}">
                      <a16:creationId xmlns:a16="http://schemas.microsoft.com/office/drawing/2014/main" id="{F44529E5-3B21-8646-95D8-95393E78E5E1}"/>
                    </a:ext>
                  </a:extLst>
                </p:cNvPr>
                <p:cNvPicPr/>
                <p:nvPr/>
              </p:nvPicPr>
              <p:blipFill>
                <a:blip r:embed="rId6"/>
                <a:stretch>
                  <a:fillRect/>
                </a:stretch>
              </p:blipFill>
              <p:spPr>
                <a:xfrm>
                  <a:off x="5544300" y="4785960"/>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22" name="Ink 21">
                  <a:extLst>
                    <a:ext uri="{FF2B5EF4-FFF2-40B4-BE49-F238E27FC236}">
                      <a16:creationId xmlns:a16="http://schemas.microsoft.com/office/drawing/2014/main" id="{227A59E8-8FE5-E2B9-8291-3CED8C7B8079}"/>
                    </a:ext>
                  </a:extLst>
                </p14:cNvPr>
                <p14:cNvContentPartPr/>
                <p14:nvPr/>
              </p14:nvContentPartPr>
              <p14:xfrm>
                <a:off x="5552940" y="4812240"/>
                <a:ext cx="360" cy="360"/>
              </p14:xfrm>
            </p:contentPart>
          </mc:Choice>
          <mc:Fallback>
            <p:pic>
              <p:nvPicPr>
                <p:cNvPr id="22" name="Ink 21">
                  <a:extLst>
                    <a:ext uri="{FF2B5EF4-FFF2-40B4-BE49-F238E27FC236}">
                      <a16:creationId xmlns:a16="http://schemas.microsoft.com/office/drawing/2014/main" id="{227A59E8-8FE5-E2B9-8291-3CED8C7B8079}"/>
                    </a:ext>
                  </a:extLst>
                </p:cNvPr>
                <p:cNvPicPr/>
                <p:nvPr/>
              </p:nvPicPr>
              <p:blipFill>
                <a:blip r:embed="rId6"/>
                <a:stretch>
                  <a:fillRect/>
                </a:stretch>
              </p:blipFill>
              <p:spPr>
                <a:xfrm>
                  <a:off x="5544300" y="4803600"/>
                  <a:ext cx="18000" cy="180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4">
            <p14:nvContentPartPr>
              <p14:cNvPr id="33" name="Ink 32">
                <a:extLst>
                  <a:ext uri="{FF2B5EF4-FFF2-40B4-BE49-F238E27FC236}">
                    <a16:creationId xmlns:a16="http://schemas.microsoft.com/office/drawing/2014/main" id="{5E7E17EE-A069-0B6E-17F4-DE208A4F9C11}"/>
                  </a:ext>
                </a:extLst>
              </p14:cNvPr>
              <p14:cNvContentPartPr/>
              <p14:nvPr/>
            </p14:nvContentPartPr>
            <p14:xfrm>
              <a:off x="7433580" y="4816560"/>
              <a:ext cx="360" cy="360"/>
            </p14:xfrm>
          </p:contentPart>
        </mc:Choice>
        <mc:Fallback>
          <p:pic>
            <p:nvPicPr>
              <p:cNvPr id="33" name="Ink 32">
                <a:extLst>
                  <a:ext uri="{FF2B5EF4-FFF2-40B4-BE49-F238E27FC236}">
                    <a16:creationId xmlns:a16="http://schemas.microsoft.com/office/drawing/2014/main" id="{5E7E17EE-A069-0B6E-17F4-DE208A4F9C11}"/>
                  </a:ext>
                </a:extLst>
              </p:cNvPr>
              <p:cNvPicPr/>
              <p:nvPr/>
            </p:nvPicPr>
            <p:blipFill>
              <a:blip r:embed="rId6"/>
              <a:stretch>
                <a:fillRect/>
              </a:stretch>
            </p:blipFill>
            <p:spPr>
              <a:xfrm>
                <a:off x="7424940" y="4807560"/>
                <a:ext cx="18000" cy="18000"/>
              </a:xfrm>
              <a:prstGeom prst="rect">
                <a:avLst/>
              </a:prstGeom>
            </p:spPr>
          </p:pic>
        </mc:Fallback>
      </mc:AlternateContent>
      <p:grpSp>
        <p:nvGrpSpPr>
          <p:cNvPr id="36" name="Group 35">
            <a:extLst>
              <a:ext uri="{FF2B5EF4-FFF2-40B4-BE49-F238E27FC236}">
                <a16:creationId xmlns:a16="http://schemas.microsoft.com/office/drawing/2014/main" id="{9218726C-58A0-4F9F-BE95-BA5C65633CC2}"/>
              </a:ext>
            </a:extLst>
          </p:cNvPr>
          <p:cNvGrpSpPr/>
          <p:nvPr/>
        </p:nvGrpSpPr>
        <p:grpSpPr>
          <a:xfrm>
            <a:off x="7427100" y="4798560"/>
            <a:ext cx="8280" cy="21240"/>
            <a:chOff x="7427100" y="4798560"/>
            <a:chExt cx="8280" cy="21240"/>
          </a:xfrm>
        </p:grpSpPr>
        <mc:AlternateContent xmlns:mc="http://schemas.openxmlformats.org/markup-compatibility/2006">
          <mc:Choice xmlns:p14="http://schemas.microsoft.com/office/powerpoint/2010/main" Requires="p14">
            <p:contentPart p14:bwMode="auto" r:id="rId15">
              <p14:nvContentPartPr>
                <p14:cNvPr id="25" name="Ink 24">
                  <a:extLst>
                    <a:ext uri="{FF2B5EF4-FFF2-40B4-BE49-F238E27FC236}">
                      <a16:creationId xmlns:a16="http://schemas.microsoft.com/office/drawing/2014/main" id="{13F1E1B9-DC0A-993A-07BB-A73AB6F6D7AB}"/>
                    </a:ext>
                  </a:extLst>
                </p14:cNvPr>
                <p14:cNvContentPartPr/>
                <p14:nvPr/>
              </p14:nvContentPartPr>
              <p14:xfrm>
                <a:off x="7428540" y="4805400"/>
                <a:ext cx="360" cy="360"/>
              </p14:xfrm>
            </p:contentPart>
          </mc:Choice>
          <mc:Fallback>
            <p:pic>
              <p:nvPicPr>
                <p:cNvPr id="25" name="Ink 24">
                  <a:extLst>
                    <a:ext uri="{FF2B5EF4-FFF2-40B4-BE49-F238E27FC236}">
                      <a16:creationId xmlns:a16="http://schemas.microsoft.com/office/drawing/2014/main" id="{13F1E1B9-DC0A-993A-07BB-A73AB6F6D7AB}"/>
                    </a:ext>
                  </a:extLst>
                </p:cNvPr>
                <p:cNvPicPr/>
                <p:nvPr/>
              </p:nvPicPr>
              <p:blipFill>
                <a:blip r:embed="rId6"/>
                <a:stretch>
                  <a:fillRect/>
                </a:stretch>
              </p:blipFill>
              <p:spPr>
                <a:xfrm>
                  <a:off x="7419900" y="4796400"/>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26" name="Ink 25">
                  <a:extLst>
                    <a:ext uri="{FF2B5EF4-FFF2-40B4-BE49-F238E27FC236}">
                      <a16:creationId xmlns:a16="http://schemas.microsoft.com/office/drawing/2014/main" id="{D3E18681-B2B2-EE84-0F17-EE0472638757}"/>
                    </a:ext>
                  </a:extLst>
                </p14:cNvPr>
                <p14:cNvContentPartPr/>
                <p14:nvPr/>
              </p14:nvContentPartPr>
              <p14:xfrm>
                <a:off x="7428540" y="4805400"/>
                <a:ext cx="360" cy="360"/>
              </p14:xfrm>
            </p:contentPart>
          </mc:Choice>
          <mc:Fallback>
            <p:pic>
              <p:nvPicPr>
                <p:cNvPr id="26" name="Ink 25">
                  <a:extLst>
                    <a:ext uri="{FF2B5EF4-FFF2-40B4-BE49-F238E27FC236}">
                      <a16:creationId xmlns:a16="http://schemas.microsoft.com/office/drawing/2014/main" id="{D3E18681-B2B2-EE84-0F17-EE0472638757}"/>
                    </a:ext>
                  </a:extLst>
                </p:cNvPr>
                <p:cNvPicPr/>
                <p:nvPr/>
              </p:nvPicPr>
              <p:blipFill>
                <a:blip r:embed="rId6"/>
                <a:stretch>
                  <a:fillRect/>
                </a:stretch>
              </p:blipFill>
              <p:spPr>
                <a:xfrm>
                  <a:off x="7419900" y="4796400"/>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17">
              <p14:nvContentPartPr>
                <p14:cNvPr id="27" name="Ink 26">
                  <a:extLst>
                    <a:ext uri="{FF2B5EF4-FFF2-40B4-BE49-F238E27FC236}">
                      <a16:creationId xmlns:a16="http://schemas.microsoft.com/office/drawing/2014/main" id="{E9CE20D0-0D6A-6C01-8FCE-F2F1760140C9}"/>
                    </a:ext>
                  </a:extLst>
                </p14:cNvPr>
                <p14:cNvContentPartPr/>
                <p14:nvPr/>
              </p14:nvContentPartPr>
              <p14:xfrm>
                <a:off x="7427100" y="4805400"/>
                <a:ext cx="360" cy="360"/>
              </p14:xfrm>
            </p:contentPart>
          </mc:Choice>
          <mc:Fallback>
            <p:pic>
              <p:nvPicPr>
                <p:cNvPr id="27" name="Ink 26">
                  <a:extLst>
                    <a:ext uri="{FF2B5EF4-FFF2-40B4-BE49-F238E27FC236}">
                      <a16:creationId xmlns:a16="http://schemas.microsoft.com/office/drawing/2014/main" id="{E9CE20D0-0D6A-6C01-8FCE-F2F1760140C9}"/>
                    </a:ext>
                  </a:extLst>
                </p:cNvPr>
                <p:cNvPicPr/>
                <p:nvPr/>
              </p:nvPicPr>
              <p:blipFill>
                <a:blip r:embed="rId6"/>
                <a:stretch>
                  <a:fillRect/>
                </a:stretch>
              </p:blipFill>
              <p:spPr>
                <a:xfrm>
                  <a:off x="7418100" y="4796400"/>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29" name="Ink 28">
                  <a:extLst>
                    <a:ext uri="{FF2B5EF4-FFF2-40B4-BE49-F238E27FC236}">
                      <a16:creationId xmlns:a16="http://schemas.microsoft.com/office/drawing/2014/main" id="{14C25A3A-57D6-8C1E-9612-6DA4F89CE7F9}"/>
                    </a:ext>
                  </a:extLst>
                </p14:cNvPr>
                <p14:cNvContentPartPr/>
                <p14:nvPr/>
              </p14:nvContentPartPr>
              <p14:xfrm>
                <a:off x="7435020" y="4805760"/>
                <a:ext cx="360" cy="360"/>
              </p14:xfrm>
            </p:contentPart>
          </mc:Choice>
          <mc:Fallback>
            <p:pic>
              <p:nvPicPr>
                <p:cNvPr id="29" name="Ink 28">
                  <a:extLst>
                    <a:ext uri="{FF2B5EF4-FFF2-40B4-BE49-F238E27FC236}">
                      <a16:creationId xmlns:a16="http://schemas.microsoft.com/office/drawing/2014/main" id="{14C25A3A-57D6-8C1E-9612-6DA4F89CE7F9}"/>
                    </a:ext>
                  </a:extLst>
                </p:cNvPr>
                <p:cNvPicPr/>
                <p:nvPr/>
              </p:nvPicPr>
              <p:blipFill>
                <a:blip r:embed="rId6"/>
                <a:stretch>
                  <a:fillRect/>
                </a:stretch>
              </p:blipFill>
              <p:spPr>
                <a:xfrm>
                  <a:off x="7426380" y="4797120"/>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19">
              <p14:nvContentPartPr>
                <p14:cNvPr id="31" name="Ink 30">
                  <a:extLst>
                    <a:ext uri="{FF2B5EF4-FFF2-40B4-BE49-F238E27FC236}">
                      <a16:creationId xmlns:a16="http://schemas.microsoft.com/office/drawing/2014/main" id="{A20F3689-4670-7FB4-E36B-4B5E7B12ECF1}"/>
                    </a:ext>
                  </a:extLst>
                </p14:cNvPr>
                <p14:cNvContentPartPr/>
                <p14:nvPr/>
              </p14:nvContentPartPr>
              <p14:xfrm>
                <a:off x="7427460" y="4798560"/>
                <a:ext cx="360" cy="360"/>
              </p14:xfrm>
            </p:contentPart>
          </mc:Choice>
          <mc:Fallback>
            <p:pic>
              <p:nvPicPr>
                <p:cNvPr id="31" name="Ink 30">
                  <a:extLst>
                    <a:ext uri="{FF2B5EF4-FFF2-40B4-BE49-F238E27FC236}">
                      <a16:creationId xmlns:a16="http://schemas.microsoft.com/office/drawing/2014/main" id="{A20F3689-4670-7FB4-E36B-4B5E7B12ECF1}"/>
                    </a:ext>
                  </a:extLst>
                </p:cNvPr>
                <p:cNvPicPr/>
                <p:nvPr/>
              </p:nvPicPr>
              <p:blipFill>
                <a:blip r:embed="rId6"/>
                <a:stretch>
                  <a:fillRect/>
                </a:stretch>
              </p:blipFill>
              <p:spPr>
                <a:xfrm>
                  <a:off x="7418820" y="4789560"/>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35" name="Ink 34">
                  <a:extLst>
                    <a:ext uri="{FF2B5EF4-FFF2-40B4-BE49-F238E27FC236}">
                      <a16:creationId xmlns:a16="http://schemas.microsoft.com/office/drawing/2014/main" id="{E3920BBB-3816-8D24-9439-625AA3490B79}"/>
                    </a:ext>
                  </a:extLst>
                </p14:cNvPr>
                <p14:cNvContentPartPr/>
                <p14:nvPr/>
              </p14:nvContentPartPr>
              <p14:xfrm>
                <a:off x="7433580" y="4819440"/>
                <a:ext cx="360" cy="360"/>
              </p14:xfrm>
            </p:contentPart>
          </mc:Choice>
          <mc:Fallback>
            <p:pic>
              <p:nvPicPr>
                <p:cNvPr id="35" name="Ink 34">
                  <a:extLst>
                    <a:ext uri="{FF2B5EF4-FFF2-40B4-BE49-F238E27FC236}">
                      <a16:creationId xmlns:a16="http://schemas.microsoft.com/office/drawing/2014/main" id="{E3920BBB-3816-8D24-9439-625AA3490B79}"/>
                    </a:ext>
                  </a:extLst>
                </p:cNvPr>
                <p:cNvPicPr/>
                <p:nvPr/>
              </p:nvPicPr>
              <p:blipFill>
                <a:blip r:embed="rId6"/>
                <a:stretch>
                  <a:fillRect/>
                </a:stretch>
              </p:blipFill>
              <p:spPr>
                <a:xfrm>
                  <a:off x="7424580" y="4810440"/>
                  <a:ext cx="18000" cy="18000"/>
                </a:xfrm>
                <a:prstGeom prst="rect">
                  <a:avLst/>
                </a:prstGeom>
              </p:spPr>
            </p:pic>
          </mc:Fallback>
        </mc:AlternateContent>
      </p:grpSp>
      <p:grpSp>
        <p:nvGrpSpPr>
          <p:cNvPr id="48" name="Group 47">
            <a:extLst>
              <a:ext uri="{FF2B5EF4-FFF2-40B4-BE49-F238E27FC236}">
                <a16:creationId xmlns:a16="http://schemas.microsoft.com/office/drawing/2014/main" id="{6C18B8D6-1610-AA3B-2CC3-5EF85F077E9E}"/>
              </a:ext>
            </a:extLst>
          </p:cNvPr>
          <p:cNvGrpSpPr/>
          <p:nvPr/>
        </p:nvGrpSpPr>
        <p:grpSpPr>
          <a:xfrm>
            <a:off x="7957740" y="4796400"/>
            <a:ext cx="5040" cy="17280"/>
            <a:chOff x="7957740" y="4796400"/>
            <a:chExt cx="5040" cy="17280"/>
          </a:xfrm>
        </p:grpSpPr>
        <mc:AlternateContent xmlns:mc="http://schemas.openxmlformats.org/markup-compatibility/2006">
          <mc:Choice xmlns:p14="http://schemas.microsoft.com/office/powerpoint/2010/main" Requires="p14">
            <p:contentPart p14:bwMode="auto" r:id="rId21">
              <p14:nvContentPartPr>
                <p14:cNvPr id="37" name="Ink 36">
                  <a:extLst>
                    <a:ext uri="{FF2B5EF4-FFF2-40B4-BE49-F238E27FC236}">
                      <a16:creationId xmlns:a16="http://schemas.microsoft.com/office/drawing/2014/main" id="{DFAD73EE-31C9-374C-D33B-3F61FB4C7679}"/>
                    </a:ext>
                  </a:extLst>
                </p14:cNvPr>
                <p14:cNvContentPartPr/>
                <p14:nvPr/>
              </p14:nvContentPartPr>
              <p14:xfrm>
                <a:off x="7959540" y="4806840"/>
                <a:ext cx="360" cy="360"/>
              </p14:xfrm>
            </p:contentPart>
          </mc:Choice>
          <mc:Fallback>
            <p:pic>
              <p:nvPicPr>
                <p:cNvPr id="37" name="Ink 36">
                  <a:extLst>
                    <a:ext uri="{FF2B5EF4-FFF2-40B4-BE49-F238E27FC236}">
                      <a16:creationId xmlns:a16="http://schemas.microsoft.com/office/drawing/2014/main" id="{DFAD73EE-31C9-374C-D33B-3F61FB4C7679}"/>
                    </a:ext>
                  </a:extLst>
                </p:cNvPr>
                <p:cNvPicPr/>
                <p:nvPr/>
              </p:nvPicPr>
              <p:blipFill>
                <a:blip r:embed="rId6"/>
                <a:stretch>
                  <a:fillRect/>
                </a:stretch>
              </p:blipFill>
              <p:spPr>
                <a:xfrm>
                  <a:off x="7950540" y="4797840"/>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38" name="Ink 37">
                  <a:extLst>
                    <a:ext uri="{FF2B5EF4-FFF2-40B4-BE49-F238E27FC236}">
                      <a16:creationId xmlns:a16="http://schemas.microsoft.com/office/drawing/2014/main" id="{72BC1E79-CD89-9775-79D6-97940EC35829}"/>
                    </a:ext>
                  </a:extLst>
                </p14:cNvPr>
                <p14:cNvContentPartPr/>
                <p14:nvPr/>
              </p14:nvContentPartPr>
              <p14:xfrm>
                <a:off x="7959540" y="4796400"/>
                <a:ext cx="360" cy="360"/>
              </p14:xfrm>
            </p:contentPart>
          </mc:Choice>
          <mc:Fallback>
            <p:pic>
              <p:nvPicPr>
                <p:cNvPr id="38" name="Ink 37">
                  <a:extLst>
                    <a:ext uri="{FF2B5EF4-FFF2-40B4-BE49-F238E27FC236}">
                      <a16:creationId xmlns:a16="http://schemas.microsoft.com/office/drawing/2014/main" id="{72BC1E79-CD89-9775-79D6-97940EC35829}"/>
                    </a:ext>
                  </a:extLst>
                </p:cNvPr>
                <p:cNvPicPr/>
                <p:nvPr/>
              </p:nvPicPr>
              <p:blipFill>
                <a:blip r:embed="rId6"/>
                <a:stretch>
                  <a:fillRect/>
                </a:stretch>
              </p:blipFill>
              <p:spPr>
                <a:xfrm>
                  <a:off x="7950540" y="4787760"/>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23">
              <p14:nvContentPartPr>
                <p14:cNvPr id="40" name="Ink 39">
                  <a:extLst>
                    <a:ext uri="{FF2B5EF4-FFF2-40B4-BE49-F238E27FC236}">
                      <a16:creationId xmlns:a16="http://schemas.microsoft.com/office/drawing/2014/main" id="{6F345776-D94E-866B-6343-11FA812C24D7}"/>
                    </a:ext>
                  </a:extLst>
                </p14:cNvPr>
                <p14:cNvContentPartPr/>
                <p14:nvPr/>
              </p14:nvContentPartPr>
              <p14:xfrm>
                <a:off x="7959540" y="4810080"/>
                <a:ext cx="360" cy="360"/>
              </p14:xfrm>
            </p:contentPart>
          </mc:Choice>
          <mc:Fallback>
            <p:pic>
              <p:nvPicPr>
                <p:cNvPr id="40" name="Ink 39">
                  <a:extLst>
                    <a:ext uri="{FF2B5EF4-FFF2-40B4-BE49-F238E27FC236}">
                      <a16:creationId xmlns:a16="http://schemas.microsoft.com/office/drawing/2014/main" id="{6F345776-D94E-866B-6343-11FA812C24D7}"/>
                    </a:ext>
                  </a:extLst>
                </p:cNvPr>
                <p:cNvPicPr/>
                <p:nvPr/>
              </p:nvPicPr>
              <p:blipFill>
                <a:blip r:embed="rId6"/>
                <a:stretch>
                  <a:fillRect/>
                </a:stretch>
              </p:blipFill>
              <p:spPr>
                <a:xfrm>
                  <a:off x="7950540" y="4801440"/>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42" name="Ink 41">
                  <a:extLst>
                    <a:ext uri="{FF2B5EF4-FFF2-40B4-BE49-F238E27FC236}">
                      <a16:creationId xmlns:a16="http://schemas.microsoft.com/office/drawing/2014/main" id="{D05BD1B8-3E3A-64B3-E292-14B3899A79C8}"/>
                    </a:ext>
                  </a:extLst>
                </p14:cNvPr>
                <p14:cNvContentPartPr/>
                <p14:nvPr/>
              </p14:nvContentPartPr>
              <p14:xfrm>
                <a:off x="7959540" y="4807200"/>
                <a:ext cx="360" cy="360"/>
              </p14:xfrm>
            </p:contentPart>
          </mc:Choice>
          <mc:Fallback>
            <p:pic>
              <p:nvPicPr>
                <p:cNvPr id="42" name="Ink 41">
                  <a:extLst>
                    <a:ext uri="{FF2B5EF4-FFF2-40B4-BE49-F238E27FC236}">
                      <a16:creationId xmlns:a16="http://schemas.microsoft.com/office/drawing/2014/main" id="{D05BD1B8-3E3A-64B3-E292-14B3899A79C8}"/>
                    </a:ext>
                  </a:extLst>
                </p:cNvPr>
                <p:cNvPicPr/>
                <p:nvPr/>
              </p:nvPicPr>
              <p:blipFill>
                <a:blip r:embed="rId6"/>
                <a:stretch>
                  <a:fillRect/>
                </a:stretch>
              </p:blipFill>
              <p:spPr>
                <a:xfrm>
                  <a:off x="7950540" y="4798560"/>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25">
              <p14:nvContentPartPr>
                <p14:cNvPr id="44" name="Ink 43">
                  <a:extLst>
                    <a:ext uri="{FF2B5EF4-FFF2-40B4-BE49-F238E27FC236}">
                      <a16:creationId xmlns:a16="http://schemas.microsoft.com/office/drawing/2014/main" id="{D0BEC76A-0BFC-DB41-8777-21C6E6657D1F}"/>
                    </a:ext>
                  </a:extLst>
                </p14:cNvPr>
                <p14:cNvContentPartPr/>
                <p14:nvPr/>
              </p14:nvContentPartPr>
              <p14:xfrm>
                <a:off x="7962420" y="4802880"/>
                <a:ext cx="360" cy="360"/>
              </p14:xfrm>
            </p:contentPart>
          </mc:Choice>
          <mc:Fallback>
            <p:pic>
              <p:nvPicPr>
                <p:cNvPr id="44" name="Ink 43">
                  <a:extLst>
                    <a:ext uri="{FF2B5EF4-FFF2-40B4-BE49-F238E27FC236}">
                      <a16:creationId xmlns:a16="http://schemas.microsoft.com/office/drawing/2014/main" id="{D0BEC76A-0BFC-DB41-8777-21C6E6657D1F}"/>
                    </a:ext>
                  </a:extLst>
                </p:cNvPr>
                <p:cNvPicPr/>
                <p:nvPr/>
              </p:nvPicPr>
              <p:blipFill>
                <a:blip r:embed="rId6"/>
                <a:stretch>
                  <a:fillRect/>
                </a:stretch>
              </p:blipFill>
              <p:spPr>
                <a:xfrm>
                  <a:off x="7953420" y="4793880"/>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46" name="Ink 45">
                  <a:extLst>
                    <a:ext uri="{FF2B5EF4-FFF2-40B4-BE49-F238E27FC236}">
                      <a16:creationId xmlns:a16="http://schemas.microsoft.com/office/drawing/2014/main" id="{1E4C9E4B-F998-7CCD-CD7E-ECAEC574CC9B}"/>
                    </a:ext>
                  </a:extLst>
                </p14:cNvPr>
                <p14:cNvContentPartPr/>
                <p14:nvPr/>
              </p14:nvContentPartPr>
              <p14:xfrm>
                <a:off x="7957740" y="4813320"/>
                <a:ext cx="360" cy="360"/>
              </p14:xfrm>
            </p:contentPart>
          </mc:Choice>
          <mc:Fallback>
            <p:pic>
              <p:nvPicPr>
                <p:cNvPr id="46" name="Ink 45">
                  <a:extLst>
                    <a:ext uri="{FF2B5EF4-FFF2-40B4-BE49-F238E27FC236}">
                      <a16:creationId xmlns:a16="http://schemas.microsoft.com/office/drawing/2014/main" id="{1E4C9E4B-F998-7CCD-CD7E-ECAEC574CC9B}"/>
                    </a:ext>
                  </a:extLst>
                </p:cNvPr>
                <p:cNvPicPr/>
                <p:nvPr/>
              </p:nvPicPr>
              <p:blipFill>
                <a:blip r:embed="rId6"/>
                <a:stretch>
                  <a:fillRect/>
                </a:stretch>
              </p:blipFill>
              <p:spPr>
                <a:xfrm>
                  <a:off x="7949100" y="4804680"/>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27">
              <p14:nvContentPartPr>
                <p14:cNvPr id="47" name="Ink 46">
                  <a:extLst>
                    <a:ext uri="{FF2B5EF4-FFF2-40B4-BE49-F238E27FC236}">
                      <a16:creationId xmlns:a16="http://schemas.microsoft.com/office/drawing/2014/main" id="{CB2F13BA-5813-6F57-4D38-1D376A265DCD}"/>
                    </a:ext>
                  </a:extLst>
                </p14:cNvPr>
                <p14:cNvContentPartPr/>
                <p14:nvPr/>
              </p14:nvContentPartPr>
              <p14:xfrm>
                <a:off x="7957740" y="4813320"/>
                <a:ext cx="360" cy="360"/>
              </p14:xfrm>
            </p:contentPart>
          </mc:Choice>
          <mc:Fallback>
            <p:pic>
              <p:nvPicPr>
                <p:cNvPr id="47" name="Ink 46">
                  <a:extLst>
                    <a:ext uri="{FF2B5EF4-FFF2-40B4-BE49-F238E27FC236}">
                      <a16:creationId xmlns:a16="http://schemas.microsoft.com/office/drawing/2014/main" id="{CB2F13BA-5813-6F57-4D38-1D376A265DCD}"/>
                    </a:ext>
                  </a:extLst>
                </p:cNvPr>
                <p:cNvPicPr/>
                <p:nvPr/>
              </p:nvPicPr>
              <p:blipFill>
                <a:blip r:embed="rId6"/>
                <a:stretch>
                  <a:fillRect/>
                </a:stretch>
              </p:blipFill>
              <p:spPr>
                <a:xfrm>
                  <a:off x="7949100" y="4804680"/>
                  <a:ext cx="18000" cy="180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28">
            <p14:nvContentPartPr>
              <p14:cNvPr id="49" name="Ink 48">
                <a:extLst>
                  <a:ext uri="{FF2B5EF4-FFF2-40B4-BE49-F238E27FC236}">
                    <a16:creationId xmlns:a16="http://schemas.microsoft.com/office/drawing/2014/main" id="{AF427518-DB73-3085-4E52-11CB78295D46}"/>
                  </a:ext>
                </a:extLst>
              </p14:cNvPr>
              <p14:cNvContentPartPr/>
              <p14:nvPr/>
            </p14:nvContentPartPr>
            <p14:xfrm>
              <a:off x="5555100" y="4752840"/>
              <a:ext cx="360" cy="360"/>
            </p14:xfrm>
          </p:contentPart>
        </mc:Choice>
        <mc:Fallback>
          <p:pic>
            <p:nvPicPr>
              <p:cNvPr id="49" name="Ink 48">
                <a:extLst>
                  <a:ext uri="{FF2B5EF4-FFF2-40B4-BE49-F238E27FC236}">
                    <a16:creationId xmlns:a16="http://schemas.microsoft.com/office/drawing/2014/main" id="{AF427518-DB73-3085-4E52-11CB78295D46}"/>
                  </a:ext>
                </a:extLst>
              </p:cNvPr>
              <p:cNvPicPr/>
              <p:nvPr/>
            </p:nvPicPr>
            <p:blipFill>
              <a:blip r:embed="rId6"/>
              <a:stretch>
                <a:fillRect/>
              </a:stretch>
            </p:blipFill>
            <p:spPr>
              <a:xfrm>
                <a:off x="5546460" y="4744200"/>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29">
            <p14:nvContentPartPr>
              <p14:cNvPr id="50" name="Ink 49">
                <a:extLst>
                  <a:ext uri="{FF2B5EF4-FFF2-40B4-BE49-F238E27FC236}">
                    <a16:creationId xmlns:a16="http://schemas.microsoft.com/office/drawing/2014/main" id="{E74BD336-C72C-2848-7324-AE87EE923DED}"/>
                  </a:ext>
                </a:extLst>
              </p14:cNvPr>
              <p14:cNvContentPartPr/>
              <p14:nvPr/>
            </p14:nvContentPartPr>
            <p14:xfrm>
              <a:off x="7432140" y="4767960"/>
              <a:ext cx="360" cy="360"/>
            </p14:xfrm>
          </p:contentPart>
        </mc:Choice>
        <mc:Fallback>
          <p:pic>
            <p:nvPicPr>
              <p:cNvPr id="50" name="Ink 49">
                <a:extLst>
                  <a:ext uri="{FF2B5EF4-FFF2-40B4-BE49-F238E27FC236}">
                    <a16:creationId xmlns:a16="http://schemas.microsoft.com/office/drawing/2014/main" id="{E74BD336-C72C-2848-7324-AE87EE923DED}"/>
                  </a:ext>
                </a:extLst>
              </p:cNvPr>
              <p:cNvPicPr/>
              <p:nvPr/>
            </p:nvPicPr>
            <p:blipFill>
              <a:blip r:embed="rId6"/>
              <a:stretch>
                <a:fillRect/>
              </a:stretch>
            </p:blipFill>
            <p:spPr>
              <a:xfrm>
                <a:off x="7423500" y="4758960"/>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51" name="Ink 50">
                <a:extLst>
                  <a:ext uri="{FF2B5EF4-FFF2-40B4-BE49-F238E27FC236}">
                    <a16:creationId xmlns:a16="http://schemas.microsoft.com/office/drawing/2014/main" id="{4B6F9A38-E0AB-9F1C-7105-441A4C75BCCD}"/>
                  </a:ext>
                </a:extLst>
              </p14:cNvPr>
              <p14:cNvContentPartPr/>
              <p14:nvPr/>
            </p14:nvContentPartPr>
            <p14:xfrm>
              <a:off x="7959180" y="4746000"/>
              <a:ext cx="360" cy="360"/>
            </p14:xfrm>
          </p:contentPart>
        </mc:Choice>
        <mc:Fallback>
          <p:pic>
            <p:nvPicPr>
              <p:cNvPr id="51" name="Ink 50">
                <a:extLst>
                  <a:ext uri="{FF2B5EF4-FFF2-40B4-BE49-F238E27FC236}">
                    <a16:creationId xmlns:a16="http://schemas.microsoft.com/office/drawing/2014/main" id="{4B6F9A38-E0AB-9F1C-7105-441A4C75BCCD}"/>
                  </a:ext>
                </a:extLst>
              </p:cNvPr>
              <p:cNvPicPr/>
              <p:nvPr/>
            </p:nvPicPr>
            <p:blipFill>
              <a:blip r:embed="rId6"/>
              <a:stretch>
                <a:fillRect/>
              </a:stretch>
            </p:blipFill>
            <p:spPr>
              <a:xfrm>
                <a:off x="7950540" y="4737360"/>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31">
            <p14:nvContentPartPr>
              <p14:cNvPr id="52" name="Ink 51">
                <a:extLst>
                  <a:ext uri="{FF2B5EF4-FFF2-40B4-BE49-F238E27FC236}">
                    <a16:creationId xmlns:a16="http://schemas.microsoft.com/office/drawing/2014/main" id="{B5BDD4CD-80E3-CCD0-1DDF-17DE6BCA645B}"/>
                  </a:ext>
                </a:extLst>
              </p14:cNvPr>
              <p14:cNvContentPartPr/>
              <p14:nvPr/>
            </p14:nvContentPartPr>
            <p14:xfrm>
              <a:off x="7960980" y="4696680"/>
              <a:ext cx="360" cy="360"/>
            </p14:xfrm>
          </p:contentPart>
        </mc:Choice>
        <mc:Fallback>
          <p:pic>
            <p:nvPicPr>
              <p:cNvPr id="52" name="Ink 51">
                <a:extLst>
                  <a:ext uri="{FF2B5EF4-FFF2-40B4-BE49-F238E27FC236}">
                    <a16:creationId xmlns:a16="http://schemas.microsoft.com/office/drawing/2014/main" id="{B5BDD4CD-80E3-CCD0-1DDF-17DE6BCA645B}"/>
                  </a:ext>
                </a:extLst>
              </p:cNvPr>
              <p:cNvPicPr/>
              <p:nvPr/>
            </p:nvPicPr>
            <p:blipFill>
              <a:blip r:embed="rId6"/>
              <a:stretch>
                <a:fillRect/>
              </a:stretch>
            </p:blipFill>
            <p:spPr>
              <a:xfrm>
                <a:off x="7951980" y="4688040"/>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53" name="Ink 52">
                <a:extLst>
                  <a:ext uri="{FF2B5EF4-FFF2-40B4-BE49-F238E27FC236}">
                    <a16:creationId xmlns:a16="http://schemas.microsoft.com/office/drawing/2014/main" id="{BEA80E0B-978C-A2B4-7860-431895CB5C9A}"/>
                  </a:ext>
                </a:extLst>
              </p14:cNvPr>
              <p14:cNvContentPartPr/>
              <p14:nvPr/>
            </p14:nvContentPartPr>
            <p14:xfrm>
              <a:off x="7962420" y="4632240"/>
              <a:ext cx="360" cy="360"/>
            </p14:xfrm>
          </p:contentPart>
        </mc:Choice>
        <mc:Fallback>
          <p:pic>
            <p:nvPicPr>
              <p:cNvPr id="53" name="Ink 52">
                <a:extLst>
                  <a:ext uri="{FF2B5EF4-FFF2-40B4-BE49-F238E27FC236}">
                    <a16:creationId xmlns:a16="http://schemas.microsoft.com/office/drawing/2014/main" id="{BEA80E0B-978C-A2B4-7860-431895CB5C9A}"/>
                  </a:ext>
                </a:extLst>
              </p:cNvPr>
              <p:cNvPicPr/>
              <p:nvPr/>
            </p:nvPicPr>
            <p:blipFill>
              <a:blip r:embed="rId6"/>
              <a:stretch>
                <a:fillRect/>
              </a:stretch>
            </p:blipFill>
            <p:spPr>
              <a:xfrm>
                <a:off x="7953420" y="4623600"/>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33">
            <p14:nvContentPartPr>
              <p14:cNvPr id="54" name="Ink 53">
                <a:extLst>
                  <a:ext uri="{FF2B5EF4-FFF2-40B4-BE49-F238E27FC236}">
                    <a16:creationId xmlns:a16="http://schemas.microsoft.com/office/drawing/2014/main" id="{6EEAA0EF-4D19-A1E9-5CE5-1A8AAD9417D6}"/>
                  </a:ext>
                </a:extLst>
              </p14:cNvPr>
              <p14:cNvContentPartPr/>
              <p14:nvPr/>
            </p14:nvContentPartPr>
            <p14:xfrm>
              <a:off x="7959180" y="4576080"/>
              <a:ext cx="360" cy="360"/>
            </p14:xfrm>
          </p:contentPart>
        </mc:Choice>
        <mc:Fallback>
          <p:pic>
            <p:nvPicPr>
              <p:cNvPr id="54" name="Ink 53">
                <a:extLst>
                  <a:ext uri="{FF2B5EF4-FFF2-40B4-BE49-F238E27FC236}">
                    <a16:creationId xmlns:a16="http://schemas.microsoft.com/office/drawing/2014/main" id="{6EEAA0EF-4D19-A1E9-5CE5-1A8AAD9417D6}"/>
                  </a:ext>
                </a:extLst>
              </p:cNvPr>
              <p:cNvPicPr/>
              <p:nvPr/>
            </p:nvPicPr>
            <p:blipFill>
              <a:blip r:embed="rId6"/>
              <a:stretch>
                <a:fillRect/>
              </a:stretch>
            </p:blipFill>
            <p:spPr>
              <a:xfrm>
                <a:off x="7950180" y="4567440"/>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55" name="Ink 54">
                <a:extLst>
                  <a:ext uri="{FF2B5EF4-FFF2-40B4-BE49-F238E27FC236}">
                    <a16:creationId xmlns:a16="http://schemas.microsoft.com/office/drawing/2014/main" id="{44101F87-7FCF-6E1C-34B9-C1F48C8E6A5F}"/>
                  </a:ext>
                </a:extLst>
              </p14:cNvPr>
              <p14:cNvContentPartPr/>
              <p14:nvPr/>
            </p14:nvContentPartPr>
            <p14:xfrm>
              <a:off x="7962060" y="4538280"/>
              <a:ext cx="360" cy="360"/>
            </p14:xfrm>
          </p:contentPart>
        </mc:Choice>
        <mc:Fallback>
          <p:pic>
            <p:nvPicPr>
              <p:cNvPr id="55" name="Ink 54">
                <a:extLst>
                  <a:ext uri="{FF2B5EF4-FFF2-40B4-BE49-F238E27FC236}">
                    <a16:creationId xmlns:a16="http://schemas.microsoft.com/office/drawing/2014/main" id="{44101F87-7FCF-6E1C-34B9-C1F48C8E6A5F}"/>
                  </a:ext>
                </a:extLst>
              </p:cNvPr>
              <p:cNvPicPr/>
              <p:nvPr/>
            </p:nvPicPr>
            <p:blipFill>
              <a:blip r:embed="rId6"/>
              <a:stretch>
                <a:fillRect/>
              </a:stretch>
            </p:blipFill>
            <p:spPr>
              <a:xfrm>
                <a:off x="7953060" y="4529280"/>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35">
            <p14:nvContentPartPr>
              <p14:cNvPr id="56" name="Ink 55">
                <a:extLst>
                  <a:ext uri="{FF2B5EF4-FFF2-40B4-BE49-F238E27FC236}">
                    <a16:creationId xmlns:a16="http://schemas.microsoft.com/office/drawing/2014/main" id="{3EBD440B-59A3-CE45-43EB-D793269CBC9A}"/>
                  </a:ext>
                </a:extLst>
              </p14:cNvPr>
              <p14:cNvContentPartPr/>
              <p14:nvPr/>
            </p14:nvContentPartPr>
            <p14:xfrm>
              <a:off x="7960620" y="4499040"/>
              <a:ext cx="360" cy="360"/>
            </p14:xfrm>
          </p:contentPart>
        </mc:Choice>
        <mc:Fallback>
          <p:pic>
            <p:nvPicPr>
              <p:cNvPr id="56" name="Ink 55">
                <a:extLst>
                  <a:ext uri="{FF2B5EF4-FFF2-40B4-BE49-F238E27FC236}">
                    <a16:creationId xmlns:a16="http://schemas.microsoft.com/office/drawing/2014/main" id="{3EBD440B-59A3-CE45-43EB-D793269CBC9A}"/>
                  </a:ext>
                </a:extLst>
              </p:cNvPr>
              <p:cNvPicPr/>
              <p:nvPr/>
            </p:nvPicPr>
            <p:blipFill>
              <a:blip r:embed="rId6"/>
              <a:stretch>
                <a:fillRect/>
              </a:stretch>
            </p:blipFill>
            <p:spPr>
              <a:xfrm>
                <a:off x="7951620" y="4490400"/>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57" name="Ink 56">
                <a:extLst>
                  <a:ext uri="{FF2B5EF4-FFF2-40B4-BE49-F238E27FC236}">
                    <a16:creationId xmlns:a16="http://schemas.microsoft.com/office/drawing/2014/main" id="{299B3EB8-A4F9-FC75-F995-483897DFCB52}"/>
                  </a:ext>
                </a:extLst>
              </p14:cNvPr>
              <p14:cNvContentPartPr/>
              <p14:nvPr/>
            </p14:nvContentPartPr>
            <p14:xfrm>
              <a:off x="7957380" y="4464480"/>
              <a:ext cx="360" cy="360"/>
            </p14:xfrm>
          </p:contentPart>
        </mc:Choice>
        <mc:Fallback>
          <p:pic>
            <p:nvPicPr>
              <p:cNvPr id="57" name="Ink 56">
                <a:extLst>
                  <a:ext uri="{FF2B5EF4-FFF2-40B4-BE49-F238E27FC236}">
                    <a16:creationId xmlns:a16="http://schemas.microsoft.com/office/drawing/2014/main" id="{299B3EB8-A4F9-FC75-F995-483897DFCB52}"/>
                  </a:ext>
                </a:extLst>
              </p:cNvPr>
              <p:cNvPicPr/>
              <p:nvPr/>
            </p:nvPicPr>
            <p:blipFill>
              <a:blip r:embed="rId6"/>
              <a:stretch>
                <a:fillRect/>
              </a:stretch>
            </p:blipFill>
            <p:spPr>
              <a:xfrm>
                <a:off x="7948380" y="4455840"/>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37">
            <p14:nvContentPartPr>
              <p14:cNvPr id="58" name="Ink 57">
                <a:extLst>
                  <a:ext uri="{FF2B5EF4-FFF2-40B4-BE49-F238E27FC236}">
                    <a16:creationId xmlns:a16="http://schemas.microsoft.com/office/drawing/2014/main" id="{F5E49978-5793-1C6D-69EC-C4CED54FCECE}"/>
                  </a:ext>
                </a:extLst>
              </p14:cNvPr>
              <p14:cNvContentPartPr/>
              <p14:nvPr/>
            </p14:nvContentPartPr>
            <p14:xfrm>
              <a:off x="7962060" y="4670760"/>
              <a:ext cx="360" cy="360"/>
            </p14:xfrm>
          </p:contentPart>
        </mc:Choice>
        <mc:Fallback>
          <p:pic>
            <p:nvPicPr>
              <p:cNvPr id="58" name="Ink 57">
                <a:extLst>
                  <a:ext uri="{FF2B5EF4-FFF2-40B4-BE49-F238E27FC236}">
                    <a16:creationId xmlns:a16="http://schemas.microsoft.com/office/drawing/2014/main" id="{F5E49978-5793-1C6D-69EC-C4CED54FCECE}"/>
                  </a:ext>
                </a:extLst>
              </p:cNvPr>
              <p:cNvPicPr/>
              <p:nvPr/>
            </p:nvPicPr>
            <p:blipFill>
              <a:blip r:embed="rId6"/>
              <a:stretch>
                <a:fillRect/>
              </a:stretch>
            </p:blipFill>
            <p:spPr>
              <a:xfrm>
                <a:off x="7953420" y="4662120"/>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59" name="Ink 58">
                <a:extLst>
                  <a:ext uri="{FF2B5EF4-FFF2-40B4-BE49-F238E27FC236}">
                    <a16:creationId xmlns:a16="http://schemas.microsoft.com/office/drawing/2014/main" id="{179F12FC-C55F-5896-43EB-48BB00D3123E}"/>
                  </a:ext>
                </a:extLst>
              </p14:cNvPr>
              <p14:cNvContentPartPr/>
              <p14:nvPr/>
            </p14:nvContentPartPr>
            <p14:xfrm>
              <a:off x="7958820" y="4608840"/>
              <a:ext cx="360" cy="360"/>
            </p14:xfrm>
          </p:contentPart>
        </mc:Choice>
        <mc:Fallback>
          <p:pic>
            <p:nvPicPr>
              <p:cNvPr id="59" name="Ink 58">
                <a:extLst>
                  <a:ext uri="{FF2B5EF4-FFF2-40B4-BE49-F238E27FC236}">
                    <a16:creationId xmlns:a16="http://schemas.microsoft.com/office/drawing/2014/main" id="{179F12FC-C55F-5896-43EB-48BB00D3123E}"/>
                  </a:ext>
                </a:extLst>
              </p:cNvPr>
              <p:cNvPicPr/>
              <p:nvPr/>
            </p:nvPicPr>
            <p:blipFill>
              <a:blip r:embed="rId6"/>
              <a:stretch>
                <a:fillRect/>
              </a:stretch>
            </p:blipFill>
            <p:spPr>
              <a:xfrm>
                <a:off x="7950180" y="4599840"/>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39">
            <p14:nvContentPartPr>
              <p14:cNvPr id="60" name="Ink 59">
                <a:extLst>
                  <a:ext uri="{FF2B5EF4-FFF2-40B4-BE49-F238E27FC236}">
                    <a16:creationId xmlns:a16="http://schemas.microsoft.com/office/drawing/2014/main" id="{75124591-A67C-A0CB-074A-ACB832C9F234}"/>
                  </a:ext>
                </a:extLst>
              </p14:cNvPr>
              <p14:cNvContentPartPr/>
              <p14:nvPr/>
            </p14:nvContentPartPr>
            <p14:xfrm>
              <a:off x="7960980" y="4775520"/>
              <a:ext cx="360" cy="360"/>
            </p14:xfrm>
          </p:contentPart>
        </mc:Choice>
        <mc:Fallback>
          <p:pic>
            <p:nvPicPr>
              <p:cNvPr id="60" name="Ink 59">
                <a:extLst>
                  <a:ext uri="{FF2B5EF4-FFF2-40B4-BE49-F238E27FC236}">
                    <a16:creationId xmlns:a16="http://schemas.microsoft.com/office/drawing/2014/main" id="{75124591-A67C-A0CB-074A-ACB832C9F234}"/>
                  </a:ext>
                </a:extLst>
              </p:cNvPr>
              <p:cNvPicPr/>
              <p:nvPr/>
            </p:nvPicPr>
            <p:blipFill>
              <a:blip r:embed="rId6"/>
              <a:stretch>
                <a:fillRect/>
              </a:stretch>
            </p:blipFill>
            <p:spPr>
              <a:xfrm>
                <a:off x="7951980" y="4766520"/>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61" name="Ink 60">
                <a:extLst>
                  <a:ext uri="{FF2B5EF4-FFF2-40B4-BE49-F238E27FC236}">
                    <a16:creationId xmlns:a16="http://schemas.microsoft.com/office/drawing/2014/main" id="{C4F1EB61-D554-AEA2-5E55-96ECEF5A60F6}"/>
                  </a:ext>
                </a:extLst>
              </p14:cNvPr>
              <p14:cNvContentPartPr/>
              <p14:nvPr/>
            </p14:nvContentPartPr>
            <p14:xfrm>
              <a:off x="5556180" y="4715400"/>
              <a:ext cx="360" cy="360"/>
            </p14:xfrm>
          </p:contentPart>
        </mc:Choice>
        <mc:Fallback>
          <p:pic>
            <p:nvPicPr>
              <p:cNvPr id="61" name="Ink 60">
                <a:extLst>
                  <a:ext uri="{FF2B5EF4-FFF2-40B4-BE49-F238E27FC236}">
                    <a16:creationId xmlns:a16="http://schemas.microsoft.com/office/drawing/2014/main" id="{C4F1EB61-D554-AEA2-5E55-96ECEF5A60F6}"/>
                  </a:ext>
                </a:extLst>
              </p:cNvPr>
              <p:cNvPicPr/>
              <p:nvPr/>
            </p:nvPicPr>
            <p:blipFill>
              <a:blip r:embed="rId6"/>
              <a:stretch>
                <a:fillRect/>
              </a:stretch>
            </p:blipFill>
            <p:spPr>
              <a:xfrm>
                <a:off x="5547180" y="4706760"/>
                <a:ext cx="18000" cy="18000"/>
              </a:xfrm>
              <a:prstGeom prst="rect">
                <a:avLst/>
              </a:prstGeom>
            </p:spPr>
          </p:pic>
        </mc:Fallback>
      </mc:AlternateContent>
      <p:pic>
        <p:nvPicPr>
          <p:cNvPr id="62" name="Picture 2" descr="http://www-db.in.tum.de/teaching/ws1213/hsufg/20122013/alberta/website_alberta/images/Nx60xtum_logo.png.pagespeed.ic.pe2cMUnrsp.png">
            <a:extLst>
              <a:ext uri="{FF2B5EF4-FFF2-40B4-BE49-F238E27FC236}">
                <a16:creationId xmlns:a16="http://schemas.microsoft.com/office/drawing/2014/main" id="{D7AFE6EA-B12F-C6AE-819D-9D4978DBAF2B}"/>
              </a:ext>
            </a:extLst>
          </p:cNvPr>
          <p:cNvPicPr>
            <a:picLocks noChangeAspect="1" noChangeArrowheads="1"/>
          </p:cNvPicPr>
          <p:nvPr/>
        </p:nvPicPr>
        <p:blipFill>
          <a:blip r:embed="rId41">
            <a:extLst>
              <a:ext uri="{28A0092B-C50C-407E-A947-70E740481C1C}">
                <a14:useLocalDpi xmlns:a14="http://schemas.microsoft.com/office/drawing/2010/main" val="0"/>
              </a:ext>
            </a:extLst>
          </a:blip>
          <a:srcRect/>
          <a:stretch>
            <a:fillRect/>
          </a:stretch>
        </p:blipFill>
        <p:spPr bwMode="auto">
          <a:xfrm>
            <a:off x="7240772" y="331495"/>
            <a:ext cx="1125988" cy="3614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10850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Neural-net Specific Tricks (Initialization) </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499730" y="1858797"/>
                <a:ext cx="8155172" cy="4023360"/>
              </a:xfrm>
            </p:spPr>
            <p:txBody>
              <a:bodyPr>
                <a:normAutofit/>
              </a:bodyPr>
              <a:lstStyle/>
              <a:p>
                <a:pPr marL="0" indent="0">
                  <a:buNone/>
                </a:pPr>
                <a:endParaRPr lang="en-US" sz="1600" dirty="0"/>
              </a:p>
              <a:p>
                <a:pPr marL="0" indent="0">
                  <a:buNone/>
                </a:pPr>
                <a:r>
                  <a:rPr lang="en-US" sz="1600" dirty="0"/>
                  <a:t>*Naïve Initialization: trial and error -&gt; painful</a:t>
                </a:r>
              </a:p>
              <a:p>
                <a:pPr marL="0" indent="0">
                  <a:buNone/>
                </a:pPr>
                <a:endParaRPr lang="en-US" sz="1600" dirty="0"/>
              </a:p>
              <a:p>
                <a:pPr marL="0" indent="0">
                  <a:buNone/>
                </a:pPr>
                <a:r>
                  <a:rPr lang="en-US" sz="1600" dirty="0"/>
                  <a:t>*LeCun Initialization: </a:t>
                </a:r>
                <a14:m>
                  <m:oMath xmlns:m="http://schemas.openxmlformats.org/officeDocument/2006/math">
                    <m:r>
                      <m:rPr>
                        <m:sty m:val="p"/>
                      </m:rPr>
                      <a:rPr lang="el-GR" sz="1600" i="1" smtClean="0">
                        <a:latin typeface="Cambria Math" panose="02040503050406030204" pitchFamily="18" charset="0"/>
                        <a:ea typeface="Cambria Math" panose="02040503050406030204" pitchFamily="18" charset="0"/>
                      </a:rPr>
                      <m:t>Ε</m:t>
                    </m:r>
                    <m:d>
                      <m:dPr>
                        <m:ctrlPr>
                          <a:rPr lang="tr-TR" sz="1600" b="0" i="1" smtClean="0">
                            <a:latin typeface="Cambria Math" panose="02040503050406030204" pitchFamily="18" charset="0"/>
                            <a:ea typeface="Cambria Math" panose="02040503050406030204" pitchFamily="18" charset="0"/>
                          </a:rPr>
                        </m:ctrlPr>
                      </m:dPr>
                      <m:e>
                        <m:sSubSup>
                          <m:sSubSupPr>
                            <m:ctrlPr>
                              <a:rPr lang="tr-TR" sz="1600" b="0" i="1" smtClean="0">
                                <a:latin typeface="Cambria Math" panose="02040503050406030204" pitchFamily="18" charset="0"/>
                                <a:ea typeface="Cambria Math" panose="02040503050406030204" pitchFamily="18" charset="0"/>
                              </a:rPr>
                            </m:ctrlPr>
                          </m:sSubSupPr>
                          <m:e>
                            <m:r>
                              <a:rPr lang="tr-TR" sz="1600" b="0" i="1" smtClean="0">
                                <a:latin typeface="Cambria Math" panose="02040503050406030204" pitchFamily="18" charset="0"/>
                                <a:ea typeface="Cambria Math" panose="02040503050406030204" pitchFamily="18" charset="0"/>
                              </a:rPr>
                              <m:t>𝑊</m:t>
                            </m:r>
                          </m:e>
                          <m:sub>
                            <m:r>
                              <a:rPr lang="tr-TR" sz="1600" b="0" i="1" smtClean="0">
                                <a:latin typeface="Cambria Math" panose="02040503050406030204" pitchFamily="18" charset="0"/>
                                <a:ea typeface="Cambria Math" panose="02040503050406030204" pitchFamily="18" charset="0"/>
                              </a:rPr>
                              <m:t>𝑖𝑗</m:t>
                            </m:r>
                          </m:sub>
                          <m:sup>
                            <m:r>
                              <a:rPr lang="tr-TR" sz="1600" b="0" i="1" smtClean="0">
                                <a:latin typeface="Cambria Math" panose="02040503050406030204" pitchFamily="18" charset="0"/>
                                <a:ea typeface="Cambria Math" panose="02040503050406030204" pitchFamily="18" charset="0"/>
                              </a:rPr>
                              <m:t>𝑙</m:t>
                            </m:r>
                          </m:sup>
                        </m:sSubSup>
                      </m:e>
                    </m:d>
                    <m:r>
                      <a:rPr lang="tr-TR" sz="1600" b="0" i="1" smtClean="0">
                        <a:latin typeface="Cambria Math" panose="02040503050406030204" pitchFamily="18" charset="0"/>
                        <a:ea typeface="Cambria Math" panose="02040503050406030204" pitchFamily="18" charset="0"/>
                      </a:rPr>
                      <m:t>=0, </m:t>
                    </m:r>
                    <m:r>
                      <a:rPr lang="tr-TR" sz="1600" b="0" i="1" smtClean="0">
                        <a:latin typeface="Cambria Math" panose="02040503050406030204" pitchFamily="18" charset="0"/>
                        <a:ea typeface="Cambria Math" panose="02040503050406030204" pitchFamily="18" charset="0"/>
                      </a:rPr>
                      <m:t>𝑣𝑎𝑟</m:t>
                    </m:r>
                    <m:d>
                      <m:dPr>
                        <m:ctrlPr>
                          <a:rPr lang="tr-TR" sz="1600" b="0" i="1" smtClean="0">
                            <a:latin typeface="Cambria Math" panose="02040503050406030204" pitchFamily="18" charset="0"/>
                            <a:ea typeface="Cambria Math" panose="02040503050406030204" pitchFamily="18" charset="0"/>
                          </a:rPr>
                        </m:ctrlPr>
                      </m:dPr>
                      <m:e>
                        <m:sSubSup>
                          <m:sSubSupPr>
                            <m:ctrlPr>
                              <a:rPr lang="tr-TR" sz="1600" i="1">
                                <a:latin typeface="Cambria Math" panose="02040503050406030204" pitchFamily="18" charset="0"/>
                                <a:ea typeface="Cambria Math" panose="02040503050406030204" pitchFamily="18" charset="0"/>
                              </a:rPr>
                            </m:ctrlPr>
                          </m:sSubSupPr>
                          <m:e>
                            <m:r>
                              <a:rPr lang="tr-TR" sz="1600" i="1">
                                <a:latin typeface="Cambria Math" panose="02040503050406030204" pitchFamily="18" charset="0"/>
                                <a:ea typeface="Cambria Math" panose="02040503050406030204" pitchFamily="18" charset="0"/>
                              </a:rPr>
                              <m:t>𝑊</m:t>
                            </m:r>
                          </m:e>
                          <m:sub>
                            <m:r>
                              <a:rPr lang="tr-TR" sz="1600" i="1">
                                <a:latin typeface="Cambria Math" panose="02040503050406030204" pitchFamily="18" charset="0"/>
                                <a:ea typeface="Cambria Math" panose="02040503050406030204" pitchFamily="18" charset="0"/>
                              </a:rPr>
                              <m:t>𝑖𝑗</m:t>
                            </m:r>
                          </m:sub>
                          <m:sup>
                            <m:r>
                              <a:rPr lang="tr-TR" sz="1600" i="1">
                                <a:latin typeface="Cambria Math" panose="02040503050406030204" pitchFamily="18" charset="0"/>
                                <a:ea typeface="Cambria Math" panose="02040503050406030204" pitchFamily="18" charset="0"/>
                              </a:rPr>
                              <m:t>𝑙</m:t>
                            </m:r>
                          </m:sup>
                        </m:sSubSup>
                      </m:e>
                    </m:d>
                    <m:r>
                      <a:rPr lang="tr-TR" sz="1600" b="0" i="1" smtClean="0">
                        <a:latin typeface="Cambria Math" panose="02040503050406030204" pitchFamily="18" charset="0"/>
                        <a:ea typeface="Cambria Math" panose="02040503050406030204" pitchFamily="18" charset="0"/>
                      </a:rPr>
                      <m:t>=</m:t>
                    </m:r>
                    <m:f>
                      <m:fPr>
                        <m:ctrlPr>
                          <a:rPr lang="tr-TR" sz="1600" b="0" i="1" smtClean="0">
                            <a:latin typeface="Cambria Math" panose="02040503050406030204" pitchFamily="18" charset="0"/>
                            <a:ea typeface="Cambria Math" panose="02040503050406030204" pitchFamily="18" charset="0"/>
                          </a:rPr>
                        </m:ctrlPr>
                      </m:fPr>
                      <m:num>
                        <m:r>
                          <a:rPr lang="tr-TR" sz="1600" b="0" i="1" smtClean="0">
                            <a:latin typeface="Cambria Math" panose="02040503050406030204" pitchFamily="18" charset="0"/>
                            <a:ea typeface="Cambria Math" panose="02040503050406030204" pitchFamily="18" charset="0"/>
                          </a:rPr>
                          <m:t>1</m:t>
                        </m:r>
                      </m:num>
                      <m:den>
                        <m:sSub>
                          <m:sSubPr>
                            <m:ctrlPr>
                              <a:rPr lang="tr-TR" sz="1600" b="0" i="1" smtClean="0">
                                <a:latin typeface="Cambria Math" panose="02040503050406030204" pitchFamily="18" charset="0"/>
                                <a:ea typeface="Cambria Math" panose="02040503050406030204" pitchFamily="18" charset="0"/>
                              </a:rPr>
                            </m:ctrlPr>
                          </m:sSubPr>
                          <m:e>
                            <m:r>
                              <a:rPr lang="tr-TR" sz="1600" b="0" i="1" smtClean="0">
                                <a:latin typeface="Cambria Math" panose="02040503050406030204" pitchFamily="18" charset="0"/>
                                <a:ea typeface="Cambria Math" panose="02040503050406030204" pitchFamily="18" charset="0"/>
                              </a:rPr>
                              <m:t>𝑑</m:t>
                            </m:r>
                          </m:e>
                          <m:sub>
                            <m:r>
                              <a:rPr lang="tr-TR" sz="1600" b="0" i="1" smtClean="0">
                                <a:latin typeface="Cambria Math" panose="02040503050406030204" pitchFamily="18" charset="0"/>
                                <a:ea typeface="Cambria Math" panose="02040503050406030204" pitchFamily="18" charset="0"/>
                              </a:rPr>
                              <m:t>𝑙</m:t>
                            </m:r>
                            <m:r>
                              <a:rPr lang="tr-TR" sz="1600" b="0" i="1" smtClean="0">
                                <a:latin typeface="Cambria Math" panose="02040503050406030204" pitchFamily="18" charset="0"/>
                                <a:ea typeface="Cambria Math" panose="02040503050406030204" pitchFamily="18" charset="0"/>
                              </a:rPr>
                              <m:t>−1</m:t>
                            </m:r>
                          </m:sub>
                        </m:sSub>
                      </m:den>
                    </m:f>
                    <m:r>
                      <a:rPr lang="tr-TR" sz="1600" b="0" i="1" smtClean="0">
                        <a:latin typeface="Cambria Math" panose="02040503050406030204" pitchFamily="18" charset="0"/>
                        <a:ea typeface="Cambria Math" panose="02040503050406030204" pitchFamily="18" charset="0"/>
                      </a:rPr>
                      <m:t>, </m:t>
                    </m:r>
                    <m:r>
                      <a:rPr lang="tr-TR" sz="1600" b="0" i="1" smtClean="0">
                        <a:latin typeface="Cambria Math" panose="02040503050406030204" pitchFamily="18" charset="0"/>
                        <a:ea typeface="Cambria Math" panose="02040503050406030204" pitchFamily="18" charset="0"/>
                      </a:rPr>
                      <m:t>𝑙</m:t>
                    </m:r>
                    <m:r>
                      <a:rPr lang="tr-TR" sz="1600" b="0" i="1" smtClean="0">
                        <a:latin typeface="Cambria Math" panose="02040503050406030204" pitchFamily="18" charset="0"/>
                        <a:ea typeface="Cambria Math" panose="02040503050406030204" pitchFamily="18" charset="0"/>
                      </a:rPr>
                      <m:t>=1,2,…,</m:t>
                    </m:r>
                    <m:r>
                      <a:rPr lang="tr-TR" sz="1600" b="0" i="1" smtClean="0">
                        <a:latin typeface="Cambria Math" panose="02040503050406030204" pitchFamily="18" charset="0"/>
                        <a:ea typeface="Cambria Math" panose="02040503050406030204" pitchFamily="18" charset="0"/>
                      </a:rPr>
                      <m:t>𝐿</m:t>
                    </m:r>
                    <m:r>
                      <a:rPr lang="tr-TR" sz="1600" b="0" i="1" smtClean="0">
                        <a:latin typeface="Cambria Math" panose="02040503050406030204" pitchFamily="18" charset="0"/>
                        <a:ea typeface="Cambria Math" panose="02040503050406030204" pitchFamily="18" charset="0"/>
                      </a:rPr>
                      <m:t>;</m:t>
                    </m:r>
                    <m:r>
                      <a:rPr lang="tr-TR" sz="1600" b="0" i="1" smtClean="0">
                        <a:latin typeface="Cambria Math" panose="02040503050406030204" pitchFamily="18" charset="0"/>
                        <a:ea typeface="Cambria Math" panose="02040503050406030204" pitchFamily="18" charset="0"/>
                      </a:rPr>
                      <m:t>𝑖</m:t>
                    </m:r>
                    <m:r>
                      <a:rPr lang="tr-TR" sz="1600" b="0" i="1" smtClean="0">
                        <a:latin typeface="Cambria Math" panose="02040503050406030204" pitchFamily="18" charset="0"/>
                        <a:ea typeface="Cambria Math" panose="02040503050406030204" pitchFamily="18" charset="0"/>
                      </a:rPr>
                      <m:t>=1,…,</m:t>
                    </m:r>
                    <m:sSub>
                      <m:sSubPr>
                        <m:ctrlPr>
                          <a:rPr lang="tr-TR" sz="1600" b="0" i="1" smtClean="0">
                            <a:latin typeface="Cambria Math" panose="02040503050406030204" pitchFamily="18" charset="0"/>
                            <a:ea typeface="Cambria Math" panose="02040503050406030204" pitchFamily="18" charset="0"/>
                          </a:rPr>
                        </m:ctrlPr>
                      </m:sSubPr>
                      <m:e>
                        <m:r>
                          <a:rPr lang="tr-TR" sz="1600" b="0" i="1" smtClean="0">
                            <a:latin typeface="Cambria Math" panose="02040503050406030204" pitchFamily="18" charset="0"/>
                            <a:ea typeface="Cambria Math" panose="02040503050406030204" pitchFamily="18" charset="0"/>
                          </a:rPr>
                          <m:t>𝑑</m:t>
                        </m:r>
                      </m:e>
                      <m:sub>
                        <m:r>
                          <a:rPr lang="tr-TR" sz="1600" b="0" i="1" smtClean="0">
                            <a:latin typeface="Cambria Math" panose="02040503050406030204" pitchFamily="18" charset="0"/>
                            <a:ea typeface="Cambria Math" panose="02040503050406030204" pitchFamily="18" charset="0"/>
                          </a:rPr>
                          <m:t>𝑙</m:t>
                        </m:r>
                        <m:r>
                          <a:rPr lang="tr-TR" sz="1600" b="0" i="1" smtClean="0">
                            <a:latin typeface="Cambria Math" panose="02040503050406030204" pitchFamily="18" charset="0"/>
                            <a:ea typeface="Cambria Math" panose="02040503050406030204" pitchFamily="18" charset="0"/>
                          </a:rPr>
                          <m:t>−1</m:t>
                        </m:r>
                      </m:sub>
                    </m:sSub>
                    <m:r>
                      <a:rPr lang="tr-TR" sz="1600" b="0" i="1" smtClean="0">
                        <a:latin typeface="Cambria Math" panose="02040503050406030204" pitchFamily="18" charset="0"/>
                        <a:ea typeface="Cambria Math" panose="02040503050406030204" pitchFamily="18" charset="0"/>
                      </a:rPr>
                      <m:t>;</m:t>
                    </m:r>
                    <m:r>
                      <a:rPr lang="tr-TR" sz="1600" b="0" i="1" smtClean="0">
                        <a:latin typeface="Cambria Math" panose="02040503050406030204" pitchFamily="18" charset="0"/>
                        <a:ea typeface="Cambria Math" panose="02040503050406030204" pitchFamily="18" charset="0"/>
                      </a:rPr>
                      <m:t>𝑗</m:t>
                    </m:r>
                    <m:r>
                      <a:rPr lang="tr-TR" sz="1600" b="0" i="1" smtClean="0">
                        <a:latin typeface="Cambria Math" panose="02040503050406030204" pitchFamily="18" charset="0"/>
                        <a:ea typeface="Cambria Math" panose="02040503050406030204" pitchFamily="18" charset="0"/>
                      </a:rPr>
                      <m:t>=1,…,</m:t>
                    </m:r>
                    <m:sSub>
                      <m:sSubPr>
                        <m:ctrlPr>
                          <a:rPr lang="tr-TR" sz="1600" b="0" i="1" smtClean="0">
                            <a:latin typeface="Cambria Math" panose="02040503050406030204" pitchFamily="18" charset="0"/>
                            <a:ea typeface="Cambria Math" panose="02040503050406030204" pitchFamily="18" charset="0"/>
                          </a:rPr>
                        </m:ctrlPr>
                      </m:sSubPr>
                      <m:e>
                        <m:r>
                          <a:rPr lang="tr-TR" sz="1600" b="0" i="1" smtClean="0">
                            <a:latin typeface="Cambria Math" panose="02040503050406030204" pitchFamily="18" charset="0"/>
                            <a:ea typeface="Cambria Math" panose="02040503050406030204" pitchFamily="18" charset="0"/>
                          </a:rPr>
                          <m:t>𝑑</m:t>
                        </m:r>
                      </m:e>
                      <m:sub>
                        <m:r>
                          <a:rPr lang="tr-TR" sz="1600" b="0" i="1" smtClean="0">
                            <a:latin typeface="Cambria Math" panose="02040503050406030204" pitchFamily="18" charset="0"/>
                            <a:ea typeface="Cambria Math" panose="02040503050406030204" pitchFamily="18" charset="0"/>
                          </a:rPr>
                          <m:t>𝑙</m:t>
                        </m:r>
                      </m:sub>
                    </m:sSub>
                  </m:oMath>
                </a14:m>
                <a:endParaRPr lang="en-US" sz="1600" dirty="0"/>
              </a:p>
              <a:p>
                <a:pPr marL="0" indent="0">
                  <a:buNone/>
                </a:pPr>
                <a:endParaRPr lang="en-US" sz="1600" dirty="0"/>
              </a:p>
              <a:p>
                <a:pPr marL="0" indent="0">
                  <a:buNone/>
                </a:pPr>
                <a:r>
                  <a:rPr lang="en-US" sz="1600" dirty="0"/>
                  <a:t>*Xavier Initialization: </a:t>
                </a:r>
                <a14:m>
                  <m:oMath xmlns:m="http://schemas.openxmlformats.org/officeDocument/2006/math">
                    <m:r>
                      <m:rPr>
                        <m:sty m:val="p"/>
                      </m:rPr>
                      <a:rPr lang="el-GR" sz="1600" i="1" smtClean="0">
                        <a:latin typeface="Cambria Math" panose="02040503050406030204" pitchFamily="18" charset="0"/>
                        <a:ea typeface="Cambria Math" panose="02040503050406030204" pitchFamily="18" charset="0"/>
                      </a:rPr>
                      <m:t>Ε</m:t>
                    </m:r>
                    <m:d>
                      <m:dPr>
                        <m:ctrlPr>
                          <a:rPr lang="tr-TR" sz="1600" b="0" i="1" smtClean="0">
                            <a:latin typeface="Cambria Math" panose="02040503050406030204" pitchFamily="18" charset="0"/>
                            <a:ea typeface="Cambria Math" panose="02040503050406030204" pitchFamily="18" charset="0"/>
                          </a:rPr>
                        </m:ctrlPr>
                      </m:dPr>
                      <m:e>
                        <m:sSubSup>
                          <m:sSubSupPr>
                            <m:ctrlPr>
                              <a:rPr lang="tr-TR" sz="1600" b="0" i="1" smtClean="0">
                                <a:latin typeface="Cambria Math" panose="02040503050406030204" pitchFamily="18" charset="0"/>
                                <a:ea typeface="Cambria Math" panose="02040503050406030204" pitchFamily="18" charset="0"/>
                              </a:rPr>
                            </m:ctrlPr>
                          </m:sSubSupPr>
                          <m:e>
                            <m:r>
                              <a:rPr lang="tr-TR" sz="1600" b="0" i="1" smtClean="0">
                                <a:latin typeface="Cambria Math" panose="02040503050406030204" pitchFamily="18" charset="0"/>
                                <a:ea typeface="Cambria Math" panose="02040503050406030204" pitchFamily="18" charset="0"/>
                              </a:rPr>
                              <m:t>𝑊</m:t>
                            </m:r>
                          </m:e>
                          <m:sub>
                            <m:r>
                              <a:rPr lang="tr-TR" sz="1600" b="0" i="1" smtClean="0">
                                <a:latin typeface="Cambria Math" panose="02040503050406030204" pitchFamily="18" charset="0"/>
                                <a:ea typeface="Cambria Math" panose="02040503050406030204" pitchFamily="18" charset="0"/>
                              </a:rPr>
                              <m:t>𝑖𝑗</m:t>
                            </m:r>
                          </m:sub>
                          <m:sup>
                            <m:r>
                              <a:rPr lang="tr-TR" sz="1600" b="0" i="1" smtClean="0">
                                <a:latin typeface="Cambria Math" panose="02040503050406030204" pitchFamily="18" charset="0"/>
                                <a:ea typeface="Cambria Math" panose="02040503050406030204" pitchFamily="18" charset="0"/>
                              </a:rPr>
                              <m:t>𝑙</m:t>
                            </m:r>
                          </m:sup>
                        </m:sSubSup>
                      </m:e>
                    </m:d>
                    <m:r>
                      <a:rPr lang="tr-TR" sz="1600" b="0" i="1" smtClean="0">
                        <a:latin typeface="Cambria Math" panose="02040503050406030204" pitchFamily="18" charset="0"/>
                        <a:ea typeface="Cambria Math" panose="02040503050406030204" pitchFamily="18" charset="0"/>
                      </a:rPr>
                      <m:t>=0, </m:t>
                    </m:r>
                    <m:r>
                      <a:rPr lang="tr-TR" sz="1600" b="0" i="1" smtClean="0">
                        <a:latin typeface="Cambria Math" panose="02040503050406030204" pitchFamily="18" charset="0"/>
                        <a:ea typeface="Cambria Math" panose="02040503050406030204" pitchFamily="18" charset="0"/>
                      </a:rPr>
                      <m:t>𝑣𝑎𝑟</m:t>
                    </m:r>
                    <m:d>
                      <m:dPr>
                        <m:ctrlPr>
                          <a:rPr lang="tr-TR" sz="1600" b="0" i="1" smtClean="0">
                            <a:latin typeface="Cambria Math" panose="02040503050406030204" pitchFamily="18" charset="0"/>
                            <a:ea typeface="Cambria Math" panose="02040503050406030204" pitchFamily="18" charset="0"/>
                          </a:rPr>
                        </m:ctrlPr>
                      </m:dPr>
                      <m:e>
                        <m:sSubSup>
                          <m:sSubSupPr>
                            <m:ctrlPr>
                              <a:rPr lang="tr-TR" sz="1600" i="1">
                                <a:latin typeface="Cambria Math" panose="02040503050406030204" pitchFamily="18" charset="0"/>
                                <a:ea typeface="Cambria Math" panose="02040503050406030204" pitchFamily="18" charset="0"/>
                              </a:rPr>
                            </m:ctrlPr>
                          </m:sSubSupPr>
                          <m:e>
                            <m:r>
                              <a:rPr lang="tr-TR" sz="1600" i="1">
                                <a:latin typeface="Cambria Math" panose="02040503050406030204" pitchFamily="18" charset="0"/>
                                <a:ea typeface="Cambria Math" panose="02040503050406030204" pitchFamily="18" charset="0"/>
                              </a:rPr>
                              <m:t>𝑊</m:t>
                            </m:r>
                          </m:e>
                          <m:sub>
                            <m:r>
                              <a:rPr lang="tr-TR" sz="1600" i="1">
                                <a:latin typeface="Cambria Math" panose="02040503050406030204" pitchFamily="18" charset="0"/>
                                <a:ea typeface="Cambria Math" panose="02040503050406030204" pitchFamily="18" charset="0"/>
                              </a:rPr>
                              <m:t>𝑖𝑗</m:t>
                            </m:r>
                          </m:sub>
                          <m:sup>
                            <m:r>
                              <a:rPr lang="tr-TR" sz="1600" i="1">
                                <a:latin typeface="Cambria Math" panose="02040503050406030204" pitchFamily="18" charset="0"/>
                                <a:ea typeface="Cambria Math" panose="02040503050406030204" pitchFamily="18" charset="0"/>
                              </a:rPr>
                              <m:t>𝑙</m:t>
                            </m:r>
                          </m:sup>
                        </m:sSubSup>
                      </m:e>
                    </m:d>
                    <m:r>
                      <a:rPr lang="tr-TR" sz="1600" b="0" i="1" smtClean="0">
                        <a:latin typeface="Cambria Math" panose="02040503050406030204" pitchFamily="18" charset="0"/>
                        <a:ea typeface="Cambria Math" panose="02040503050406030204" pitchFamily="18" charset="0"/>
                      </a:rPr>
                      <m:t>=</m:t>
                    </m:r>
                    <m:f>
                      <m:fPr>
                        <m:ctrlPr>
                          <a:rPr lang="tr-TR" sz="1600" b="0" i="1" smtClean="0">
                            <a:latin typeface="Cambria Math" panose="02040503050406030204" pitchFamily="18" charset="0"/>
                            <a:ea typeface="Cambria Math" panose="02040503050406030204" pitchFamily="18" charset="0"/>
                          </a:rPr>
                        </m:ctrlPr>
                      </m:fPr>
                      <m:num>
                        <m:r>
                          <a:rPr lang="tr-TR" sz="1600" b="0" i="1" smtClean="0">
                            <a:latin typeface="Cambria Math" panose="02040503050406030204" pitchFamily="18" charset="0"/>
                            <a:ea typeface="Cambria Math" panose="02040503050406030204" pitchFamily="18" charset="0"/>
                          </a:rPr>
                          <m:t>2</m:t>
                        </m:r>
                      </m:num>
                      <m:den>
                        <m:sSub>
                          <m:sSubPr>
                            <m:ctrlPr>
                              <a:rPr lang="tr-TR" sz="1600" b="0" i="1" smtClean="0">
                                <a:latin typeface="Cambria Math" panose="02040503050406030204" pitchFamily="18" charset="0"/>
                                <a:ea typeface="Cambria Math" panose="02040503050406030204" pitchFamily="18" charset="0"/>
                              </a:rPr>
                            </m:ctrlPr>
                          </m:sSubPr>
                          <m:e>
                            <m:r>
                              <a:rPr lang="tr-TR" sz="1600" b="0" i="1" smtClean="0">
                                <a:latin typeface="Cambria Math" panose="02040503050406030204" pitchFamily="18" charset="0"/>
                                <a:ea typeface="Cambria Math" panose="02040503050406030204" pitchFamily="18" charset="0"/>
                              </a:rPr>
                              <m:t>𝑑</m:t>
                            </m:r>
                          </m:e>
                          <m:sub>
                            <m:r>
                              <a:rPr lang="tr-TR" sz="1600" b="0" i="1" smtClean="0">
                                <a:latin typeface="Cambria Math" panose="02040503050406030204" pitchFamily="18" charset="0"/>
                                <a:ea typeface="Cambria Math" panose="02040503050406030204" pitchFamily="18" charset="0"/>
                              </a:rPr>
                              <m:t>𝑙</m:t>
                            </m:r>
                            <m:r>
                              <a:rPr lang="tr-TR" sz="1600" b="0" i="1" smtClean="0">
                                <a:latin typeface="Cambria Math" panose="02040503050406030204" pitchFamily="18" charset="0"/>
                                <a:ea typeface="Cambria Math" panose="02040503050406030204" pitchFamily="18" charset="0"/>
                              </a:rPr>
                              <m:t>−1</m:t>
                            </m:r>
                          </m:sub>
                        </m:sSub>
                        <m:r>
                          <a:rPr lang="tr-TR" sz="1600" b="0" i="1" smtClean="0">
                            <a:latin typeface="Cambria Math" panose="02040503050406030204" pitchFamily="18" charset="0"/>
                            <a:ea typeface="Cambria Math" panose="02040503050406030204" pitchFamily="18" charset="0"/>
                          </a:rPr>
                          <m:t>+</m:t>
                        </m:r>
                        <m:sSub>
                          <m:sSubPr>
                            <m:ctrlPr>
                              <a:rPr lang="tr-TR" sz="1600" b="0" i="1" smtClean="0">
                                <a:latin typeface="Cambria Math" panose="02040503050406030204" pitchFamily="18" charset="0"/>
                                <a:ea typeface="Cambria Math" panose="02040503050406030204" pitchFamily="18" charset="0"/>
                              </a:rPr>
                            </m:ctrlPr>
                          </m:sSubPr>
                          <m:e>
                            <m:r>
                              <a:rPr lang="tr-TR" sz="1600" b="0" i="1" smtClean="0">
                                <a:latin typeface="Cambria Math" panose="02040503050406030204" pitchFamily="18" charset="0"/>
                                <a:ea typeface="Cambria Math" panose="02040503050406030204" pitchFamily="18" charset="0"/>
                              </a:rPr>
                              <m:t>𝑑</m:t>
                            </m:r>
                          </m:e>
                          <m:sub>
                            <m:r>
                              <a:rPr lang="tr-TR" sz="1600" b="0" i="1" smtClean="0">
                                <a:latin typeface="Cambria Math" panose="02040503050406030204" pitchFamily="18" charset="0"/>
                                <a:ea typeface="Cambria Math" panose="02040503050406030204" pitchFamily="18" charset="0"/>
                              </a:rPr>
                              <m:t>𝑙</m:t>
                            </m:r>
                          </m:sub>
                        </m:sSub>
                      </m:den>
                    </m:f>
                    <m:r>
                      <a:rPr lang="tr-TR" sz="1600" b="0" i="0" smtClean="0">
                        <a:latin typeface="Cambria Math" panose="02040503050406030204" pitchFamily="18" charset="0"/>
                        <a:ea typeface="Cambria Math" panose="02040503050406030204" pitchFamily="18" charset="0"/>
                      </a:rPr>
                      <m:t>,</m:t>
                    </m:r>
                    <m:r>
                      <a:rPr lang="tr-TR" sz="1600" i="1">
                        <a:latin typeface="Cambria Math" panose="02040503050406030204" pitchFamily="18" charset="0"/>
                        <a:ea typeface="Cambria Math" panose="02040503050406030204" pitchFamily="18" charset="0"/>
                      </a:rPr>
                      <m:t>𝑙</m:t>
                    </m:r>
                    <m:r>
                      <a:rPr lang="tr-TR" sz="1600" i="1">
                        <a:latin typeface="Cambria Math" panose="02040503050406030204" pitchFamily="18" charset="0"/>
                        <a:ea typeface="Cambria Math" panose="02040503050406030204" pitchFamily="18" charset="0"/>
                      </a:rPr>
                      <m:t>=1,2,…,</m:t>
                    </m:r>
                    <m:r>
                      <a:rPr lang="tr-TR" sz="1600" i="1">
                        <a:latin typeface="Cambria Math" panose="02040503050406030204" pitchFamily="18" charset="0"/>
                        <a:ea typeface="Cambria Math" panose="02040503050406030204" pitchFamily="18" charset="0"/>
                      </a:rPr>
                      <m:t>𝐿</m:t>
                    </m:r>
                    <m:r>
                      <a:rPr lang="tr-TR" sz="1600" i="1">
                        <a:latin typeface="Cambria Math" panose="02040503050406030204" pitchFamily="18" charset="0"/>
                        <a:ea typeface="Cambria Math" panose="02040503050406030204" pitchFamily="18" charset="0"/>
                      </a:rPr>
                      <m:t>;</m:t>
                    </m:r>
                    <m:r>
                      <a:rPr lang="tr-TR" sz="1600" i="1">
                        <a:latin typeface="Cambria Math" panose="02040503050406030204" pitchFamily="18" charset="0"/>
                        <a:ea typeface="Cambria Math" panose="02040503050406030204" pitchFamily="18" charset="0"/>
                      </a:rPr>
                      <m:t>𝑖</m:t>
                    </m:r>
                    <m:r>
                      <a:rPr lang="tr-TR" sz="1600" i="1">
                        <a:latin typeface="Cambria Math" panose="02040503050406030204" pitchFamily="18" charset="0"/>
                        <a:ea typeface="Cambria Math" panose="02040503050406030204" pitchFamily="18" charset="0"/>
                      </a:rPr>
                      <m:t>=1,…,</m:t>
                    </m:r>
                    <m:sSub>
                      <m:sSubPr>
                        <m:ctrlPr>
                          <a:rPr lang="tr-TR" sz="1600" i="1">
                            <a:latin typeface="Cambria Math" panose="02040503050406030204" pitchFamily="18" charset="0"/>
                            <a:ea typeface="Cambria Math" panose="02040503050406030204" pitchFamily="18" charset="0"/>
                          </a:rPr>
                        </m:ctrlPr>
                      </m:sSubPr>
                      <m:e>
                        <m:r>
                          <a:rPr lang="tr-TR" sz="1600" i="1">
                            <a:latin typeface="Cambria Math" panose="02040503050406030204" pitchFamily="18" charset="0"/>
                            <a:ea typeface="Cambria Math" panose="02040503050406030204" pitchFamily="18" charset="0"/>
                          </a:rPr>
                          <m:t>𝑑</m:t>
                        </m:r>
                      </m:e>
                      <m:sub>
                        <m:r>
                          <a:rPr lang="tr-TR" sz="1600" i="1">
                            <a:latin typeface="Cambria Math" panose="02040503050406030204" pitchFamily="18" charset="0"/>
                            <a:ea typeface="Cambria Math" panose="02040503050406030204" pitchFamily="18" charset="0"/>
                          </a:rPr>
                          <m:t>𝑙</m:t>
                        </m:r>
                        <m:r>
                          <a:rPr lang="tr-TR" sz="1600" i="1">
                            <a:latin typeface="Cambria Math" panose="02040503050406030204" pitchFamily="18" charset="0"/>
                            <a:ea typeface="Cambria Math" panose="02040503050406030204" pitchFamily="18" charset="0"/>
                          </a:rPr>
                          <m:t>−1</m:t>
                        </m:r>
                      </m:sub>
                    </m:sSub>
                    <m:r>
                      <a:rPr lang="tr-TR" sz="1600" i="1">
                        <a:latin typeface="Cambria Math" panose="02040503050406030204" pitchFamily="18" charset="0"/>
                        <a:ea typeface="Cambria Math" panose="02040503050406030204" pitchFamily="18" charset="0"/>
                      </a:rPr>
                      <m:t>;</m:t>
                    </m:r>
                    <m:r>
                      <a:rPr lang="tr-TR" sz="1600" i="1">
                        <a:latin typeface="Cambria Math" panose="02040503050406030204" pitchFamily="18" charset="0"/>
                        <a:ea typeface="Cambria Math" panose="02040503050406030204" pitchFamily="18" charset="0"/>
                      </a:rPr>
                      <m:t>𝑗</m:t>
                    </m:r>
                    <m:r>
                      <a:rPr lang="tr-TR" sz="1600" i="1">
                        <a:latin typeface="Cambria Math" panose="02040503050406030204" pitchFamily="18" charset="0"/>
                        <a:ea typeface="Cambria Math" panose="02040503050406030204" pitchFamily="18" charset="0"/>
                      </a:rPr>
                      <m:t>=1,…,</m:t>
                    </m:r>
                    <m:sSub>
                      <m:sSubPr>
                        <m:ctrlPr>
                          <a:rPr lang="tr-TR" sz="1600" i="1">
                            <a:latin typeface="Cambria Math" panose="02040503050406030204" pitchFamily="18" charset="0"/>
                            <a:ea typeface="Cambria Math" panose="02040503050406030204" pitchFamily="18" charset="0"/>
                          </a:rPr>
                        </m:ctrlPr>
                      </m:sSubPr>
                      <m:e>
                        <m:r>
                          <a:rPr lang="tr-TR" sz="1600" i="1">
                            <a:latin typeface="Cambria Math" panose="02040503050406030204" pitchFamily="18" charset="0"/>
                            <a:ea typeface="Cambria Math" panose="02040503050406030204" pitchFamily="18" charset="0"/>
                          </a:rPr>
                          <m:t>𝑑</m:t>
                        </m:r>
                      </m:e>
                      <m:sub>
                        <m:r>
                          <a:rPr lang="tr-TR" sz="1600" i="1">
                            <a:latin typeface="Cambria Math" panose="02040503050406030204" pitchFamily="18" charset="0"/>
                            <a:ea typeface="Cambria Math" panose="02040503050406030204" pitchFamily="18" charset="0"/>
                          </a:rPr>
                          <m:t>𝑙</m:t>
                        </m:r>
                      </m:sub>
                    </m:sSub>
                  </m:oMath>
                </a14:m>
                <a:endParaRPr lang="en-US" sz="1600" dirty="0"/>
              </a:p>
              <a:p>
                <a:pPr marL="0" indent="0">
                  <a:buNone/>
                </a:pPr>
                <a:r>
                  <a:rPr lang="en-US" sz="1600" dirty="0"/>
                  <a:t> </a:t>
                </a:r>
              </a:p>
              <a:p>
                <a:pPr marL="0" indent="0">
                  <a:buNone/>
                </a:pPr>
                <a:r>
                  <a:rPr lang="en-US" sz="1600" dirty="0"/>
                  <a:t>*Kaiming Initialization: </a:t>
                </a:r>
                <a14:m>
                  <m:oMath xmlns:m="http://schemas.openxmlformats.org/officeDocument/2006/math">
                    <m:r>
                      <m:rPr>
                        <m:sty m:val="p"/>
                      </m:rPr>
                      <a:rPr lang="el-GR" sz="1600" i="1" smtClean="0">
                        <a:latin typeface="Cambria Math" panose="02040503050406030204" pitchFamily="18" charset="0"/>
                        <a:ea typeface="Cambria Math" panose="02040503050406030204" pitchFamily="18" charset="0"/>
                      </a:rPr>
                      <m:t>Ε</m:t>
                    </m:r>
                    <m:d>
                      <m:dPr>
                        <m:ctrlPr>
                          <a:rPr lang="tr-TR" sz="1600" b="0" i="1" smtClean="0">
                            <a:latin typeface="Cambria Math" panose="02040503050406030204" pitchFamily="18" charset="0"/>
                            <a:ea typeface="Cambria Math" panose="02040503050406030204" pitchFamily="18" charset="0"/>
                          </a:rPr>
                        </m:ctrlPr>
                      </m:dPr>
                      <m:e>
                        <m:sSubSup>
                          <m:sSubSupPr>
                            <m:ctrlPr>
                              <a:rPr lang="tr-TR" sz="1600" b="0" i="1" smtClean="0">
                                <a:latin typeface="Cambria Math" panose="02040503050406030204" pitchFamily="18" charset="0"/>
                                <a:ea typeface="Cambria Math" panose="02040503050406030204" pitchFamily="18" charset="0"/>
                              </a:rPr>
                            </m:ctrlPr>
                          </m:sSubSupPr>
                          <m:e>
                            <m:r>
                              <a:rPr lang="tr-TR" sz="1600" b="0" i="1" smtClean="0">
                                <a:latin typeface="Cambria Math" panose="02040503050406030204" pitchFamily="18" charset="0"/>
                                <a:ea typeface="Cambria Math" panose="02040503050406030204" pitchFamily="18" charset="0"/>
                              </a:rPr>
                              <m:t>𝑊</m:t>
                            </m:r>
                          </m:e>
                          <m:sub>
                            <m:r>
                              <a:rPr lang="tr-TR" sz="1600" b="0" i="1" smtClean="0">
                                <a:latin typeface="Cambria Math" panose="02040503050406030204" pitchFamily="18" charset="0"/>
                                <a:ea typeface="Cambria Math" panose="02040503050406030204" pitchFamily="18" charset="0"/>
                              </a:rPr>
                              <m:t>𝑖𝑗</m:t>
                            </m:r>
                          </m:sub>
                          <m:sup>
                            <m:r>
                              <a:rPr lang="tr-TR" sz="1600" b="0" i="1" smtClean="0">
                                <a:latin typeface="Cambria Math" panose="02040503050406030204" pitchFamily="18" charset="0"/>
                                <a:ea typeface="Cambria Math" panose="02040503050406030204" pitchFamily="18" charset="0"/>
                              </a:rPr>
                              <m:t>𝑙</m:t>
                            </m:r>
                          </m:sup>
                        </m:sSubSup>
                      </m:e>
                    </m:d>
                    <m:r>
                      <a:rPr lang="tr-TR" sz="1600" b="0" i="1" smtClean="0">
                        <a:latin typeface="Cambria Math" panose="02040503050406030204" pitchFamily="18" charset="0"/>
                        <a:ea typeface="Cambria Math" panose="02040503050406030204" pitchFamily="18" charset="0"/>
                      </a:rPr>
                      <m:t>=0, </m:t>
                    </m:r>
                    <m:r>
                      <a:rPr lang="tr-TR" sz="1600" b="0" i="1" smtClean="0">
                        <a:latin typeface="Cambria Math" panose="02040503050406030204" pitchFamily="18" charset="0"/>
                        <a:ea typeface="Cambria Math" panose="02040503050406030204" pitchFamily="18" charset="0"/>
                      </a:rPr>
                      <m:t>𝑣𝑎𝑟</m:t>
                    </m:r>
                    <m:d>
                      <m:dPr>
                        <m:ctrlPr>
                          <a:rPr lang="tr-TR" sz="1600" b="0" i="1" smtClean="0">
                            <a:latin typeface="Cambria Math" panose="02040503050406030204" pitchFamily="18" charset="0"/>
                            <a:ea typeface="Cambria Math" panose="02040503050406030204" pitchFamily="18" charset="0"/>
                          </a:rPr>
                        </m:ctrlPr>
                      </m:dPr>
                      <m:e>
                        <m:sSubSup>
                          <m:sSubSupPr>
                            <m:ctrlPr>
                              <a:rPr lang="tr-TR" sz="1600" i="1">
                                <a:latin typeface="Cambria Math" panose="02040503050406030204" pitchFamily="18" charset="0"/>
                                <a:ea typeface="Cambria Math" panose="02040503050406030204" pitchFamily="18" charset="0"/>
                              </a:rPr>
                            </m:ctrlPr>
                          </m:sSubSupPr>
                          <m:e>
                            <m:r>
                              <a:rPr lang="tr-TR" sz="1600" i="1">
                                <a:latin typeface="Cambria Math" panose="02040503050406030204" pitchFamily="18" charset="0"/>
                                <a:ea typeface="Cambria Math" panose="02040503050406030204" pitchFamily="18" charset="0"/>
                              </a:rPr>
                              <m:t>𝑊</m:t>
                            </m:r>
                          </m:e>
                          <m:sub>
                            <m:r>
                              <a:rPr lang="tr-TR" sz="1600" i="1">
                                <a:latin typeface="Cambria Math" panose="02040503050406030204" pitchFamily="18" charset="0"/>
                                <a:ea typeface="Cambria Math" panose="02040503050406030204" pitchFamily="18" charset="0"/>
                              </a:rPr>
                              <m:t>𝑖𝑗</m:t>
                            </m:r>
                          </m:sub>
                          <m:sup>
                            <m:r>
                              <a:rPr lang="tr-TR" sz="1600" i="1">
                                <a:latin typeface="Cambria Math" panose="02040503050406030204" pitchFamily="18" charset="0"/>
                                <a:ea typeface="Cambria Math" panose="02040503050406030204" pitchFamily="18" charset="0"/>
                              </a:rPr>
                              <m:t>𝑙</m:t>
                            </m:r>
                          </m:sup>
                        </m:sSubSup>
                      </m:e>
                    </m:d>
                    <m:r>
                      <a:rPr lang="tr-TR" sz="1600" b="0" i="1" smtClean="0">
                        <a:latin typeface="Cambria Math" panose="02040503050406030204" pitchFamily="18" charset="0"/>
                        <a:ea typeface="Cambria Math" panose="02040503050406030204" pitchFamily="18" charset="0"/>
                      </a:rPr>
                      <m:t>=</m:t>
                    </m:r>
                    <m:f>
                      <m:fPr>
                        <m:ctrlPr>
                          <a:rPr lang="tr-TR" sz="1600" b="0" i="1" smtClean="0">
                            <a:latin typeface="Cambria Math" panose="02040503050406030204" pitchFamily="18" charset="0"/>
                            <a:ea typeface="Cambria Math" panose="02040503050406030204" pitchFamily="18" charset="0"/>
                          </a:rPr>
                        </m:ctrlPr>
                      </m:fPr>
                      <m:num>
                        <m:r>
                          <a:rPr lang="tr-TR" sz="1600" b="0" i="1" smtClean="0">
                            <a:latin typeface="Cambria Math" panose="02040503050406030204" pitchFamily="18" charset="0"/>
                            <a:ea typeface="Cambria Math" panose="02040503050406030204" pitchFamily="18" charset="0"/>
                          </a:rPr>
                          <m:t>2</m:t>
                        </m:r>
                      </m:num>
                      <m:den>
                        <m:sSub>
                          <m:sSubPr>
                            <m:ctrlPr>
                              <a:rPr lang="tr-TR" sz="1600" b="0" i="1" smtClean="0">
                                <a:latin typeface="Cambria Math" panose="02040503050406030204" pitchFamily="18" charset="0"/>
                                <a:ea typeface="Cambria Math" panose="02040503050406030204" pitchFamily="18" charset="0"/>
                              </a:rPr>
                            </m:ctrlPr>
                          </m:sSubPr>
                          <m:e>
                            <m:r>
                              <a:rPr lang="tr-TR" sz="1600" b="0" i="1" smtClean="0">
                                <a:latin typeface="Cambria Math" panose="02040503050406030204" pitchFamily="18" charset="0"/>
                                <a:ea typeface="Cambria Math" panose="02040503050406030204" pitchFamily="18" charset="0"/>
                              </a:rPr>
                              <m:t>𝑑</m:t>
                            </m:r>
                          </m:e>
                          <m:sub>
                            <m:r>
                              <a:rPr lang="tr-TR" sz="1600" b="0" i="1" smtClean="0">
                                <a:latin typeface="Cambria Math" panose="02040503050406030204" pitchFamily="18" charset="0"/>
                                <a:ea typeface="Cambria Math" panose="02040503050406030204" pitchFamily="18" charset="0"/>
                              </a:rPr>
                              <m:t>𝑖𝑛</m:t>
                            </m:r>
                          </m:sub>
                        </m:sSub>
                      </m:den>
                    </m:f>
                  </m:oMath>
                </a14:m>
                <a:r>
                  <a:rPr lang="en-US" sz="1600" dirty="0"/>
                  <a:t> or </a:t>
                </a:r>
                <a14:m>
                  <m:oMath xmlns:m="http://schemas.openxmlformats.org/officeDocument/2006/math">
                    <m:r>
                      <a:rPr lang="tr-TR" sz="1600" i="1">
                        <a:latin typeface="Cambria Math" panose="02040503050406030204" pitchFamily="18" charset="0"/>
                        <a:ea typeface="Cambria Math" panose="02040503050406030204" pitchFamily="18" charset="0"/>
                      </a:rPr>
                      <m:t>𝑣𝑎𝑟</m:t>
                    </m:r>
                    <m:d>
                      <m:dPr>
                        <m:ctrlPr>
                          <a:rPr lang="tr-TR" sz="1600" i="1">
                            <a:latin typeface="Cambria Math" panose="02040503050406030204" pitchFamily="18" charset="0"/>
                            <a:ea typeface="Cambria Math" panose="02040503050406030204" pitchFamily="18" charset="0"/>
                          </a:rPr>
                        </m:ctrlPr>
                      </m:dPr>
                      <m:e>
                        <m:sSubSup>
                          <m:sSubSupPr>
                            <m:ctrlPr>
                              <a:rPr lang="tr-TR" sz="1600" i="1">
                                <a:latin typeface="Cambria Math" panose="02040503050406030204" pitchFamily="18" charset="0"/>
                                <a:ea typeface="Cambria Math" panose="02040503050406030204" pitchFamily="18" charset="0"/>
                              </a:rPr>
                            </m:ctrlPr>
                          </m:sSubSupPr>
                          <m:e>
                            <m:r>
                              <a:rPr lang="tr-TR" sz="1600" i="1">
                                <a:latin typeface="Cambria Math" panose="02040503050406030204" pitchFamily="18" charset="0"/>
                                <a:ea typeface="Cambria Math" panose="02040503050406030204" pitchFamily="18" charset="0"/>
                              </a:rPr>
                              <m:t>𝑊</m:t>
                            </m:r>
                          </m:e>
                          <m:sub>
                            <m:r>
                              <a:rPr lang="tr-TR" sz="1600" i="1">
                                <a:latin typeface="Cambria Math" panose="02040503050406030204" pitchFamily="18" charset="0"/>
                                <a:ea typeface="Cambria Math" panose="02040503050406030204" pitchFamily="18" charset="0"/>
                              </a:rPr>
                              <m:t>𝑖𝑗</m:t>
                            </m:r>
                          </m:sub>
                          <m:sup>
                            <m:r>
                              <a:rPr lang="tr-TR" sz="1600" i="1">
                                <a:latin typeface="Cambria Math" panose="02040503050406030204" pitchFamily="18" charset="0"/>
                                <a:ea typeface="Cambria Math" panose="02040503050406030204" pitchFamily="18" charset="0"/>
                              </a:rPr>
                              <m:t>𝑙</m:t>
                            </m:r>
                          </m:sup>
                        </m:sSubSup>
                      </m:e>
                    </m:d>
                    <m:r>
                      <a:rPr lang="tr-TR" sz="1600" i="1">
                        <a:latin typeface="Cambria Math" panose="02040503050406030204" pitchFamily="18" charset="0"/>
                        <a:ea typeface="Cambria Math" panose="02040503050406030204" pitchFamily="18" charset="0"/>
                      </a:rPr>
                      <m:t>=</m:t>
                    </m:r>
                    <m:f>
                      <m:fPr>
                        <m:ctrlPr>
                          <a:rPr lang="tr-TR" sz="1600" i="1">
                            <a:latin typeface="Cambria Math" panose="02040503050406030204" pitchFamily="18" charset="0"/>
                            <a:ea typeface="Cambria Math" panose="02040503050406030204" pitchFamily="18" charset="0"/>
                          </a:rPr>
                        </m:ctrlPr>
                      </m:fPr>
                      <m:num>
                        <m:r>
                          <a:rPr lang="tr-TR" sz="1600" i="1">
                            <a:latin typeface="Cambria Math" panose="02040503050406030204" pitchFamily="18" charset="0"/>
                            <a:ea typeface="Cambria Math" panose="02040503050406030204" pitchFamily="18" charset="0"/>
                          </a:rPr>
                          <m:t>2</m:t>
                        </m:r>
                      </m:num>
                      <m:den>
                        <m:sSub>
                          <m:sSubPr>
                            <m:ctrlPr>
                              <a:rPr lang="tr-TR" sz="1600" i="1">
                                <a:latin typeface="Cambria Math" panose="02040503050406030204" pitchFamily="18" charset="0"/>
                                <a:ea typeface="Cambria Math" panose="02040503050406030204" pitchFamily="18" charset="0"/>
                              </a:rPr>
                            </m:ctrlPr>
                          </m:sSubPr>
                          <m:e>
                            <m:r>
                              <a:rPr lang="tr-TR" sz="1600" i="1">
                                <a:latin typeface="Cambria Math" panose="02040503050406030204" pitchFamily="18" charset="0"/>
                                <a:ea typeface="Cambria Math" panose="02040503050406030204" pitchFamily="18" charset="0"/>
                              </a:rPr>
                              <m:t>𝑑</m:t>
                            </m:r>
                          </m:e>
                          <m:sub>
                            <m:r>
                              <a:rPr lang="tr-TR" sz="1600" i="1">
                                <a:latin typeface="Cambria Math" panose="02040503050406030204" pitchFamily="18" charset="0"/>
                                <a:ea typeface="Cambria Math" panose="02040503050406030204" pitchFamily="18" charset="0"/>
                              </a:rPr>
                              <m:t>𝑜𝑢𝑡</m:t>
                            </m:r>
                          </m:sub>
                        </m:sSub>
                      </m:den>
                    </m:f>
                  </m:oMath>
                </a14:m>
                <a:endParaRPr lang="en-US" sz="1600" dirty="0"/>
              </a:p>
              <a:p>
                <a:pPr marL="0" indent="0">
                  <a:buNone/>
                </a:pPr>
                <a:endParaRPr lang="en-US" sz="1600"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499730" y="1858797"/>
                <a:ext cx="8155172" cy="4023360"/>
              </a:xfrm>
              <a:blipFill>
                <a:blip r:embed="rId3"/>
                <a:stretch>
                  <a:fillRect l="-1555"/>
                </a:stretch>
              </a:blipFill>
            </p:spPr>
            <p:txBody>
              <a:bodyPr/>
              <a:lstStyle/>
              <a:p>
                <a:r>
                  <a:rPr lang="en-TR">
                    <a:noFill/>
                  </a:rPr>
                  <a:t> </a:t>
                </a:r>
              </a:p>
            </p:txBody>
          </p:sp>
        </mc:Fallback>
      </mc:AlternateContent>
      <p:sp>
        <p:nvSpPr>
          <p:cNvPr id="4" name="TextBox 3">
            <a:extLst>
              <a:ext uri="{FF2B5EF4-FFF2-40B4-BE49-F238E27FC236}">
                <a16:creationId xmlns:a16="http://schemas.microsoft.com/office/drawing/2014/main" id="{0C0132AC-2002-72CD-F13B-33F9D9159C2B}"/>
              </a:ext>
            </a:extLst>
          </p:cNvPr>
          <p:cNvSpPr txBox="1"/>
          <p:nvPr/>
        </p:nvSpPr>
        <p:spPr>
          <a:xfrm>
            <a:off x="4930814" y="6458798"/>
            <a:ext cx="4075859" cy="307777"/>
          </a:xfrm>
          <a:prstGeom prst="rect">
            <a:avLst/>
          </a:prstGeom>
          <a:noFill/>
        </p:spPr>
        <p:txBody>
          <a:bodyPr wrap="none" rtlCol="0">
            <a:spAutoFit/>
          </a:bodyPr>
          <a:lstStyle/>
          <a:p>
            <a:r>
              <a:rPr lang="en-US" sz="1400" b="0" i="0" u="none" strike="noStrike" dirty="0">
                <a:solidFill>
                  <a:srgbClr val="868E96"/>
                </a:solidFill>
                <a:effectLst/>
                <a:latin typeface="Segoe UI" panose="020F0502020204030204" pitchFamily="34" charset="0"/>
              </a:rPr>
              <a:t>Seminar: Mathematics of Data Science, WS 23-24</a:t>
            </a:r>
            <a:endParaRPr lang="en-TR" sz="1400" dirty="0"/>
          </a:p>
        </p:txBody>
      </p:sp>
      <p:pic>
        <p:nvPicPr>
          <p:cNvPr id="5" name="Picture 2" descr="http://www-db.in.tum.de/teaching/ws1213/hsufg/20122013/alberta/website_alberta/images/Nx60xtum_logo.png.pagespeed.ic.pe2cMUnrsp.png">
            <a:extLst>
              <a:ext uri="{FF2B5EF4-FFF2-40B4-BE49-F238E27FC236}">
                <a16:creationId xmlns:a16="http://schemas.microsoft.com/office/drawing/2014/main" id="{568A52AF-E310-DB7A-F0C4-2683BDF3D45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40772" y="331495"/>
            <a:ext cx="1125988" cy="3614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35598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Neural-net Specific Tricks (Normalization)</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a:bodyPr>
              <a:lstStyle/>
              <a:p>
                <a:pPr marL="0" indent="0">
                  <a:buNone/>
                </a:pPr>
                <a:endParaRPr lang="tr-TR" sz="1600" b="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tr-TR" sz="1600" b="0" i="1" smtClean="0">
                              <a:latin typeface="Cambria Math" panose="02040503050406030204" pitchFamily="18" charset="0"/>
                            </a:rPr>
                          </m:ctrlPr>
                        </m:sSubPr>
                        <m:e>
                          <m:r>
                            <a:rPr lang="tr-TR" sz="1600" b="0" i="1" smtClean="0">
                              <a:latin typeface="Cambria Math" panose="02040503050406030204" pitchFamily="18" charset="0"/>
                            </a:rPr>
                            <m:t>𝐵𝑁</m:t>
                          </m:r>
                        </m:e>
                        <m:sub>
                          <m:r>
                            <a:rPr lang="tr-TR" sz="1600" b="0" i="1" smtClean="0">
                              <a:latin typeface="Cambria Math" panose="02040503050406030204" pitchFamily="18" charset="0"/>
                              <a:ea typeface="Cambria Math" panose="02040503050406030204" pitchFamily="18" charset="0"/>
                            </a:rPr>
                            <m:t>𝛾</m:t>
                          </m:r>
                          <m:r>
                            <a:rPr lang="tr-TR" sz="1600" b="0" i="1" smtClean="0">
                              <a:latin typeface="Cambria Math" panose="02040503050406030204" pitchFamily="18" charset="0"/>
                              <a:ea typeface="Cambria Math" panose="02040503050406030204" pitchFamily="18" charset="0"/>
                            </a:rPr>
                            <m:t>,</m:t>
                          </m:r>
                          <m:r>
                            <a:rPr lang="tr-TR" sz="1600" b="0" i="1" smtClean="0">
                              <a:latin typeface="Cambria Math" panose="02040503050406030204" pitchFamily="18" charset="0"/>
                              <a:ea typeface="Cambria Math" panose="02040503050406030204" pitchFamily="18" charset="0"/>
                            </a:rPr>
                            <m:t>𝛽</m:t>
                          </m:r>
                        </m:sub>
                      </m:sSub>
                      <m:d>
                        <m:dPr>
                          <m:ctrlPr>
                            <a:rPr lang="tr-TR" sz="1600" b="0" i="1" smtClean="0">
                              <a:latin typeface="Cambria Math" panose="02040503050406030204" pitchFamily="18" charset="0"/>
                            </a:rPr>
                          </m:ctrlPr>
                        </m:dPr>
                        <m:e>
                          <m:sSub>
                            <m:sSubPr>
                              <m:ctrlPr>
                                <a:rPr lang="tr-TR" sz="1600" b="0" i="1" smtClean="0">
                                  <a:latin typeface="Cambria Math" panose="02040503050406030204" pitchFamily="18" charset="0"/>
                                </a:rPr>
                              </m:ctrlPr>
                            </m:sSubPr>
                            <m:e>
                              <m:r>
                                <a:rPr lang="tr-TR" sz="1600" b="0" i="1" smtClean="0">
                                  <a:latin typeface="Cambria Math" panose="02040503050406030204" pitchFamily="18" charset="0"/>
                                  <a:ea typeface="Cambria Math" panose="02040503050406030204" pitchFamily="18" charset="0"/>
                                </a:rPr>
                                <m:t>𝛼</m:t>
                              </m:r>
                            </m:e>
                            <m:sub>
                              <m:r>
                                <a:rPr lang="tr-TR" sz="1600" b="0" i="1" smtClean="0">
                                  <a:latin typeface="Cambria Math" panose="02040503050406030204" pitchFamily="18" charset="0"/>
                                </a:rPr>
                                <m:t>1</m:t>
                              </m:r>
                            </m:sub>
                          </m:sSub>
                          <m:r>
                            <a:rPr lang="tr-TR" sz="1600" b="0" i="1" smtClean="0">
                              <a:latin typeface="Cambria Math" panose="02040503050406030204" pitchFamily="18" charset="0"/>
                            </a:rPr>
                            <m:t>, </m:t>
                          </m:r>
                          <m:sSub>
                            <m:sSubPr>
                              <m:ctrlPr>
                                <a:rPr lang="tr-TR" sz="1600" b="0" i="1" smtClean="0">
                                  <a:latin typeface="Cambria Math" panose="02040503050406030204" pitchFamily="18" charset="0"/>
                                </a:rPr>
                              </m:ctrlPr>
                            </m:sSubPr>
                            <m:e>
                              <m:r>
                                <a:rPr lang="tr-TR" sz="1600" b="0" i="1" smtClean="0">
                                  <a:latin typeface="Cambria Math" panose="02040503050406030204" pitchFamily="18" charset="0"/>
                                </a:rPr>
                                <m:t>…, </m:t>
                              </m:r>
                              <m:r>
                                <a:rPr lang="tr-TR" sz="1600" b="0" i="1" smtClean="0">
                                  <a:latin typeface="Cambria Math" panose="02040503050406030204" pitchFamily="18" charset="0"/>
                                  <a:ea typeface="Cambria Math" panose="02040503050406030204" pitchFamily="18" charset="0"/>
                                </a:rPr>
                                <m:t>𝛼</m:t>
                              </m:r>
                            </m:e>
                            <m:sub>
                              <m:r>
                                <a:rPr lang="tr-TR" sz="1600" b="0" i="1" smtClean="0">
                                  <a:latin typeface="Cambria Math" panose="02040503050406030204" pitchFamily="18" charset="0"/>
                                </a:rPr>
                                <m:t>𝑁</m:t>
                              </m:r>
                            </m:sub>
                          </m:sSub>
                        </m:e>
                      </m:d>
                      <m:r>
                        <a:rPr lang="tr-TR" sz="1600" b="0" i="1" smtClean="0">
                          <a:latin typeface="Cambria Math" panose="02040503050406030204" pitchFamily="18" charset="0"/>
                        </a:rPr>
                        <m:t>≜(</m:t>
                      </m:r>
                      <m:r>
                        <a:rPr lang="tr-TR" sz="1600" b="0" i="1" smtClean="0">
                          <a:latin typeface="Cambria Math" panose="02040503050406030204" pitchFamily="18" charset="0"/>
                          <a:ea typeface="Cambria Math" panose="02040503050406030204" pitchFamily="18" charset="0"/>
                        </a:rPr>
                        <m:t>𝛾</m:t>
                      </m:r>
                      <m:f>
                        <m:fPr>
                          <m:ctrlPr>
                            <a:rPr lang="tr-TR" sz="1600" b="0" i="1" smtClean="0">
                              <a:latin typeface="Cambria Math" panose="02040503050406030204" pitchFamily="18" charset="0"/>
                              <a:ea typeface="Cambria Math" panose="02040503050406030204" pitchFamily="18" charset="0"/>
                            </a:rPr>
                          </m:ctrlPr>
                        </m:fPr>
                        <m:num>
                          <m:sSub>
                            <m:sSubPr>
                              <m:ctrlPr>
                                <a:rPr lang="tr-TR" sz="1600" b="0" i="1" smtClean="0">
                                  <a:latin typeface="Cambria Math" panose="02040503050406030204" pitchFamily="18" charset="0"/>
                                  <a:ea typeface="Cambria Math" panose="02040503050406030204" pitchFamily="18" charset="0"/>
                                </a:rPr>
                              </m:ctrlPr>
                            </m:sSubPr>
                            <m:e>
                              <m:r>
                                <a:rPr lang="tr-TR" sz="1600" b="0" i="1" smtClean="0">
                                  <a:latin typeface="Cambria Math" panose="02040503050406030204" pitchFamily="18" charset="0"/>
                                  <a:ea typeface="Cambria Math" panose="02040503050406030204" pitchFamily="18" charset="0"/>
                                </a:rPr>
                                <m:t>𝛼</m:t>
                              </m:r>
                            </m:e>
                            <m:sub>
                              <m:r>
                                <a:rPr lang="tr-TR" sz="1600" b="0" i="1" smtClean="0">
                                  <a:latin typeface="Cambria Math" panose="02040503050406030204" pitchFamily="18" charset="0"/>
                                  <a:ea typeface="Cambria Math" panose="02040503050406030204" pitchFamily="18" charset="0"/>
                                </a:rPr>
                                <m:t>1</m:t>
                              </m:r>
                            </m:sub>
                          </m:sSub>
                          <m:r>
                            <a:rPr lang="tr-TR" sz="1600" b="0" i="1" smtClean="0">
                              <a:latin typeface="Cambria Math" panose="02040503050406030204" pitchFamily="18" charset="0"/>
                              <a:ea typeface="Cambria Math" panose="02040503050406030204" pitchFamily="18" charset="0"/>
                            </a:rPr>
                            <m:t>−</m:t>
                          </m:r>
                          <m:r>
                            <a:rPr lang="tr-TR" sz="1600" b="0" i="1" smtClean="0">
                              <a:latin typeface="Cambria Math" panose="02040503050406030204" pitchFamily="18" charset="0"/>
                              <a:ea typeface="Cambria Math" panose="02040503050406030204" pitchFamily="18" charset="0"/>
                            </a:rPr>
                            <m:t>𝜇</m:t>
                          </m:r>
                        </m:num>
                        <m:den>
                          <m:r>
                            <a:rPr lang="tr-TR" sz="1600" b="0" i="1" smtClean="0">
                              <a:latin typeface="Cambria Math" panose="02040503050406030204" pitchFamily="18" charset="0"/>
                              <a:ea typeface="Cambria Math" panose="02040503050406030204" pitchFamily="18" charset="0"/>
                            </a:rPr>
                            <m:t>𝜎</m:t>
                          </m:r>
                          <m:r>
                            <a:rPr lang="tr-TR" sz="1600" b="0" i="1" smtClean="0">
                              <a:latin typeface="Cambria Math" panose="02040503050406030204" pitchFamily="18" charset="0"/>
                              <a:ea typeface="Cambria Math" panose="02040503050406030204" pitchFamily="18" charset="0"/>
                            </a:rPr>
                            <m:t>+</m:t>
                          </m:r>
                          <m:r>
                            <a:rPr lang="tr-TR" sz="1600" b="0" i="1" smtClean="0">
                              <a:latin typeface="Cambria Math" panose="02040503050406030204" pitchFamily="18" charset="0"/>
                              <a:ea typeface="Cambria Math" panose="02040503050406030204" pitchFamily="18" charset="0"/>
                            </a:rPr>
                            <m:t>𝜖</m:t>
                          </m:r>
                        </m:den>
                      </m:f>
                      <m:r>
                        <a:rPr lang="tr-TR" sz="1600" b="0" i="1" smtClean="0">
                          <a:latin typeface="Cambria Math" panose="02040503050406030204" pitchFamily="18" charset="0"/>
                          <a:ea typeface="Cambria Math" panose="02040503050406030204" pitchFamily="18" charset="0"/>
                        </a:rPr>
                        <m:t>+</m:t>
                      </m:r>
                      <m:r>
                        <a:rPr lang="tr-TR" sz="1600" b="0" i="1" smtClean="0">
                          <a:latin typeface="Cambria Math" panose="02040503050406030204" pitchFamily="18" charset="0"/>
                          <a:ea typeface="Cambria Math" panose="02040503050406030204" pitchFamily="18" charset="0"/>
                        </a:rPr>
                        <m:t>𝛽</m:t>
                      </m:r>
                      <m:r>
                        <a:rPr lang="tr-TR" sz="1600" b="0" i="1" smtClean="0">
                          <a:latin typeface="Cambria Math" panose="02040503050406030204" pitchFamily="18" charset="0"/>
                          <a:ea typeface="Cambria Math" panose="02040503050406030204" pitchFamily="18" charset="0"/>
                        </a:rPr>
                        <m:t>, …, </m:t>
                      </m:r>
                      <m:r>
                        <a:rPr lang="tr-TR" sz="1600" b="0" i="1" smtClean="0">
                          <a:latin typeface="Cambria Math" panose="02040503050406030204" pitchFamily="18" charset="0"/>
                          <a:ea typeface="Cambria Math" panose="02040503050406030204" pitchFamily="18" charset="0"/>
                        </a:rPr>
                        <m:t>𝛾</m:t>
                      </m:r>
                      <m:f>
                        <m:fPr>
                          <m:ctrlPr>
                            <a:rPr lang="tr-TR" sz="1600" b="0" i="1" smtClean="0">
                              <a:latin typeface="Cambria Math" panose="02040503050406030204" pitchFamily="18" charset="0"/>
                              <a:ea typeface="Cambria Math" panose="02040503050406030204" pitchFamily="18" charset="0"/>
                            </a:rPr>
                          </m:ctrlPr>
                        </m:fPr>
                        <m:num>
                          <m:sSub>
                            <m:sSubPr>
                              <m:ctrlPr>
                                <a:rPr lang="tr-TR" sz="1600" b="0" i="1" smtClean="0">
                                  <a:latin typeface="Cambria Math" panose="02040503050406030204" pitchFamily="18" charset="0"/>
                                  <a:ea typeface="Cambria Math" panose="02040503050406030204" pitchFamily="18" charset="0"/>
                                </a:rPr>
                              </m:ctrlPr>
                            </m:sSubPr>
                            <m:e>
                              <m:r>
                                <a:rPr lang="tr-TR" sz="1600" b="0" i="1" smtClean="0">
                                  <a:latin typeface="Cambria Math" panose="02040503050406030204" pitchFamily="18" charset="0"/>
                                  <a:ea typeface="Cambria Math" panose="02040503050406030204" pitchFamily="18" charset="0"/>
                                </a:rPr>
                                <m:t>𝛼</m:t>
                              </m:r>
                            </m:e>
                            <m:sub>
                              <m:r>
                                <a:rPr lang="tr-TR" sz="1600" b="0" i="1" smtClean="0">
                                  <a:latin typeface="Cambria Math" panose="02040503050406030204" pitchFamily="18" charset="0"/>
                                  <a:ea typeface="Cambria Math" panose="02040503050406030204" pitchFamily="18" charset="0"/>
                                </a:rPr>
                                <m:t>𝑁</m:t>
                              </m:r>
                            </m:sub>
                          </m:sSub>
                          <m:r>
                            <a:rPr lang="tr-TR" sz="1600" b="0" i="1" smtClean="0">
                              <a:latin typeface="Cambria Math" panose="02040503050406030204" pitchFamily="18" charset="0"/>
                              <a:ea typeface="Cambria Math" panose="02040503050406030204" pitchFamily="18" charset="0"/>
                            </a:rPr>
                            <m:t>−</m:t>
                          </m:r>
                          <m:r>
                            <a:rPr lang="tr-TR" sz="1600" b="0" i="1" smtClean="0">
                              <a:latin typeface="Cambria Math" panose="02040503050406030204" pitchFamily="18" charset="0"/>
                              <a:ea typeface="Cambria Math" panose="02040503050406030204" pitchFamily="18" charset="0"/>
                            </a:rPr>
                            <m:t>𝜇</m:t>
                          </m:r>
                        </m:num>
                        <m:den>
                          <m:r>
                            <a:rPr lang="tr-TR" sz="1600" b="0" i="1" smtClean="0">
                              <a:latin typeface="Cambria Math" panose="02040503050406030204" pitchFamily="18" charset="0"/>
                              <a:ea typeface="Cambria Math" panose="02040503050406030204" pitchFamily="18" charset="0"/>
                            </a:rPr>
                            <m:t>𝜎</m:t>
                          </m:r>
                          <m:r>
                            <a:rPr lang="tr-TR" sz="1600" b="0" i="1" smtClean="0">
                              <a:latin typeface="Cambria Math" panose="02040503050406030204" pitchFamily="18" charset="0"/>
                              <a:ea typeface="Cambria Math" panose="02040503050406030204" pitchFamily="18" charset="0"/>
                            </a:rPr>
                            <m:t>+</m:t>
                          </m:r>
                          <m:r>
                            <a:rPr lang="tr-TR" sz="1600" b="0" i="1" smtClean="0">
                              <a:latin typeface="Cambria Math" panose="02040503050406030204" pitchFamily="18" charset="0"/>
                              <a:ea typeface="Cambria Math" panose="02040503050406030204" pitchFamily="18" charset="0"/>
                            </a:rPr>
                            <m:t>𝜖</m:t>
                          </m:r>
                        </m:den>
                      </m:f>
                      <m:r>
                        <a:rPr lang="tr-TR" sz="1600" b="0" i="1" smtClean="0">
                          <a:latin typeface="Cambria Math" panose="02040503050406030204" pitchFamily="18" charset="0"/>
                          <a:ea typeface="Cambria Math" panose="02040503050406030204" pitchFamily="18" charset="0"/>
                        </a:rPr>
                        <m:t>+</m:t>
                      </m:r>
                      <m:r>
                        <a:rPr lang="tr-TR" sz="1600" b="0" i="1" smtClean="0">
                          <a:latin typeface="Cambria Math" panose="02040503050406030204" pitchFamily="18" charset="0"/>
                          <a:ea typeface="Cambria Math" panose="02040503050406030204" pitchFamily="18" charset="0"/>
                        </a:rPr>
                        <m:t>𝛽</m:t>
                      </m:r>
                      <m:r>
                        <a:rPr lang="tr-TR" sz="1600" b="0" i="1" smtClean="0">
                          <a:latin typeface="Cambria Math" panose="02040503050406030204" pitchFamily="18" charset="0"/>
                          <a:ea typeface="Cambria Math" panose="02040503050406030204" pitchFamily="18" charset="0"/>
                        </a:rPr>
                        <m:t>)</m:t>
                      </m:r>
                    </m:oMath>
                  </m:oMathPara>
                </a14:m>
                <a:endParaRPr lang="en-US" sz="1600" dirty="0"/>
              </a:p>
              <a:p>
                <a:pPr marL="0" indent="0">
                  <a:buNone/>
                </a:pPr>
                <a:endParaRPr lang="en-US" sz="1600" dirty="0"/>
              </a:p>
              <a:p>
                <a:pPr marL="0" indent="0">
                  <a:buNone/>
                </a:pPr>
                <a:endParaRPr lang="en-US" sz="1600" dirty="0"/>
              </a:p>
              <a:p>
                <a:pPr marL="0" indent="0">
                  <a:buNone/>
                </a:pPr>
                <a:r>
                  <a:rPr lang="en-US" sz="1600" dirty="0"/>
                  <a:t>where</a:t>
                </a:r>
              </a:p>
              <a:p>
                <a:pPr marL="0" indent="0">
                  <a:buNone/>
                </a:pPr>
                <a14:m>
                  <m:oMath xmlns:m="http://schemas.openxmlformats.org/officeDocument/2006/math">
                    <m:r>
                      <a:rPr lang="en-US" sz="1600" i="1" smtClean="0">
                        <a:latin typeface="Cambria Math" panose="02040503050406030204" pitchFamily="18" charset="0"/>
                        <a:ea typeface="Cambria Math" panose="02040503050406030204" pitchFamily="18" charset="0"/>
                      </a:rPr>
                      <m:t>𝜇</m:t>
                    </m:r>
                    <m:r>
                      <a:rPr lang="tr-TR" sz="1600" b="0" i="1" smtClean="0">
                        <a:latin typeface="Cambria Math" panose="02040503050406030204" pitchFamily="18" charset="0"/>
                        <a:ea typeface="Cambria Math" panose="02040503050406030204" pitchFamily="18" charset="0"/>
                      </a:rPr>
                      <m:t>=</m:t>
                    </m:r>
                    <m:f>
                      <m:fPr>
                        <m:ctrlPr>
                          <a:rPr lang="tr-TR" sz="1600" b="0" i="1" smtClean="0">
                            <a:latin typeface="Cambria Math" panose="02040503050406030204" pitchFamily="18" charset="0"/>
                            <a:ea typeface="Cambria Math" panose="02040503050406030204" pitchFamily="18" charset="0"/>
                          </a:rPr>
                        </m:ctrlPr>
                      </m:fPr>
                      <m:num>
                        <m:r>
                          <a:rPr lang="tr-TR" sz="1600" b="0" i="1" smtClean="0">
                            <a:latin typeface="Cambria Math" panose="02040503050406030204" pitchFamily="18" charset="0"/>
                            <a:ea typeface="Cambria Math" panose="02040503050406030204" pitchFamily="18" charset="0"/>
                          </a:rPr>
                          <m:t>1</m:t>
                        </m:r>
                      </m:num>
                      <m:den>
                        <m:r>
                          <a:rPr lang="tr-TR" sz="1600" b="0" i="1" smtClean="0">
                            <a:latin typeface="Cambria Math" panose="02040503050406030204" pitchFamily="18" charset="0"/>
                            <a:ea typeface="Cambria Math" panose="02040503050406030204" pitchFamily="18" charset="0"/>
                          </a:rPr>
                          <m:t>𝑁</m:t>
                        </m:r>
                      </m:den>
                    </m:f>
                    <m:r>
                      <a:rPr lang="tr-TR" sz="1600" b="0" i="1" smtClean="0">
                        <a:latin typeface="Cambria Math" panose="02040503050406030204" pitchFamily="18" charset="0"/>
                        <a:ea typeface="Cambria Math" panose="02040503050406030204" pitchFamily="18" charset="0"/>
                      </a:rPr>
                      <m:t>(</m:t>
                    </m:r>
                    <m:sSub>
                      <m:sSubPr>
                        <m:ctrlPr>
                          <a:rPr lang="tr-TR" sz="1600" b="0" i="1" smtClean="0">
                            <a:latin typeface="Cambria Math" panose="02040503050406030204" pitchFamily="18" charset="0"/>
                            <a:ea typeface="Cambria Math" panose="02040503050406030204" pitchFamily="18" charset="0"/>
                          </a:rPr>
                        </m:ctrlPr>
                      </m:sSubPr>
                      <m:e>
                        <m:r>
                          <a:rPr lang="tr-TR" sz="1600" b="0" i="1" smtClean="0">
                            <a:latin typeface="Cambria Math" panose="02040503050406030204" pitchFamily="18" charset="0"/>
                            <a:ea typeface="Cambria Math" panose="02040503050406030204" pitchFamily="18" charset="0"/>
                          </a:rPr>
                          <m:t>𝛼</m:t>
                        </m:r>
                      </m:e>
                      <m:sub>
                        <m:r>
                          <a:rPr lang="tr-TR" sz="1600" b="0" i="1" smtClean="0">
                            <a:latin typeface="Cambria Math" panose="02040503050406030204" pitchFamily="18" charset="0"/>
                            <a:ea typeface="Cambria Math" panose="02040503050406030204" pitchFamily="18" charset="0"/>
                          </a:rPr>
                          <m:t>1</m:t>
                        </m:r>
                      </m:sub>
                    </m:sSub>
                    <m:r>
                      <a:rPr lang="tr-TR" sz="1600" b="0" i="1" smtClean="0">
                        <a:latin typeface="Cambria Math" panose="02040503050406030204" pitchFamily="18" charset="0"/>
                        <a:ea typeface="Cambria Math" panose="02040503050406030204" pitchFamily="18" charset="0"/>
                      </a:rPr>
                      <m:t>+…+</m:t>
                    </m:r>
                    <m:sSub>
                      <m:sSubPr>
                        <m:ctrlPr>
                          <a:rPr lang="tr-TR" sz="1600" b="0" i="1" smtClean="0">
                            <a:latin typeface="Cambria Math" panose="02040503050406030204" pitchFamily="18" charset="0"/>
                            <a:ea typeface="Cambria Math" panose="02040503050406030204" pitchFamily="18" charset="0"/>
                          </a:rPr>
                        </m:ctrlPr>
                      </m:sSubPr>
                      <m:e>
                        <m:r>
                          <a:rPr lang="tr-TR" sz="1600" b="0" i="1" smtClean="0">
                            <a:latin typeface="Cambria Math" panose="02040503050406030204" pitchFamily="18" charset="0"/>
                            <a:ea typeface="Cambria Math" panose="02040503050406030204" pitchFamily="18" charset="0"/>
                          </a:rPr>
                          <m:t>𝛼</m:t>
                        </m:r>
                      </m:e>
                      <m:sub>
                        <m:r>
                          <a:rPr lang="tr-TR" sz="1600" b="0" i="1" smtClean="0">
                            <a:latin typeface="Cambria Math" panose="02040503050406030204" pitchFamily="18" charset="0"/>
                            <a:ea typeface="Cambria Math" panose="02040503050406030204" pitchFamily="18" charset="0"/>
                          </a:rPr>
                          <m:t>𝑁</m:t>
                        </m:r>
                      </m:sub>
                    </m:sSub>
                    <m:r>
                      <a:rPr lang="tr-TR" sz="1600" b="0" i="1" smtClean="0">
                        <a:latin typeface="Cambria Math" panose="02040503050406030204" pitchFamily="18" charset="0"/>
                        <a:ea typeface="Cambria Math" panose="02040503050406030204" pitchFamily="18" charset="0"/>
                      </a:rPr>
                      <m:t>)</m:t>
                    </m:r>
                  </m:oMath>
                </a14:m>
                <a:r>
                  <a:rPr lang="en-US" sz="1600" dirty="0"/>
                  <a:t>,	</a:t>
                </a:r>
                <a14:m>
                  <m:oMath xmlns:m="http://schemas.openxmlformats.org/officeDocument/2006/math">
                    <m:sSub>
                      <m:sSubPr>
                        <m:ctrlPr>
                          <a:rPr lang="en-US" sz="1600" i="1" smtClean="0">
                            <a:latin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𝛼</m:t>
                        </m:r>
                      </m:e>
                      <m:sub>
                        <m:r>
                          <a:rPr lang="tr-TR" sz="1600" b="0" i="1" smtClean="0">
                            <a:latin typeface="Cambria Math" panose="02040503050406030204" pitchFamily="18" charset="0"/>
                          </a:rPr>
                          <m:t>1</m:t>
                        </m:r>
                      </m:sub>
                    </m:sSub>
                    <m:r>
                      <a:rPr lang="tr-TR" sz="1600" b="0" i="1" smtClean="0">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𝛼</m:t>
                        </m:r>
                      </m:e>
                      <m:sub>
                        <m:r>
                          <a:rPr lang="tr-TR" sz="1600" b="0" i="1" smtClean="0">
                            <a:latin typeface="Cambria Math" panose="02040503050406030204" pitchFamily="18" charset="0"/>
                            <a:ea typeface="Cambria Math" panose="02040503050406030204" pitchFamily="18" charset="0"/>
                          </a:rPr>
                          <m:t>2</m:t>
                        </m:r>
                      </m:sub>
                    </m:sSub>
                    <m:r>
                      <a:rPr lang="tr-TR" sz="1600" b="0" i="1" smtClean="0">
                        <a:latin typeface="Cambria Math" panose="02040503050406030204" pitchFamily="18" charset="0"/>
                      </a:rPr>
                      <m:t>, …,</m:t>
                    </m:r>
                    <m:sSub>
                      <m:sSubPr>
                        <m:ctrlPr>
                          <a:rPr lang="en-US" sz="1600" i="1">
                            <a:latin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𝛼</m:t>
                        </m:r>
                      </m:e>
                      <m:sub>
                        <m:r>
                          <a:rPr lang="tr-TR" sz="1600" b="0" i="1" smtClean="0">
                            <a:latin typeface="Cambria Math" panose="02040503050406030204" pitchFamily="18" charset="0"/>
                            <a:ea typeface="Cambria Math" panose="02040503050406030204" pitchFamily="18" charset="0"/>
                          </a:rPr>
                          <m:t>𝑁</m:t>
                        </m:r>
                      </m:sub>
                    </m:sSub>
                  </m:oMath>
                </a14:m>
                <a:r>
                  <a:rPr lang="en-US" sz="1600" dirty="0"/>
                  <a:t>: input instances,</a:t>
                </a:r>
              </a:p>
              <a:p>
                <a:pPr marL="0" indent="0">
                  <a:buNone/>
                </a:pPr>
                <a:endParaRPr lang="en-US" sz="1600" dirty="0"/>
              </a:p>
              <a:p>
                <a:pPr marL="0" indent="0">
                  <a:buNone/>
                </a:pPr>
                <a14:m>
                  <m:oMath xmlns:m="http://schemas.openxmlformats.org/officeDocument/2006/math">
                    <m:r>
                      <a:rPr lang="en-US" sz="1600" i="1" smtClean="0">
                        <a:latin typeface="Cambria Math" panose="02040503050406030204" pitchFamily="18" charset="0"/>
                        <a:ea typeface="Cambria Math" panose="02040503050406030204" pitchFamily="18" charset="0"/>
                      </a:rPr>
                      <m:t>𝜎</m:t>
                    </m:r>
                    <m:r>
                      <a:rPr lang="tr-TR" sz="1600" b="0" i="1" smtClean="0">
                        <a:latin typeface="Cambria Math" panose="02040503050406030204" pitchFamily="18" charset="0"/>
                        <a:ea typeface="Cambria Math" panose="02040503050406030204" pitchFamily="18" charset="0"/>
                      </a:rPr>
                      <m:t>=</m:t>
                    </m:r>
                    <m:rad>
                      <m:radPr>
                        <m:degHide m:val="on"/>
                        <m:ctrlPr>
                          <a:rPr lang="tr-TR" sz="1600" b="0" i="1" smtClean="0">
                            <a:latin typeface="Cambria Math" panose="02040503050406030204" pitchFamily="18" charset="0"/>
                            <a:ea typeface="Cambria Math" panose="02040503050406030204" pitchFamily="18" charset="0"/>
                          </a:rPr>
                        </m:ctrlPr>
                      </m:radPr>
                      <m:deg/>
                      <m:e>
                        <m:f>
                          <m:fPr>
                            <m:ctrlPr>
                              <a:rPr lang="tr-TR" sz="1600" b="0" i="1" smtClean="0">
                                <a:latin typeface="Cambria Math" panose="02040503050406030204" pitchFamily="18" charset="0"/>
                                <a:ea typeface="Cambria Math" panose="02040503050406030204" pitchFamily="18" charset="0"/>
                              </a:rPr>
                            </m:ctrlPr>
                          </m:fPr>
                          <m:num>
                            <m:r>
                              <a:rPr lang="tr-TR" sz="1600" b="0" i="1" smtClean="0">
                                <a:latin typeface="Cambria Math" panose="02040503050406030204" pitchFamily="18" charset="0"/>
                                <a:ea typeface="Cambria Math" panose="02040503050406030204" pitchFamily="18" charset="0"/>
                              </a:rPr>
                              <m:t>1</m:t>
                            </m:r>
                          </m:num>
                          <m:den>
                            <m:r>
                              <a:rPr lang="tr-TR" sz="1600" b="0" i="1" smtClean="0">
                                <a:latin typeface="Cambria Math" panose="02040503050406030204" pitchFamily="18" charset="0"/>
                                <a:ea typeface="Cambria Math" panose="02040503050406030204" pitchFamily="18" charset="0"/>
                              </a:rPr>
                              <m:t>𝑁</m:t>
                            </m:r>
                          </m:den>
                        </m:f>
                        <m:sSup>
                          <m:sSupPr>
                            <m:ctrlPr>
                              <a:rPr lang="tr-TR" sz="1600" b="0" i="1" smtClean="0">
                                <a:latin typeface="Cambria Math" panose="02040503050406030204" pitchFamily="18" charset="0"/>
                                <a:ea typeface="Cambria Math" panose="02040503050406030204" pitchFamily="18" charset="0"/>
                              </a:rPr>
                            </m:ctrlPr>
                          </m:sSupPr>
                          <m:e>
                            <m:r>
                              <a:rPr lang="tr-TR" sz="1600" i="1">
                                <a:latin typeface="Cambria Math" panose="02040503050406030204" pitchFamily="18" charset="0"/>
                                <a:ea typeface="Cambria Math" panose="02040503050406030204" pitchFamily="18" charset="0"/>
                              </a:rPr>
                              <m:t>(</m:t>
                            </m:r>
                            <m:sSub>
                              <m:sSubPr>
                                <m:ctrlPr>
                                  <a:rPr lang="tr-TR" sz="1600" i="1">
                                    <a:latin typeface="Cambria Math" panose="02040503050406030204" pitchFamily="18" charset="0"/>
                                    <a:ea typeface="Cambria Math" panose="02040503050406030204" pitchFamily="18" charset="0"/>
                                  </a:rPr>
                                </m:ctrlPr>
                              </m:sSubPr>
                              <m:e>
                                <m:r>
                                  <a:rPr lang="tr-TR" sz="1600" i="1">
                                    <a:latin typeface="Cambria Math" panose="02040503050406030204" pitchFamily="18" charset="0"/>
                                    <a:ea typeface="Cambria Math" panose="02040503050406030204" pitchFamily="18" charset="0"/>
                                  </a:rPr>
                                  <m:t>𝛼</m:t>
                                </m:r>
                              </m:e>
                              <m:sub>
                                <m:r>
                                  <a:rPr lang="tr-TR" sz="1600" i="1">
                                    <a:latin typeface="Cambria Math" panose="02040503050406030204" pitchFamily="18" charset="0"/>
                                    <a:ea typeface="Cambria Math" panose="02040503050406030204" pitchFamily="18" charset="0"/>
                                  </a:rPr>
                                  <m:t>𝑖</m:t>
                                </m:r>
                              </m:sub>
                            </m:sSub>
                            <m:r>
                              <a:rPr lang="tr-TR" sz="1600" i="1">
                                <a:latin typeface="Cambria Math" panose="02040503050406030204" pitchFamily="18" charset="0"/>
                                <a:ea typeface="Cambria Math" panose="02040503050406030204" pitchFamily="18" charset="0"/>
                              </a:rPr>
                              <m:t>−</m:t>
                            </m:r>
                            <m:r>
                              <a:rPr lang="tr-TR" sz="1600" i="1">
                                <a:latin typeface="Cambria Math" panose="02040503050406030204" pitchFamily="18" charset="0"/>
                                <a:ea typeface="Cambria Math" panose="02040503050406030204" pitchFamily="18" charset="0"/>
                              </a:rPr>
                              <m:t>𝜇</m:t>
                            </m:r>
                            <m:r>
                              <a:rPr lang="tr-TR" sz="1600" i="1">
                                <a:latin typeface="Cambria Math" panose="02040503050406030204" pitchFamily="18" charset="0"/>
                                <a:ea typeface="Cambria Math" panose="02040503050406030204" pitchFamily="18" charset="0"/>
                              </a:rPr>
                              <m:t>)</m:t>
                            </m:r>
                          </m:e>
                          <m:sup>
                            <m:r>
                              <a:rPr lang="tr-TR" sz="1600" b="0" i="1" smtClean="0">
                                <a:latin typeface="Cambria Math" panose="02040503050406030204" pitchFamily="18" charset="0"/>
                                <a:ea typeface="Cambria Math" panose="02040503050406030204" pitchFamily="18" charset="0"/>
                              </a:rPr>
                              <m:t>2</m:t>
                            </m:r>
                          </m:sup>
                        </m:sSup>
                      </m:e>
                    </m:rad>
                  </m:oMath>
                </a14:m>
                <a:r>
                  <a:rPr lang="en-US" sz="1600" dirty="0"/>
                  <a:t>,		</a:t>
                </a:r>
                <a14:m>
                  <m:oMath xmlns:m="http://schemas.openxmlformats.org/officeDocument/2006/math">
                    <m:r>
                      <a:rPr lang="en-US" sz="1600" i="1" smtClean="0">
                        <a:latin typeface="Cambria Math" panose="02040503050406030204" pitchFamily="18" charset="0"/>
                        <a:ea typeface="Cambria Math" panose="02040503050406030204" pitchFamily="18" charset="0"/>
                      </a:rPr>
                      <m:t>𝛾</m:t>
                    </m:r>
                    <m:r>
                      <a:rPr lang="en-US" sz="1600" i="1" smtClean="0">
                        <a:latin typeface="Cambria Math" panose="02040503050406030204" pitchFamily="18" charset="0"/>
                        <a:ea typeface="Cambria Math" panose="02040503050406030204" pitchFamily="18" charset="0"/>
                      </a:rPr>
                      <m:t>∈</m:t>
                    </m:r>
                    <m:sSup>
                      <m:sSupPr>
                        <m:ctrlPr>
                          <a:rPr lang="en-US" sz="1600" i="1" smtClean="0">
                            <a:latin typeface="Cambria Math" panose="02040503050406030204" pitchFamily="18" charset="0"/>
                            <a:ea typeface="Cambria Math" panose="02040503050406030204" pitchFamily="18" charset="0"/>
                          </a:rPr>
                        </m:ctrlPr>
                      </m:sSupPr>
                      <m:e>
                        <m:r>
                          <a:rPr lang="tr-TR" sz="1600" i="1">
                            <a:latin typeface="Cambria Math" panose="02040503050406030204" pitchFamily="18" charset="0"/>
                            <a:ea typeface="Cambria Math" panose="02040503050406030204" pitchFamily="18" charset="0"/>
                          </a:rPr>
                          <m:t>ℝ</m:t>
                        </m:r>
                      </m:e>
                      <m:sup>
                        <m:r>
                          <a:rPr lang="tr-TR" sz="1600" b="0" i="1" smtClean="0">
                            <a:latin typeface="Cambria Math" panose="02040503050406030204" pitchFamily="18" charset="0"/>
                            <a:ea typeface="Cambria Math" panose="02040503050406030204" pitchFamily="18" charset="0"/>
                          </a:rPr>
                          <m:t>+</m:t>
                        </m:r>
                      </m:sup>
                    </m:sSup>
                  </m:oMath>
                </a14:m>
                <a:r>
                  <a:rPr lang="en-US" sz="1600" dirty="0"/>
                  <a:t> and </a:t>
                </a:r>
                <a14:m>
                  <m:oMath xmlns:m="http://schemas.openxmlformats.org/officeDocument/2006/math">
                    <m:r>
                      <a:rPr lang="en-US" sz="1600" i="1" smtClean="0">
                        <a:latin typeface="Cambria Math" panose="02040503050406030204" pitchFamily="18" charset="0"/>
                        <a:ea typeface="Cambria Math" panose="02040503050406030204" pitchFamily="18" charset="0"/>
                      </a:rPr>
                      <m:t>𝛽</m:t>
                    </m:r>
                    <m:r>
                      <a:rPr lang="en-US" sz="1600" i="1" smtClean="0">
                        <a:latin typeface="Cambria Math" panose="02040503050406030204" pitchFamily="18" charset="0"/>
                        <a:ea typeface="Cambria Math" panose="02040503050406030204" pitchFamily="18" charset="0"/>
                      </a:rPr>
                      <m:t>∈</m:t>
                    </m:r>
                    <m:r>
                      <a:rPr lang="en-US" sz="1600" i="1" smtClean="0">
                        <a:latin typeface="Cambria Math" panose="02040503050406030204" pitchFamily="18" charset="0"/>
                        <a:ea typeface="Cambria Math" panose="02040503050406030204" pitchFamily="18" charset="0"/>
                      </a:rPr>
                      <m:t>ℝ</m:t>
                    </m:r>
                  </m:oMath>
                </a14:m>
                <a:r>
                  <a:rPr lang="en-US" sz="1600" dirty="0"/>
                  <a:t> are parameters to be learned				and </a:t>
                </a:r>
                <a14:m>
                  <m:oMath xmlns:m="http://schemas.openxmlformats.org/officeDocument/2006/math">
                    <m:r>
                      <a:rPr lang="en-US" sz="1600" i="1" smtClean="0">
                        <a:latin typeface="Cambria Math" panose="02040503050406030204" pitchFamily="18" charset="0"/>
                        <a:ea typeface="Cambria Math" panose="02040503050406030204" pitchFamily="18" charset="0"/>
                      </a:rPr>
                      <m:t>𝜖</m:t>
                    </m:r>
                  </m:oMath>
                </a14:m>
                <a:r>
                  <a:rPr lang="en-US" sz="1600" dirty="0"/>
                  <a:t> is a fixed small constant.	</a:t>
                </a:r>
              </a:p>
              <a:p>
                <a:pPr marL="0" indent="0">
                  <a:buNone/>
                </a:pPr>
                <a:endParaRPr lang="en-US" sz="1600"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510"/>
                </a:stretch>
              </a:blipFill>
            </p:spPr>
            <p:txBody>
              <a:bodyPr/>
              <a:lstStyle/>
              <a:p>
                <a:r>
                  <a:rPr lang="en-TR">
                    <a:noFill/>
                  </a:rPr>
                  <a:t> </a:t>
                </a:r>
              </a:p>
            </p:txBody>
          </p:sp>
        </mc:Fallback>
      </mc:AlternateContent>
      <p:sp>
        <p:nvSpPr>
          <p:cNvPr id="4" name="TextBox 3">
            <a:extLst>
              <a:ext uri="{FF2B5EF4-FFF2-40B4-BE49-F238E27FC236}">
                <a16:creationId xmlns:a16="http://schemas.microsoft.com/office/drawing/2014/main" id="{0C0132AC-2002-72CD-F13B-33F9D9159C2B}"/>
              </a:ext>
            </a:extLst>
          </p:cNvPr>
          <p:cNvSpPr txBox="1"/>
          <p:nvPr/>
        </p:nvSpPr>
        <p:spPr>
          <a:xfrm>
            <a:off x="4930814" y="6458798"/>
            <a:ext cx="4075859" cy="307777"/>
          </a:xfrm>
          <a:prstGeom prst="rect">
            <a:avLst/>
          </a:prstGeom>
          <a:noFill/>
        </p:spPr>
        <p:txBody>
          <a:bodyPr wrap="none" rtlCol="0">
            <a:spAutoFit/>
          </a:bodyPr>
          <a:lstStyle/>
          <a:p>
            <a:r>
              <a:rPr lang="en-US" sz="1400" b="0" i="0" u="none" strike="noStrike" dirty="0">
                <a:solidFill>
                  <a:srgbClr val="868E96"/>
                </a:solidFill>
                <a:effectLst/>
                <a:latin typeface="Segoe UI" panose="020F0502020204030204" pitchFamily="34" charset="0"/>
              </a:rPr>
              <a:t>Seminar: Mathematics of Data Science, WS 23-24</a:t>
            </a:r>
            <a:endParaRPr lang="en-TR" sz="1400" dirty="0"/>
          </a:p>
        </p:txBody>
      </p:sp>
      <p:pic>
        <p:nvPicPr>
          <p:cNvPr id="5" name="Picture 2" descr="http://www-db.in.tum.de/teaching/ws1213/hsufg/20122013/alberta/website_alberta/images/Nx60xtum_logo.png.pagespeed.ic.pe2cMUnrsp.png">
            <a:extLst>
              <a:ext uri="{FF2B5EF4-FFF2-40B4-BE49-F238E27FC236}">
                <a16:creationId xmlns:a16="http://schemas.microsoft.com/office/drawing/2014/main" id="{2034E122-6256-B7AB-2637-D3E1E3FF9ED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40772" y="331495"/>
            <a:ext cx="1125988" cy="3614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16318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dirty="0"/>
              <a:t>General Optimization Algorithms for Training Neural Nets (Stochastic Gradient Descent-SGD)</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a:bodyPr>
              <a:lstStyle/>
              <a:p>
                <a:pPr marL="0" indent="0">
                  <a:buNone/>
                </a:pPr>
                <a:r>
                  <a:rPr lang="en-US" sz="1600" dirty="0"/>
                  <a:t>Gradient Descent:		</a:t>
                </a:r>
                <a14:m>
                  <m:oMath xmlns:m="http://schemas.openxmlformats.org/officeDocument/2006/math">
                    <m:sSub>
                      <m:sSubPr>
                        <m:ctrlPr>
                          <a:rPr lang="en-US" sz="1600" i="1" smtClean="0">
                            <a:latin typeface="Cambria Math" panose="02040503050406030204" pitchFamily="18" charset="0"/>
                          </a:rPr>
                        </m:ctrlPr>
                      </m:sSubPr>
                      <m:e>
                        <m:r>
                          <a:rPr lang="en-US" sz="1600" i="1" smtClean="0">
                            <a:latin typeface="Cambria Math" panose="02040503050406030204" pitchFamily="18" charset="0"/>
                            <a:ea typeface="Cambria Math" panose="02040503050406030204" pitchFamily="18" charset="0"/>
                          </a:rPr>
                          <m:t>𝜃</m:t>
                        </m:r>
                      </m:e>
                      <m:sub>
                        <m:r>
                          <a:rPr lang="tr-TR" sz="1600" b="0" i="1" smtClean="0">
                            <a:latin typeface="Cambria Math" panose="02040503050406030204" pitchFamily="18" charset="0"/>
                          </a:rPr>
                          <m:t>𝑡</m:t>
                        </m:r>
                        <m:r>
                          <a:rPr lang="tr-TR" sz="1600" b="0" i="1" smtClean="0">
                            <a:latin typeface="Cambria Math" panose="02040503050406030204" pitchFamily="18" charset="0"/>
                          </a:rPr>
                          <m:t>+1</m:t>
                        </m:r>
                      </m:sub>
                    </m:sSub>
                    <m:r>
                      <a:rPr lang="tr-TR" sz="1600" b="0" i="1" smtClean="0">
                        <a:latin typeface="Cambria Math" panose="02040503050406030204" pitchFamily="18" charset="0"/>
                      </a:rPr>
                      <m:t>=</m:t>
                    </m:r>
                    <m:sSub>
                      <m:sSubPr>
                        <m:ctrlPr>
                          <a:rPr lang="tr-TR" sz="1600" b="0" i="1" smtClean="0">
                            <a:latin typeface="Cambria Math" panose="02040503050406030204" pitchFamily="18" charset="0"/>
                          </a:rPr>
                        </m:ctrlPr>
                      </m:sSubPr>
                      <m:e>
                        <m:r>
                          <a:rPr lang="tr-TR" sz="1600" b="0" i="1" smtClean="0">
                            <a:latin typeface="Cambria Math" panose="02040503050406030204" pitchFamily="18" charset="0"/>
                            <a:ea typeface="Cambria Math" panose="02040503050406030204" pitchFamily="18" charset="0"/>
                          </a:rPr>
                          <m:t>𝜃</m:t>
                        </m:r>
                      </m:e>
                      <m:sub>
                        <m:r>
                          <a:rPr lang="tr-TR" sz="1600" b="0" i="1" smtClean="0">
                            <a:latin typeface="Cambria Math" panose="02040503050406030204" pitchFamily="18" charset="0"/>
                          </a:rPr>
                          <m:t>𝑡</m:t>
                        </m:r>
                      </m:sub>
                    </m:sSub>
                    <m:r>
                      <a:rPr lang="tr-TR" sz="1600" b="0" i="1" smtClean="0">
                        <a:latin typeface="Cambria Math" panose="02040503050406030204" pitchFamily="18" charset="0"/>
                      </a:rPr>
                      <m:t>−</m:t>
                    </m:r>
                    <m:sSub>
                      <m:sSubPr>
                        <m:ctrlPr>
                          <a:rPr lang="tr-TR" sz="1600" b="0" i="1" smtClean="0">
                            <a:latin typeface="Cambria Math" panose="02040503050406030204" pitchFamily="18" charset="0"/>
                          </a:rPr>
                        </m:ctrlPr>
                      </m:sSubPr>
                      <m:e>
                        <m:r>
                          <a:rPr lang="tr-TR" sz="1600" b="0" i="1" smtClean="0">
                            <a:latin typeface="Cambria Math" panose="02040503050406030204" pitchFamily="18" charset="0"/>
                            <a:ea typeface="Cambria Math" panose="02040503050406030204" pitchFamily="18" charset="0"/>
                          </a:rPr>
                          <m:t>𝜂</m:t>
                        </m:r>
                      </m:e>
                      <m:sub>
                        <m:r>
                          <a:rPr lang="tr-TR" sz="1600" b="0" i="1" smtClean="0">
                            <a:latin typeface="Cambria Math" panose="02040503050406030204" pitchFamily="18" charset="0"/>
                          </a:rPr>
                          <m:t>𝑡</m:t>
                        </m:r>
                      </m:sub>
                    </m:sSub>
                    <m:r>
                      <m:rPr>
                        <m:sty m:val="p"/>
                      </m:rPr>
                      <a:rPr lang="tr-TR" sz="1600" b="0" i="1" smtClean="0">
                        <a:latin typeface="Cambria Math" panose="02040503050406030204" pitchFamily="18" charset="0"/>
                        <a:ea typeface="Cambria Math" panose="02040503050406030204" pitchFamily="18" charset="0"/>
                      </a:rPr>
                      <m:t>∇</m:t>
                    </m:r>
                    <m:r>
                      <a:rPr lang="tr-TR" sz="1600" b="0" i="1" smtClean="0">
                        <a:latin typeface="Cambria Math" panose="02040503050406030204" pitchFamily="18" charset="0"/>
                        <a:ea typeface="Cambria Math" panose="02040503050406030204" pitchFamily="18" charset="0"/>
                      </a:rPr>
                      <m:t>𝐹</m:t>
                    </m:r>
                    <m:r>
                      <a:rPr lang="tr-TR" sz="1600" b="0" i="1" smtClean="0">
                        <a:latin typeface="Cambria Math" panose="02040503050406030204" pitchFamily="18" charset="0"/>
                        <a:ea typeface="Cambria Math" panose="02040503050406030204" pitchFamily="18" charset="0"/>
                      </a:rPr>
                      <m:t>(</m:t>
                    </m:r>
                    <m:sSub>
                      <m:sSubPr>
                        <m:ctrlPr>
                          <a:rPr lang="tr-TR" sz="1600" b="0" i="1" smtClean="0">
                            <a:latin typeface="Cambria Math" panose="02040503050406030204" pitchFamily="18" charset="0"/>
                            <a:ea typeface="Cambria Math" panose="02040503050406030204" pitchFamily="18" charset="0"/>
                          </a:rPr>
                        </m:ctrlPr>
                      </m:sSubPr>
                      <m:e>
                        <m:r>
                          <a:rPr lang="tr-TR" sz="1600" b="0" i="1" smtClean="0">
                            <a:latin typeface="Cambria Math" panose="02040503050406030204" pitchFamily="18" charset="0"/>
                            <a:ea typeface="Cambria Math" panose="02040503050406030204" pitchFamily="18" charset="0"/>
                          </a:rPr>
                          <m:t>𝜃</m:t>
                        </m:r>
                      </m:e>
                      <m:sub>
                        <m:r>
                          <a:rPr lang="tr-TR" sz="1600" b="0" i="1" smtClean="0">
                            <a:latin typeface="Cambria Math" panose="02040503050406030204" pitchFamily="18" charset="0"/>
                            <a:ea typeface="Cambria Math" panose="02040503050406030204" pitchFamily="18" charset="0"/>
                          </a:rPr>
                          <m:t>𝑡</m:t>
                        </m:r>
                      </m:sub>
                    </m:sSub>
                    <m:r>
                      <a:rPr lang="tr-TR" sz="1600" b="0" i="1" smtClean="0">
                        <a:latin typeface="Cambria Math" panose="02040503050406030204" pitchFamily="18" charset="0"/>
                        <a:ea typeface="Cambria Math" panose="02040503050406030204" pitchFamily="18" charset="0"/>
                      </a:rPr>
                      <m:t>)</m:t>
                    </m:r>
                  </m:oMath>
                </a14:m>
                <a:endParaRPr lang="en-US" sz="1600" dirty="0"/>
              </a:p>
              <a:p>
                <a:pPr marL="0" indent="0">
                  <a:buNone/>
                </a:pPr>
                <a:r>
                  <a:rPr lang="en-US" sz="1600" dirty="0"/>
                  <a:t>		</a:t>
                </a:r>
              </a:p>
              <a:p>
                <a:pPr marL="0" indent="0">
                  <a:buNone/>
                </a:pPr>
                <a14:m>
                  <m:oMathPara xmlns:m="http://schemas.openxmlformats.org/officeDocument/2006/math">
                    <m:oMathParaPr>
                      <m:jc m:val="centerGroup"/>
                    </m:oMathParaPr>
                    <m:oMath xmlns:m="http://schemas.openxmlformats.org/officeDocument/2006/math">
                      <m:func>
                        <m:funcPr>
                          <m:ctrlPr>
                            <a:rPr lang="en-US" sz="1600" i="1" smtClean="0">
                              <a:latin typeface="Cambria Math" panose="02040503050406030204" pitchFamily="18" charset="0"/>
                            </a:rPr>
                          </m:ctrlPr>
                        </m:funcPr>
                        <m:fName>
                          <m:limLow>
                            <m:limLowPr>
                              <m:ctrlPr>
                                <a:rPr lang="en-US" sz="1600" i="1" smtClean="0">
                                  <a:latin typeface="Cambria Math" panose="02040503050406030204" pitchFamily="18" charset="0"/>
                                </a:rPr>
                              </m:ctrlPr>
                            </m:limLowPr>
                            <m:e>
                              <m:r>
                                <m:rPr>
                                  <m:sty m:val="p"/>
                                </m:rPr>
                                <a:rPr lang="en-US" sz="1600" i="0" smtClean="0">
                                  <a:latin typeface="Cambria Math" panose="02040503050406030204" pitchFamily="18" charset="0"/>
                                </a:rPr>
                                <m:t>min</m:t>
                              </m:r>
                            </m:e>
                            <m:lim>
                              <m:r>
                                <a:rPr lang="en-US" sz="1600" i="1" smtClean="0">
                                  <a:latin typeface="Cambria Math" panose="02040503050406030204" pitchFamily="18" charset="0"/>
                                  <a:ea typeface="Cambria Math" panose="02040503050406030204" pitchFamily="18" charset="0"/>
                                </a:rPr>
                                <m:t>𝜃</m:t>
                              </m:r>
                            </m:lim>
                          </m:limLow>
                        </m:fName>
                        <m:e>
                          <m:r>
                            <a:rPr lang="tr-TR" sz="1600" b="0" i="1" smtClean="0">
                              <a:latin typeface="Cambria Math" panose="02040503050406030204" pitchFamily="18" charset="0"/>
                            </a:rPr>
                            <m:t>𝐹</m:t>
                          </m:r>
                          <m:d>
                            <m:dPr>
                              <m:ctrlPr>
                                <a:rPr lang="tr-TR" sz="1600" b="0" i="1" smtClean="0">
                                  <a:latin typeface="Cambria Math" panose="02040503050406030204" pitchFamily="18" charset="0"/>
                                </a:rPr>
                              </m:ctrlPr>
                            </m:dPr>
                            <m:e>
                              <m:r>
                                <a:rPr lang="tr-TR" sz="1600" b="0" i="1" smtClean="0">
                                  <a:latin typeface="Cambria Math" panose="02040503050406030204" pitchFamily="18" charset="0"/>
                                  <a:ea typeface="Cambria Math" panose="02040503050406030204" pitchFamily="18" charset="0"/>
                                </a:rPr>
                                <m:t>𝜃</m:t>
                              </m:r>
                            </m:e>
                          </m:d>
                          <m:r>
                            <a:rPr lang="tr-TR" sz="1600" b="0" i="1" smtClean="0">
                              <a:latin typeface="Cambria Math" panose="02040503050406030204" pitchFamily="18" charset="0"/>
                              <a:ea typeface="Cambria Math" panose="02040503050406030204" pitchFamily="18" charset="0"/>
                            </a:rPr>
                            <m:t>≜</m:t>
                          </m:r>
                          <m:f>
                            <m:fPr>
                              <m:ctrlPr>
                                <a:rPr lang="tr-TR" sz="1600" b="0" i="1" smtClean="0">
                                  <a:latin typeface="Cambria Math" panose="02040503050406030204" pitchFamily="18" charset="0"/>
                                  <a:ea typeface="Cambria Math" panose="02040503050406030204" pitchFamily="18" charset="0"/>
                                </a:rPr>
                              </m:ctrlPr>
                            </m:fPr>
                            <m:num>
                              <m:r>
                                <a:rPr lang="tr-TR" sz="1600" b="0" i="1" smtClean="0">
                                  <a:latin typeface="Cambria Math" panose="02040503050406030204" pitchFamily="18" charset="0"/>
                                  <a:ea typeface="Cambria Math" panose="02040503050406030204" pitchFamily="18" charset="0"/>
                                </a:rPr>
                                <m:t>1</m:t>
                              </m:r>
                            </m:num>
                            <m:den>
                              <m:r>
                                <a:rPr lang="tr-TR" sz="1600" b="0" i="1" smtClean="0">
                                  <a:latin typeface="Cambria Math" panose="02040503050406030204" pitchFamily="18" charset="0"/>
                                  <a:ea typeface="Cambria Math" panose="02040503050406030204" pitchFamily="18" charset="0"/>
                                </a:rPr>
                                <m:t>𝑛</m:t>
                              </m:r>
                            </m:den>
                          </m:f>
                          <m:nary>
                            <m:naryPr>
                              <m:chr m:val="∑"/>
                              <m:ctrlPr>
                                <a:rPr lang="tr-TR" sz="1600" b="0" i="1" smtClean="0">
                                  <a:latin typeface="Cambria Math" panose="02040503050406030204" pitchFamily="18" charset="0"/>
                                  <a:ea typeface="Cambria Math" panose="02040503050406030204" pitchFamily="18" charset="0"/>
                                </a:rPr>
                              </m:ctrlPr>
                            </m:naryPr>
                            <m:sub>
                              <m:r>
                                <m:rPr>
                                  <m:brk m:alnAt="23"/>
                                </m:rPr>
                                <a:rPr lang="tr-TR" sz="1600" b="0" i="1" smtClean="0">
                                  <a:latin typeface="Cambria Math" panose="02040503050406030204" pitchFamily="18" charset="0"/>
                                  <a:ea typeface="Cambria Math" panose="02040503050406030204" pitchFamily="18" charset="0"/>
                                </a:rPr>
                                <m:t>𝑖</m:t>
                              </m:r>
                              <m:r>
                                <a:rPr lang="tr-TR" sz="1600" b="0" i="1" smtClean="0">
                                  <a:latin typeface="Cambria Math" panose="02040503050406030204" pitchFamily="18" charset="0"/>
                                  <a:ea typeface="Cambria Math" panose="02040503050406030204" pitchFamily="18" charset="0"/>
                                </a:rPr>
                                <m:t>=1</m:t>
                              </m:r>
                            </m:sub>
                            <m:sup>
                              <m:r>
                                <a:rPr lang="tr-TR" sz="1600" b="0" i="1" smtClean="0">
                                  <a:latin typeface="Cambria Math" panose="02040503050406030204" pitchFamily="18" charset="0"/>
                                  <a:ea typeface="Cambria Math" panose="02040503050406030204" pitchFamily="18" charset="0"/>
                                </a:rPr>
                                <m:t>𝑛</m:t>
                              </m:r>
                            </m:sup>
                            <m:e>
                              <m:r>
                                <a:rPr lang="tr-TR" sz="1600" b="0" i="1" smtClean="0">
                                  <a:latin typeface="Cambria Math" panose="02040503050406030204" pitchFamily="18" charset="0"/>
                                  <a:ea typeface="Cambria Math" panose="02040503050406030204" pitchFamily="18" charset="0"/>
                                </a:rPr>
                                <m:t>𝐹</m:t>
                              </m:r>
                              <m:r>
                                <a:rPr lang="tr-TR" sz="1600" b="0" i="1" smtClean="0">
                                  <a:latin typeface="Cambria Math" panose="02040503050406030204" pitchFamily="18" charset="0"/>
                                  <a:ea typeface="Cambria Math" panose="02040503050406030204" pitchFamily="18" charset="0"/>
                                </a:rPr>
                                <m:t>(</m:t>
                              </m:r>
                              <m:sSub>
                                <m:sSubPr>
                                  <m:ctrlPr>
                                    <a:rPr lang="tr-TR" sz="1600" b="0" i="1" smtClean="0">
                                      <a:latin typeface="Cambria Math" panose="02040503050406030204" pitchFamily="18" charset="0"/>
                                      <a:ea typeface="Cambria Math" panose="02040503050406030204" pitchFamily="18" charset="0"/>
                                    </a:rPr>
                                  </m:ctrlPr>
                                </m:sSubPr>
                                <m:e>
                                  <m:r>
                                    <a:rPr lang="tr-TR" sz="1600" b="0" i="1" smtClean="0">
                                      <a:latin typeface="Cambria Math" panose="02040503050406030204" pitchFamily="18" charset="0"/>
                                      <a:ea typeface="Cambria Math" panose="02040503050406030204" pitchFamily="18" charset="0"/>
                                    </a:rPr>
                                    <m:t>𝜃</m:t>
                                  </m:r>
                                </m:e>
                                <m:sub>
                                  <m:r>
                                    <a:rPr lang="tr-TR" sz="1600" b="0" i="1" smtClean="0">
                                      <a:latin typeface="Cambria Math" panose="02040503050406030204" pitchFamily="18" charset="0"/>
                                      <a:ea typeface="Cambria Math" panose="02040503050406030204" pitchFamily="18" charset="0"/>
                                    </a:rPr>
                                    <m:t>𝑡</m:t>
                                  </m:r>
                                </m:sub>
                              </m:sSub>
                              <m:r>
                                <a:rPr lang="tr-TR" sz="1600" b="0" i="1" smtClean="0">
                                  <a:latin typeface="Cambria Math" panose="02040503050406030204" pitchFamily="18" charset="0"/>
                                  <a:ea typeface="Cambria Math" panose="02040503050406030204" pitchFamily="18" charset="0"/>
                                </a:rPr>
                                <m:t>)</m:t>
                              </m:r>
                            </m:e>
                          </m:nary>
                        </m:e>
                      </m:func>
                    </m:oMath>
                  </m:oMathPara>
                </a14:m>
                <a:endParaRPr lang="en-US" sz="1600" dirty="0"/>
              </a:p>
              <a:p>
                <a:pPr marL="0" indent="0">
                  <a:buNone/>
                </a:pPr>
                <a:r>
                  <a:rPr lang="en-US" sz="1600" dirty="0"/>
                  <a:t>		</a:t>
                </a:r>
              </a:p>
              <a:p>
                <a:pPr marL="0" indent="0">
                  <a:buNone/>
                </a:pPr>
                <a:endParaRPr lang="en-US" sz="1600" dirty="0"/>
              </a:p>
              <a:p>
                <a:pPr marL="0" indent="0">
                  <a:buNone/>
                </a:pPr>
                <a:r>
                  <a:rPr lang="en-US" sz="1600" dirty="0"/>
                  <a:t>Stochastic Gradient Descent:	</a:t>
                </a:r>
                <a14:m>
                  <m:oMath xmlns:m="http://schemas.openxmlformats.org/officeDocument/2006/math">
                    <m:sSub>
                      <m:sSubPr>
                        <m:ctrlPr>
                          <a:rPr lang="en-US" sz="1600" i="1" smtClean="0">
                            <a:latin typeface="Cambria Math" panose="02040503050406030204" pitchFamily="18" charset="0"/>
                          </a:rPr>
                        </m:ctrlPr>
                      </m:sSubPr>
                      <m:e>
                        <m:r>
                          <a:rPr lang="en-US" sz="1600" i="1" smtClean="0">
                            <a:latin typeface="Cambria Math" panose="02040503050406030204" pitchFamily="18" charset="0"/>
                            <a:ea typeface="Cambria Math" panose="02040503050406030204" pitchFamily="18" charset="0"/>
                          </a:rPr>
                          <m:t>𝜃</m:t>
                        </m:r>
                      </m:e>
                      <m:sub>
                        <m:r>
                          <a:rPr lang="tr-TR" sz="1600" b="0" i="1" smtClean="0">
                            <a:latin typeface="Cambria Math" panose="02040503050406030204" pitchFamily="18" charset="0"/>
                          </a:rPr>
                          <m:t>𝑡</m:t>
                        </m:r>
                        <m:r>
                          <a:rPr lang="tr-TR" sz="1600" b="0" i="1" smtClean="0">
                            <a:latin typeface="Cambria Math" panose="02040503050406030204" pitchFamily="18" charset="0"/>
                          </a:rPr>
                          <m:t>+1</m:t>
                        </m:r>
                      </m:sub>
                    </m:sSub>
                    <m:r>
                      <a:rPr lang="tr-TR" sz="1600" b="0" i="1" smtClean="0">
                        <a:latin typeface="Cambria Math" panose="02040503050406030204" pitchFamily="18" charset="0"/>
                      </a:rPr>
                      <m:t>=</m:t>
                    </m:r>
                    <m:sSub>
                      <m:sSubPr>
                        <m:ctrlPr>
                          <a:rPr lang="tr-TR" sz="1600" b="0" i="1" smtClean="0">
                            <a:latin typeface="Cambria Math" panose="02040503050406030204" pitchFamily="18" charset="0"/>
                          </a:rPr>
                        </m:ctrlPr>
                      </m:sSubPr>
                      <m:e>
                        <m:r>
                          <a:rPr lang="tr-TR" sz="1600" b="0" i="1" smtClean="0">
                            <a:latin typeface="Cambria Math" panose="02040503050406030204" pitchFamily="18" charset="0"/>
                            <a:ea typeface="Cambria Math" panose="02040503050406030204" pitchFamily="18" charset="0"/>
                          </a:rPr>
                          <m:t>𝜃</m:t>
                        </m:r>
                      </m:e>
                      <m:sub>
                        <m:r>
                          <a:rPr lang="tr-TR" sz="1600" b="0" i="1" smtClean="0">
                            <a:latin typeface="Cambria Math" panose="02040503050406030204" pitchFamily="18" charset="0"/>
                          </a:rPr>
                          <m:t>𝑡</m:t>
                        </m:r>
                      </m:sub>
                    </m:sSub>
                    <m:r>
                      <a:rPr lang="tr-TR" sz="1600" b="0" i="1" smtClean="0">
                        <a:latin typeface="Cambria Math" panose="02040503050406030204" pitchFamily="18" charset="0"/>
                      </a:rPr>
                      <m:t>−</m:t>
                    </m:r>
                    <m:sSub>
                      <m:sSubPr>
                        <m:ctrlPr>
                          <a:rPr lang="tr-TR" sz="1600" b="0" i="1" smtClean="0">
                            <a:latin typeface="Cambria Math" panose="02040503050406030204" pitchFamily="18" charset="0"/>
                          </a:rPr>
                        </m:ctrlPr>
                      </m:sSubPr>
                      <m:e>
                        <m:r>
                          <a:rPr lang="tr-TR" sz="1600" b="0" i="1" smtClean="0">
                            <a:latin typeface="Cambria Math" panose="02040503050406030204" pitchFamily="18" charset="0"/>
                            <a:ea typeface="Cambria Math" panose="02040503050406030204" pitchFamily="18" charset="0"/>
                          </a:rPr>
                          <m:t>𝜂</m:t>
                        </m:r>
                      </m:e>
                      <m:sub>
                        <m:r>
                          <a:rPr lang="tr-TR" sz="1600" b="0" i="1" smtClean="0">
                            <a:latin typeface="Cambria Math" panose="02040503050406030204" pitchFamily="18" charset="0"/>
                          </a:rPr>
                          <m:t>𝑡</m:t>
                        </m:r>
                      </m:sub>
                    </m:sSub>
                    <m:r>
                      <m:rPr>
                        <m:sty m:val="p"/>
                      </m:rPr>
                      <a:rPr lang="tr-TR" sz="1600" b="0" i="1" smtClean="0">
                        <a:latin typeface="Cambria Math" panose="02040503050406030204" pitchFamily="18" charset="0"/>
                        <a:ea typeface="Cambria Math" panose="02040503050406030204" pitchFamily="18" charset="0"/>
                      </a:rPr>
                      <m:t>∇</m:t>
                    </m:r>
                    <m:sSub>
                      <m:sSubPr>
                        <m:ctrlPr>
                          <a:rPr lang="tr-TR" sz="1600" b="0" i="1" smtClean="0">
                            <a:highlight>
                              <a:srgbClr val="FFFF00"/>
                            </a:highlight>
                            <a:latin typeface="Cambria Math" panose="02040503050406030204" pitchFamily="18" charset="0"/>
                            <a:ea typeface="Cambria Math" panose="02040503050406030204" pitchFamily="18" charset="0"/>
                          </a:rPr>
                        </m:ctrlPr>
                      </m:sSubPr>
                      <m:e>
                        <m:r>
                          <a:rPr lang="tr-TR" sz="1600" b="0" i="1" smtClean="0">
                            <a:highlight>
                              <a:srgbClr val="FFFF00"/>
                            </a:highlight>
                            <a:latin typeface="Cambria Math" panose="02040503050406030204" pitchFamily="18" charset="0"/>
                            <a:ea typeface="Cambria Math" panose="02040503050406030204" pitchFamily="18" charset="0"/>
                          </a:rPr>
                          <m:t>𝐹</m:t>
                        </m:r>
                      </m:e>
                      <m:sub>
                        <m:r>
                          <a:rPr lang="tr-TR" sz="1600" b="0" i="1" smtClean="0">
                            <a:highlight>
                              <a:srgbClr val="FFFF00"/>
                            </a:highlight>
                            <a:latin typeface="Cambria Math" panose="02040503050406030204" pitchFamily="18" charset="0"/>
                            <a:ea typeface="Cambria Math" panose="02040503050406030204" pitchFamily="18" charset="0"/>
                          </a:rPr>
                          <m:t>𝑖</m:t>
                        </m:r>
                      </m:sub>
                    </m:sSub>
                    <m:r>
                      <a:rPr lang="tr-TR" sz="1600" b="0" i="1" smtClean="0">
                        <a:latin typeface="Cambria Math" panose="02040503050406030204" pitchFamily="18" charset="0"/>
                        <a:ea typeface="Cambria Math" panose="02040503050406030204" pitchFamily="18" charset="0"/>
                      </a:rPr>
                      <m:t>(</m:t>
                    </m:r>
                    <m:sSub>
                      <m:sSubPr>
                        <m:ctrlPr>
                          <a:rPr lang="tr-TR" sz="1600" b="0" i="1" smtClean="0">
                            <a:latin typeface="Cambria Math" panose="02040503050406030204" pitchFamily="18" charset="0"/>
                            <a:ea typeface="Cambria Math" panose="02040503050406030204" pitchFamily="18" charset="0"/>
                          </a:rPr>
                        </m:ctrlPr>
                      </m:sSubPr>
                      <m:e>
                        <m:r>
                          <a:rPr lang="tr-TR" sz="1600" b="0" i="1" smtClean="0">
                            <a:latin typeface="Cambria Math" panose="02040503050406030204" pitchFamily="18" charset="0"/>
                            <a:ea typeface="Cambria Math" panose="02040503050406030204" pitchFamily="18" charset="0"/>
                          </a:rPr>
                          <m:t>𝜃</m:t>
                        </m:r>
                      </m:e>
                      <m:sub>
                        <m:r>
                          <a:rPr lang="tr-TR" sz="1600" b="0" i="1" smtClean="0">
                            <a:latin typeface="Cambria Math" panose="02040503050406030204" pitchFamily="18" charset="0"/>
                            <a:ea typeface="Cambria Math" panose="02040503050406030204" pitchFamily="18" charset="0"/>
                          </a:rPr>
                          <m:t>𝑡</m:t>
                        </m:r>
                      </m:sub>
                    </m:sSub>
                    <m:r>
                      <a:rPr lang="tr-TR" sz="1600" b="0" i="1" smtClean="0">
                        <a:latin typeface="Cambria Math" panose="02040503050406030204" pitchFamily="18" charset="0"/>
                        <a:ea typeface="Cambria Math" panose="02040503050406030204" pitchFamily="18" charset="0"/>
                      </a:rPr>
                      <m:t>)</m:t>
                    </m:r>
                  </m:oMath>
                </a14:m>
                <a:endParaRPr lang="en-US" sz="1600" dirty="0"/>
              </a:p>
              <a:p>
                <a:pPr marL="0" indent="0">
                  <a:buNone/>
                </a:pPr>
                <a:endParaRPr lang="en-US" sz="160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func>
                        <m:funcPr>
                          <m:ctrlPr>
                            <a:rPr lang="en-US" sz="1600" i="1" smtClean="0">
                              <a:latin typeface="Cambria Math" panose="02040503050406030204" pitchFamily="18" charset="0"/>
                            </a:rPr>
                          </m:ctrlPr>
                        </m:funcPr>
                        <m:fName>
                          <m:limLow>
                            <m:limLowPr>
                              <m:ctrlPr>
                                <a:rPr lang="en-US" sz="1600" i="1" smtClean="0">
                                  <a:latin typeface="Cambria Math" panose="02040503050406030204" pitchFamily="18" charset="0"/>
                                </a:rPr>
                              </m:ctrlPr>
                            </m:limLowPr>
                            <m:e>
                              <m:r>
                                <m:rPr>
                                  <m:sty m:val="p"/>
                                </m:rPr>
                                <a:rPr lang="en-US" sz="1600" i="0" smtClean="0">
                                  <a:latin typeface="Cambria Math" panose="02040503050406030204" pitchFamily="18" charset="0"/>
                                </a:rPr>
                                <m:t>min</m:t>
                              </m:r>
                            </m:e>
                            <m:lim>
                              <m:r>
                                <a:rPr lang="en-US" sz="1600" i="1" smtClean="0">
                                  <a:latin typeface="Cambria Math" panose="02040503050406030204" pitchFamily="18" charset="0"/>
                                  <a:ea typeface="Cambria Math" panose="02040503050406030204" pitchFamily="18" charset="0"/>
                                </a:rPr>
                                <m:t>𝜃</m:t>
                              </m:r>
                            </m:lim>
                          </m:limLow>
                        </m:fName>
                        <m:e>
                          <m:r>
                            <a:rPr lang="tr-TR" sz="1600" b="0" i="1" smtClean="0">
                              <a:latin typeface="Cambria Math" panose="02040503050406030204" pitchFamily="18" charset="0"/>
                            </a:rPr>
                            <m:t>𝐹</m:t>
                          </m:r>
                          <m:d>
                            <m:dPr>
                              <m:ctrlPr>
                                <a:rPr lang="tr-TR" sz="1600" b="0" i="1" smtClean="0">
                                  <a:latin typeface="Cambria Math" panose="02040503050406030204" pitchFamily="18" charset="0"/>
                                </a:rPr>
                              </m:ctrlPr>
                            </m:dPr>
                            <m:e>
                              <m:r>
                                <a:rPr lang="tr-TR" sz="1600" b="0" i="1" smtClean="0">
                                  <a:latin typeface="Cambria Math" panose="02040503050406030204" pitchFamily="18" charset="0"/>
                                  <a:ea typeface="Cambria Math" panose="02040503050406030204" pitchFamily="18" charset="0"/>
                                </a:rPr>
                                <m:t>𝜃</m:t>
                              </m:r>
                            </m:e>
                          </m:d>
                          <m:r>
                            <a:rPr lang="tr-TR" sz="1600" b="0" i="1" smtClean="0">
                              <a:latin typeface="Cambria Math" panose="02040503050406030204" pitchFamily="18" charset="0"/>
                              <a:ea typeface="Cambria Math" panose="02040503050406030204" pitchFamily="18" charset="0"/>
                            </a:rPr>
                            <m:t>≜</m:t>
                          </m:r>
                          <m:f>
                            <m:fPr>
                              <m:ctrlPr>
                                <a:rPr lang="tr-TR" sz="1600" b="0" i="1" smtClean="0">
                                  <a:highlight>
                                    <a:srgbClr val="FFFF00"/>
                                  </a:highlight>
                                  <a:latin typeface="Cambria Math" panose="02040503050406030204" pitchFamily="18" charset="0"/>
                                  <a:ea typeface="Cambria Math" panose="02040503050406030204" pitchFamily="18" charset="0"/>
                                </a:rPr>
                              </m:ctrlPr>
                            </m:fPr>
                            <m:num>
                              <m:r>
                                <a:rPr lang="tr-TR" sz="1600" b="0" i="1" smtClean="0">
                                  <a:highlight>
                                    <a:srgbClr val="FFFF00"/>
                                  </a:highlight>
                                  <a:latin typeface="Cambria Math" panose="02040503050406030204" pitchFamily="18" charset="0"/>
                                  <a:ea typeface="Cambria Math" panose="02040503050406030204" pitchFamily="18" charset="0"/>
                                </a:rPr>
                                <m:t>1</m:t>
                              </m:r>
                            </m:num>
                            <m:den>
                              <m:r>
                                <a:rPr lang="tr-TR" sz="1600" b="0" i="1" smtClean="0">
                                  <a:highlight>
                                    <a:srgbClr val="FFFF00"/>
                                  </a:highlight>
                                  <a:latin typeface="Cambria Math" panose="02040503050406030204" pitchFamily="18" charset="0"/>
                                  <a:ea typeface="Cambria Math" panose="02040503050406030204" pitchFamily="18" charset="0"/>
                                </a:rPr>
                                <m:t>𝐵</m:t>
                              </m:r>
                            </m:den>
                          </m:f>
                          <m:nary>
                            <m:naryPr>
                              <m:chr m:val="∑"/>
                              <m:ctrlPr>
                                <a:rPr lang="tr-TR" sz="1600" b="0" i="1" smtClean="0">
                                  <a:latin typeface="Cambria Math" panose="02040503050406030204" pitchFamily="18" charset="0"/>
                                  <a:ea typeface="Cambria Math" panose="02040503050406030204" pitchFamily="18" charset="0"/>
                                </a:rPr>
                              </m:ctrlPr>
                            </m:naryPr>
                            <m:sub>
                              <m:r>
                                <m:rPr>
                                  <m:brk m:alnAt="23"/>
                                </m:rPr>
                                <a:rPr lang="tr-TR" sz="1600" b="0" i="1" smtClean="0">
                                  <a:latin typeface="Cambria Math" panose="02040503050406030204" pitchFamily="18" charset="0"/>
                                  <a:ea typeface="Cambria Math" panose="02040503050406030204" pitchFamily="18" charset="0"/>
                                </a:rPr>
                                <m:t>𝑖</m:t>
                              </m:r>
                              <m:r>
                                <a:rPr lang="tr-TR" sz="1600" b="0" i="1" smtClean="0">
                                  <a:latin typeface="Cambria Math" panose="02040503050406030204" pitchFamily="18" charset="0"/>
                                  <a:ea typeface="Cambria Math" panose="02040503050406030204" pitchFamily="18" charset="0"/>
                                </a:rPr>
                                <m:t>=1</m:t>
                              </m:r>
                            </m:sub>
                            <m:sup>
                              <m:r>
                                <a:rPr lang="tr-TR" sz="1600" b="0" i="1" smtClean="0">
                                  <a:latin typeface="Cambria Math" panose="02040503050406030204" pitchFamily="18" charset="0"/>
                                  <a:ea typeface="Cambria Math" panose="02040503050406030204" pitchFamily="18" charset="0"/>
                                </a:rPr>
                                <m:t>𝐵</m:t>
                              </m:r>
                            </m:sup>
                            <m:e>
                              <m:sSub>
                                <m:sSubPr>
                                  <m:ctrlPr>
                                    <a:rPr lang="tr-TR" sz="1600" i="1">
                                      <a:latin typeface="Cambria Math" panose="02040503050406030204" pitchFamily="18" charset="0"/>
                                    </a:rPr>
                                  </m:ctrlPr>
                                </m:sSubPr>
                                <m:e>
                                  <m:r>
                                    <a:rPr lang="tr-TR" sz="1600" b="0" i="1" smtClean="0">
                                      <a:latin typeface="Cambria Math" panose="02040503050406030204" pitchFamily="18" charset="0"/>
                                    </a:rPr>
                                    <m:t>𝐹</m:t>
                                  </m:r>
                                </m:e>
                                <m:sub>
                                  <m:r>
                                    <a:rPr lang="tr-TR" sz="1600" b="0" i="1" smtClean="0">
                                      <a:latin typeface="Cambria Math" panose="02040503050406030204" pitchFamily="18" charset="0"/>
                                    </a:rPr>
                                    <m:t>𝑖</m:t>
                                  </m:r>
                                </m:sub>
                              </m:sSub>
                              <m:r>
                                <a:rPr lang="tr-TR" sz="1600" b="0" i="1" smtClean="0">
                                  <a:latin typeface="Cambria Math" panose="02040503050406030204" pitchFamily="18" charset="0"/>
                                  <a:ea typeface="Cambria Math" panose="02040503050406030204" pitchFamily="18" charset="0"/>
                                </a:rPr>
                                <m:t>(</m:t>
                              </m:r>
                              <m:sSub>
                                <m:sSubPr>
                                  <m:ctrlPr>
                                    <a:rPr lang="tr-TR" sz="1600" b="0" i="1" smtClean="0">
                                      <a:latin typeface="Cambria Math" panose="02040503050406030204" pitchFamily="18" charset="0"/>
                                      <a:ea typeface="Cambria Math" panose="02040503050406030204" pitchFamily="18" charset="0"/>
                                    </a:rPr>
                                  </m:ctrlPr>
                                </m:sSubPr>
                                <m:e>
                                  <m:r>
                                    <a:rPr lang="tr-TR" sz="1600" b="0" i="1" smtClean="0">
                                      <a:latin typeface="Cambria Math" panose="02040503050406030204" pitchFamily="18" charset="0"/>
                                      <a:ea typeface="Cambria Math" panose="02040503050406030204" pitchFamily="18" charset="0"/>
                                    </a:rPr>
                                    <m:t>𝜃</m:t>
                                  </m:r>
                                </m:e>
                                <m:sub>
                                  <m:r>
                                    <a:rPr lang="tr-TR" sz="1600" b="0" i="1" smtClean="0">
                                      <a:latin typeface="Cambria Math" panose="02040503050406030204" pitchFamily="18" charset="0"/>
                                      <a:ea typeface="Cambria Math" panose="02040503050406030204" pitchFamily="18" charset="0"/>
                                    </a:rPr>
                                    <m:t>𝑡</m:t>
                                  </m:r>
                                </m:sub>
                              </m:sSub>
                              <m:r>
                                <a:rPr lang="tr-TR" sz="1600" b="0" i="1" smtClean="0">
                                  <a:latin typeface="Cambria Math" panose="02040503050406030204" pitchFamily="18" charset="0"/>
                                  <a:ea typeface="Cambria Math" panose="02040503050406030204" pitchFamily="18" charset="0"/>
                                </a:rPr>
                                <m:t>)</m:t>
                              </m:r>
                            </m:e>
                          </m:nary>
                        </m:e>
                      </m:func>
                    </m:oMath>
                  </m:oMathPara>
                </a14:m>
                <a:endParaRPr lang="en-US" sz="1600" dirty="0"/>
              </a:p>
              <a:p>
                <a:pPr marL="0" indent="0">
                  <a:buNone/>
                </a:pPr>
                <a:r>
                  <a:rPr lang="en-US" sz="1600" dirty="0"/>
                  <a:t>Where </a:t>
                </a:r>
                <a14:m>
                  <m:oMath xmlns:m="http://schemas.openxmlformats.org/officeDocument/2006/math">
                    <m:r>
                      <a:rPr lang="tr-TR" sz="1600" b="0" i="1" smtClean="0">
                        <a:latin typeface="Cambria Math" panose="02040503050406030204" pitchFamily="18" charset="0"/>
                      </a:rPr>
                      <m:t>𝐵</m:t>
                    </m:r>
                    <m:r>
                      <a:rPr lang="tr-TR" sz="1600" b="0" i="1" smtClean="0">
                        <a:latin typeface="Cambria Math" panose="02040503050406030204" pitchFamily="18" charset="0"/>
                      </a:rPr>
                      <m:t>:</m:t>
                    </m:r>
                  </m:oMath>
                </a14:m>
                <a:r>
                  <a:rPr lang="en-US" sz="1600" dirty="0"/>
                  <a:t> number of batches and </a:t>
                </a:r>
                <a14:m>
                  <m:oMath xmlns:m="http://schemas.openxmlformats.org/officeDocument/2006/math">
                    <m:sSub>
                      <m:sSubPr>
                        <m:ctrlPr>
                          <a:rPr lang="tr-TR" sz="1600" i="1">
                            <a:highlight>
                              <a:srgbClr val="FFFF00"/>
                            </a:highlight>
                            <a:latin typeface="Cambria Math" panose="02040503050406030204" pitchFamily="18" charset="0"/>
                            <a:ea typeface="Cambria Math" panose="02040503050406030204" pitchFamily="18" charset="0"/>
                          </a:rPr>
                        </m:ctrlPr>
                      </m:sSubPr>
                      <m:e>
                        <m:r>
                          <a:rPr lang="tr-TR" sz="1600" i="1">
                            <a:highlight>
                              <a:srgbClr val="FFFF00"/>
                            </a:highlight>
                            <a:latin typeface="Cambria Math" panose="02040503050406030204" pitchFamily="18" charset="0"/>
                            <a:ea typeface="Cambria Math" panose="02040503050406030204" pitchFamily="18" charset="0"/>
                          </a:rPr>
                          <m:t>𝐹</m:t>
                        </m:r>
                      </m:e>
                      <m:sub>
                        <m:r>
                          <a:rPr lang="tr-TR" sz="1600" i="1">
                            <a:highlight>
                              <a:srgbClr val="FFFF00"/>
                            </a:highlight>
                            <a:latin typeface="Cambria Math" panose="02040503050406030204" pitchFamily="18" charset="0"/>
                            <a:ea typeface="Cambria Math" panose="02040503050406030204" pitchFamily="18" charset="0"/>
                          </a:rPr>
                          <m:t>𝑖</m:t>
                        </m:r>
                      </m:sub>
                    </m:sSub>
                    <m:r>
                      <a:rPr lang="tr-TR" sz="1600" i="1">
                        <a:latin typeface="Cambria Math" panose="02040503050406030204" pitchFamily="18" charset="0"/>
                        <a:ea typeface="Cambria Math" panose="02040503050406030204" pitchFamily="18" charset="0"/>
                      </a:rPr>
                      <m:t>(</m:t>
                    </m:r>
                    <m:sSub>
                      <m:sSubPr>
                        <m:ctrlPr>
                          <a:rPr lang="tr-TR" sz="1600" i="1">
                            <a:latin typeface="Cambria Math" panose="02040503050406030204" pitchFamily="18" charset="0"/>
                            <a:ea typeface="Cambria Math" panose="02040503050406030204" pitchFamily="18" charset="0"/>
                          </a:rPr>
                        </m:ctrlPr>
                      </m:sSubPr>
                      <m:e>
                        <m:r>
                          <a:rPr lang="tr-TR" sz="1600" i="1">
                            <a:latin typeface="Cambria Math" panose="02040503050406030204" pitchFamily="18" charset="0"/>
                            <a:ea typeface="Cambria Math" panose="02040503050406030204" pitchFamily="18" charset="0"/>
                          </a:rPr>
                          <m:t>𝜃</m:t>
                        </m:r>
                      </m:e>
                      <m:sub>
                        <m:r>
                          <a:rPr lang="tr-TR" sz="1600" i="1">
                            <a:latin typeface="Cambria Math" panose="02040503050406030204" pitchFamily="18" charset="0"/>
                            <a:ea typeface="Cambria Math" panose="02040503050406030204" pitchFamily="18" charset="0"/>
                          </a:rPr>
                          <m:t>𝑡</m:t>
                        </m:r>
                      </m:sub>
                    </m:sSub>
                    <m:r>
                      <a:rPr lang="tr-TR" sz="1600" i="1">
                        <a:latin typeface="Cambria Math" panose="02040503050406030204" pitchFamily="18" charset="0"/>
                        <a:ea typeface="Cambria Math" panose="02040503050406030204" pitchFamily="18" charset="0"/>
                      </a:rPr>
                      <m:t>)</m:t>
                    </m:r>
                  </m:oMath>
                </a14:m>
                <a:r>
                  <a:rPr lang="en-US" sz="1600" dirty="0"/>
                  <a:t>: loss of batch </a:t>
                </a:r>
                <a14:m>
                  <m:oMath xmlns:m="http://schemas.openxmlformats.org/officeDocument/2006/math">
                    <m:r>
                      <a:rPr lang="tr-TR" sz="1600" b="0" i="1" smtClean="0">
                        <a:latin typeface="Cambria Math" panose="02040503050406030204" pitchFamily="18" charset="0"/>
                      </a:rPr>
                      <m:t>𝑖</m:t>
                    </m:r>
                  </m:oMath>
                </a14:m>
                <a:r>
                  <a:rPr lang="en-US" sz="1600" dirty="0"/>
                  <a:t>.</a:t>
                </a:r>
              </a:p>
              <a:p>
                <a:pPr marL="0" indent="0">
                  <a:buNone/>
                </a:pPr>
                <a:endParaRPr lang="en-US" sz="1600"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510" t="-4717" b="-19182"/>
                </a:stretch>
              </a:blipFill>
            </p:spPr>
            <p:txBody>
              <a:bodyPr/>
              <a:lstStyle/>
              <a:p>
                <a:r>
                  <a:rPr lang="en-TR">
                    <a:noFill/>
                  </a:rPr>
                  <a:t> </a:t>
                </a:r>
              </a:p>
            </p:txBody>
          </p:sp>
        </mc:Fallback>
      </mc:AlternateContent>
      <p:sp>
        <p:nvSpPr>
          <p:cNvPr id="4" name="TextBox 3">
            <a:extLst>
              <a:ext uri="{FF2B5EF4-FFF2-40B4-BE49-F238E27FC236}">
                <a16:creationId xmlns:a16="http://schemas.microsoft.com/office/drawing/2014/main" id="{0C0132AC-2002-72CD-F13B-33F9D9159C2B}"/>
              </a:ext>
            </a:extLst>
          </p:cNvPr>
          <p:cNvSpPr txBox="1"/>
          <p:nvPr/>
        </p:nvSpPr>
        <p:spPr>
          <a:xfrm>
            <a:off x="4930814" y="6458798"/>
            <a:ext cx="4075859" cy="307777"/>
          </a:xfrm>
          <a:prstGeom prst="rect">
            <a:avLst/>
          </a:prstGeom>
          <a:noFill/>
        </p:spPr>
        <p:txBody>
          <a:bodyPr wrap="none" rtlCol="0">
            <a:spAutoFit/>
          </a:bodyPr>
          <a:lstStyle/>
          <a:p>
            <a:r>
              <a:rPr lang="en-US" sz="1400" b="0" i="0" u="none" strike="noStrike" dirty="0">
                <a:solidFill>
                  <a:srgbClr val="868E96"/>
                </a:solidFill>
                <a:effectLst/>
                <a:latin typeface="Segoe UI" panose="020F0502020204030204" pitchFamily="34" charset="0"/>
              </a:rPr>
              <a:t>Seminar: Mathematics of Data Science, WS 23-24</a:t>
            </a:r>
            <a:endParaRPr lang="en-TR" sz="1400" dirty="0"/>
          </a:p>
        </p:txBody>
      </p:sp>
    </p:spTree>
    <p:extLst>
      <p:ext uri="{BB962C8B-B14F-4D97-AF65-F5344CB8AC3E}">
        <p14:creationId xmlns:p14="http://schemas.microsoft.com/office/powerpoint/2010/main" val="431761988"/>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0</TotalTime>
  <Words>4056</Words>
  <Application>Microsoft Macintosh PowerPoint</Application>
  <PresentationFormat>On-screen Show (4:3)</PresentationFormat>
  <Paragraphs>294</Paragraphs>
  <Slides>16</Slides>
  <Notes>16</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16</vt:i4>
      </vt:variant>
    </vt:vector>
  </HeadingPairs>
  <TitlesOfParts>
    <vt:vector size="29" baseType="lpstr">
      <vt:lpstr>-apple-system</vt:lpstr>
      <vt:lpstr>-webkit-standard</vt:lpstr>
      <vt:lpstr>Arial</vt:lpstr>
      <vt:lpstr>Calibri</vt:lpstr>
      <vt:lpstr>Calibri Light</vt:lpstr>
      <vt:lpstr>Cambria Math</vt:lpstr>
      <vt:lpstr>CMR10</vt:lpstr>
      <vt:lpstr>CMSY10</vt:lpstr>
      <vt:lpstr>KaTeX_Main</vt:lpstr>
      <vt:lpstr>Roboto</vt:lpstr>
      <vt:lpstr>Segoe UI</vt:lpstr>
      <vt:lpstr>Söhne</vt:lpstr>
      <vt:lpstr>Retrospect</vt:lpstr>
      <vt:lpstr>Optimization for Deep Learning</vt:lpstr>
      <vt:lpstr>Presentation Outline</vt:lpstr>
      <vt:lpstr>Introduction</vt:lpstr>
      <vt:lpstr>Problem Formulation</vt:lpstr>
      <vt:lpstr>Gradient Descent </vt:lpstr>
      <vt:lpstr>Neural-net Specific Tricks (Issues)</vt:lpstr>
      <vt:lpstr>Neural-net Specific Tricks (Initialization) </vt:lpstr>
      <vt:lpstr>Neural-net Specific Tricks (Normalization)</vt:lpstr>
      <vt:lpstr>General Optimization Algorithms for Training Neural Nets (Stochastic Gradient Descent-SGD)</vt:lpstr>
      <vt:lpstr>General Optimization Algorithms for Training Neural Nets (SGD with Momentum)</vt:lpstr>
      <vt:lpstr>General Optimization Algorithms for Training Neural Nets (Adaptive Gradient Methods)</vt:lpstr>
      <vt:lpstr>Global Optimization of Neural Nets (GON)</vt:lpstr>
      <vt:lpstr>Implementation on MNIST Dataset – Choose Among Algorithms (1)</vt:lpstr>
      <vt:lpstr>Implementation on MNIST Dataset – Choose Among Algorithms (2)</vt:lpstr>
      <vt:lpstr>Conclusion</vt:lpstr>
      <vt:lpstr>Ata Yigit Vice, MSc. Mathematics in Data Science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2014-01-17T13:00:41Z</dcterms:created>
  <dcterms:modified xsi:type="dcterms:W3CDTF">2024-01-18T07:29:26Z</dcterms:modified>
</cp:coreProperties>
</file>