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1DEBE-7F3D-544F-A1EE-EED6F78E9312}" type="datetimeFigureOut">
              <a:rPr lang="en-US" smtClean="0"/>
              <a:t>3/25/15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E6BC1-71B2-7442-938E-C867688A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2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D96F1-2C9A-0E43-A699-85864D4368BF}" type="datetimeFigureOut">
              <a:rPr lang="en-US" smtClean="0"/>
              <a:t>3/22/15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0D138-7467-3944-AAA8-C80C5312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722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0D138-7467-3944-AAA8-C80C531209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50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900E-0DC0-2A4F-A325-E1C130547CB4}" type="datetime1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773E-253F-B34D-B6E7-D7EB6D9E8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5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80F7-F26A-4F47-A620-580FF05185AA}" type="datetime1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773E-253F-B34D-B6E7-D7EB6D9E8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0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9A5F-3919-9E4A-80D1-F80D68337E5D}" type="datetime1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773E-253F-B34D-B6E7-D7EB6D9E8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0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F84A-61C3-C545-AF9F-DDF872E02FAD}" type="datetime1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773E-253F-B34D-B6E7-D7EB6D9E8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5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4E78-60FE-1C46-B3C2-9D09D1AEDC13}" type="datetime1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773E-253F-B34D-B6E7-D7EB6D9E8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1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84D3-6F9B-3042-9E5A-FE72F5C7A3AB}" type="datetime1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773E-253F-B34D-B6E7-D7EB6D9E8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1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2D5F-9369-D147-8095-82162EE6622B}" type="datetime1">
              <a:rPr lang="en-US" smtClean="0"/>
              <a:t>3/25/15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773E-253F-B34D-B6E7-D7EB6D9E8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9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6C66-CEAA-8244-93A3-3B66A20E87B8}" type="datetime1">
              <a:rPr lang="en-US" smtClean="0"/>
              <a:t>3/25/15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773E-253F-B34D-B6E7-D7EB6D9E8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5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C513-F0A9-FB45-99B6-72139475C332}" type="datetime1">
              <a:rPr lang="en-US" smtClean="0"/>
              <a:t>3/25/15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773E-253F-B34D-B6E7-D7EB6D9E8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6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F8C-E3B4-1E42-A676-E54FC89F9F47}" type="datetime1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773E-253F-B34D-B6E7-D7EB6D9E8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4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8E68-9B89-224F-B553-F8C3B4D6FDDF}" type="datetime1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773E-253F-B34D-B6E7-D7EB6D9E8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0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916D3-EF63-8B4A-96B0-DD7D34C0545D}" type="datetime1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D773E-253F-B34D-B6E7-D7EB6D9E8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8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Decoherence</a:t>
            </a:r>
            <a:r>
              <a:rPr lang="en-US" dirty="0" smtClean="0"/>
              <a:t> of CBO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D. Rubin</a:t>
            </a:r>
          </a:p>
          <a:p>
            <a:r>
              <a:rPr lang="en-US" dirty="0" smtClean="0"/>
              <a:t>March 24,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98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F84A-61C3-C545-AF9F-DDF872E02FAD}" type="datetime1">
              <a:rPr lang="en-US" smtClean="0"/>
              <a:t>3/25/15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773E-253F-B34D-B6E7-D7EB6D9E87B6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85758" y="1166450"/>
            <a:ext cx="3210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fr-FR" sz="2400" dirty="0" err="1" smtClean="0"/>
              <a:t>Q</a:t>
            </a:r>
            <a:r>
              <a:rPr lang="fr-FR" sz="2400" baseline="-25000" dirty="0" err="1" smtClean="0"/>
              <a:t>x</a:t>
            </a:r>
            <a:r>
              <a:rPr lang="fr-FR" sz="2400" baseline="30000" dirty="0" smtClean="0"/>
              <a:t>’</a:t>
            </a:r>
            <a:r>
              <a:rPr lang="fr-FR" sz="2400" dirty="0" smtClean="0"/>
              <a:t> =  -0.14     </a:t>
            </a:r>
            <a:r>
              <a:rPr lang="fr-FR" sz="2400" dirty="0" err="1" smtClean="0"/>
              <a:t>Q</a:t>
            </a:r>
            <a:r>
              <a:rPr lang="fr-FR" sz="2400" baseline="-25000" dirty="0" err="1" smtClean="0"/>
              <a:t>y</a:t>
            </a:r>
            <a:r>
              <a:rPr lang="fr-FR" sz="2400" baseline="30000" dirty="0" smtClean="0"/>
              <a:t>’</a:t>
            </a:r>
            <a:r>
              <a:rPr lang="fr-FR" sz="2400" dirty="0" smtClean="0"/>
              <a:t> =   0.31</a:t>
            </a:r>
            <a:r>
              <a:rPr lang="en-US" sz="2400" baseline="-25000" dirty="0" smtClean="0">
                <a:cs typeface="Symbol" charset="2"/>
              </a:rPr>
              <a:t> </a:t>
            </a:r>
            <a:endParaRPr lang="en-US" sz="2400" dirty="0">
              <a:cs typeface="Symbol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210" y="570681"/>
            <a:ext cx="3131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Energy dependent tune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46307" y="2029694"/>
            <a:ext cx="5448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 charset="2"/>
                <a:cs typeface="Symbol" charset="2"/>
              </a:rPr>
              <a:t>D</a:t>
            </a:r>
            <a:r>
              <a:rPr lang="en-US" dirty="0" smtClean="0"/>
              <a:t>E/E = ± 0.002 =&gt;  </a:t>
            </a:r>
            <a:r>
              <a:rPr lang="en-US" dirty="0" smtClean="0">
                <a:latin typeface="Symbol" charset="2"/>
                <a:cs typeface="Symbol" charset="2"/>
              </a:rPr>
              <a:t>D</a:t>
            </a:r>
            <a:r>
              <a:rPr lang="en-US" dirty="0" smtClean="0">
                <a:cs typeface="Symbol" charset="2"/>
              </a:rPr>
              <a:t>Q </a:t>
            </a:r>
            <a:r>
              <a:rPr lang="fr-FR" dirty="0" smtClean="0"/>
              <a:t>≈</a:t>
            </a:r>
            <a:r>
              <a:rPr lang="en-US" dirty="0" smtClean="0">
                <a:cs typeface="Symbol" charset="2"/>
              </a:rPr>
              <a:t> (</a:t>
            </a:r>
            <a:r>
              <a:rPr lang="en-US" dirty="0" smtClean="0">
                <a:latin typeface="Symbol" charset="2"/>
                <a:cs typeface="Symbol" charset="2"/>
              </a:rPr>
              <a:t>D</a:t>
            </a:r>
            <a:r>
              <a:rPr lang="en-US" dirty="0" smtClean="0"/>
              <a:t>E/E) </a:t>
            </a:r>
            <a:r>
              <a:rPr lang="fr-FR" dirty="0" err="1" smtClean="0"/>
              <a:t>Q</a:t>
            </a:r>
            <a:r>
              <a:rPr lang="fr-FR" baseline="-25000" dirty="0" err="1" smtClean="0"/>
              <a:t>x</a:t>
            </a:r>
            <a:r>
              <a:rPr lang="fr-FR" baseline="30000" dirty="0" smtClean="0"/>
              <a:t>’  </a:t>
            </a:r>
            <a:r>
              <a:rPr lang="fr-FR" dirty="0" smtClean="0"/>
              <a:t>≈</a:t>
            </a:r>
            <a:r>
              <a:rPr lang="en-US" dirty="0" smtClean="0"/>
              <a:t> </a:t>
            </a:r>
            <a:r>
              <a:rPr lang="en-US" dirty="0" smtClean="0"/>
              <a:t> (2)2.8 E-4 = 1/1785</a:t>
            </a:r>
          </a:p>
          <a:p>
            <a:endParaRPr lang="en-US" dirty="0"/>
          </a:p>
          <a:p>
            <a:r>
              <a:rPr lang="en-US" dirty="0" smtClean="0"/>
              <a:t>=&gt; </a:t>
            </a:r>
            <a:r>
              <a:rPr lang="en-US" dirty="0" err="1" smtClean="0"/>
              <a:t>Decoherence</a:t>
            </a:r>
            <a:r>
              <a:rPr lang="en-US" dirty="0" smtClean="0"/>
              <a:t> time due to energy spread ~ 1785 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3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F84A-61C3-C545-AF9F-DDF872E02FAD}" type="datetime1">
              <a:rPr lang="en-US" smtClean="0"/>
              <a:t>3/25/15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773E-253F-B34D-B6E7-D7EB6D9E87B6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tune_overlay_denergy_002_-00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1" y="511856"/>
            <a:ext cx="8277698" cy="63964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75497" y="581018"/>
            <a:ext cx="2732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</a:t>
            </a:r>
            <a:r>
              <a:rPr lang="en-US" dirty="0" err="1" smtClean="0"/>
              <a:t>muon</a:t>
            </a:r>
            <a:r>
              <a:rPr lang="en-US" dirty="0" smtClean="0"/>
              <a:t> energy ±0.002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45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F84A-61C3-C545-AF9F-DDF872E02FAD}" type="datetime1">
              <a:rPr lang="en-US" smtClean="0"/>
              <a:t>3/25/15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773E-253F-B34D-B6E7-D7EB6D9E87B6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tune_difference_de002-de-00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673" y="524444"/>
            <a:ext cx="8454197" cy="65327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80162" y="323755"/>
            <a:ext cx="287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Difference of  </a:t>
            </a:r>
            <a:r>
              <a:rPr lang="en-US" dirty="0" smtClean="0">
                <a:latin typeface="Symbol" charset="2"/>
                <a:cs typeface="Symbol" charset="2"/>
              </a:rPr>
              <a:t>D</a:t>
            </a:r>
            <a:r>
              <a:rPr lang="en-US" dirty="0" smtClean="0"/>
              <a:t>E/E = ± 0.002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13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F84A-61C3-C545-AF9F-DDF872E02FAD}" type="datetime1">
              <a:rPr lang="en-US" smtClean="0"/>
              <a:t>3/25/15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773E-253F-B34D-B6E7-D7EB6D9E87B6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sigma_xy_qm_01_pzsig_0011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85" y="733288"/>
            <a:ext cx="8167815" cy="63114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5529" y="101733"/>
            <a:ext cx="435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Decoherence</a:t>
            </a:r>
            <a:r>
              <a:rPr lang="en-US" dirty="0" smtClean="0"/>
              <a:t> due to energy dependent tune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42419" y="466833"/>
            <a:ext cx="2022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 charset="2"/>
                <a:cs typeface="Symbol" charset="2"/>
              </a:rPr>
              <a:t>s</a:t>
            </a:r>
            <a:r>
              <a:rPr lang="en-US" baseline="-25000" dirty="0" smtClean="0"/>
              <a:t>e</a:t>
            </a:r>
            <a:r>
              <a:rPr lang="en-US" dirty="0" smtClean="0"/>
              <a:t>/E = 0.00112</a:t>
            </a:r>
          </a:p>
          <a:p>
            <a:r>
              <a:rPr lang="en-US" dirty="0" smtClean="0"/>
              <a:t>No quad </a:t>
            </a:r>
            <a:r>
              <a:rPr lang="en-US" dirty="0" err="1" smtClean="0"/>
              <a:t>multipoles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876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and amplitude dependence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F84A-61C3-C545-AF9F-DDF872E02FAD}" type="datetime1">
              <a:rPr lang="en-US" smtClean="0"/>
              <a:t>3/25/15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773E-253F-B34D-B6E7-D7EB6D9E87B6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 descr="sigma_xy_qm_all_20mm_deltae_0011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48" y="1146043"/>
            <a:ext cx="6038625" cy="46662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00010" y="5710019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 charset="2"/>
                <a:cs typeface="Symbol" charset="2"/>
              </a:rPr>
              <a:t>s</a:t>
            </a:r>
            <a:r>
              <a:rPr lang="en-US" baseline="-25000" dirty="0" smtClean="0"/>
              <a:t>e</a:t>
            </a:r>
            <a:r>
              <a:rPr lang="en-US" dirty="0" smtClean="0"/>
              <a:t>/E = 0.00112</a:t>
            </a:r>
          </a:p>
          <a:p>
            <a:r>
              <a:rPr lang="en-US" dirty="0" smtClean="0"/>
              <a:t>All quad </a:t>
            </a:r>
            <a:r>
              <a:rPr lang="en-US" dirty="0" err="1" smtClean="0"/>
              <a:t>multipoles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61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aseline="-25000" dirty="0" smtClean="0"/>
              <a:t>Conclusion</a:t>
            </a:r>
            <a:endParaRPr lang="en-US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F84A-61C3-C545-AF9F-DDF872E02FAD}" type="datetime1">
              <a:rPr lang="en-US" smtClean="0"/>
              <a:t>3/25/15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773E-253F-B34D-B6E7-D7EB6D9E87B6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 descr="sigma_xy_20mm_qm_all_e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608" y="2143320"/>
            <a:ext cx="4511477" cy="3486144"/>
          </a:xfrm>
          <a:prstGeom prst="rect">
            <a:avLst/>
          </a:prstGeom>
        </p:spPr>
      </p:pic>
      <p:pic>
        <p:nvPicPr>
          <p:cNvPr id="8" name="Picture 7" descr="sigma_xy_qm_01_pzsig_001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911" y="2143320"/>
            <a:ext cx="4524144" cy="34959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70432" y="5579134"/>
            <a:ext cx="238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Amplitude dependence</a:t>
            </a:r>
          </a:p>
          <a:p>
            <a:r>
              <a:rPr lang="en-US" dirty="0" smtClean="0"/>
              <a:t>(No energy spread)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40875" y="5639249"/>
            <a:ext cx="2042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Energy dependence</a:t>
            </a:r>
          </a:p>
          <a:p>
            <a:r>
              <a:rPr lang="en-US" dirty="0" smtClean="0"/>
              <a:t>(No </a:t>
            </a:r>
            <a:r>
              <a:rPr lang="en-US" dirty="0" err="1" smtClean="0"/>
              <a:t>multipoles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7123" y="1309088"/>
            <a:ext cx="80319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Chromatic </a:t>
            </a:r>
            <a:r>
              <a:rPr lang="en-US" dirty="0" err="1" smtClean="0"/>
              <a:t>decoherence</a:t>
            </a:r>
            <a:r>
              <a:rPr lang="en-US" dirty="0" smtClean="0"/>
              <a:t> time ≈ 1000 turns</a:t>
            </a:r>
          </a:p>
          <a:p>
            <a:r>
              <a:rPr lang="en-US" dirty="0" smtClean="0"/>
              <a:t>Am</a:t>
            </a:r>
            <a:r>
              <a:rPr lang="en-US" dirty="0" smtClean="0"/>
              <a:t>plitude dependent </a:t>
            </a:r>
            <a:r>
              <a:rPr lang="en-US" dirty="0" err="1" smtClean="0"/>
              <a:t>decoherence</a:t>
            </a:r>
            <a:r>
              <a:rPr lang="en-US" dirty="0" smtClean="0"/>
              <a:t> time (due to quad nonlinearity)  ≈ 2000 turns</a:t>
            </a:r>
          </a:p>
          <a:p>
            <a:r>
              <a:rPr lang="en-US" dirty="0"/>
              <a:t> </a:t>
            </a:r>
            <a:r>
              <a:rPr lang="en-US" dirty="0" smtClean="0"/>
              <a:t>  (</a:t>
            </a:r>
            <a:r>
              <a:rPr lang="en-US" dirty="0" err="1" smtClean="0"/>
              <a:t>Betatron</a:t>
            </a:r>
            <a:r>
              <a:rPr lang="en-US" dirty="0" smtClean="0"/>
              <a:t> modulation more effectively damped by </a:t>
            </a:r>
            <a:r>
              <a:rPr lang="en-US" smtClean="0"/>
              <a:t>amplitude dependence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7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Betatron</a:t>
            </a:r>
            <a:r>
              <a:rPr lang="en-US" sz="2800" dirty="0" smtClean="0"/>
              <a:t> tune (number of wavelengths/turn) is determined by </a:t>
            </a:r>
            <a:r>
              <a:rPr lang="en-US" sz="2800" dirty="0" err="1" smtClean="0"/>
              <a:t>quadrupole</a:t>
            </a:r>
            <a:r>
              <a:rPr lang="en-US" sz="2800" dirty="0" smtClean="0"/>
              <a:t> voltage</a:t>
            </a:r>
          </a:p>
          <a:p>
            <a:pPr lvl="1"/>
            <a:r>
              <a:rPr lang="en-US" sz="2400" dirty="0" smtClean="0"/>
              <a:t>V=± 31kV =&gt;  </a:t>
            </a:r>
            <a:r>
              <a:rPr lang="en-US" sz="2400" dirty="0" err="1" smtClean="0"/>
              <a:t>Q</a:t>
            </a:r>
            <a:r>
              <a:rPr lang="en-US" sz="2400" baseline="-25000" dirty="0" err="1" smtClean="0"/>
              <a:t>x</a:t>
            </a:r>
            <a:r>
              <a:rPr lang="en-US" sz="2400" dirty="0"/>
              <a:t> </a:t>
            </a:r>
            <a:r>
              <a:rPr lang="fr-FR" sz="2400" dirty="0"/>
              <a:t> </a:t>
            </a:r>
            <a:r>
              <a:rPr lang="fr-FR" sz="2400" dirty="0" smtClean="0"/>
              <a:t>= </a:t>
            </a:r>
            <a:r>
              <a:rPr lang="fr-FR" sz="2400" dirty="0"/>
              <a:t>0.90386   </a:t>
            </a:r>
            <a:r>
              <a:rPr lang="fr-FR" sz="2400" dirty="0" err="1"/>
              <a:t>Q</a:t>
            </a:r>
            <a:r>
              <a:rPr lang="fr-FR" sz="2400" baseline="-25000" dirty="0" err="1"/>
              <a:t>y</a:t>
            </a:r>
            <a:r>
              <a:rPr lang="fr-FR" sz="2400" dirty="0"/>
              <a:t> = 0.43271 </a:t>
            </a:r>
            <a:endParaRPr lang="en-US" sz="2400" dirty="0" smtClean="0"/>
          </a:p>
          <a:p>
            <a:pPr lvl="1"/>
            <a:r>
              <a:rPr lang="en-US" sz="2400" dirty="0" err="1" smtClean="0">
                <a:cs typeface="Symbol" charset="2"/>
              </a:rPr>
              <a:t>f</a:t>
            </a:r>
            <a:r>
              <a:rPr lang="en-US" sz="2400" baseline="-25000" dirty="0" err="1" smtClean="0">
                <a:cs typeface="Symbol" charset="2"/>
              </a:rPr>
              <a:t>rev</a:t>
            </a:r>
            <a:r>
              <a:rPr lang="en-US" sz="2400" baseline="-25000" dirty="0" smtClean="0">
                <a:cs typeface="Symbol" charset="2"/>
              </a:rPr>
              <a:t> </a:t>
            </a:r>
            <a:r>
              <a:rPr lang="en-US" sz="2400" dirty="0" smtClean="0">
                <a:cs typeface="Symbol" charset="2"/>
              </a:rPr>
              <a:t>= 6.71 MHz</a:t>
            </a:r>
          </a:p>
          <a:p>
            <a:pPr lvl="1"/>
            <a:r>
              <a:rPr lang="en-US" sz="2400" dirty="0" err="1" smtClean="0">
                <a:cs typeface="Symbol" charset="2"/>
              </a:rPr>
              <a:t>f</a:t>
            </a:r>
            <a:r>
              <a:rPr lang="en-US" sz="2400" baseline="-25000" dirty="0" err="1" smtClean="0">
                <a:cs typeface="Symbol" charset="2"/>
              </a:rPr>
              <a:t>h</a:t>
            </a:r>
            <a:r>
              <a:rPr lang="en-US" sz="2400" baseline="-25000" dirty="0" smtClean="0">
                <a:cs typeface="Symbol" charset="2"/>
              </a:rPr>
              <a:t> </a:t>
            </a:r>
            <a:r>
              <a:rPr lang="en-US" sz="2400" dirty="0" smtClean="0">
                <a:cs typeface="Symbol" charset="2"/>
              </a:rPr>
              <a:t>= </a:t>
            </a:r>
            <a:r>
              <a:rPr lang="en-US" sz="2400" dirty="0" err="1" smtClean="0">
                <a:cs typeface="Symbol" charset="2"/>
              </a:rPr>
              <a:t>Q</a:t>
            </a:r>
            <a:r>
              <a:rPr lang="en-US" sz="2400" baseline="-25000" dirty="0" err="1" smtClean="0">
                <a:cs typeface="Symbol" charset="2"/>
              </a:rPr>
              <a:t>x</a:t>
            </a:r>
            <a:r>
              <a:rPr lang="en-US" sz="2400" baseline="-25000" dirty="0" smtClean="0">
                <a:cs typeface="Symbol" charset="2"/>
              </a:rPr>
              <a:t> </a:t>
            </a:r>
            <a:r>
              <a:rPr lang="en-US" sz="2400" dirty="0" err="1" smtClean="0">
                <a:cs typeface="Symbol" charset="2"/>
              </a:rPr>
              <a:t>f</a:t>
            </a:r>
            <a:r>
              <a:rPr lang="en-US" sz="2400" baseline="-25000" dirty="0" err="1" smtClean="0">
                <a:cs typeface="Symbol" charset="2"/>
              </a:rPr>
              <a:t>rev</a:t>
            </a:r>
            <a:r>
              <a:rPr lang="en-US" sz="2400" baseline="-25000" dirty="0" smtClean="0">
                <a:cs typeface="Symbol" charset="2"/>
              </a:rPr>
              <a:t> , </a:t>
            </a:r>
            <a:r>
              <a:rPr lang="en-US" sz="2400" baseline="-25000" dirty="0">
                <a:cs typeface="Symbol" charset="2"/>
              </a:rPr>
              <a:t> </a:t>
            </a:r>
            <a:r>
              <a:rPr lang="en-US" sz="2400" dirty="0" err="1" smtClean="0">
                <a:cs typeface="Symbol" charset="2"/>
              </a:rPr>
              <a:t>f</a:t>
            </a:r>
            <a:r>
              <a:rPr lang="en-US" sz="2400" baseline="-25000" dirty="0" err="1" smtClean="0">
                <a:cs typeface="Symbol" charset="2"/>
              </a:rPr>
              <a:t>y</a:t>
            </a:r>
            <a:r>
              <a:rPr lang="en-US" sz="2400" dirty="0" smtClean="0">
                <a:cs typeface="Symbol" charset="2"/>
              </a:rPr>
              <a:t> = </a:t>
            </a:r>
            <a:r>
              <a:rPr lang="en-US" sz="2400" dirty="0" err="1" smtClean="0">
                <a:cs typeface="Symbol" charset="2"/>
              </a:rPr>
              <a:t>Q</a:t>
            </a:r>
            <a:r>
              <a:rPr lang="en-US" sz="2400" baseline="-25000" dirty="0" err="1" smtClean="0">
                <a:cs typeface="Symbol" charset="2"/>
              </a:rPr>
              <a:t>y</a:t>
            </a:r>
            <a:r>
              <a:rPr lang="en-US" sz="2400" baseline="-25000" dirty="0" smtClean="0">
                <a:cs typeface="Symbol" charset="2"/>
              </a:rPr>
              <a:t> </a:t>
            </a:r>
            <a:r>
              <a:rPr lang="en-US" sz="2400" dirty="0" err="1" smtClean="0">
                <a:cs typeface="Symbol" charset="2"/>
              </a:rPr>
              <a:t>f</a:t>
            </a:r>
            <a:r>
              <a:rPr lang="en-US" sz="2400" baseline="-25000" dirty="0" err="1" smtClean="0">
                <a:cs typeface="Symbol" charset="2"/>
              </a:rPr>
              <a:t>rev</a:t>
            </a:r>
            <a:endParaRPr lang="en-US" sz="2400" baseline="-25000" dirty="0" smtClean="0">
              <a:cs typeface="Symbol" charset="2"/>
            </a:endParaRPr>
          </a:p>
          <a:p>
            <a:pPr marL="514350" indent="-457200"/>
            <a:r>
              <a:rPr lang="en-US" sz="2800" dirty="0" smtClean="0">
                <a:cs typeface="Symbol" charset="2"/>
              </a:rPr>
              <a:t>An amplitude dependence results from quad nonlinearity</a:t>
            </a:r>
          </a:p>
          <a:p>
            <a:pPr marL="514350" indent="-457200"/>
            <a:r>
              <a:rPr lang="en-US" sz="2800" dirty="0">
                <a:cs typeface="Symbol" charset="2"/>
              </a:rPr>
              <a:t>E</a:t>
            </a:r>
            <a:r>
              <a:rPr lang="en-US" sz="2800" dirty="0" smtClean="0">
                <a:cs typeface="Symbol" charset="2"/>
              </a:rPr>
              <a:t>nergy dependence due to chromaticity</a:t>
            </a:r>
          </a:p>
          <a:p>
            <a:pPr lvl="1"/>
            <a:r>
              <a:rPr lang="fr-FR" sz="2400" dirty="0"/>
              <a:t> </a:t>
            </a:r>
            <a:r>
              <a:rPr lang="fr-FR" sz="2400" dirty="0" err="1" smtClean="0"/>
              <a:t>Q</a:t>
            </a:r>
            <a:r>
              <a:rPr lang="fr-FR" sz="2400" baseline="-25000" dirty="0" err="1" smtClean="0"/>
              <a:t>x</a:t>
            </a:r>
            <a:r>
              <a:rPr lang="fr-FR" sz="2400" baseline="30000" dirty="0" smtClean="0"/>
              <a:t>’</a:t>
            </a:r>
            <a:r>
              <a:rPr lang="fr-FR" sz="2400" dirty="0" smtClean="0"/>
              <a:t> </a:t>
            </a:r>
            <a:r>
              <a:rPr lang="fr-FR" sz="2400" dirty="0"/>
              <a:t>=  </a:t>
            </a:r>
            <a:r>
              <a:rPr lang="fr-FR" sz="2400" dirty="0" smtClean="0"/>
              <a:t>-0.14     </a:t>
            </a:r>
            <a:r>
              <a:rPr lang="fr-FR" sz="2400" dirty="0" err="1" smtClean="0"/>
              <a:t>Q</a:t>
            </a:r>
            <a:r>
              <a:rPr lang="fr-FR" sz="2400" baseline="-25000" dirty="0" err="1" smtClean="0"/>
              <a:t>y</a:t>
            </a:r>
            <a:r>
              <a:rPr lang="fr-FR" sz="2400" baseline="30000" dirty="0" smtClean="0"/>
              <a:t>’</a:t>
            </a:r>
            <a:r>
              <a:rPr lang="fr-FR" sz="2400" dirty="0" smtClean="0"/>
              <a:t> </a:t>
            </a:r>
            <a:r>
              <a:rPr lang="fr-FR" sz="2400" dirty="0"/>
              <a:t>=   </a:t>
            </a:r>
            <a:r>
              <a:rPr lang="fr-FR" sz="2400" dirty="0" smtClean="0"/>
              <a:t>0.31</a:t>
            </a:r>
            <a:r>
              <a:rPr lang="en-US" sz="2400" baseline="-25000" dirty="0" smtClean="0">
                <a:cs typeface="Symbol" charset="2"/>
              </a:rPr>
              <a:t> </a:t>
            </a:r>
          </a:p>
          <a:p>
            <a:pPr lvl="1"/>
            <a:endParaRPr lang="en-US" sz="2400" dirty="0">
              <a:cs typeface="Symbol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BA67-3B6D-5148-826D-D57A5133EB0E}" type="datetime1">
              <a:rPr lang="en-US" smtClean="0"/>
              <a:t>3/25/15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773E-253F-B34D-B6E7-D7EB6D9E87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7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real damping. </a:t>
            </a:r>
          </a:p>
          <a:p>
            <a:pPr lvl="1"/>
            <a:r>
              <a:rPr lang="en-US" dirty="0" smtClean="0"/>
              <a:t>Amplitude of oscillation of each </a:t>
            </a:r>
            <a:r>
              <a:rPr lang="en-US" dirty="0" err="1" smtClean="0"/>
              <a:t>muon</a:t>
            </a:r>
            <a:r>
              <a:rPr lang="en-US" dirty="0" smtClean="0"/>
              <a:t> is COM</a:t>
            </a:r>
          </a:p>
          <a:p>
            <a:r>
              <a:rPr lang="en-US" dirty="0" err="1" smtClean="0"/>
              <a:t>Muons</a:t>
            </a:r>
            <a:r>
              <a:rPr lang="en-US" dirty="0" smtClean="0"/>
              <a:t> with different amplitude and energy </a:t>
            </a:r>
            <a:r>
              <a:rPr lang="en-US" dirty="0" err="1" smtClean="0"/>
              <a:t>decohere</a:t>
            </a:r>
            <a:endParaRPr lang="en-US" dirty="0" smtClean="0"/>
          </a:p>
          <a:p>
            <a:r>
              <a:rPr lang="en-US" dirty="0" err="1" smtClean="0"/>
              <a:t>Decoherence</a:t>
            </a:r>
            <a:r>
              <a:rPr lang="en-US" dirty="0" smtClean="0"/>
              <a:t> time [turns] ~ 1/</a:t>
            </a:r>
            <a:r>
              <a:rPr lang="en-US" dirty="0" smtClean="0">
                <a:latin typeface="Symbol" charset="2"/>
                <a:cs typeface="Symbol" charset="2"/>
              </a:rPr>
              <a:t>D</a:t>
            </a:r>
            <a:r>
              <a:rPr lang="en-US" dirty="0" smtClean="0">
                <a:cs typeface="Symbol" charset="2"/>
              </a:rPr>
              <a:t>Q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5FD9-60D0-D64C-B6C1-A2E1B7C89702}" type="datetime1">
              <a:rPr lang="en-US" smtClean="0"/>
              <a:t>3/25/15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773E-253F-B34D-B6E7-D7EB6D9E87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1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Amplitude dependent tune</a:t>
            </a:r>
            <a:endParaRPr lang="en-US" dirty="0"/>
          </a:p>
        </p:txBody>
      </p:sp>
      <p:pic>
        <p:nvPicPr>
          <p:cNvPr id="4" name="Picture 3" descr="tuneshift_vs dis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78" y="1220014"/>
            <a:ext cx="7296217" cy="563798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03E1-EF8C-9941-9249-0801CF424BAD}" type="datetime1">
              <a:rPr lang="en-US" smtClean="0"/>
              <a:t>3/25/15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773E-253F-B34D-B6E7-D7EB6D9E87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1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Amplitude dependent tune</a:t>
            </a:r>
            <a:endParaRPr lang="en-US" dirty="0"/>
          </a:p>
        </p:txBody>
      </p:sp>
      <p:pic>
        <p:nvPicPr>
          <p:cNvPr id="4" name="Picture 3" descr="tune_overlay_linear_10_4cm.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02293" y="308308"/>
            <a:ext cx="4811680" cy="62268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68489" y="5590998"/>
            <a:ext cx="605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Oscillation of single </a:t>
            </a:r>
            <a:r>
              <a:rPr lang="en-US" dirty="0" err="1" smtClean="0"/>
              <a:t>muon</a:t>
            </a:r>
            <a:r>
              <a:rPr lang="en-US" dirty="0" smtClean="0"/>
              <a:t> with and without quad 10 pole term</a:t>
            </a:r>
          </a:p>
          <a:p>
            <a:r>
              <a:rPr lang="en-US" dirty="0"/>
              <a:t> </a:t>
            </a:r>
            <a:r>
              <a:rPr lang="en-US" dirty="0" smtClean="0"/>
              <a:t>  4mm peak-to-peak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15ED-E90A-734F-870E-FBA082514ED2}" type="datetime1">
              <a:rPr lang="en-US" smtClean="0"/>
              <a:t>3/25/15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773E-253F-B34D-B6E7-D7EB6D9E87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8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Envelope of difference =&gt; </a:t>
            </a:r>
            <a:r>
              <a:rPr lang="en-US" dirty="0" smtClean="0">
                <a:latin typeface="Symbol" charset="2"/>
                <a:cs typeface="Symbol" charset="2"/>
              </a:rPr>
              <a:t>D</a:t>
            </a:r>
            <a:r>
              <a:rPr lang="en-US" dirty="0" smtClean="0">
                <a:cs typeface="Symbol" charset="2"/>
              </a:rPr>
              <a:t>Q</a:t>
            </a:r>
            <a:endParaRPr lang="en-US" dirty="0"/>
          </a:p>
        </p:txBody>
      </p:sp>
      <p:pic>
        <p:nvPicPr>
          <p:cNvPr id="4" name="Picture 3" descr="tune_difference_linear_10.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07332" y="778888"/>
            <a:ext cx="4620334" cy="59792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1176" y="5755517"/>
            <a:ext cx="580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Difference with and without quad 10 pole term</a:t>
            </a:r>
          </a:p>
          <a:p>
            <a:r>
              <a:rPr lang="en-US" dirty="0"/>
              <a:t> </a:t>
            </a:r>
            <a:r>
              <a:rPr lang="en-US" dirty="0" smtClean="0"/>
              <a:t>  (4mm peak-to-peak)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24787" y="2778935"/>
            <a:ext cx="261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180 </a:t>
            </a:r>
            <a:r>
              <a:rPr lang="en-US" dirty="0" err="1" smtClean="0"/>
              <a:t>deg</a:t>
            </a:r>
            <a:r>
              <a:rPr lang="en-US" dirty="0" smtClean="0"/>
              <a:t> out of phase after 420 turns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C9B0-E8E5-374D-B7B7-F5A513D894BF}" type="datetime1">
              <a:rPr lang="en-US" smtClean="0"/>
              <a:t>3/25/15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773E-253F-B34D-B6E7-D7EB6D9E87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5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une_difference_linear-allpole_44m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" y="392256"/>
            <a:ext cx="4363424" cy="3371729"/>
          </a:xfrm>
          <a:prstGeom prst="rect">
            <a:avLst/>
          </a:prstGeom>
        </p:spPr>
      </p:pic>
      <p:pic>
        <p:nvPicPr>
          <p:cNvPr id="5" name="Picture 4" descr="tune_difference_linear_all_34m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400" y="497751"/>
            <a:ext cx="4370137" cy="3376924"/>
          </a:xfrm>
          <a:prstGeom prst="rect">
            <a:avLst/>
          </a:prstGeom>
        </p:spPr>
      </p:pic>
      <p:pic>
        <p:nvPicPr>
          <p:cNvPr id="6" name="Picture 5" descr="tune_difference_linear_all_39mm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25" y="3351689"/>
            <a:ext cx="4231406" cy="3269723"/>
          </a:xfrm>
          <a:prstGeom prst="rect">
            <a:avLst/>
          </a:prstGeom>
        </p:spPr>
      </p:pic>
      <p:pic>
        <p:nvPicPr>
          <p:cNvPr id="7" name="Picture 6" descr="tuneshift_vs disp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845" y="3536400"/>
            <a:ext cx="4137396" cy="3197079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F323-5088-D646-A54C-82D3A93A7563}" type="datetime1">
              <a:rPr lang="en-US" smtClean="0"/>
              <a:t>3/25/15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773E-253F-B34D-B6E7-D7EB6D9E87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2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gma_xy_qm01_deltae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32" y="677356"/>
            <a:ext cx="7644856" cy="59073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52537" y="6062062"/>
            <a:ext cx="411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quad </a:t>
            </a:r>
            <a:r>
              <a:rPr lang="en-US" dirty="0" err="1" smtClean="0"/>
              <a:t>multipoles</a:t>
            </a:r>
            <a:r>
              <a:rPr lang="en-US" dirty="0" smtClean="0"/>
              <a:t> and no energy spread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011" y="485632"/>
            <a:ext cx="399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dependence  of centroid and width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FF72-9491-BC46-B756-6FBC650C09F8}" type="datetime1">
              <a:rPr lang="en-US" smtClean="0"/>
              <a:t>3/25/15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773E-253F-B34D-B6E7-D7EB6D9E87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7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F84A-61C3-C545-AF9F-DDF872E02FAD}" type="datetime1">
              <a:rPr lang="en-US" smtClean="0"/>
              <a:t>3/25/15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773E-253F-B34D-B6E7-D7EB6D9E87B6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sigma_xy_qm_all_deltae0_10m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1" y="1842906"/>
            <a:ext cx="4517373" cy="34906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40864" y="398468"/>
            <a:ext cx="394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dependence of centroid and width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82548" y="767800"/>
            <a:ext cx="4770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quad </a:t>
            </a:r>
            <a:r>
              <a:rPr lang="en-US" dirty="0" err="1" smtClean="0"/>
              <a:t>multipoles</a:t>
            </a:r>
            <a:r>
              <a:rPr lang="en-US" dirty="0"/>
              <a:t> </a:t>
            </a:r>
            <a:r>
              <a:rPr lang="en-US" dirty="0" smtClean="0"/>
              <a:t>included. Zero energy spread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35464" y="5148937"/>
            <a:ext cx="208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10mm peak-to-peak</a:t>
            </a:r>
            <a:endParaRPr lang="en-US" dirty="0"/>
          </a:p>
        </p:txBody>
      </p:sp>
      <p:pic>
        <p:nvPicPr>
          <p:cNvPr id="10" name="Picture 9" descr="sigma_xy_20mm_qm_all_e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562" y="1819565"/>
            <a:ext cx="4511477" cy="34861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18179" y="5173841"/>
            <a:ext cx="208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20mm peak-to-peak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4510</TotalTime>
  <Words>359</Words>
  <Application>Microsoft Macintosh PowerPoint</Application>
  <PresentationFormat>On-screen Show (4:3)</PresentationFormat>
  <Paragraphs>80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Decoherence of CBO</vt:lpstr>
      <vt:lpstr>Decoherence</vt:lpstr>
      <vt:lpstr>Damping</vt:lpstr>
      <vt:lpstr>Amplitude dependent tune</vt:lpstr>
      <vt:lpstr>Amplitude dependent tune</vt:lpstr>
      <vt:lpstr>Envelope of difference =&gt; DQ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Energy and amplitude dependence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Decoherence of CBO</dc:title>
  <dc:creator>David Rubin</dc:creator>
  <cp:lastModifiedBy>David Rubin</cp:lastModifiedBy>
  <cp:revision>15</cp:revision>
  <dcterms:created xsi:type="dcterms:W3CDTF">2015-03-22T21:44:04Z</dcterms:created>
  <dcterms:modified xsi:type="dcterms:W3CDTF">2015-03-26T00:54:16Z</dcterms:modified>
</cp:coreProperties>
</file>