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OldStandardT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d59015c1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d59015c1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start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partition the input space into discrete regions, each of which is assigned a label and confidence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(after regression trees) key idea: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rich information provided by APIs on a prediction query, as a pseudo-identifier for the path that the input chooses in the tree.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One way of handling such inputs  is to label each node in the tree with an output value. On an input, then traverse the tree until we reach a leaf or an internal node with a split over a missing feature, and output that value of that leaf or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i="1" lang="en"/>
              <a:t>After goal) </a:t>
            </a:r>
            <a:r>
              <a:rPr lang="en"/>
              <a:t> We formalize these notions by defining oracles that the adversary can query to obtain an identifier for the leaf or internal node reached by an input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d59015c14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d59015c14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It is Simple to change APIs to not return confidences and not respond to incomplete queries,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assuming applications can get by without the query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This will prevent many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d59015c1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d59015c1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ML APIs already work with some finite precision when answering queries.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BigML reports confidences with 5 decimal places,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provides values with 16 significant digits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understand the effects of limiting precision further, we re-evaluate equation-solving and decision tree pathfinding attacks with confidence scores rounded to a fixed decimal place.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Equation-solving attacks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rounding the class probabilities means that the solution to the obtained equation-system might not be the target f , but some truncated version of 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Decision trees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rounding confidence scores increases the chance of node id collisions, and thus decreases our attacks’ success rate.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regression trees,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rounding has no effect on our attacks.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Figure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7 shows the results of experiments on softmax models, with class probabilities rounded to 2–5 decimals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plot only Rtest, the results for Runif being similar.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observe that class probabilities rounded to 4 or 5 decimal places (as done already in BigML) have no effect on the attack’s success.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rounding further to 3 and 2 decimal places, the attack is </a:t>
            </a:r>
            <a:r>
              <a:rPr b="1" lang="en"/>
              <a:t>weakened</a:t>
            </a:r>
            <a:r>
              <a:rPr lang="en"/>
              <a:t>, but still vastly outperforms adaptive retraining using class labels only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d59015c14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d59015c14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support vector Machine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 trivially useless learning algorithm for binary logistic regression, that discards the training data and sets w and β to 0. This algorithm is differentially private, yet w and β can easily be recovered using equation-solving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strategy would be to apply Differential Privacy to the model parameters.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would amount to saying that a query should not allow adversary to distinguish between closely neighboring model parameters.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d59015c14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d59015c14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Evasion attacks fall into the larger field of adversarial machine learning, that studies machine learning in general adversarial settings. In that context, a number of authors have considered strategies and defenses for poisoning attacks, that consist in injecting maliciously crafted samples into a model’s train or test data, so as to decrease the learned model’s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Poisoning attacks </a:t>
            </a:r>
            <a:r>
              <a:rPr lang="en" sz="1400">
                <a:solidFill>
                  <a:srgbClr val="595959"/>
                </a:solidFill>
              </a:rPr>
              <a:t>defenses for poisoning attacks, that consist in injecting maliciously crafted samples into a model’s train or test data, so as to decrease the learned model’s accuracy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In a malicious,improper model extraction techniques have been applied for interpreting and compressing complex neural networks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cONCLUSION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Performing model extraction attacks can be done at high efficiency and there is a wide application of attacks, that exploit common API features,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595959"/>
                </a:solidFill>
              </a:rPr>
              <a:t>availability of confidence scores or the ability to query arbitrary partial inputs</a:t>
            </a:r>
            <a:endParaRPr sz="14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ca6fa7d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ca6fa7d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Increasingly often, confidential ML models are being deployed with publicly accessible query interfaces.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Open-source frameworks such as PredictionIO and cloud-based services offered by Amazon, Google, Microsoft, BigML, and others have arisen to broaden and simplify ML model deployment. Cloud-based ML services often allow model owners to charge others for queries to their commercially valuable models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d3a70c9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d3a70c9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 model extraction attacks, an adversary with black-box access, and no prior knowledge of an ML model’s parameters or training data, aims to duplicate “steal” the functionality of 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extract the exact parameters of a target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successful attacks rely on the information rich outputs returned by the ML prediction APIs of all cloud-based services we investigated.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Google, Amazon, Microsoft, and BigML are examples of cloud based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 consider an adversary that can query an ML model (a.k.a. a prediction API) to obtain predictions on input feature vectors.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may be viewed as a black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adversary may or may not know the model type (logistic regression, decision tree, etc.) or the distribution over the data used to train the model.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adversary’s goal is to extract an equivalent or near-equivalent ML model one that achieves (close to) 100% agreement on an input space of interest.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mentioned these attacks are against models whose outputs consisting of a class label only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= categorical features, which assume one of a finite set of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consider models obtained by supervised learning. These models are generated by a training algorithm T that takes as input a training set {(xi,yi)}i, where (xi, yi) ∈X ×Y is an input with an associated (presumptively correct) class label.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 of T is a model f defined by a set of parameters, which are model-specific, and hyper-parameters, which specify the type of models T generates.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Hyper-parameters may be viewed as distinguished parameters, often taken from a small number of standard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a6fa7d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a6fa7d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To get a prediction from a model, a user sends one or more input queries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595959"/>
                </a:solidFill>
              </a:rPr>
              <a:t>Reason: </a:t>
            </a:r>
            <a:r>
              <a:rPr b="1" lang="en" sz="1800">
                <a:solidFill>
                  <a:srgbClr val="595959"/>
                </a:solidFill>
              </a:rPr>
              <a:t>Motivations for adversaries to perform model extraction attacks would include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Violating training-data privacy.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Model extraction could, in turn, leak information about sensitive training data.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Prior attacks such as model inversion have shown that access to a model can be abused to infer information about training set points.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exploiting incomplete queries can drastically improve the success of some attacks.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Apart from PredictionIO,(i.e. Google, Amazon BigML) all of the services examined respond to prediction queries with not only class labels, but a variety of additional information, including confidence scores (typically class probabilities) for the predicted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Steps to model extraction attack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Remove rows w/ missing values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Apply one-hot encoding to categorical features to range (-1,1)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Train model over random 70% of data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Keep rest for evaluation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a6fa7d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a6fa7d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595959"/>
                </a:solidFill>
              </a:rPr>
              <a:t>S</a:t>
            </a:r>
            <a:r>
              <a:rPr i="1" lang="en" sz="1800">
                <a:solidFill>
                  <a:srgbClr val="595959"/>
                </a:solidFill>
              </a:rPr>
              <a:t>traightforward-</a:t>
            </a:r>
            <a:endParaRPr i="1"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estimating the probability of a binary response, based on a number of independent features.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595959"/>
                </a:solidFill>
              </a:rPr>
              <a:t>it defines a hyperplane in the feature space X (defined by w· x+β = 0), that separates the two classes</a:t>
            </a:r>
            <a:endParaRPr i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595959"/>
                </a:solidFill>
              </a:rPr>
              <a:t>D - the data set</a:t>
            </a:r>
            <a:endParaRPr i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595959"/>
                </a:solidFill>
              </a:rPr>
              <a:t> Any user who wishes to make more than d +1 queries to a model would then minimize the prediction cost by first running a crossuser model extraction attack, and then using the extracted model for personal use, free of charge. </a:t>
            </a:r>
            <a:endParaRPr i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595959"/>
                </a:solidFill>
              </a:rPr>
              <a:t>Attackers with a final goal of model-inversion or evasion may have incentives to first extract the model.</a:t>
            </a:r>
            <a:endParaRPr i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595959"/>
                </a:solidFill>
              </a:rPr>
              <a:t>For services with black-box-only access (e.g., Amazon or Google), a user may abuse the service’s resources to train a model over a large data set D , and extract it after only d +1 predictions. (data plus one)</a:t>
            </a:r>
            <a:endParaRPr i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595959"/>
                </a:solidFill>
              </a:rPr>
              <a:t>For these models, the attack requires only 41 queries on average, and 113 at most</a:t>
            </a:r>
            <a:endParaRPr i="1"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d3a70c94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d3a70c94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MLR-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combines c binary models, each with parameters wi,βi, to form a multiclass model.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model fits a joint multinomial distribution to all training samples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regularization term, the loss function is </a:t>
            </a:r>
            <a:r>
              <a:rPr b="1" lang="en"/>
              <a:t>strongly convex</a:t>
            </a:r>
            <a:r>
              <a:rPr lang="en"/>
              <a:t>, and the optimization thus converges to a global minimum </a:t>
            </a:r>
            <a:r>
              <a:rPr lang="en"/>
              <a:t>yielding</a:t>
            </a:r>
            <a:r>
              <a:rPr lang="en"/>
              <a:t> the same </a:t>
            </a:r>
            <a:r>
              <a:rPr lang="en"/>
              <a:t>probabilities to the adversary's function as all available samples.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OvR model trains a separate binary LR for each class, and then normalizes the class probabilities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consider multilayer perceptrons (MLP), that first apply a non-linear transform to all inputs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2,  followed by a softmax regression in the transformed space.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MLP-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(non-linear system)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 not know apply an arbitrary number of how many samples we need to find a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find a solution (in contrast to linear systems where d +1 samples are necessary and sufficient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solve the equation system with BFGS [41] in scikit [42]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d59015c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d59015c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BFGS 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(Broyden-Fletcher-Goldfarb-Shanno algorithm) optimization algorithm.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of hill-climbing optimization techniques that seek a stationary point of a function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Table 4 shows the extraction success for each model, as we vary α from 0.5 to at most 5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converge to a model ˆf that very closely approximates f . 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LR models, queries are chosen non-adaptively, so Adversary may submit a single ‘batch request’ to the API.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Digits figure 2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260 samples on average, and 650 for the largest model 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MLPs with 20 hidden nodes, we achieved &gt;99.9% accuracy with 5,410 samples on average and 11,125 at most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Cross-user model-extraction attacks can be extremely 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efficient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Figure 2</a:t>
            </a:r>
            <a:endParaRPr b="1"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Figure 2a, shows a plot, 5 of the model’s representers from the training data. In Figure 2a, we plot 5 of the model’s representers from the training data, and the 5 closest (in l1 norm) extracted representers. The attack clearly leaks information on individual training points.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attack clearly leaks information on individual training points. 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attack’s robustness is measured by uncertainty about s, by attacking the second model with only 10 local representers (10,000 equations in 750 unknowns). 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measure the attack’s robustness to uncertainty about s, by attacking the second model with only 10 local representers (10,000 equations in 750 unknowns)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Figure 2b shows the average image of training points classified as a 3,4,5,6 or 7 by the target model f , along with 5 extracted representers of ˆf .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attack seems to be leaking the ‘average 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representer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’ of each class in the training data.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d59015c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d59015c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</a:t>
            </a:r>
            <a:r>
              <a:rPr lang="en"/>
              <a:t> methods are commonly used to efficiently extend support vector machines (SVM) to nonlinear classifiers.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595959"/>
                </a:solidFill>
              </a:rPr>
              <a:t>Have the advantage of computing class probabilities, extends to multiclass problems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595959"/>
                </a:solidFill>
              </a:rPr>
              <a:t>KLR-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595959"/>
                </a:solidFill>
              </a:rPr>
              <a:t>over-estimating  still results in a consistent system of equations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</a:pPr>
            <a:r>
              <a:rPr lang="en" sz="1400">
                <a:solidFill>
                  <a:srgbClr val="595959"/>
                </a:solidFill>
              </a:rPr>
              <a:t>f’s outputs are unchanged by adding ‘extra’ representers, with weights α = 0.</a:t>
            </a:r>
            <a:endParaRPr sz="14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 over-estimating s still results in a consistent system of equations, of which a solution is the model f , augmented with unused representers. </a:t>
            </a:r>
            <a:endParaRPr sz="14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Training data may leak even if A extracts a model (adversarial) ˆf with s   representers. </a:t>
            </a:r>
            <a:endParaRPr sz="14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We assume 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First model is </a:t>
            </a:r>
            <a:endParaRPr sz="14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</a:pPr>
            <a:r>
              <a:rPr lang="en" sz="1400">
                <a:solidFill>
                  <a:srgbClr val="595959"/>
                </a:solidFill>
              </a:rPr>
              <a:t>build two klr models radial-basis function (RBF) kernel for a data set of handwritten digits</a:t>
            </a:r>
            <a:endParaRPr sz="14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</a:pPr>
            <a:r>
              <a:rPr lang="en" sz="1400">
                <a:solidFill>
                  <a:srgbClr val="595959"/>
                </a:solidFill>
              </a:rPr>
              <a:t>select 20 random digits as representers for the first model, and all 1,257 training points for the second. We extract the first model, assuming knowledge of s, by solving a system of 50,000 equations in 1,490 unknowns</a:t>
            </a:r>
            <a:endParaRPr sz="14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</a:pPr>
            <a:r>
              <a:rPr lang="en" sz="1400">
                <a:solidFill>
                  <a:srgbClr val="595959"/>
                </a:solidFill>
              </a:rPr>
              <a:t>Use , logistic-loss minimization using gradient descent</a:t>
            </a:r>
            <a:endParaRPr sz="14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</a:pPr>
            <a:r>
              <a:rPr lang="en" sz="1400">
                <a:solidFill>
                  <a:srgbClr val="595959"/>
                </a:solidFill>
              </a:rPr>
              <a:t>e initialize the extracted representers to uniformly random vectors in X , as we assume A does not know the training data distribution. </a:t>
            </a:r>
            <a:endParaRPr sz="14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d59015c1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d59015c1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----&gt; start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to a model may enable inference of privacy damaging information, particularly about the training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are best in whitebox……(go to slideshow)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 After whitebox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black-box setting, remote queries to a prediction API, combined with numerical approximation techniques, enable successful, albeit much less efficient, attacks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black-box attacks, the authors of [23] estimate a query latency of 70 millisecond.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Thus, it takes 24 minutes to recover a single face (the inversion attack runs in seconds), and 16 hours to recover all 40 images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Composing Attack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 plus inversion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attempts to extract a model ˆf ≈ f , and then uses it with the [23] white-box inversion attack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replace adaptive queries with a non-adaptive “batch” query to f , followed by local computation.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is to reconstruct faces for 40 queries performing model inversion over a previously extracted model results in an attack that is both faster and requires 20× fewer online queries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21725" y="11103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Extraction Attacks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166800" y="325591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685 Machine Learning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Mahmoud Nabil Mahmoud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Written by: Anthony Carthen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Path-Finding Attack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 the input space into discrete regions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discrete region is assigned a label and confidence score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regression trees, each leaf is labeled with a real-valued output and confidence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Allows for binary and multi-ary splits over categorical features binary splits over numeric features.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leaf of the tree is labeled with a class label and a confidence score.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Goal: use data rich information provided by APIs on a prediction query, as a pseudo-identifier for the pathby labeling each node in tree with output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Attacks apply to regression trees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regression trees, each leaf is labeled with a real-valued output and confidence.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 Countermeasures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 against attacks involve </a:t>
            </a:r>
            <a:r>
              <a:rPr lang="en"/>
              <a:t>prediction API minimization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constraint here is that the resulting API must still be useful in (honest) applications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Rounding Confidences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Differential privacy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Ensemble Methods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Rounding confidences 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147675" y="1106963"/>
            <a:ext cx="587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might need confidences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possible defense is to round confidence scores to some fixed precision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Equation-solving attacks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rounding the class probabilities means that the solution to the obtained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equation-system might not be the target f , but some truncated version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of it.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Decision trees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rounding confidence scores increases the chance of node id collisions,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and thus decreases our attacks’ success rate.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regression trees,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rounding has no effect on our attacks.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825" y="2035275"/>
            <a:ext cx="4296025" cy="28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Privacy &amp; Ensemble method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Privacy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pplied to regressions, </a:t>
            </a:r>
            <a:r>
              <a:rPr lang="en"/>
              <a:t>SVMs</a:t>
            </a:r>
            <a:r>
              <a:rPr lang="en"/>
              <a:t>, decision trees and neural networks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Theory: To protect individual training data elements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Goal: Apply DP directly to model parameters.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Ensemble methods such as random forests return as prediction an aggregation of predictions by a number of individual models.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resilient to extraction attacks, in the sense that attackers will only be able to obtain relatively coarse approximations of the target function.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Studies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Evasion attacks - studies machine learning in general adversarial settings.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Poisoning attacks - to decrease the learned model’s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Performing model extraction attacks can be done at high </a:t>
            </a:r>
            <a:r>
              <a:rPr lang="en"/>
              <a:t>efficiency and broad applicability of attacks that exploit common API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generic equation solving attack for models with a logistic output layer and a novel path-finding algorithm for decision trees.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 attacker that only obtains class labels for adaptively chosen inputs, may launch less effective, yet potentially harmful, retraining attacks.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ML-as-a-service offerings may accept partial feature vectors as inputs and include confidence values with predictions.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Extraction Attack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extraction attacks occur against models that output only class labels, the obvious countermeasure against extraction attacks that rely on confidence values.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Exploit the tension between query access and confidentiality in ML models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350" y="2472300"/>
            <a:ext cx="5095300" cy="26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2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Solving Attacks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</a:t>
            </a:r>
            <a:r>
              <a:rPr lang="en" sz="1600"/>
              <a:t>dversary may be able to make direct queries, providing an arbitrary input x to a model f and obtaining the output f(x).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</a:t>
            </a:r>
            <a:r>
              <a:rPr lang="en" sz="1600"/>
              <a:t>dversary may be able to make only indirect queries, i.e., queries on points in input space M yielding outputs f(ex(M)).</a:t>
            </a:r>
            <a:endParaRPr sz="1600"/>
          </a:p>
          <a:p>
            <a:pPr indent="-304800" lvl="1" marL="914400" rtl="0" algn="l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 The feature extraction mechanism ex may be unknown to the adversary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An adversary may know any of a number of pieces of information about a target f :</a:t>
            </a:r>
            <a:endParaRPr sz="1600"/>
          </a:p>
          <a:p>
            <a:pPr indent="-330200" lvl="0" marL="13716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training algorithm T generated f , </a:t>
            </a:r>
            <a:endParaRPr sz="1600"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hyper-parameters used with T ,</a:t>
            </a:r>
            <a:endParaRPr sz="1600"/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the feature extraction function ex.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 believes f belongs to some model class, then A’s goal is to extract a model ˆf from the same class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Logistic Regression </a:t>
            </a:r>
            <a:r>
              <a:rPr i="1" lang="en"/>
              <a:t>c</a:t>
            </a:r>
            <a:r>
              <a:rPr lang="en"/>
              <a:t> = 2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possibly devastating consequences for all cloud based services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LR is a linear classifier: it defines a 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hyperplane in the feature space X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Defined by parameters 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w ∈ Rd, β ∈ R, </a:t>
            </a:r>
            <a:endParaRPr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outputs a probability f1(x) = σ(w · x + β), where σ(t) = 1/(1+e−t ). </a:t>
            </a:r>
            <a:endParaRPr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LR is a linear classifier: cost less than $0.10  </a:t>
            </a:r>
            <a:endParaRPr i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200"/>
              <a:t>Attack requires 41 queries on average, 113 at most. </a:t>
            </a:r>
            <a:endParaRPr b="1" i="1" sz="12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201" y="1541600"/>
            <a:ext cx="36001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56550" y="13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Multiclass LR (MLR) &amp; Multilayer Perceptrons (MLP) </a:t>
            </a:r>
            <a:r>
              <a:rPr lang="en" sz="1400">
                <a:solidFill>
                  <a:schemeClr val="dk2"/>
                </a:solidFill>
              </a:rPr>
              <a:t> All model classes with a ‘logistic’ layer  </a:t>
            </a:r>
            <a:r>
              <a:rPr i="1" lang="en" sz="1400">
                <a:solidFill>
                  <a:schemeClr val="dk2"/>
                </a:solidFill>
              </a:rPr>
              <a:t>c </a:t>
            </a:r>
            <a:r>
              <a:rPr lang="en" sz="1400">
                <a:solidFill>
                  <a:schemeClr val="dk2"/>
                </a:solidFill>
              </a:rPr>
              <a:t> &gt; 2</a:t>
            </a:r>
            <a:r>
              <a:rPr lang="en"/>
              <a:t>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99050" y="1165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softmax, one-vs-rest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MLR-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Model f is defined by parameters w ∈ Rcd, β ∈ Rc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Non-linear and no analytical solution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Softmax models - </a:t>
            </a:r>
            <a:r>
              <a:rPr lang="en" sz="1400"/>
              <a:t>e (x, f(x)) gives c equations in w and β str</a:t>
            </a:r>
            <a:r>
              <a:rPr lang="en"/>
              <a:t>o</a:t>
            </a:r>
            <a:r>
              <a:rPr lang="en" sz="1400"/>
              <a:t>ngly convex with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</a:t>
            </a:r>
            <a:r>
              <a:rPr baseline="30000" lang="en" sz="1400"/>
              <a:t>w</a:t>
            </a:r>
            <a:r>
              <a:rPr baseline="30000" i="1" lang="en" sz="1400"/>
              <a:t>i</a:t>
            </a:r>
            <a:r>
              <a:rPr baseline="30000" lang="en" sz="1400"/>
              <a:t>+</a:t>
            </a:r>
            <a:r>
              <a:rPr lang="en" sz="1400"/>
              <a:t>β</a:t>
            </a:r>
            <a:r>
              <a:rPr baseline="30000" lang="en" sz="1400"/>
              <a:t>i </a:t>
            </a:r>
            <a:r>
              <a:rPr lang="en" sz="1400"/>
              <a:t>/ (∑</a:t>
            </a:r>
            <a:r>
              <a:rPr baseline="-25000" lang="en" sz="1400"/>
              <a:t>j=0</a:t>
            </a:r>
            <a:r>
              <a:rPr baseline="30000" lang="en" sz="1400"/>
              <a:t>c-1</a:t>
            </a:r>
            <a:r>
              <a:rPr lang="en" sz="1400"/>
              <a:t> e</a:t>
            </a:r>
            <a:r>
              <a:rPr baseline="30000" lang="en" sz="1400"/>
              <a:t>wj*x+</a:t>
            </a:r>
            <a:r>
              <a:rPr lang="en" sz="1400"/>
              <a:t>βj</a:t>
            </a:r>
            <a:r>
              <a:rPr lang="en" sz="1400"/>
              <a:t>) = f</a:t>
            </a:r>
            <a:r>
              <a:rPr baseline="-25000" lang="en" sz="1400"/>
              <a:t>i</a:t>
            </a:r>
            <a:r>
              <a:rPr lang="en" sz="1400"/>
              <a:t>(x)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/>
              <a:t>loss function - strongly convex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Method to </a:t>
            </a:r>
            <a:r>
              <a:rPr lang="en" sz="1400"/>
              <a:t>minimize logistic loss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18825" y="12257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MLP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perceptrons with 1 hidden layer: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w ∈ R</a:t>
            </a:r>
            <a:r>
              <a:rPr baseline="30000" lang="en"/>
              <a:t>dh+hc</a:t>
            </a:r>
            <a:r>
              <a:rPr lang="en"/>
              <a:t>d, β ∈ R</a:t>
            </a:r>
            <a:r>
              <a:rPr baseline="30000" lang="en"/>
              <a:t>h+c</a:t>
            </a:r>
            <a:r>
              <a:rPr lang="en"/>
              <a:t>,</a:t>
            </a:r>
            <a:r>
              <a:rPr lang="en" sz="1200"/>
              <a:t> h - # of hidden nodes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-loss function - not strongly convex, converges to local min. </a:t>
            </a:r>
            <a:r>
              <a:rPr lang="en" sz="1200"/>
              <a:t>*model does not match exactly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Train softmax regression over OvR (c=5)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Explore query budgets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α · k, k - number of unknown model parameters		 α - budget scaling factor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48350" y="15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Multiclass LR (MLR) &amp; Multilayer Perceptrons (MLP) </a:t>
            </a:r>
            <a:r>
              <a:rPr lang="en" sz="1400">
                <a:solidFill>
                  <a:schemeClr val="dk2"/>
                </a:solidFill>
              </a:rPr>
              <a:t> c</a:t>
            </a:r>
            <a:r>
              <a:rPr i="1" lang="en" sz="1400">
                <a:solidFill>
                  <a:schemeClr val="dk2"/>
                </a:solidFill>
              </a:rPr>
              <a:t> &gt; 2</a:t>
            </a:r>
            <a:endParaRPr i="1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MLR 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solve the equation system with BFGS [41] in scikit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MLR models (softmax and OvR), the attack is extremely efficient, requiring around one query per unknown parameter of f</a:t>
            </a:r>
            <a:endParaRPr/>
          </a:p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theano - un stochastic gradient descent for 1,000 epochs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system to solve is more complex, with about 4 times more unknowns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 = c·(d+ 1) parameters (c is the number of classes)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90450"/>
            <a:ext cx="3472825" cy="20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4563" y="3758113"/>
            <a:ext cx="29813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Logistic regression 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Model’s outputs are directly computed as a function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Assuming attacker knows exact number of representers sampled </a:t>
            </a:r>
            <a:r>
              <a:rPr b="1" i="1" lang="en"/>
              <a:t>x,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KLR is a softmax model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Replace linear components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200"/>
              <a:t>∑s r=1 αi,rK(x,xr) +βi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K is a kernel function x representers x</a:t>
            </a:r>
            <a:r>
              <a:rPr baseline="-25000" lang="en"/>
              <a:t>1</a:t>
            </a:r>
            <a:endParaRPr baseline="-25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sample (x, f(x)) yields c equations over parameters α ∈ R</a:t>
            </a:r>
            <a:r>
              <a:rPr baseline="30000" lang="en"/>
              <a:t>sc</a:t>
            </a:r>
            <a:r>
              <a:rPr lang="en"/>
              <a:t>, β ∈ R</a:t>
            </a:r>
            <a:r>
              <a:rPr baseline="30000" lang="en"/>
              <a:t>c</a:t>
            </a:r>
            <a:r>
              <a:rPr lang="en"/>
              <a:t> </a:t>
            </a:r>
            <a:endParaRPr/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radial-basis function </a:t>
            </a:r>
            <a:r>
              <a:rPr lang="en"/>
              <a:t>(RBF) - kernel for a data set of handwritten digits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 random digits as representers for the first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1,257 training points for the second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3" y="3384678"/>
            <a:ext cx="3740100" cy="15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Inversion Attacks on Extracted Models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work best in whitebox setting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</a:t>
            </a:r>
            <a:r>
              <a:rPr lang="en"/>
              <a:t>s </a:t>
            </a:r>
            <a:r>
              <a:rPr lang="en"/>
              <a:t>access</a:t>
            </a:r>
            <a:r>
              <a:rPr lang="en"/>
              <a:t> to a classifier f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find the input x</a:t>
            </a:r>
            <a:r>
              <a:rPr baseline="-25000" lang="en"/>
              <a:t>opt</a:t>
            </a:r>
            <a:r>
              <a:rPr lang="en"/>
              <a:t> -maximizes class probability for class i: xopt = argmax</a:t>
            </a:r>
            <a:r>
              <a:rPr baseline="-25000" lang="en"/>
              <a:t>x</a:t>
            </a:r>
            <a:r>
              <a:rPr lang="en"/>
              <a:t>∈</a:t>
            </a:r>
            <a:r>
              <a:rPr baseline="-25000" lang="en"/>
              <a:t>x f(</a:t>
            </a:r>
            <a:r>
              <a:rPr baseline="-25000" i="1" lang="en"/>
              <a:t>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Allows recovery of facial images of training set  when f is a facial recognition model</a:t>
            </a:r>
            <a:endParaRPr/>
          </a:p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412,160 unknowns (d = 10,304 and c = 40). model ˆf achieving R</a:t>
            </a:r>
            <a:r>
              <a:rPr baseline="-25000" lang="en"/>
              <a:t>test</a:t>
            </a:r>
            <a:r>
              <a:rPr baseline="30000" lang="en"/>
              <a:t>TV</a:t>
            </a:r>
            <a:r>
              <a:rPr lang="en"/>
              <a:t> , </a:t>
            </a:r>
            <a:r>
              <a:rPr lang="en"/>
              <a:t>R</a:t>
            </a:r>
            <a:r>
              <a:rPr baseline="30000" lang="en"/>
              <a:t>TV</a:t>
            </a:r>
            <a:r>
              <a:rPr baseline="-25000" lang="en"/>
              <a:t>Unif</a:t>
            </a:r>
            <a:r>
              <a:rPr lang="en"/>
              <a:t>  in the order of 10</a:t>
            </a:r>
            <a:r>
              <a:rPr baseline="30000" lang="en"/>
              <a:t>-3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 parameters to extract linear in the number of people 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ˆf in white-box model inversion attacks, are visually indistinguishable from queries obtained using the true 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a blackbox attack, it takes 24 minutes to recover a single face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