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D60-8D8D-44E9-94CC-021A5F93EF6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D6461-BF63-46FC-886D-3E13AC2AD8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F32C3-E640-49E6-8740-4E84557C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6039DF-5CF4-44B5-8E6B-3E24220F0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E4A14-9211-4649-992A-B2979B9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577B-EC72-4BA7-B3A8-572F51DE421D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686DF-DCFF-4B19-8F7E-6202CC0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650A6-0322-4A36-9B76-2FAC45F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3CA9-3D67-40FC-8E68-D76CCAC6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5FF7BB-4E03-498C-B4BA-E9532AAA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2556B-2F2F-44E6-A2FB-E7FD185B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2F5-108E-45E1-979F-B4199D435159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74392-5F93-428B-B4A1-292C974B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0142B-601F-434A-8C83-601C1E5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809F90-32F1-48C8-AD95-266FA35D2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C1E365-8598-4287-85C1-07BA9B6F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6090D-1622-4EF6-8E8E-5775E64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1000-EBB8-4A4C-8315-4FC8E1D36AC4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1DBF4-76E0-4D53-9748-976C73AC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15EC-E836-4C8A-B162-C46E5E41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9E62-BCCA-4E44-8F82-61CE0D5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1128A-E310-4F7B-B4DA-2BBEAECE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6BC57-9DD2-4FDE-97BC-746EABE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FEF3A-5310-4CCE-A1F5-81F57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047C0-734F-4722-A1FD-742FBBD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6BE92-2678-44C8-8434-ECBCD9F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1FBF4-1100-410B-9518-64C9E778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5D27A-446D-4465-8134-19BE66A3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5BDC-69CC-4047-B6B5-D4F6B5F59084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7EC6C-B3C7-44D0-8A6D-E40BAD05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197D0-132D-4EBD-81CE-318FAB0D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44834-620B-455D-A3E8-F2065E7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35A52-7240-4DD3-B76A-2098C850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879FE-BB46-4083-BD4E-4BAA99770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E7B5F-1956-4BBD-A9D8-E5631AE5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A340-0EA6-49D4-92AC-32FA4DC2BDAD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7E092-D635-4340-AB8F-0C18197D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22AB1-EA51-42CE-961C-496F1E22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62DBB-9279-4D09-B50F-D04971F1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5C3F3-CC9C-49BE-A880-FD31AE06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D6070-4532-4934-AF92-F20A3552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1545AF-2349-46A9-B576-BC151DFF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2CAED8-3C84-4099-ACCD-9C495CCB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32A2B-6DBB-4DB1-8324-0D78DEC3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9015-28FF-4C37-AFF1-6928A237F556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6BBFC-57EF-42C6-ACD6-3D38E684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1D8E48-ACCA-4209-BC0F-6D7C5F2C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86416-3D68-4BD2-8EB0-9414C364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09A8C-A74C-415A-8A97-73FF618F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C8FF-BE58-42D3-9C97-94E5B2C56385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7969FA-468E-4063-B83D-B139B44F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9EE8A9-3402-43D7-945F-774A72F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6980B4-14D7-4B41-BC8B-2A5A72DF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4A18-259A-4A1E-8CA4-2B417AF0C184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F06C83-4022-48CB-BDB1-5840D16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10E531-6663-4A74-9645-C4E537F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5528D-66D2-4EDC-AA05-B573320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4250F-78B8-41DA-8418-300FEA65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1A337B-C700-4726-90C6-F6BA1313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93C83F-6745-4DDA-A283-CB39B364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A4F3-3AA5-4347-980A-682A616F5F6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F631B6-550B-4B99-8D73-AB05231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128F35-0638-4B0D-9E27-1E840F38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96179-3B3E-4117-A55D-DCD3C47A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297A72-F120-42E0-9757-5A87064EA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90202-0FFE-4DCA-83B5-38BD3580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F75BE-93FC-40D9-B6DC-C3F909F6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323-D8EF-47F3-B101-780F0E2F5FF2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65B4AC-338D-48D1-98A8-EB0527C0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B684D-069B-4080-A6D2-852DD2DA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A6C794-8444-41E1-89A7-0E6617D8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2A057E-BC8D-491C-8134-38FD7753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D6346-5365-47E8-B17D-1401FF22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8AAD-6F9E-430E-A072-1E40183B94CD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4614A-09DF-4F3D-AAAA-CD030E6A5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211105-11CE-4925-8CBC-BEF41698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E670-CB52-480B-B808-FAE74761D3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1FE6-D46E-4B44-9367-D2011CFB8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Machine</a:t>
            </a:r>
            <a:br>
              <a:rPr lang="en-US" dirty="0"/>
            </a:br>
            <a:r>
              <a:rPr lang="en-US" dirty="0"/>
              <a:t>Learning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DF3F20-B05A-4E65-8576-F94381440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Developers' Club x ETHSG x Data Science &amp; Technology Club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7BAA1-ABC4-4E1E-B837-C556D43D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8E72-AD23-4D57-8DCD-B5B09394E83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7B6B7-6F30-4550-81BE-FD3D08D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A5CE5-1F6C-4464-8D20-E8C9A9F1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577A8-1573-4769-BBD5-6565B056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9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ARIMA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8CDAE-F3D3-4919-839D-2DF2A01E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B1081-2352-40D8-A028-CC12CDFB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18C1D-92DF-43A2-9B78-A407EFFB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The original time series decomposed into its trend, seasonal, and... |  Download Scientific Diagram">
            <a:extLst>
              <a:ext uri="{FF2B5EF4-FFF2-40B4-BE49-F238E27FC236}">
                <a16:creationId xmlns:a16="http://schemas.microsoft.com/office/drawing/2014/main" id="{743E7851-1D6C-4423-8A2D-D331D469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96" y="1491563"/>
            <a:ext cx="7246208" cy="43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8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59B88-8A36-4088-BA34-F233BD37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 (AR)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DF5C5-0553-40D0-ACD6-145F176A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62" y="1807479"/>
            <a:ext cx="10515600" cy="4351338"/>
          </a:xfrm>
        </p:spPr>
        <p:txBody>
          <a:bodyPr/>
          <a:lstStyle/>
          <a:p>
            <a:r>
              <a:rPr lang="en-US" dirty="0"/>
              <a:t>It is just Linear Regression</a:t>
            </a:r>
          </a:p>
          <a:p>
            <a:r>
              <a:rPr lang="en-US" dirty="0"/>
              <a:t>We use the past time values to predict the next time value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7063C-4616-4DD6-A401-19F5493F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0AA7C-0016-4069-B2C1-12199BB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0C2E7-2EB3-4018-B7D3-06FB28CC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979C7B-30DC-4D0D-B993-461F0468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39" y="3018795"/>
            <a:ext cx="8274521" cy="942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5352F8-60A0-4A09-9A63-6BA154E0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0" y="3928740"/>
            <a:ext cx="5002426" cy="224811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7C750D-5F8A-4634-AF2C-4EE0249FB6FD}"/>
              </a:ext>
            </a:extLst>
          </p:cNvPr>
          <p:cNvCxnSpPr>
            <a:cxnSpLocks/>
          </p:cNvCxnSpPr>
          <p:nvPr/>
        </p:nvCxnSpPr>
        <p:spPr>
          <a:xfrm flipH="1" flipV="1">
            <a:off x="9137822" y="3749353"/>
            <a:ext cx="347018" cy="56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924D621-4C52-40A9-8F2E-535347797C1B}"/>
              </a:ext>
            </a:extLst>
          </p:cNvPr>
          <p:cNvSpPr txBox="1"/>
          <p:nvPr/>
        </p:nvSpPr>
        <p:spPr>
          <a:xfrm>
            <a:off x="9415849" y="4318686"/>
            <a:ext cx="247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model of order "p"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69FE62-CBDB-491A-A0C7-3C04CD5D99D5}"/>
              </a:ext>
            </a:extLst>
          </p:cNvPr>
          <p:cNvSpPr/>
          <p:nvPr/>
        </p:nvSpPr>
        <p:spPr>
          <a:xfrm>
            <a:off x="9415849" y="3103022"/>
            <a:ext cx="817412" cy="6463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A6306E3-ADF0-45A7-A0F5-5A573B6430E4}"/>
              </a:ext>
            </a:extLst>
          </p:cNvPr>
          <p:cNvCxnSpPr>
            <a:cxnSpLocks/>
          </p:cNvCxnSpPr>
          <p:nvPr/>
        </p:nvCxnSpPr>
        <p:spPr>
          <a:xfrm flipH="1">
            <a:off x="10332501" y="3464686"/>
            <a:ext cx="417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FA52780-BFAE-4847-B952-64627260EBE8}"/>
              </a:ext>
            </a:extLst>
          </p:cNvPr>
          <p:cNvSpPr txBox="1"/>
          <p:nvPr/>
        </p:nvSpPr>
        <p:spPr>
          <a:xfrm>
            <a:off x="10766854" y="3005410"/>
            <a:ext cx="87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Plus some noise</a:t>
            </a:r>
          </a:p>
        </p:txBody>
      </p:sp>
    </p:spTree>
    <p:extLst>
      <p:ext uri="{BB962C8B-B14F-4D97-AF65-F5344CB8AC3E}">
        <p14:creationId xmlns:p14="http://schemas.microsoft.com/office/powerpoint/2010/main" val="17279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D105-E152-4892-9A50-4380AAF4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Models (MA)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FCD2C-17ED-4478-BB83-C66C72CA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 confuse with EWMA or SMA</a:t>
            </a:r>
          </a:p>
          <a:p>
            <a:r>
              <a:rPr lang="en-US" dirty="0"/>
              <a:t>In comparison to the other Moving Average models, our predictors are the error terms from the past time points: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4DA1B-1A51-403B-9212-B8CC19C9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9A1AD-F9C9-4B07-B1C4-0CF5DA33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123EC-16D7-47E5-A31C-8B78A3AD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12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02D7B2-D80D-4A60-B67F-83FEAA6D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6785"/>
            <a:ext cx="12192000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64B4C-D844-4067-92EE-ED83B78A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model (AR+MA)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F21ED-449F-4FBD-AF14-161863C8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DAC1A-3BF9-42A7-BA48-33B99F7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722C3-9F06-4192-BDCC-0BC30DFA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6956A-754B-4592-ADFD-4B9FEEE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The ARMA model | Hands-On Time Series Analysis with R">
            <a:extLst>
              <a:ext uri="{FF2B5EF4-FFF2-40B4-BE49-F238E27FC236}">
                <a16:creationId xmlns:a16="http://schemas.microsoft.com/office/drawing/2014/main" id="{DFFAF8AD-1579-4993-AA34-0A8808EF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0628"/>
            <a:ext cx="121920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290A8-52BD-4143-A328-E233EDB9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ARIMA(p, d, q) model (Integrated ARMA)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8BFBF-B0D9-4AC6-A24C-EB636992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ARIMA model differences the time series "d" before feeding it into the ARMA model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What does it mean that the best ARIMA model you can find for your time series is ARIMA(0,1,0) or ARIMA(0,2,0)?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E9842-4AE4-40E7-9360-442420B6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DD4B5-3720-4312-B424-41C27FA1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60362-5194-48E5-B723-DC1072A4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62991-4157-4B3B-8D9C-ABE31AD5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78069-CF74-4A5D-BBD4-EC1A1D07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mean and same variance throughout the time series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93BC0-7275-4630-9872-D884B1E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F2312-952E-4E64-81E8-A1A9FD4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878CD-C271-4767-BDC0-8637C2E4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A3DC3B-D99C-4D67-8729-7D4B924D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6064"/>
            <a:ext cx="4471627" cy="3357434"/>
          </a:xfrm>
          <a:prstGeom prst="rect">
            <a:avLst/>
          </a:prstGeom>
        </p:spPr>
      </p:pic>
      <p:pic>
        <p:nvPicPr>
          <p:cNvPr id="1028" name="Picture 4" descr="Stationarity and Non-stationary Time Series with Applications in R -  Boostedml">
            <a:extLst>
              <a:ext uri="{FF2B5EF4-FFF2-40B4-BE49-F238E27FC236}">
                <a16:creationId xmlns:a16="http://schemas.microsoft.com/office/drawing/2014/main" id="{76FFBDDA-9DA6-4A20-BF7D-22DB746D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40" y="2585333"/>
            <a:ext cx="4532870" cy="31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66D66-8385-4DF8-AB98-081F6036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Dickey-Fuller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6510-BEA5-4F6F-8499-DF4B9AB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whether a given time series is stationary or not:</a:t>
            </a:r>
          </a:p>
          <a:p>
            <a:pPr lvl="1"/>
            <a:r>
              <a:rPr lang="en-US" u="sng" dirty="0"/>
              <a:t>Null Hypothesis</a:t>
            </a:r>
            <a:r>
              <a:rPr lang="en-US" dirty="0"/>
              <a:t>: The time series is not stationary</a:t>
            </a:r>
          </a:p>
          <a:p>
            <a:pPr lvl="1"/>
            <a:r>
              <a:rPr lang="en-US" u="sng" dirty="0"/>
              <a:t>Alternative Hypothesis</a:t>
            </a:r>
            <a:r>
              <a:rPr lang="en-US" dirty="0"/>
              <a:t>: The time series is stationary</a:t>
            </a:r>
          </a:p>
          <a:p>
            <a:endParaRPr lang="en-US" dirty="0"/>
          </a:p>
          <a:p>
            <a:r>
              <a:rPr lang="en-US" dirty="0"/>
              <a:t>If the p-value of the ADF test is lower than the significance level of 5%, we reject the Null Hypothesis -&gt; The time series is stationary!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u="sng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DF373-E7A5-4B7A-93FC-C48DA710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12498-B92F-4B4D-93A1-E87B2743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1302D-49EE-4595-81DE-02EDFB2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DB4E0-698D-4EFE-ACF1-97A59442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C23D9-AEA7-4CFE-AFE5-EC089FF8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"n" observations, the Autocorrelation Function can be calculated with: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D988B-2319-4EA9-9B16-DFC6929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95CDE-A575-457F-842A-BC37757E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15B96-81A9-4B1F-9A3D-D317AC11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17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32F870-A641-4F5C-BBA2-6AA394D8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59" y="2695372"/>
            <a:ext cx="5709935" cy="1305922"/>
          </a:xfrm>
          <a:prstGeom prst="rect">
            <a:avLst/>
          </a:prstGeom>
        </p:spPr>
      </p:pic>
      <p:pic>
        <p:nvPicPr>
          <p:cNvPr id="2050" name="Picture 2" descr="PEARSON Function in Excel - Find PEARSON CORRELATION in Excel - DataScience  Made Simple">
            <a:extLst>
              <a:ext uri="{FF2B5EF4-FFF2-40B4-BE49-F238E27FC236}">
                <a16:creationId xmlns:a16="http://schemas.microsoft.com/office/drawing/2014/main" id="{E7A58029-6DA0-4145-ABD3-C2FA7884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01" y="405072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3D941D7-BC46-4393-9CA7-6E4E0252F75D}"/>
              </a:ext>
            </a:extLst>
          </p:cNvPr>
          <p:cNvCxnSpPr>
            <a:stCxn id="2050" idx="3"/>
          </p:cNvCxnSpPr>
          <p:nvPr/>
        </p:nvCxnSpPr>
        <p:spPr>
          <a:xfrm flipV="1">
            <a:off x="7717051" y="4684134"/>
            <a:ext cx="56197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34C6C92-3793-4B55-9770-6648C95592AD}"/>
              </a:ext>
            </a:extLst>
          </p:cNvPr>
          <p:cNvSpPr txBox="1"/>
          <p:nvPr/>
        </p:nvSpPr>
        <p:spPr>
          <a:xfrm>
            <a:off x="8322276" y="4499468"/>
            <a:ext cx="22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3310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8842-0DEE-4F33-8073-EBA1DC92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Function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56E41-AAC4-4EC0-93F9-84DCA317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BE426-D46D-47C2-BE50-04D485B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7B7CB-429A-438E-94FD-468E072C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586335-B5D5-412E-9357-724FDFEF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46" y="1870075"/>
            <a:ext cx="6455507" cy="4157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B065FC-1300-4FE7-BF7F-4285DD53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02" y="2564026"/>
            <a:ext cx="3144795" cy="31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2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72E59-2BD2-4DFC-9747-BD499AE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B3260-7CBE-4CAC-9B03-0902180A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48B9D-D8C1-4466-B0FC-AD9F7CDB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51700-8D14-4241-8AC2-061D467C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E5947-1B05-4EBD-B190-BD5EF16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Lineare Einfachregression – Wikipedia">
            <a:extLst>
              <a:ext uri="{FF2B5EF4-FFF2-40B4-BE49-F238E27FC236}">
                <a16:creationId xmlns:a16="http://schemas.microsoft.com/office/drawing/2014/main" id="{E2B1316B-BE64-4EAA-9AD5-75EA6F09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0CD958-8822-4F8F-B576-D4E799B9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17" y="1798603"/>
            <a:ext cx="6039365" cy="255114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DCE672-A2EF-42A9-9628-574EA113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4687"/>
            <a:ext cx="4400636" cy="16961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9B71AC-A018-476C-A048-702FEA47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435" y="4963137"/>
            <a:ext cx="6039365" cy="5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AD72E-6C93-4374-9C22-851AF12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Time Series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EAFAB-B871-4067-A368-17735B07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i="1" dirty="0"/>
              <a:t>In mathematics, a time series is a series of data points indexed (or listed or graphed) in time order." </a:t>
            </a:r>
            <a:r>
              <a:rPr lang="en-GB" dirty="0"/>
              <a:t>(Ex. heights of ocean tides, counts of sunspots, and the daily closing value of the Dow Jones Industrial Average…)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0473B-5957-4BC2-86D1-A23DEF34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A107-A365-4DEB-B6C7-A5B01786ECD0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D9109-555A-4FA1-986B-9726B4E5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109" y="6356350"/>
            <a:ext cx="7830207" cy="365125"/>
          </a:xfrm>
        </p:spPr>
        <p:txBody>
          <a:bodyPr/>
          <a:lstStyle/>
          <a:p>
            <a:r>
              <a:rPr lang="en-US" dirty="0"/>
              <a:t>https://en.wikipedia.org/wiki/Time_series https://www.aptech.com/blog/introduction-to-the-fundamentals-of-time-series-data-and-analysis/</a:t>
            </a: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AF607-E8AB-4BAD-9107-A076502D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Introduction to the Fundamentals of Time Series Data and Analysis - Aptech">
            <a:extLst>
              <a:ext uri="{FF2B5EF4-FFF2-40B4-BE49-F238E27FC236}">
                <a16:creationId xmlns:a16="http://schemas.microsoft.com/office/drawing/2014/main" id="{8405AB56-054C-477F-9D0E-8F2B2D70E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11" y="3429000"/>
            <a:ext cx="5087006" cy="25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5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5E421-3A5B-4900-9EA7-0404D6E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2638C-96B1-46EF-8F50-234B1DF9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Lasso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05D74-FB37-404D-9FD5-33DAFFB5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606E9-757D-47C5-8C2F-3EAC5FCD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3437F-09CC-44F3-AC3B-38AD08F1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20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C4AF86-1007-4AA4-A10B-3A8F67F0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2189"/>
            <a:ext cx="3648584" cy="5715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F541C6-A81A-4ED6-8E96-7CD7A5B6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4" y="4550562"/>
            <a:ext cx="3169584" cy="495570"/>
          </a:xfrm>
          <a:prstGeom prst="rect">
            <a:avLst/>
          </a:prstGeom>
        </p:spPr>
      </p:pic>
      <p:pic>
        <p:nvPicPr>
          <p:cNvPr id="2050" name="Picture 2" descr="Lasso vs Ridge vs Elastic Net | ML - GeeksforGeeks">
            <a:extLst>
              <a:ext uri="{FF2B5EF4-FFF2-40B4-BE49-F238E27FC236}">
                <a16:creationId xmlns:a16="http://schemas.microsoft.com/office/drawing/2014/main" id="{3FAF91B6-3C5C-445D-93B6-BB5B41C5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85" y="2265770"/>
            <a:ext cx="5614086" cy="23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3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47B4D-9B41-4CA3-A173-78AF1E80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A75AC-963C-451E-9FB1-89C04115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328CD-7B64-4D07-87E4-9A1B5382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94A9B-5BA3-497D-9CB9-8C42572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11A6E-724E-469F-883A-E3392D6F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21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585B23-4848-4BDE-A351-7622E7C5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36" y="1765042"/>
            <a:ext cx="7874328" cy="42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77232-2AD8-480E-82AE-76387C9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051BB-3187-4833-B053-C1C580F1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95E65-99C6-4D87-A080-87A082FB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54FC7-A562-4E09-B339-89A910C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F96563-F132-489A-983D-603A31F2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4DC4DC-6904-4344-ACEB-4BEDB193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86" y="2617661"/>
            <a:ext cx="5676214" cy="21396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8CDAE6-6524-44B7-802E-88F5F76B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14" y="2207652"/>
            <a:ext cx="5041602" cy="29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AF727-2BD2-451B-9BBE-6354DA16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7F7FD-DE79-41B3-9FCA-0EAED4DA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89F26-8F74-45AE-A7AC-B68183D4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8AF0D-11E9-418D-A22D-EA4EDFA7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E81E4-7A5F-47F4-9D28-A738DBC6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 descr="Random Forest Regression. Random Forest Regression is a… | by Chaya Bakshi  | Level Up Coding">
            <a:extLst>
              <a:ext uri="{FF2B5EF4-FFF2-40B4-BE49-F238E27FC236}">
                <a16:creationId xmlns:a16="http://schemas.microsoft.com/office/drawing/2014/main" id="{5F5985DE-7C07-4D44-9BC1-7E63EC4E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25" y="1941687"/>
            <a:ext cx="5967349" cy="37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53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21687-5C0E-4AF9-870D-FAD79AE2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7E4C1-3202-4C96-B98E-666F3B9E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4B86D-4B60-410B-B5F3-A1495233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0FF2D-0577-44EF-81D4-EDBEDE37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A6A9E-68DF-4F7C-9890-EBDC4A1A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0CF4B-C8A7-47A8-BFF0-F32000C4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19" y="1422937"/>
            <a:ext cx="5425884" cy="2578357"/>
          </a:xfrm>
          <a:prstGeom prst="rect">
            <a:avLst/>
          </a:prstGeom>
        </p:spPr>
      </p:pic>
      <p:pic>
        <p:nvPicPr>
          <p:cNvPr id="1026" name="Picture 2" descr="Neuron networks: (a) brain; (b) neural network (c) neuron connecting... |  Download Scientific Diagram">
            <a:extLst>
              <a:ext uri="{FF2B5EF4-FFF2-40B4-BE49-F238E27FC236}">
                <a16:creationId xmlns:a16="http://schemas.microsoft.com/office/drawing/2014/main" id="{98A03F6A-B44B-448C-8B72-5DECCD3C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4" y="1627960"/>
            <a:ext cx="3652446" cy="20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212B7C-01A3-41F5-AFD3-BA0C6911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4" y="3686706"/>
            <a:ext cx="5189109" cy="2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12C7-A3C7-415A-9E8E-08275C5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7C2C8-130D-4356-A2B2-51E4D8AF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E0954-5E51-4CB1-93E0-88B425E9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24DDD-A0B7-4FB9-8852-F1D35C61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E82F0-6234-4579-AF4A-09375738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1DB40-60D6-45A9-80A1-FB0C301F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1773195"/>
            <a:ext cx="3910012" cy="44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8EFE11-F170-435B-A04B-21FB3AF6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3" y="1773195"/>
            <a:ext cx="6839613" cy="38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418FD-9B0E-40CA-91A6-AE52FB0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C1171-0D5D-4231-A0E1-4480945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A529A-D73B-4024-BEDD-128DD685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ECE4E-661D-4FCB-9D75-AB532A29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3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088F3E3-9C63-4015-9610-2008BCBF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BB5D-1C71-44F7-8F3F-40F958CE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04" y="1108786"/>
            <a:ext cx="7913391" cy="47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BDF54-2DFD-408A-A970-BA2061BF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Time Series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B322F-A142-475A-84FF-E62CD0D0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Square-root Transformation</a:t>
            </a:r>
          </a:p>
          <a:p>
            <a:r>
              <a:rPr lang="en-US" dirty="0"/>
              <a:t>Log-Transformation</a:t>
            </a:r>
          </a:p>
          <a:p>
            <a:r>
              <a:rPr lang="en-US" dirty="0"/>
              <a:t>Box-Cox Transformation</a:t>
            </a:r>
          </a:p>
          <a:p>
            <a:r>
              <a:rPr lang="en-US" dirty="0"/>
              <a:t>Difference Transformation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Standardization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C50B3-AD2C-4CF2-B9F8-DDF0DC9E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497FF-21DB-4996-A316-A3FD7F76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F1AB1-6137-416F-811C-030EEA38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6CA5D9-00B6-4FF8-9230-6DE99526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99" y="2312901"/>
            <a:ext cx="4675977" cy="2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F8612-76EA-48E3-95FB-CC24DE2E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on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1F27E5-BF66-4918-812D-A7C552539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Squares Error (SSE)</a:t>
                </a:r>
              </a:p>
              <a:p>
                <a:r>
                  <a:rPr lang="en-US" dirty="0"/>
                  <a:t>Mean Squared Error (MSE)</a:t>
                </a:r>
              </a:p>
              <a:p>
                <a:r>
                  <a:rPr lang="en-US" dirty="0"/>
                  <a:t>Root Mean Squared Error (RMSE)</a:t>
                </a:r>
              </a:p>
              <a:p>
                <a:r>
                  <a:rPr lang="en-US" dirty="0"/>
                  <a:t>Mean Absolute Error (MAE)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Score</a:t>
                </a:r>
              </a:p>
              <a:p>
                <a:r>
                  <a:rPr lang="en-US" dirty="0"/>
                  <a:t> Mean Absolute Percentage Error (MAPE)</a:t>
                </a:r>
              </a:p>
              <a:p>
                <a:r>
                  <a:rPr lang="en-US" dirty="0"/>
                  <a:t>Symmetric MAPE (</a:t>
                </a:r>
                <a:r>
                  <a:rPr lang="en-US" dirty="0" err="1"/>
                  <a:t>sMAPE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1F27E5-BF66-4918-812D-A7C552539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F47E6-DFDB-4ED2-88DA-B5DA0CFB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229B9-8D3C-4F25-BA53-5EDEA8C5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CBD9-E48C-4E7C-B7BC-126B89B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8B89E-8D63-4E6D-A1D3-96884CED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Theorem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7410C-76A1-4173-9815-584FC330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685BD2-21B9-4B25-A8A4-664296C9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D8D37-9C44-4B0F-A670-730C3EAE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750B1-0E21-4FB4-BB66-E0DC19DC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Random Walk: Will the drunk man falls off the cliff? | The Startup">
            <a:extLst>
              <a:ext uri="{FF2B5EF4-FFF2-40B4-BE49-F238E27FC236}">
                <a16:creationId xmlns:a16="http://schemas.microsoft.com/office/drawing/2014/main" id="{A80D9DF5-3D74-4598-B945-A42204DC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88" y="2142571"/>
            <a:ext cx="5786824" cy="371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AD429-CE4E-401C-A62E-283FD739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Moving Average (SMA)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F709C-AA11-4897-8641-B782ABA5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the last value for our forecast, we take an average of the last "n" values as the forecast: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A299C-86FC-4879-B2B9-646B70E6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02E94-BA1F-4F59-9B01-B167B59B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6762" y="6356350"/>
            <a:ext cx="7809470" cy="365125"/>
          </a:xfrm>
        </p:spPr>
        <p:txBody>
          <a:bodyPr/>
          <a:lstStyle/>
          <a:p>
            <a:r>
              <a:rPr lang="en-US" dirty="0"/>
              <a:t>https://towardsdatascience.com/introduction-to-time-series-forecasting-part-1-average-and-smoothing-models-a739d832315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10C9D-F2FB-4BB8-8148-0347680C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7C94EC-2CC5-440D-BB02-C61CAE52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16" y="3552567"/>
            <a:ext cx="5062384" cy="1513703"/>
          </a:xfrm>
          <a:prstGeom prst="rect">
            <a:avLst/>
          </a:prstGeom>
        </p:spPr>
      </p:pic>
      <p:pic>
        <p:nvPicPr>
          <p:cNvPr id="1026" name="Picture 2" descr="New data on spread of coronavirus shows need for caution on relaxing  restrictions | The Real Economy Blog">
            <a:extLst>
              <a:ext uri="{FF2B5EF4-FFF2-40B4-BE49-F238E27FC236}">
                <a16:creationId xmlns:a16="http://schemas.microsoft.com/office/drawing/2014/main" id="{2154CABC-8E99-4E12-89B1-5BB68BE9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6" y="2906732"/>
            <a:ext cx="4730357" cy="28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672EC-118B-4147-9C57-AEEC3250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Exponentially-Weighted Moving Average (EWMA)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0501-6856-4D89-AA9B-D78562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13D2E-F774-47B4-B301-2FE15A6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B2699-FF0C-4165-B425-1927CEFB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7FA27-D142-4325-9877-C6D6184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122C08-F006-40A0-B45F-D4364DF1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1581"/>
            <a:ext cx="5200650" cy="3019425"/>
          </a:xfrm>
          <a:prstGeom prst="rect">
            <a:avLst/>
          </a:prstGeom>
        </p:spPr>
      </p:pic>
      <p:pic>
        <p:nvPicPr>
          <p:cNvPr id="1026" name="Picture 2" descr="EWMA (Exponentially Weighted Moving Average) | Formula &amp;amp;amp; Examples">
            <a:extLst>
              <a:ext uri="{FF2B5EF4-FFF2-40B4-BE49-F238E27FC236}">
                <a16:creationId xmlns:a16="http://schemas.microsoft.com/office/drawing/2014/main" id="{1B9278A1-2C42-4302-BC7E-40F82DDA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8250"/>
            <a:ext cx="4767011" cy="214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5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5F5D8-8CA4-4903-AA24-A6DF93EC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07FE4-907C-4F12-8418-0183EBE88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Additive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9241E-6654-4F08-9788-D74B4978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49C-325D-4C50-9270-84CFCF48DBF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AC1E3-BE5E-4A02-9686-446AE60B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9BA32-EC71-4CCE-83BE-C848C6E8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E670-CB52-480B-B808-FAE74761D36B}" type="slidenum">
              <a:rPr lang="en-US" smtClean="0"/>
              <a:t>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E7EF24-994A-4C48-950F-EB519341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71" y="3082470"/>
            <a:ext cx="2932857" cy="185106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7B82BBA-87A7-4A98-A058-D3E10610C4C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88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Multiplicative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2472A-B9DF-43A6-8E1F-73A30BC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2" y="3251050"/>
            <a:ext cx="3951247" cy="1433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8B04AF4-7E2F-4080-87BF-77A8E396FC18}"/>
              </a:ext>
            </a:extLst>
          </p:cNvPr>
          <p:cNvSpPr txBox="1"/>
          <p:nvPr/>
        </p:nvSpPr>
        <p:spPr>
          <a:xfrm>
            <a:off x="5831104" y="3386437"/>
            <a:ext cx="6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FE9E83B-1005-48C9-95E9-E65A9CD805C1}"/>
              </a:ext>
            </a:extLst>
          </p:cNvPr>
          <p:cNvSpPr txBox="1"/>
          <p:nvPr/>
        </p:nvSpPr>
        <p:spPr>
          <a:xfrm>
            <a:off x="5764684" y="3783032"/>
            <a:ext cx="76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6805819-CA7D-40E2-832B-CF3416E7D9CD}"/>
              </a:ext>
            </a:extLst>
          </p:cNvPr>
          <p:cNvSpPr txBox="1"/>
          <p:nvPr/>
        </p:nvSpPr>
        <p:spPr>
          <a:xfrm>
            <a:off x="5478676" y="4219832"/>
            <a:ext cx="13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Seasonality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03636B-CFC8-4BB6-BA7C-A907C343C1D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525653" y="3571103"/>
            <a:ext cx="74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D8B0BB-9F66-4BFE-83A5-48D2DEC65C9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525653" y="3967698"/>
            <a:ext cx="805763" cy="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47E34C-D2A4-4938-BE1D-9BC47315DE7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811662" y="4392858"/>
            <a:ext cx="565574" cy="1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490642-52D1-4787-8468-2048D872E5B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496479" y="3571103"/>
            <a:ext cx="1334625" cy="7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48DDC91-C2DA-4201-971E-F25EC418D0F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339246" y="3967698"/>
            <a:ext cx="14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F549842-BA80-45E8-AAA4-7137A1DD2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53653" y="4219832"/>
            <a:ext cx="112502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4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121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</vt:lpstr>
      <vt:lpstr>Financial Machine Learning Workshop</vt:lpstr>
      <vt:lpstr>What are Time Series</vt:lpstr>
      <vt:lpstr>PowerPoint-Präsentation</vt:lpstr>
      <vt:lpstr>Transformations on Time Series</vt:lpstr>
      <vt:lpstr>Metrics on Time Series</vt:lpstr>
      <vt:lpstr>Random Walk Theorem</vt:lpstr>
      <vt:lpstr>Simple Moving Average (SMA)</vt:lpstr>
      <vt:lpstr>Exponentially-Weighted Moving Average (EWMA)</vt:lpstr>
      <vt:lpstr>Holt-Winters Model</vt:lpstr>
      <vt:lpstr>ARIMA </vt:lpstr>
      <vt:lpstr>Autoregressive Models (AR) </vt:lpstr>
      <vt:lpstr>Moving Average Models (MA)</vt:lpstr>
      <vt:lpstr>ARMA model (AR+MA)</vt:lpstr>
      <vt:lpstr>ARIMA(p, d, q) model (Integrated ARMA)</vt:lpstr>
      <vt:lpstr>Stationarity</vt:lpstr>
      <vt:lpstr>Augmented Dickey-Fuller Test</vt:lpstr>
      <vt:lpstr>Autocorrelation Function</vt:lpstr>
      <vt:lpstr>Partial Autocorrelation Function</vt:lpstr>
      <vt:lpstr>Linear Regression</vt:lpstr>
      <vt:lpstr>Ridge and Lasso Regression</vt:lpstr>
      <vt:lpstr>Gaussian Process Regression</vt:lpstr>
      <vt:lpstr>Gaussian Process Regression</vt:lpstr>
      <vt:lpstr>Random Forest Regression</vt:lpstr>
      <vt:lpstr>Multilayer Perceptron</vt:lpstr>
      <vt:lpstr>Bayesian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Ata Celen</dc:creator>
  <cp:lastModifiedBy>Ata Celen</cp:lastModifiedBy>
  <cp:revision>9</cp:revision>
  <dcterms:created xsi:type="dcterms:W3CDTF">2022-02-21T15:29:34Z</dcterms:created>
  <dcterms:modified xsi:type="dcterms:W3CDTF">2022-03-17T10:52:17Z</dcterms:modified>
</cp:coreProperties>
</file>