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5" r:id="rId4"/>
    <p:sldId id="274" r:id="rId5"/>
    <p:sldId id="266" r:id="rId6"/>
    <p:sldId id="265" r:id="rId7"/>
    <p:sldId id="272" r:id="rId8"/>
    <p:sldId id="278" r:id="rId9"/>
    <p:sldId id="276" r:id="rId10"/>
    <p:sldId id="279" r:id="rId11"/>
    <p:sldId id="271" r:id="rId12"/>
    <p:sldId id="277" r:id="rId13"/>
    <p:sldId id="273" r:id="rId1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4A5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06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7AA05-63D5-4D43-833A-26F46E535876}" type="datetimeFigureOut">
              <a:rPr lang="en-US" smtClean="0"/>
              <a:pPr/>
              <a:t>9/19/2011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E81D-8037-49CA-A9E3-456D957044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7AA05-63D5-4D43-833A-26F46E535876}" type="datetimeFigureOut">
              <a:rPr lang="en-US" smtClean="0"/>
              <a:pPr/>
              <a:t>9/19/2011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E81D-8037-49CA-A9E3-456D957044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7AA05-63D5-4D43-833A-26F46E535876}" type="datetimeFigureOut">
              <a:rPr lang="en-US" smtClean="0"/>
              <a:pPr/>
              <a:t>9/19/2011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E81D-8037-49CA-A9E3-456D957044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7AA05-63D5-4D43-833A-26F46E535876}" type="datetimeFigureOut">
              <a:rPr lang="en-US" smtClean="0"/>
              <a:pPr/>
              <a:t>9/19/2011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E81D-8037-49CA-A9E3-456D957044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7AA05-63D5-4D43-833A-26F46E535876}" type="datetimeFigureOut">
              <a:rPr lang="en-US" smtClean="0"/>
              <a:pPr/>
              <a:t>9/19/2011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E81D-8037-49CA-A9E3-456D957044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7AA05-63D5-4D43-833A-26F46E535876}" type="datetimeFigureOut">
              <a:rPr lang="en-US" smtClean="0"/>
              <a:pPr/>
              <a:t>9/19/2011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E81D-8037-49CA-A9E3-456D957044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7AA05-63D5-4D43-833A-26F46E535876}" type="datetimeFigureOut">
              <a:rPr lang="en-US" smtClean="0"/>
              <a:pPr/>
              <a:t>9/19/2011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E81D-8037-49CA-A9E3-456D957044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7AA05-63D5-4D43-833A-26F46E535876}" type="datetimeFigureOut">
              <a:rPr lang="en-US" smtClean="0"/>
              <a:pPr/>
              <a:t>9/19/2011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E81D-8037-49CA-A9E3-456D957044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7AA05-63D5-4D43-833A-26F46E535876}" type="datetimeFigureOut">
              <a:rPr lang="en-US" smtClean="0"/>
              <a:pPr/>
              <a:t>9/19/2011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E81D-8037-49CA-A9E3-456D957044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7AA05-63D5-4D43-833A-26F46E535876}" type="datetimeFigureOut">
              <a:rPr lang="en-US" smtClean="0"/>
              <a:pPr/>
              <a:t>9/19/2011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E81D-8037-49CA-A9E3-456D957044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7AA05-63D5-4D43-833A-26F46E535876}" type="datetimeFigureOut">
              <a:rPr lang="en-US" smtClean="0"/>
              <a:pPr/>
              <a:t>9/19/2011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E81D-8037-49CA-A9E3-456D957044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7AA05-63D5-4D43-833A-26F46E535876}" type="datetimeFigureOut">
              <a:rPr lang="en-US" smtClean="0"/>
              <a:pPr/>
              <a:t>9/19/2011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8E81D-8037-49CA-A9E3-456D957044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BenCoding" TargetMode="External"/><Relationship Id="rId2" Type="http://schemas.openxmlformats.org/officeDocument/2006/relationships/hyperlink" Target="mailto:ben.bahrenburg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ben.bahrenburg@gmail.com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tiny.cc/barkdemo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3E4A52"/>
                </a:solidFill>
                <a:latin typeface="Trebuchet MS" pitchFamily="34" charset="0"/>
              </a:rPr>
              <a:t>Augmented Reality &amp; Location Services</a:t>
            </a:r>
            <a:endParaRPr lang="en-US" sz="5400" dirty="0">
              <a:solidFill>
                <a:srgbClr val="3E4A52"/>
              </a:solidFill>
              <a:latin typeface="Trebuchet M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48200"/>
            <a:ext cx="6400800" cy="1752600"/>
          </a:xfrm>
        </p:spPr>
        <p:txBody>
          <a:bodyPr>
            <a:normAutofit lnSpcReduction="10000"/>
          </a:bodyPr>
          <a:lstStyle/>
          <a:p>
            <a:pPr eaLnBrk="0" hangingPunct="0">
              <a:lnSpc>
                <a:spcPct val="80000"/>
              </a:lnSpc>
            </a:pPr>
            <a:r>
              <a:rPr lang="en-US" sz="2400" b="1" dirty="0" smtClean="0">
                <a:solidFill>
                  <a:srgbClr val="404C53"/>
                </a:solidFill>
                <a:latin typeface="Trebuchet MS" pitchFamily="34" charset="0"/>
                <a:ea typeface="ヒラギノ角ゴ Pro W3" charset="-128"/>
              </a:rPr>
              <a:t>Ben Bahrenburg</a:t>
            </a:r>
          </a:p>
          <a:p>
            <a:pPr eaLnBrk="0" hangingPunct="0">
              <a:lnSpc>
                <a:spcPct val="80000"/>
              </a:lnSpc>
            </a:pPr>
            <a:r>
              <a:rPr lang="en-US" sz="2400" dirty="0" smtClean="0">
                <a:solidFill>
                  <a:srgbClr val="404C53"/>
                </a:solidFill>
                <a:latin typeface="Trebuchet MS" pitchFamily="34" charset="0"/>
                <a:ea typeface="ヒラギノ角ゴ Pro W3" charset="-128"/>
              </a:rPr>
              <a:t>Appcelerator Titan</a:t>
            </a:r>
          </a:p>
          <a:p>
            <a:pPr eaLnBrk="0" hangingPunct="0">
              <a:lnSpc>
                <a:spcPct val="80000"/>
              </a:lnSpc>
            </a:pPr>
            <a:endParaRPr lang="en-US" sz="2400" dirty="0" smtClean="0">
              <a:solidFill>
                <a:srgbClr val="404C53"/>
              </a:solidFill>
              <a:latin typeface="Trebuchet MS" pitchFamily="34" charset="0"/>
              <a:ea typeface="ヒラギノ角ゴ Pro W3" charset="-128"/>
            </a:endParaRPr>
          </a:p>
          <a:p>
            <a:pPr eaLnBrk="0" hangingPunct="0">
              <a:lnSpc>
                <a:spcPct val="80000"/>
              </a:lnSpc>
            </a:pPr>
            <a:r>
              <a:rPr lang="en-US" sz="2400" dirty="0" smtClean="0">
                <a:solidFill>
                  <a:srgbClr val="404C53"/>
                </a:solidFill>
                <a:latin typeface="Trebuchet MS" pitchFamily="34" charset="0"/>
                <a:ea typeface="ヒラギノ角ゴ Pro W3" charset="-128"/>
              </a:rPr>
              <a:t>E-Mail: </a:t>
            </a:r>
            <a:r>
              <a:rPr lang="en-US" sz="2400" u="sng" dirty="0" smtClean="0">
                <a:solidFill>
                  <a:srgbClr val="800000"/>
                </a:solidFill>
                <a:latin typeface="Trebuchet MS" pitchFamily="34" charset="0"/>
                <a:ea typeface="ヒラギノ角ゴ Pro W3" charset="-128"/>
                <a:hlinkClick r:id="rId2"/>
              </a:rPr>
              <a:t>ben.bahrenburg@gmail.com</a:t>
            </a:r>
            <a:endParaRPr lang="en-US" sz="2400" u="sng" dirty="0" smtClean="0">
              <a:solidFill>
                <a:srgbClr val="800000"/>
              </a:solidFill>
              <a:latin typeface="Trebuchet MS" pitchFamily="34" charset="0"/>
              <a:ea typeface="ヒラギノ角ゴ Pro W3" charset="-128"/>
            </a:endParaRPr>
          </a:p>
          <a:p>
            <a:pPr eaLnBrk="0" hangingPunct="0">
              <a:lnSpc>
                <a:spcPct val="80000"/>
              </a:lnSpc>
            </a:pPr>
            <a:r>
              <a:rPr lang="en-US" sz="2400" dirty="0" smtClean="0">
                <a:solidFill>
                  <a:srgbClr val="404C53"/>
                </a:solidFill>
                <a:latin typeface="Trebuchet MS" pitchFamily="34" charset="0"/>
                <a:ea typeface="ヒラギノ角ゴ Pro W3" charset="-128"/>
              </a:rPr>
              <a:t>Twitter: </a:t>
            </a:r>
            <a:r>
              <a:rPr lang="en-US" sz="2400" dirty="0" smtClean="0">
                <a:solidFill>
                  <a:srgbClr val="9C030B"/>
                </a:solidFill>
                <a:latin typeface="Trebuchet MS" pitchFamily="34" charset="0"/>
                <a:ea typeface="ヒラギノ角ゴ Pro W3" charset="-128"/>
                <a:hlinkClick r:id="rId3"/>
              </a:rPr>
              <a:t>@</a:t>
            </a:r>
            <a:r>
              <a:rPr lang="en-US" sz="2400" u="sng" dirty="0" err="1" smtClean="0">
                <a:solidFill>
                  <a:srgbClr val="9C030B"/>
                </a:solidFill>
                <a:latin typeface="Trebuchet MS" pitchFamily="34" charset="0"/>
                <a:ea typeface="ヒラギノ角ゴ Pro W3" charset="-128"/>
                <a:hlinkClick r:id="rId3"/>
              </a:rPr>
              <a:t>benCoding</a:t>
            </a:r>
            <a:endParaRPr lang="en-US" sz="2400" u="sng" dirty="0" smtClean="0">
              <a:solidFill>
                <a:srgbClr val="9C030B"/>
              </a:solidFill>
              <a:latin typeface="Trebuchet MS" pitchFamily="34" charset="0"/>
              <a:ea typeface="ヒラギノ角ゴ Pro W3" charset="-128"/>
            </a:endParaRP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00400" y="457200"/>
            <a:ext cx="2714625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3E4A52"/>
                </a:solidFill>
              </a:rPr>
              <a:t>Download it now</a:t>
            </a:r>
            <a:endParaRPr lang="en-US" dirty="0">
              <a:solidFill>
                <a:srgbClr val="3E4A52"/>
              </a:solidFill>
              <a:latin typeface="Trebuchet M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 smtClean="0">
                <a:solidFill>
                  <a:srgbClr val="3E4A52"/>
                </a:solidFill>
                <a:latin typeface="Trebuchet MS" pitchFamily="34" charset="0"/>
              </a:rPr>
              <a:t>Cross Platform ( thanks Titanium )</a:t>
            </a:r>
          </a:p>
          <a:p>
            <a:pPr>
              <a:lnSpc>
                <a:spcPct val="200000"/>
              </a:lnSpc>
            </a:pPr>
            <a:r>
              <a:rPr lang="en-US" sz="2800" dirty="0" smtClean="0">
                <a:solidFill>
                  <a:srgbClr val="3E4A52"/>
                </a:solidFill>
                <a:latin typeface="Trebuchet MS" pitchFamily="34" charset="0"/>
              </a:rPr>
              <a:t>On </a:t>
            </a:r>
            <a:r>
              <a:rPr lang="en-US" sz="2800" dirty="0" err="1" smtClean="0">
                <a:solidFill>
                  <a:srgbClr val="3E4A52"/>
                </a:solidFill>
                <a:latin typeface="Trebuchet MS" pitchFamily="34" charset="0"/>
              </a:rPr>
              <a:t>Github</a:t>
            </a:r>
            <a:endParaRPr lang="en-US" sz="2800" dirty="0" smtClean="0">
              <a:solidFill>
                <a:srgbClr val="3E4A52"/>
              </a:solidFill>
              <a:latin typeface="Trebuchet MS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800" dirty="0" err="1" smtClean="0">
                <a:solidFill>
                  <a:srgbClr val="3E4A52"/>
                </a:solidFill>
                <a:latin typeface="Trebuchet MS" pitchFamily="34" charset="0"/>
              </a:rPr>
              <a:t>Altas</a:t>
            </a:r>
            <a:r>
              <a:rPr lang="en-US" sz="2800" dirty="0" smtClean="0">
                <a:solidFill>
                  <a:srgbClr val="3E4A52"/>
                </a:solidFill>
                <a:latin typeface="Trebuchet MS" pitchFamily="34" charset="0"/>
              </a:rPr>
              <a:t> / Soup Frameworks</a:t>
            </a:r>
          </a:p>
          <a:p>
            <a:pPr>
              <a:lnSpc>
                <a:spcPct val="200000"/>
              </a:lnSpc>
            </a:pPr>
            <a:r>
              <a:rPr lang="en-US" sz="2800" dirty="0" smtClean="0">
                <a:solidFill>
                  <a:srgbClr val="3E4A52"/>
                </a:solidFill>
                <a:latin typeface="Trebuchet MS" pitchFamily="34" charset="0"/>
              </a:rPr>
              <a:t>Plug-in model, with built in examples</a:t>
            </a:r>
          </a:p>
          <a:p>
            <a:pPr lvl="8">
              <a:lnSpc>
                <a:spcPct val="200000"/>
              </a:lnSpc>
            </a:pPr>
            <a:endParaRPr lang="en-US" dirty="0" smtClean="0">
              <a:solidFill>
                <a:srgbClr val="3E4A52"/>
              </a:solidFill>
              <a:latin typeface="Trebuchet MS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2800" y="5791200"/>
            <a:ext cx="1828800" cy="943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43000" y="5257800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err="1" smtClean="0">
                <a:solidFill>
                  <a:srgbClr val="3E4A52"/>
                </a:solidFill>
              </a:rPr>
              <a:t>FourSquare</a:t>
            </a:r>
            <a:endParaRPr lang="en-US" sz="2400" dirty="0" smtClean="0">
              <a:solidFill>
                <a:srgbClr val="3E4A5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3E4A52"/>
                </a:solidFill>
              </a:rPr>
              <a:t>Yelp!</a:t>
            </a:r>
            <a:endParaRPr lang="en-US" sz="2400" dirty="0">
              <a:solidFill>
                <a:srgbClr val="3E4A5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7200" y="5257800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3E4A52"/>
                </a:solidFill>
              </a:rPr>
              <a:t>Yahoo Local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3E4A52"/>
                </a:solidFill>
              </a:rPr>
              <a:t>Twitter</a:t>
            </a:r>
            <a:endParaRPr lang="en-US" sz="2400" dirty="0">
              <a:solidFill>
                <a:srgbClr val="3E4A5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587625"/>
            <a:ext cx="7772400" cy="1470025"/>
          </a:xfrm>
        </p:spPr>
        <p:txBody>
          <a:bodyPr>
            <a:normAutofit/>
          </a:bodyPr>
          <a:lstStyle/>
          <a:p>
            <a:r>
              <a:rPr lang="en-US" sz="7200" dirty="0" smtClean="0">
                <a:solidFill>
                  <a:srgbClr val="3E4A52"/>
                </a:solidFill>
              </a:rPr>
              <a:t>Tiny.cc/</a:t>
            </a:r>
            <a:r>
              <a:rPr lang="en-US" sz="7200" dirty="0" err="1" smtClean="0">
                <a:solidFill>
                  <a:srgbClr val="3E4A52"/>
                </a:solidFill>
              </a:rPr>
              <a:t>barkdemo</a:t>
            </a:r>
            <a:endParaRPr lang="en-US" sz="7200" dirty="0">
              <a:solidFill>
                <a:srgbClr val="3E4A52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762000"/>
          </a:xfrm>
        </p:spPr>
        <p:txBody>
          <a:bodyPr/>
          <a:lstStyle/>
          <a:p>
            <a:r>
              <a:rPr lang="en-US" i="1" dirty="0" smtClean="0"/>
              <a:t>*Case matters … all lower case</a:t>
            </a:r>
            <a:endParaRPr lang="en-US" i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2800" y="5791200"/>
            <a:ext cx="1828800" cy="943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838200" y="609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err="1" smtClean="0">
                <a:solidFill>
                  <a:srgbClr val="3E4A52"/>
                </a:solidFill>
                <a:latin typeface="+mj-lt"/>
                <a:ea typeface="+mj-ea"/>
                <a:cs typeface="+mj-cs"/>
              </a:rPr>
              <a:t>bARk</a:t>
            </a:r>
            <a:r>
              <a:rPr lang="en-US" sz="4000" dirty="0" smtClean="0">
                <a:solidFill>
                  <a:srgbClr val="3E4A52"/>
                </a:solidFill>
                <a:latin typeface="+mj-lt"/>
                <a:ea typeface="+mj-ea"/>
                <a:cs typeface="+mj-cs"/>
              </a:rPr>
              <a:t> on </a:t>
            </a:r>
            <a:r>
              <a:rPr lang="en-US" sz="4000" dirty="0" err="1" smtClean="0">
                <a:solidFill>
                  <a:srgbClr val="3E4A52"/>
                </a:solidFill>
                <a:latin typeface="+mj-lt"/>
                <a:ea typeface="+mj-ea"/>
                <a:cs typeface="+mj-cs"/>
              </a:rPr>
              <a:t>github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rgbClr val="3E4A5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86200" y="1600200"/>
            <a:ext cx="3352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rgbClr val="3E4A52"/>
                </a:solidFill>
              </a:rPr>
              <a:t>@</a:t>
            </a:r>
            <a:endParaRPr lang="en-US" sz="6600" dirty="0">
              <a:solidFill>
                <a:srgbClr val="3E4A5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</p:spPr>
        <p:txBody>
          <a:bodyPr>
            <a:normAutofit/>
          </a:bodyPr>
          <a:lstStyle/>
          <a:p>
            <a:r>
              <a:rPr lang="en-US" sz="7200" dirty="0" smtClean="0">
                <a:solidFill>
                  <a:srgbClr val="3E4A52"/>
                </a:solidFill>
              </a:rPr>
              <a:t>The demo</a:t>
            </a:r>
            <a:endParaRPr lang="en-US" sz="7200" dirty="0">
              <a:solidFill>
                <a:srgbClr val="3E4A52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2800" y="5791200"/>
            <a:ext cx="1828800" cy="943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676400"/>
            <a:ext cx="7772400" cy="1470025"/>
          </a:xfrm>
        </p:spPr>
        <p:txBody>
          <a:bodyPr>
            <a:normAutofit/>
          </a:bodyPr>
          <a:lstStyle/>
          <a:p>
            <a:r>
              <a:rPr lang="en-US" sz="7200" dirty="0" smtClean="0">
                <a:solidFill>
                  <a:srgbClr val="3E4A52"/>
                </a:solidFill>
              </a:rPr>
              <a:t>Questions?</a:t>
            </a:r>
            <a:endParaRPr lang="en-US" sz="7200" dirty="0">
              <a:solidFill>
                <a:srgbClr val="3E4A52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2800" y="5791200"/>
            <a:ext cx="1828800" cy="943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981200" y="3657600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On </a:t>
            </a:r>
            <a:r>
              <a:rPr lang="en-US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github</a:t>
            </a: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: tiny.cc/</a:t>
            </a:r>
            <a:r>
              <a:rPr lang="en-US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barkdemo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762000"/>
          </a:xfrm>
        </p:spPr>
        <p:txBody>
          <a:bodyPr/>
          <a:lstStyle/>
          <a:p>
            <a:r>
              <a:rPr lang="en-US" i="1" dirty="0" smtClean="0"/>
              <a:t>*Case matters … all lower case</a:t>
            </a:r>
            <a:endParaRPr lang="en-US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E4A52"/>
                </a:solidFill>
                <a:latin typeface="Trebuchet MS" pitchFamily="34" charset="0"/>
              </a:rPr>
              <a:t>Agenda</a:t>
            </a:r>
            <a:endParaRPr lang="en-US" dirty="0">
              <a:solidFill>
                <a:srgbClr val="3E4A52"/>
              </a:solidFill>
              <a:latin typeface="Trebuchet M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20000"/>
              </a:lnSpc>
            </a:pPr>
            <a:r>
              <a:rPr lang="en-US" b="1" dirty="0" smtClean="0">
                <a:solidFill>
                  <a:srgbClr val="3E4A52"/>
                </a:solidFill>
                <a:latin typeface="Trebuchet MS" pitchFamily="34" charset="0"/>
              </a:rPr>
              <a:t>Why Augmented Reality?</a:t>
            </a:r>
          </a:p>
          <a:p>
            <a:pPr>
              <a:lnSpc>
                <a:spcPct val="220000"/>
              </a:lnSpc>
            </a:pPr>
            <a:r>
              <a:rPr lang="en-US" b="1" dirty="0" smtClean="0">
                <a:solidFill>
                  <a:srgbClr val="3E4A52"/>
                </a:solidFill>
                <a:latin typeface="Trebuchet MS" pitchFamily="34" charset="0"/>
              </a:rPr>
              <a:t>The basics</a:t>
            </a:r>
          </a:p>
          <a:p>
            <a:pPr>
              <a:lnSpc>
                <a:spcPct val="220000"/>
              </a:lnSpc>
            </a:pPr>
            <a:r>
              <a:rPr lang="en-US" b="1" dirty="0" smtClean="0">
                <a:solidFill>
                  <a:srgbClr val="3E4A52"/>
                </a:solidFill>
                <a:latin typeface="Trebuchet MS" pitchFamily="34" charset="0"/>
              </a:rPr>
              <a:t>The plumbing</a:t>
            </a:r>
          </a:p>
          <a:p>
            <a:pPr>
              <a:lnSpc>
                <a:spcPct val="220000"/>
              </a:lnSpc>
            </a:pPr>
            <a:r>
              <a:rPr lang="en-US" b="1" dirty="0" err="1" smtClean="0">
                <a:solidFill>
                  <a:srgbClr val="3E4A52"/>
                </a:solidFill>
                <a:latin typeface="Trebuchet MS" pitchFamily="34" charset="0"/>
              </a:rPr>
              <a:t>CommonJS</a:t>
            </a:r>
            <a:r>
              <a:rPr lang="en-US" b="1" dirty="0" smtClean="0">
                <a:solidFill>
                  <a:srgbClr val="3E4A52"/>
                </a:solidFill>
                <a:latin typeface="Trebuchet MS" pitchFamily="34" charset="0"/>
              </a:rPr>
              <a:t> + Web Service + Camera = Awesome</a:t>
            </a:r>
          </a:p>
          <a:p>
            <a:pPr>
              <a:lnSpc>
                <a:spcPct val="220000"/>
              </a:lnSpc>
            </a:pPr>
            <a:r>
              <a:rPr lang="en-US" b="1" dirty="0" smtClean="0">
                <a:solidFill>
                  <a:srgbClr val="3E4A52"/>
                </a:solidFill>
                <a:latin typeface="Trebuchet MS" pitchFamily="34" charset="0"/>
              </a:rPr>
              <a:t>Where to get the code</a:t>
            </a:r>
            <a:endParaRPr lang="en-US" b="1" dirty="0">
              <a:solidFill>
                <a:srgbClr val="3E4A52"/>
              </a:solidFill>
              <a:latin typeface="Trebuchet MS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2800" y="5791200"/>
            <a:ext cx="1828800" cy="943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3E4A52"/>
                </a:solidFill>
                <a:latin typeface="Trebuchet MS" pitchFamily="34" charset="0"/>
              </a:rPr>
              <a:t>Who the heck am I?</a:t>
            </a:r>
            <a:endParaRPr lang="en-US" dirty="0">
              <a:solidFill>
                <a:srgbClr val="3E4A52"/>
              </a:solidFill>
              <a:latin typeface="Trebuchet M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40386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 smtClean="0">
                <a:solidFill>
                  <a:srgbClr val="3E4A52"/>
                </a:solidFill>
                <a:latin typeface="Trebuchet MS" pitchFamily="34" charset="0"/>
              </a:rPr>
              <a:t>Titanium Titan</a:t>
            </a:r>
          </a:p>
          <a:p>
            <a:pPr>
              <a:lnSpc>
                <a:spcPct val="200000"/>
              </a:lnSpc>
            </a:pPr>
            <a:r>
              <a:rPr lang="en-US" dirty="0" err="1" smtClean="0">
                <a:solidFill>
                  <a:srgbClr val="3E4A52"/>
                </a:solidFill>
                <a:latin typeface="Trebuchet MS" pitchFamily="34" charset="0"/>
              </a:rPr>
              <a:t>Geolocation</a:t>
            </a:r>
            <a:r>
              <a:rPr lang="en-US" dirty="0" smtClean="0">
                <a:solidFill>
                  <a:srgbClr val="3E4A52"/>
                </a:solidFill>
                <a:latin typeface="Trebuchet MS" pitchFamily="34" charset="0"/>
              </a:rPr>
              <a:t> addict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rgbClr val="3E4A52"/>
                </a:solidFill>
                <a:latin typeface="Trebuchet MS" pitchFamily="34" charset="0"/>
              </a:rPr>
              <a:t>Does a lot of Enterprise stuff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rgbClr val="3E4A52"/>
                </a:solidFill>
                <a:latin typeface="Trebuchet MS" pitchFamily="34" charset="0"/>
              </a:rPr>
              <a:t>Using Ti since 0.4</a:t>
            </a:r>
          </a:p>
          <a:p>
            <a:endParaRPr lang="en-US" dirty="0">
              <a:solidFill>
                <a:srgbClr val="3E4A52"/>
              </a:solidFill>
              <a:latin typeface="Trebuchet MS" pitchFamily="34" charset="0"/>
            </a:endParaRPr>
          </a:p>
        </p:txBody>
      </p:sp>
      <p:pic>
        <p:nvPicPr>
          <p:cNvPr id="6" name="Content Placeholder 5" descr="5891927163_b7daf88b2a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071" y="1600200"/>
            <a:ext cx="3156857" cy="2209800"/>
          </a:xfrm>
        </p:spPr>
      </p:pic>
      <p:sp>
        <p:nvSpPr>
          <p:cNvPr id="5" name="TextBox 4"/>
          <p:cNvSpPr txBox="1"/>
          <p:nvPr/>
        </p:nvSpPr>
        <p:spPr>
          <a:xfrm>
            <a:off x="4648200" y="4038600"/>
            <a:ext cx="426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E4A52"/>
                </a:solidFill>
                <a:latin typeface="Trebuchet MS" pitchFamily="34" charset="0"/>
              </a:rPr>
              <a:t>Twitter: @</a:t>
            </a:r>
            <a:r>
              <a:rPr lang="en-US" dirty="0" err="1" smtClean="0">
                <a:solidFill>
                  <a:srgbClr val="3E4A52"/>
                </a:solidFill>
                <a:latin typeface="Trebuchet MS" pitchFamily="34" charset="0"/>
              </a:rPr>
              <a:t>benCoding</a:t>
            </a:r>
            <a:endParaRPr lang="en-US" dirty="0" smtClean="0">
              <a:solidFill>
                <a:srgbClr val="3E4A52"/>
              </a:solidFill>
              <a:latin typeface="Trebuchet MS" pitchFamily="34" charset="0"/>
            </a:endParaRPr>
          </a:p>
          <a:p>
            <a:r>
              <a:rPr lang="en-US" dirty="0" smtClean="0">
                <a:solidFill>
                  <a:srgbClr val="3E4A52"/>
                </a:solidFill>
                <a:latin typeface="Trebuchet MS" pitchFamily="34" charset="0"/>
              </a:rPr>
              <a:t>Email: </a:t>
            </a:r>
            <a:r>
              <a:rPr lang="en-US" dirty="0" smtClean="0">
                <a:solidFill>
                  <a:srgbClr val="3E4A52"/>
                </a:solidFill>
                <a:latin typeface="Trebuchet MS" pitchFamily="34" charset="0"/>
                <a:hlinkClick r:id="rId3"/>
              </a:rPr>
              <a:t>ben.bahrenburg@gmail.com</a:t>
            </a:r>
            <a:endParaRPr lang="en-US" dirty="0" smtClean="0">
              <a:solidFill>
                <a:srgbClr val="3E4A52"/>
              </a:solidFill>
              <a:latin typeface="Trebuchet MS" pitchFamily="34" charset="0"/>
            </a:endParaRPr>
          </a:p>
          <a:p>
            <a:endParaRPr lang="en-US" dirty="0">
              <a:solidFill>
                <a:srgbClr val="3E4A52"/>
              </a:solidFill>
              <a:latin typeface="Trebuchet MS" pitchFamily="34" charset="0"/>
            </a:endParaRPr>
          </a:p>
          <a:p>
            <a:r>
              <a:rPr lang="en-US" dirty="0" smtClean="0">
                <a:solidFill>
                  <a:srgbClr val="3E4A52"/>
                </a:solidFill>
                <a:latin typeface="Trebuchet MS" pitchFamily="34" charset="0"/>
              </a:rPr>
              <a:t>On </a:t>
            </a:r>
            <a:r>
              <a:rPr lang="en-US" dirty="0" err="1" smtClean="0">
                <a:solidFill>
                  <a:srgbClr val="3E4A52"/>
                </a:solidFill>
                <a:latin typeface="Trebuchet MS" pitchFamily="34" charset="0"/>
              </a:rPr>
              <a:t>Git</a:t>
            </a:r>
            <a:r>
              <a:rPr lang="en-US" dirty="0" smtClean="0">
                <a:solidFill>
                  <a:srgbClr val="3E4A52"/>
                </a:solidFill>
                <a:latin typeface="Trebuchet MS" pitchFamily="34" charset="0"/>
              </a:rPr>
              <a:t>: </a:t>
            </a:r>
            <a:r>
              <a:rPr lang="en-US" dirty="0" smtClean="0">
                <a:solidFill>
                  <a:srgbClr val="3E4A52"/>
                </a:solidFill>
                <a:latin typeface="Trebuchet MS" pitchFamily="34" charset="0"/>
                <a:hlinkClick r:id="rId4"/>
              </a:rPr>
              <a:t>tiny.cc/</a:t>
            </a:r>
            <a:r>
              <a:rPr lang="en-US" dirty="0" err="1" smtClean="0">
                <a:solidFill>
                  <a:srgbClr val="3E4A52"/>
                </a:solidFill>
                <a:latin typeface="Trebuchet MS" pitchFamily="34" charset="0"/>
                <a:hlinkClick r:id="rId4"/>
              </a:rPr>
              <a:t>barkdemo</a:t>
            </a:r>
            <a:endParaRPr lang="en-US" dirty="0">
              <a:solidFill>
                <a:srgbClr val="3E4A52"/>
              </a:solidFill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E4A52"/>
                </a:solidFill>
                <a:latin typeface="Trebuchet MS" pitchFamily="34" charset="0"/>
              </a:rPr>
              <a:t>Why Augmented Reality?</a:t>
            </a:r>
            <a:endParaRPr lang="en-US" dirty="0">
              <a:solidFill>
                <a:srgbClr val="3E4A52"/>
              </a:solidFill>
              <a:latin typeface="Trebuchet M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i="1" dirty="0" smtClean="0">
                <a:solidFill>
                  <a:srgbClr val="3E4A52"/>
                </a:solidFill>
                <a:latin typeface="Trebuchet MS" pitchFamily="34" charset="0"/>
              </a:rPr>
              <a:t>Augmented Reality provides a context to your content. The user now interacts to the content instead of simply consuming it.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2800" y="5791200"/>
            <a:ext cx="1828800" cy="943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E4A52"/>
                </a:solidFill>
              </a:rPr>
              <a:t>Some Examples</a:t>
            </a:r>
            <a:endParaRPr lang="en-US" b="1" dirty="0">
              <a:solidFill>
                <a:srgbClr val="3E4A5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rgbClr val="3E4A52"/>
                </a:solidFill>
                <a:latin typeface="Trebuchet MS" pitchFamily="34" charset="0"/>
              </a:rPr>
              <a:t>Layar</a:t>
            </a:r>
            <a:endParaRPr lang="en-US" dirty="0" smtClean="0">
              <a:solidFill>
                <a:srgbClr val="3E4A52"/>
              </a:solidFill>
              <a:latin typeface="Trebuchet MS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rgbClr val="3E4A52"/>
                </a:solidFill>
                <a:latin typeface="Trebuchet MS" pitchFamily="34" charset="0"/>
              </a:rPr>
              <a:t>AroundMe</a:t>
            </a:r>
            <a:endParaRPr lang="en-US" dirty="0" smtClean="0">
              <a:solidFill>
                <a:srgbClr val="3E4A52"/>
              </a:solidFill>
              <a:latin typeface="Trebuchet MS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rgbClr val="3E4A52"/>
                </a:solidFill>
                <a:latin typeface="Trebuchet MS" pitchFamily="34" charset="0"/>
              </a:rPr>
              <a:t>Wikitude</a:t>
            </a:r>
            <a:endParaRPr lang="en-US" dirty="0" smtClean="0">
              <a:solidFill>
                <a:srgbClr val="3E4A52"/>
              </a:solidFill>
              <a:latin typeface="Trebuchet MS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3E4A52"/>
                </a:solidFill>
                <a:latin typeface="Trebuchet MS" pitchFamily="34" charset="0"/>
              </a:rPr>
              <a:t>NY Nearest Subway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3E4A52"/>
                </a:solidFill>
                <a:latin typeface="Trebuchet MS" pitchFamily="34" charset="0"/>
              </a:rPr>
              <a:t>Cheap Gas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3E4A52"/>
                </a:solidFill>
                <a:latin typeface="Trebuchet MS" pitchFamily="34" charset="0"/>
              </a:rPr>
              <a:t>Peaks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2800" y="5791200"/>
            <a:ext cx="1828800" cy="943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1" y="1507613"/>
            <a:ext cx="1564968" cy="154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7800" y="1507613"/>
            <a:ext cx="1556774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53000" y="3227439"/>
            <a:ext cx="1597742" cy="1573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57800" y="4895645"/>
            <a:ext cx="1581355" cy="1581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352800" y="4876800"/>
            <a:ext cx="1556774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086600" y="3227439"/>
            <a:ext cx="1581355" cy="150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logo-lar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34199" y="1295400"/>
            <a:ext cx="2089265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E4A52"/>
                </a:solidFill>
              </a:rPr>
              <a:t>Common IU Components</a:t>
            </a:r>
            <a:endParaRPr lang="en-US" b="1" dirty="0">
              <a:solidFill>
                <a:srgbClr val="3E4A5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latin typeface="Trebuchet MS" pitchFamily="34" charset="0"/>
            </a:endParaRPr>
          </a:p>
          <a:p>
            <a:pPr lvl="1">
              <a:buNone/>
            </a:pPr>
            <a:endParaRPr lang="en-US" dirty="0">
              <a:solidFill>
                <a:srgbClr val="3E4A52"/>
              </a:solidFill>
              <a:latin typeface="Trebuchet MS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81000" y="1493837"/>
            <a:ext cx="4953000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3E4A52"/>
                </a:solidFill>
                <a:latin typeface="Trebuchet MS" pitchFamily="34" charset="0"/>
              </a:rPr>
              <a:t>Search Box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3E4A52"/>
                </a:solidFill>
                <a:latin typeface="Trebuchet MS" pitchFamily="34" charset="0"/>
              </a:rPr>
              <a:t>List of Attractions (</a:t>
            </a:r>
            <a:r>
              <a:rPr lang="en-US" dirty="0" err="1" smtClean="0">
                <a:solidFill>
                  <a:srgbClr val="3E4A52"/>
                </a:solidFill>
                <a:latin typeface="Trebuchet MS" pitchFamily="34" charset="0"/>
              </a:rPr>
              <a:t>Tableview</a:t>
            </a:r>
            <a:r>
              <a:rPr lang="en-US" dirty="0" smtClean="0">
                <a:solidFill>
                  <a:srgbClr val="3E4A52"/>
                </a:solidFill>
                <a:latin typeface="Trebuchet MS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3E4A52"/>
                </a:solidFill>
                <a:latin typeface="Trebuchet MS" pitchFamily="34" charset="0"/>
              </a:rPr>
              <a:t>Attractions on a map (</a:t>
            </a:r>
            <a:r>
              <a:rPr lang="en-US" dirty="0" err="1" smtClean="0">
                <a:solidFill>
                  <a:srgbClr val="3E4A52"/>
                </a:solidFill>
                <a:latin typeface="Trebuchet MS" pitchFamily="34" charset="0"/>
              </a:rPr>
              <a:t>mapview</a:t>
            </a:r>
            <a:r>
              <a:rPr lang="en-US" dirty="0" smtClean="0">
                <a:solidFill>
                  <a:srgbClr val="3E4A52"/>
                </a:solidFill>
                <a:latin typeface="Trebuchet MS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3E4A52"/>
                </a:solidFill>
                <a:latin typeface="Trebuchet MS" pitchFamily="34" charset="0"/>
              </a:rPr>
              <a:t>AR View ( Camera overlay)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2800" y="5791200"/>
            <a:ext cx="1828800" cy="943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1600200"/>
            <a:ext cx="2590800" cy="4128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533400" y="1371600"/>
            <a:ext cx="7772400" cy="1470025"/>
          </a:xfrm>
        </p:spPr>
        <p:txBody>
          <a:bodyPr>
            <a:normAutofit/>
          </a:bodyPr>
          <a:lstStyle/>
          <a:p>
            <a:r>
              <a:rPr lang="en-US" sz="7200" dirty="0" smtClean="0">
                <a:solidFill>
                  <a:srgbClr val="3E4A52"/>
                </a:solidFill>
              </a:rPr>
              <a:t>Introducing….</a:t>
            </a:r>
            <a:endParaRPr lang="en-US" sz="9800" b="1" dirty="0">
              <a:solidFill>
                <a:srgbClr val="3E4A52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2800" y="5791200"/>
            <a:ext cx="1828800" cy="943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Defaul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066800"/>
            <a:ext cx="304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3E4A52"/>
                </a:solidFill>
              </a:rPr>
              <a:t>What is </a:t>
            </a:r>
            <a:r>
              <a:rPr lang="en-US" b="1" dirty="0" err="1" smtClean="0">
                <a:solidFill>
                  <a:srgbClr val="3E4A52"/>
                </a:solidFill>
              </a:rPr>
              <a:t>bARk</a:t>
            </a:r>
            <a:r>
              <a:rPr lang="en-US" b="1" dirty="0" smtClean="0">
                <a:solidFill>
                  <a:srgbClr val="3E4A52"/>
                </a:solidFill>
              </a:rPr>
              <a:t>?</a:t>
            </a:r>
            <a:endParaRPr lang="en-US" dirty="0">
              <a:solidFill>
                <a:srgbClr val="3E4A52"/>
              </a:solidFill>
              <a:latin typeface="Trebuchet M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 smtClean="0">
                <a:solidFill>
                  <a:srgbClr val="3E4A52"/>
                </a:solidFill>
                <a:latin typeface="Trebuchet MS" pitchFamily="34" charset="0"/>
              </a:rPr>
              <a:t>Cross Platform ( thanks Titanium )</a:t>
            </a:r>
          </a:p>
          <a:p>
            <a:pPr>
              <a:lnSpc>
                <a:spcPct val="200000"/>
              </a:lnSpc>
            </a:pPr>
            <a:r>
              <a:rPr lang="en-US" sz="2800" dirty="0" smtClean="0">
                <a:solidFill>
                  <a:srgbClr val="3E4A52"/>
                </a:solidFill>
                <a:latin typeface="Trebuchet MS" pitchFamily="34" charset="0"/>
              </a:rPr>
              <a:t>On </a:t>
            </a:r>
            <a:r>
              <a:rPr lang="en-US" sz="2800" dirty="0" err="1" smtClean="0">
                <a:solidFill>
                  <a:srgbClr val="3E4A52"/>
                </a:solidFill>
                <a:latin typeface="Trebuchet MS" pitchFamily="34" charset="0"/>
              </a:rPr>
              <a:t>Github</a:t>
            </a:r>
            <a:endParaRPr lang="en-US" sz="2800" dirty="0" smtClean="0">
              <a:solidFill>
                <a:srgbClr val="3E4A52"/>
              </a:solidFill>
              <a:latin typeface="Trebuchet MS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800" dirty="0" err="1" smtClean="0">
                <a:solidFill>
                  <a:srgbClr val="3E4A52"/>
                </a:solidFill>
                <a:latin typeface="Trebuchet MS" pitchFamily="34" charset="0"/>
              </a:rPr>
              <a:t>Altas</a:t>
            </a:r>
            <a:r>
              <a:rPr lang="en-US" sz="2800" dirty="0" smtClean="0">
                <a:solidFill>
                  <a:srgbClr val="3E4A52"/>
                </a:solidFill>
                <a:latin typeface="Trebuchet MS" pitchFamily="34" charset="0"/>
              </a:rPr>
              <a:t> / Soup Frameworks</a:t>
            </a:r>
          </a:p>
          <a:p>
            <a:pPr>
              <a:lnSpc>
                <a:spcPct val="200000"/>
              </a:lnSpc>
            </a:pPr>
            <a:r>
              <a:rPr lang="en-US" sz="2800" dirty="0" smtClean="0">
                <a:solidFill>
                  <a:srgbClr val="3E4A52"/>
                </a:solidFill>
                <a:latin typeface="Trebuchet MS" pitchFamily="34" charset="0"/>
              </a:rPr>
              <a:t>Plug-in model, with built in examples</a:t>
            </a:r>
          </a:p>
          <a:p>
            <a:pPr lvl="8">
              <a:lnSpc>
                <a:spcPct val="200000"/>
              </a:lnSpc>
            </a:pPr>
            <a:endParaRPr lang="en-US" dirty="0" smtClean="0">
              <a:solidFill>
                <a:srgbClr val="3E4A52"/>
              </a:solidFill>
              <a:latin typeface="Trebuchet MS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2800" y="5791200"/>
            <a:ext cx="1828800" cy="943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43000" y="5257800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err="1" smtClean="0">
                <a:solidFill>
                  <a:srgbClr val="3E4A52"/>
                </a:solidFill>
              </a:rPr>
              <a:t>FourSquare</a:t>
            </a:r>
            <a:endParaRPr lang="en-US" sz="2400" dirty="0" smtClean="0">
              <a:solidFill>
                <a:srgbClr val="3E4A5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3E4A52"/>
                </a:solidFill>
              </a:rPr>
              <a:t>Yelp!</a:t>
            </a:r>
            <a:endParaRPr lang="en-US" sz="2400" dirty="0">
              <a:solidFill>
                <a:srgbClr val="3E4A5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7200" y="5257800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3E4A52"/>
                </a:solidFill>
              </a:rPr>
              <a:t>Yahoo Local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3E4A52"/>
                </a:solidFill>
              </a:rPr>
              <a:t>Twitter</a:t>
            </a:r>
            <a:endParaRPr lang="en-US" sz="2400" dirty="0">
              <a:solidFill>
                <a:srgbClr val="3E4A5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E4A52"/>
                </a:solidFill>
              </a:rPr>
              <a:t>The Architecture</a:t>
            </a:r>
            <a:endParaRPr lang="en-US" b="1" dirty="0">
              <a:solidFill>
                <a:srgbClr val="3E4A5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latin typeface="Trebuchet MS" pitchFamily="34" charset="0"/>
            </a:endParaRPr>
          </a:p>
          <a:p>
            <a:pPr lvl="1">
              <a:buNone/>
            </a:pPr>
            <a:endParaRPr lang="en-US" dirty="0">
              <a:solidFill>
                <a:srgbClr val="3E4A52"/>
              </a:solidFill>
              <a:latin typeface="Trebuchet MS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2800" y="5791200"/>
            <a:ext cx="1828800" cy="943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981200" y="4191000"/>
            <a:ext cx="3124200" cy="838200"/>
          </a:xfrm>
          <a:prstGeom prst="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Soup content provider framework</a:t>
            </a:r>
          </a:p>
          <a:p>
            <a:pPr algn="ctr"/>
            <a:r>
              <a:rPr lang="en-US" sz="1400" b="1" dirty="0" smtClean="0"/>
              <a:t>(</a:t>
            </a:r>
            <a:r>
              <a:rPr lang="en-US" sz="1400" b="1" dirty="0" err="1" smtClean="0"/>
              <a:t>CommonJS</a:t>
            </a:r>
            <a:r>
              <a:rPr lang="en-US" sz="1400" b="1" dirty="0" smtClean="0"/>
              <a:t>)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5410200" y="4191000"/>
            <a:ext cx="3124200" cy="838200"/>
          </a:xfrm>
          <a:prstGeom prst="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Atlas Geo Location framework</a:t>
            </a:r>
          </a:p>
          <a:p>
            <a:pPr algn="ctr"/>
            <a:r>
              <a:rPr lang="en-US" sz="1400" b="1" dirty="0" smtClean="0"/>
              <a:t>(</a:t>
            </a:r>
            <a:r>
              <a:rPr lang="en-US" sz="1400" b="1" dirty="0" err="1" smtClean="0"/>
              <a:t>CommonJS</a:t>
            </a:r>
            <a:r>
              <a:rPr lang="en-US" sz="1400" b="1" dirty="0" smtClean="0"/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00400" y="2814935"/>
            <a:ext cx="5334000" cy="533400"/>
          </a:xfrm>
          <a:prstGeom prst="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Broker Requests/Cache Data</a:t>
            </a:r>
            <a:endParaRPr lang="en-US" sz="2000" b="1" dirty="0"/>
          </a:p>
        </p:txBody>
      </p:sp>
      <p:sp>
        <p:nvSpPr>
          <p:cNvPr id="12" name="Rectangle 11"/>
          <p:cNvSpPr/>
          <p:nvPr/>
        </p:nvSpPr>
        <p:spPr>
          <a:xfrm>
            <a:off x="3200400" y="1519535"/>
            <a:ext cx="1447800" cy="457200"/>
          </a:xfrm>
          <a:prstGeom prst="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Map</a:t>
            </a:r>
            <a:endParaRPr lang="en-US" sz="2000" b="1" dirty="0"/>
          </a:p>
        </p:txBody>
      </p:sp>
      <p:sp>
        <p:nvSpPr>
          <p:cNvPr id="13" name="Rectangle 12"/>
          <p:cNvSpPr/>
          <p:nvPr/>
        </p:nvSpPr>
        <p:spPr>
          <a:xfrm>
            <a:off x="5029200" y="1519535"/>
            <a:ext cx="1447800" cy="457200"/>
          </a:xfrm>
          <a:prstGeom prst="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List </a:t>
            </a:r>
            <a:endParaRPr lang="en-US" sz="2000" b="1" dirty="0"/>
          </a:p>
        </p:txBody>
      </p:sp>
      <p:sp>
        <p:nvSpPr>
          <p:cNvPr id="14" name="Rectangle 13"/>
          <p:cNvSpPr/>
          <p:nvPr/>
        </p:nvSpPr>
        <p:spPr>
          <a:xfrm>
            <a:off x="6934200" y="1519535"/>
            <a:ext cx="1600200" cy="457200"/>
          </a:xfrm>
          <a:prstGeom prst="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CameraView</a:t>
            </a:r>
            <a:endParaRPr 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52400" y="151953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Formatters</a:t>
            </a:r>
            <a:endParaRPr lang="en-US" sz="2400" b="1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228600" y="2891135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App Interaction</a:t>
            </a:r>
            <a:endParaRPr lang="en-US" sz="2400" b="1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228600" y="43434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Providers</a:t>
            </a:r>
            <a:endParaRPr lang="en-US" sz="2400" b="1" i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5643065"/>
            <a:ext cx="971550" cy="681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76600" y="5562600"/>
            <a:ext cx="81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0" y="5181600"/>
            <a:ext cx="1457326" cy="584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1" descr="APPC_NEWEST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0200" y="5105400"/>
            <a:ext cx="685800" cy="685800"/>
          </a:xfrm>
          <a:prstGeom prst="rect">
            <a:avLst/>
          </a:prstGeom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96000" y="5181600"/>
            <a:ext cx="1081087" cy="417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981200" y="5100638"/>
            <a:ext cx="766762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162801" y="5181600"/>
            <a:ext cx="13716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Straight Connector 22"/>
          <p:cNvCxnSpPr/>
          <p:nvPr/>
        </p:nvCxnSpPr>
        <p:spPr>
          <a:xfrm flipV="1">
            <a:off x="152400" y="2438400"/>
            <a:ext cx="8763000" cy="76200"/>
          </a:xfrm>
          <a:prstGeom prst="line">
            <a:avLst/>
          </a:prstGeom>
          <a:ln w="44450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52400" y="3733800"/>
            <a:ext cx="8686800" cy="76200"/>
          </a:xfrm>
          <a:prstGeom prst="line">
            <a:avLst/>
          </a:prstGeom>
          <a:ln w="44450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242</Words>
  <Application>Microsoft Office PowerPoint</Application>
  <PresentationFormat>On-screen Show (4:3)</PresentationFormat>
  <Paragraphs>74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Augmented Reality &amp; Location Services</vt:lpstr>
      <vt:lpstr>Agenda</vt:lpstr>
      <vt:lpstr>Who the heck am I?</vt:lpstr>
      <vt:lpstr>Why Augmented Reality?</vt:lpstr>
      <vt:lpstr>Some Examples</vt:lpstr>
      <vt:lpstr>Common IU Components</vt:lpstr>
      <vt:lpstr>Introducing….</vt:lpstr>
      <vt:lpstr>What is bARk?</vt:lpstr>
      <vt:lpstr>The Architecture</vt:lpstr>
      <vt:lpstr>Download it now</vt:lpstr>
      <vt:lpstr>Tiny.cc/barkdemo</vt:lpstr>
      <vt:lpstr>The demo</vt:lpstr>
      <vt:lpstr>Questions?</vt:lpstr>
    </vt:vector>
  </TitlesOfParts>
  <Company>PricewaterhouseCoopers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 &amp; Location Services</dc:title>
  <dc:creator>Benjamin Bahrenburg</dc:creator>
  <cp:lastModifiedBy>Benjamin Bahrenburg</cp:lastModifiedBy>
  <cp:revision>49</cp:revision>
  <dcterms:created xsi:type="dcterms:W3CDTF">2011-07-16T22:42:58Z</dcterms:created>
  <dcterms:modified xsi:type="dcterms:W3CDTF">2011-09-19T14:50:52Z</dcterms:modified>
</cp:coreProperties>
</file>