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6" r:id="rId3"/>
    <p:sldId id="277" r:id="rId4"/>
    <p:sldId id="279" r:id="rId5"/>
    <p:sldId id="278" r:id="rId6"/>
    <p:sldId id="274" r:id="rId7"/>
    <p:sldId id="280" r:id="rId8"/>
    <p:sldId id="28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7"/>
    <p:restoredTop sz="90188" autoAdjust="0"/>
  </p:normalViewPr>
  <p:slideViewPr>
    <p:cSldViewPr snapToGrid="0" snapToObjects="1">
      <p:cViewPr varScale="1">
        <p:scale>
          <a:sx n="143" d="100"/>
          <a:sy n="143" d="100"/>
        </p:scale>
        <p:origin x="320" y="-5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 Neue Light" panose="02000403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>
                <a:latin typeface="Helvetica Neue Light" panose="02000403000000020004" pitchFamily="2" charset="0"/>
              </a:rPr>
              <a:t>12/13/2023</a:t>
            </a:fld>
            <a:endParaRPr lang="en-US" dirty="0">
              <a:latin typeface="Helvetica Neue Light" panose="02000403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 Neue Light" panose="02000403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>
                <a:latin typeface="Helvetica Neue Light" panose="02000403000000020004" pitchFamily="2" charset="0"/>
              </a:rPr>
              <a:t>‹#›</a:t>
            </a:fld>
            <a:endParaRPr lang="en-US" dirty="0">
              <a:latin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Light" panose="02000403000000020004" pitchFamily="2" charset="0"/>
              </a:defRPr>
            </a:lvl1pPr>
          </a:lstStyle>
          <a:p>
            <a:fld id="{5AE82BA9-193E-D440-8A2C-9653656F2AE3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Light" panose="02000403000000020004" pitchFamily="2" charset="0"/>
              </a:defRPr>
            </a:lvl1pPr>
          </a:lstStyle>
          <a:p>
            <a:fld id="{6363C63D-0C1A-0E4C-A0BD-8D65A95424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Helvetica Neue Light" panose="02000403000000020004" pitchFamily="2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0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8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7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4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3" name="Picture 2" descr="NWU PPT Wide Opt 1 - No Wordmark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042556" y="-4796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Helvetica Neue Light" panose="02000403000000020004" pitchFamily="2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072741" y="56930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B362BA78-8688-C546-A03A-2A39F84C0B58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EF5B9135-15EF-DE46-84CC-16626B0FAF7F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Helvetica Neue Light" panose="02000403000000020004" pitchFamily="2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 b="0" i="0">
                <a:latin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EEA9-82E2-7D4F-A540-44BDED31B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03C3C-2470-6B44-9827-0A7A778B1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FF302-71BD-8D41-AC7C-1BC840A3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176C-065F-124D-AAA4-94F2B7A2EC7C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9EEC-6EBC-AB4B-8BE3-489BAB7C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1DAED-D78C-6249-8A72-BFADFBBD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8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D3421027-4EC0-9C48-8CFB-B8A3104CB056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Helvetica Neue Thin" panose="020B04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FA5DAB8B-8178-D047-869E-5A62AF236443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  <a:lvl2pPr>
              <a:defRPr b="0" i="0">
                <a:latin typeface="Helvetica Neue Thin" panose="020B0403020202020204" pitchFamily="34" charset="0"/>
              </a:defRPr>
            </a:lvl2pPr>
            <a:lvl3pPr>
              <a:defRPr b="0" i="0">
                <a:latin typeface="Helvetica Neue Thin" panose="020B0403020202020204" pitchFamily="34" charset="0"/>
              </a:defRPr>
            </a:lvl3pPr>
            <a:lvl4pPr>
              <a:defRPr b="0" i="0">
                <a:latin typeface="Helvetica Neue Thin" panose="020B0403020202020204" pitchFamily="34" charset="0"/>
              </a:defRPr>
            </a:lvl4pPr>
            <a:lvl5pPr>
              <a:defRPr b="0" i="0">
                <a:latin typeface="Helvetica Neue Thin" panose="020B04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B9AB8213-A564-3C44-8CA0-968996562138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0" i="0" cap="all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Helvetica Neue Thin" panose="020B0403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0A83DA12-03A5-114A-ABAE-78CD6BB6AC19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 b="0" i="0">
                <a:latin typeface="Helvetica Neue Thin" panose="020B0403020202020204" pitchFamily="34" charset="0"/>
              </a:defRPr>
            </a:lvl1pPr>
            <a:lvl2pPr>
              <a:defRPr sz="2400" b="0" i="0">
                <a:latin typeface="Helvetica Neue Thin" panose="020B0403020202020204" pitchFamily="34" charset="0"/>
              </a:defRPr>
            </a:lvl2pPr>
            <a:lvl3pPr>
              <a:defRPr sz="2000" b="0" i="0">
                <a:latin typeface="Helvetica Neue Thin" panose="020B0403020202020204" pitchFamily="34" charset="0"/>
              </a:defRPr>
            </a:lvl3pPr>
            <a:lvl4pPr>
              <a:defRPr sz="1800" b="0" i="0">
                <a:latin typeface="Helvetica Neue Thin" panose="020B0403020202020204" pitchFamily="34" charset="0"/>
              </a:defRPr>
            </a:lvl4pPr>
            <a:lvl5pPr>
              <a:defRPr sz="1800" b="0" i="0">
                <a:latin typeface="Helvetica Neue Thin" panose="020B04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 b="0" i="0">
                <a:latin typeface="Helvetica Neue Thin" panose="020B0403020202020204" pitchFamily="34" charset="0"/>
              </a:defRPr>
            </a:lvl1pPr>
            <a:lvl2pPr>
              <a:defRPr sz="2400" b="0" i="0">
                <a:latin typeface="Helvetica Neue Thin" panose="020B0403020202020204" pitchFamily="34" charset="0"/>
              </a:defRPr>
            </a:lvl2pPr>
            <a:lvl3pPr>
              <a:defRPr sz="2000" b="0" i="0">
                <a:latin typeface="Helvetica Neue Thin" panose="020B0403020202020204" pitchFamily="34" charset="0"/>
              </a:defRPr>
            </a:lvl3pPr>
            <a:lvl4pPr>
              <a:defRPr sz="1800" b="0" i="0">
                <a:latin typeface="Helvetica Neue Thin" panose="020B0403020202020204" pitchFamily="34" charset="0"/>
              </a:defRPr>
            </a:lvl4pPr>
            <a:lvl5pPr>
              <a:defRPr sz="1800" b="0" i="0">
                <a:latin typeface="Helvetica Neue Thin" panose="020B04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FFF386F-14E4-954A-9EC2-E277FFD66D49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 b="0" i="0">
                <a:latin typeface="Helvetica Neue Thin" panose="020B0403020202020204" pitchFamily="34" charset="0"/>
              </a:defRPr>
            </a:lvl1pPr>
            <a:lvl2pPr>
              <a:defRPr sz="2000" b="0" i="0">
                <a:latin typeface="Helvetica Neue Thin" panose="020B0403020202020204" pitchFamily="34" charset="0"/>
              </a:defRPr>
            </a:lvl2pPr>
            <a:lvl3pPr>
              <a:defRPr sz="1800" b="0" i="0">
                <a:latin typeface="Helvetica Neue Thin" panose="020B0403020202020204" pitchFamily="34" charset="0"/>
              </a:defRPr>
            </a:lvl3pPr>
            <a:lvl4pPr>
              <a:defRPr sz="1600" b="0" i="0">
                <a:latin typeface="Helvetica Neue Thin" panose="020B0403020202020204" pitchFamily="34" charset="0"/>
              </a:defRPr>
            </a:lvl4pPr>
            <a:lvl5pPr>
              <a:defRPr sz="1600" b="0" i="0">
                <a:latin typeface="Helvetica Neue Thin" panose="020B0403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 b="0" i="0">
                <a:latin typeface="Helvetica Neue Thin" panose="020B0403020202020204" pitchFamily="34" charset="0"/>
              </a:defRPr>
            </a:lvl1pPr>
            <a:lvl2pPr>
              <a:defRPr sz="2000" b="0" i="0">
                <a:latin typeface="Helvetica Neue Thin" panose="020B0403020202020204" pitchFamily="34" charset="0"/>
              </a:defRPr>
            </a:lvl2pPr>
            <a:lvl3pPr>
              <a:defRPr sz="1800" b="0" i="0">
                <a:latin typeface="Helvetica Neue Thin" panose="020B0403020202020204" pitchFamily="34" charset="0"/>
              </a:defRPr>
            </a:lvl3pPr>
            <a:lvl4pPr>
              <a:defRPr sz="1600" b="0" i="0">
                <a:latin typeface="Helvetica Neue Thin" panose="020B0403020202020204" pitchFamily="34" charset="0"/>
              </a:defRPr>
            </a:lvl4pPr>
            <a:lvl5pPr>
              <a:defRPr sz="1600" b="0" i="0">
                <a:latin typeface="Helvetica Neue Thin" panose="020B0403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D8FFCF06-3344-8345-BEA6-DDAEFCC6ECCE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84C6D879-35D4-554E-9D6D-93E8130AA922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0" i="0">
                <a:latin typeface="Helvetica Neue Thin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 b="0" i="0">
                <a:latin typeface="Helvetica Neue Thin" panose="020B0403020202020204" pitchFamily="34" charset="0"/>
              </a:defRPr>
            </a:lvl1pPr>
            <a:lvl2pPr>
              <a:defRPr sz="2800" b="0" i="0">
                <a:latin typeface="Helvetica Neue Thin" panose="020B0403020202020204" pitchFamily="34" charset="0"/>
              </a:defRPr>
            </a:lvl2pPr>
            <a:lvl3pPr>
              <a:defRPr sz="2400" b="0" i="0">
                <a:latin typeface="Helvetica Neue Thin" panose="020B0403020202020204" pitchFamily="34" charset="0"/>
              </a:defRPr>
            </a:lvl3pPr>
            <a:lvl4pPr>
              <a:defRPr sz="2000" b="0" i="0">
                <a:latin typeface="Helvetica Neue Thin" panose="020B0403020202020204" pitchFamily="34" charset="0"/>
              </a:defRPr>
            </a:lvl4pPr>
            <a:lvl5pPr>
              <a:defRPr sz="2000" b="0" i="0">
                <a:latin typeface="Helvetica Neue Thin" panose="020B04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 b="0" i="0">
                <a:latin typeface="Helvetica Neue Thin" panose="020B0403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AB182AE3-760A-8E44-AB65-03A533386DFC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WU PPT Wide Opt 1 - No Wordmark_Master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Light" panose="02000403000000020004" pitchFamily="2" charset="0"/>
              </a:defRPr>
            </a:lvl1pPr>
          </a:lstStyle>
          <a:p>
            <a:fld id="{D98C176C-065F-124D-AAA4-94F2B7A2EC7C}" type="datetime1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Helvetica Neue Thin" panose="020B0403020202020204" pitchFamily="34" charset="0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5DC9A-B5FB-B24C-B255-4C9016F21C1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026102" y="4817752"/>
            <a:ext cx="1103770" cy="2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Thin" panose="020B0403020202020204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Neue Thin" panose="020B0403020202020204" pitchFamily="34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1 - No Wordmark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2025"/>
            <a:ext cx="9143999" cy="11025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  <a:ea typeface="Helvetica Neue Thin" charset="0"/>
                <a:cs typeface="Helvetica Neue Thin" charset="0"/>
              </a:rPr>
              <a:t>Lecture 1: </a:t>
            </a:r>
            <a:br>
              <a:rPr lang="en-US" dirty="0">
                <a:latin typeface="+mj-lt"/>
                <a:ea typeface="Helvetica Neue Thin" charset="0"/>
                <a:cs typeface="Helvetica Neue Thin" charset="0"/>
              </a:rPr>
            </a:br>
            <a:r>
              <a:rPr lang="en-US" dirty="0">
                <a:latin typeface="+mj-lt"/>
                <a:ea typeface="Helvetica Neue Thin" charset="0"/>
                <a:cs typeface="Helvetica Neue Thin" charset="0"/>
              </a:rPr>
              <a:t>Floating Point and 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3384543"/>
            <a:ext cx="9144000" cy="1314450"/>
          </a:xfrm>
        </p:spPr>
        <p:txBody>
          <a:bodyPr/>
          <a:lstStyle/>
          <a:p>
            <a:r>
              <a:rPr lang="en-US" dirty="0"/>
              <a:t>Sasha Tchekhovskoy</a:t>
            </a:r>
            <a:br>
              <a:rPr lang="en-US" dirty="0"/>
            </a:br>
            <a:r>
              <a:rPr lang="en-US" sz="1800" dirty="0"/>
              <a:t>atchekho@northwestern.edu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4558" y="-5417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Light" panose="02000403000000020004" pitchFamily="2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AB40A4D-1724-4F41-B941-5BC41FB9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4651445"/>
            <a:ext cx="2398595" cy="444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A63FE-37ED-9A99-DF09-F99B4508EE54}"/>
              </a:ext>
            </a:extLst>
          </p:cNvPr>
          <p:cNvSpPr txBox="1"/>
          <p:nvPr/>
        </p:nvSpPr>
        <p:spPr>
          <a:xfrm>
            <a:off x="5647175" y="4481565"/>
            <a:ext cx="31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K. Hahn for some slides!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niversal Law of Radioactive Decay…"/>
          <p:cNvSpPr/>
          <p:nvPr/>
        </p:nvSpPr>
        <p:spPr>
          <a:xfrm>
            <a:off x="1522207" y="421577"/>
            <a:ext cx="5791650" cy="2175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335"/>
              </a:lnSpc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 Universal Law of Radioactive Decay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All types of decay follow the same statistical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behavior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36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1962390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	dN/dt  =  -N/τ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08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429"/>
              </a:lnSpc>
              <a:tabLst>
                <a:tab pos="1962390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	N(t)  =  N(0)e</a:t>
            </a:r>
            <a:r>
              <a:rPr sz="2178" baseline="31999">
                <a:latin typeface="Times New Roman"/>
                <a:ea typeface="Times New Roman"/>
                <a:cs typeface="Times New Roman"/>
                <a:sym typeface="Times New Roman"/>
              </a:rPr>
              <a:t>-t/τ</a:t>
            </a:r>
          </a:p>
        </p:txBody>
      </p:sp>
      <p:sp>
        <p:nvSpPr>
          <p:cNvPr id="175" name="–  Mean lifetime of a nucleus is 1/τ  =  λ"/>
          <p:cNvSpPr/>
          <p:nvPr/>
        </p:nvSpPr>
        <p:spPr>
          <a:xfrm>
            <a:off x="1850699" y="2834630"/>
            <a:ext cx="3920945" cy="21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634"/>
              </a:lnSpc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 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Mean lifetime of a nucleus is 1/τ  =  λ</a:t>
            </a:r>
          </a:p>
        </p:txBody>
      </p:sp>
      <p:sp>
        <p:nvSpPr>
          <p:cNvPr id="176" name="●  Applicable to any process with a probability of…"/>
          <p:cNvSpPr/>
          <p:nvPr/>
        </p:nvSpPr>
        <p:spPr>
          <a:xfrm>
            <a:off x="1556785" y="3403769"/>
            <a:ext cx="5378075" cy="1096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Applicable to any process with a probability of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  change proportional to instantaneous value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Capacitor discharge, heat transfer, </a:t>
            </a:r>
            <a:r>
              <a:rPr sz="1906" dirty="0" err="1"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Numerical Solutions…"/>
              <p:cNvSpPr/>
              <p:nvPr/>
            </p:nvSpPr>
            <p:spPr>
              <a:xfrm>
                <a:off x="1510104" y="158782"/>
                <a:ext cx="5832174" cy="42904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defTabSz="311216">
                  <a:lnSpc>
                    <a:spcPts val="3335"/>
                  </a:lnSpc>
                  <a:tabLst>
                    <a:tab pos="1365893" algn="l"/>
                  </a:tabLst>
                </a:pPr>
                <a:r>
                  <a:rPr lang="en-US" sz="2995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Numerical Solutions</a:t>
                </a:r>
              </a:p>
              <a:p>
                <a:pPr>
                  <a:lnSpc>
                    <a:spcPts val="681"/>
                  </a:lnSpc>
                </a:pPr>
                <a:endParaRPr lang="en-US" sz="2995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995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0"/>
                  </a:lnSpc>
                </a:pPr>
                <a:endParaRPr lang="en-US" sz="2995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021"/>
                  </a:lnSpc>
                  <a:tabLst>
                    <a:tab pos="216122" algn="l"/>
                  </a:tabLst>
                </a:pPr>
                <a:r>
                  <a:rPr lang="en-US" sz="885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●	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General method for numerically solving ODEs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545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314"/>
                  </a:lnSpc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involves Taylor expansion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04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2382"/>
                  </a:lnSpc>
                  <a:tabLst>
                    <a:tab pos="1867296" algn="l"/>
                  </a:tabLst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          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 + </a:t>
                </a:r>
                <a:r>
                  <a:rPr lang="el-GR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t)  =  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(t)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136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2382"/>
                  </a:lnSpc>
                  <a:tabLst>
                    <a:tab pos="2671271" algn="l"/>
                  </a:tabLst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+  (</a:t>
                </a:r>
                <a:r>
                  <a:rPr lang="en-US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r>
                  <a:rPr lang="en-US" sz="2042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/d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</a:t>
                </a:r>
                <a:r>
                  <a:rPr lang="el-GR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72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361"/>
                  </a:lnSpc>
                  <a:tabLst>
                    <a:tab pos="2671271" algn="l"/>
                  </a:tabLst>
                </a:pP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+  ½ (d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/d</a:t>
                </a:r>
                <a:r>
                  <a:rPr lang="en-US" sz="2042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)(</a:t>
                </a:r>
                <a:r>
                  <a:rPr lang="el-GR" sz="2042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2042" i="1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   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+  ...</a:t>
                </a: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72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021"/>
                  </a:lnSpc>
                  <a:tabLst>
                    <a:tab pos="216122" algn="l"/>
                  </a:tabLst>
                </a:pPr>
                <a:r>
                  <a:rPr lang="en-US" sz="885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●	</a:t>
                </a: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Euler method:  stop expansion at first order (like in </a:t>
                </a:r>
                <a:b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b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forward differencing!):</a:t>
                </a:r>
                <a:br>
                  <a:rPr lang="en-US" sz="2042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0"/>
                  </a:lnSpc>
                </a:pPr>
                <a:endParaRPr lang="en-US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algn="ctr" defTabSz="311216">
                  <a:lnSpc>
                    <a:spcPts val="2382"/>
                  </a:lnSpc>
                  <a:tabLst>
                    <a:tab pos="203154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𝑁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(</m:t>
                          </m:r>
                          <m:r>
                            <a:rPr lang="en-US" sz="2042" i="1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𝑡</m:t>
                          </m:r>
                          <m:r>
                            <a:rPr lang="en-US" sz="2042" i="1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42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Δ</m:t>
                          </m:r>
                          <m:r>
                            <a:rPr lang="en-US" sz="2042" i="1" dirty="0" err="1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𝑡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)−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𝑁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(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𝑡</m:t>
                          </m:r>
                          <m:r>
                            <a:rPr lang="en-US" sz="2042" i="1" dirty="0">
                              <a:latin typeface="Cambria Math" panose="02040503050406030204" pitchFamily="18" charset="0"/>
                              <a:ea typeface="Times New Roman"/>
                              <a:cs typeface="Times New Roman"/>
                              <a:sym typeface="Times New Roman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42" b="0" i="0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Δ</m:t>
                          </m:r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𝑡</m:t>
                          </m:r>
                        </m:den>
                      </m:f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𝑑𝑁</m:t>
                          </m:r>
                        </m:num>
                        <m:den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+</m:t>
                      </m:r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𝑁</m:t>
                          </m:r>
                        </m:num>
                        <m:den>
                          <m:r>
                            <a:rPr lang="en-US" sz="2042" b="0" i="1" dirty="0" smtClean="0"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42" b="0" i="1" dirty="0" smtClean="0"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sz="2042" b="0" i="0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Δ</m:t>
                      </m:r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𝑡</m:t>
                      </m:r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+…≈−</m:t>
                      </m:r>
                      <m:r>
                        <a:rPr lang="en-US" sz="2042" b="0" i="1" dirty="0" smtClean="0"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𝜆</m:t>
                      </m:r>
                    </m:oMath>
                  </m:oMathPara>
                </a14:m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l-GR" sz="2042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157"/>
                  </a:lnSpc>
                  <a:tabLst>
                    <a:tab pos="267992" algn="l"/>
                  </a:tabLst>
                </a:pPr>
                <a:r>
                  <a:rPr lang="el-GR" sz="136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–  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Local truncation error in </a:t>
                </a:r>
                <a:r>
                  <a:rPr lang="en-US" sz="1838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 2nd order, (</a:t>
                </a:r>
                <a:r>
                  <a:rPr lang="el-GR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r>
                  <a:rPr lang="en-US" sz="1838" baseline="3199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</a:p>
              <a:p>
                <a:pPr>
                  <a:lnSpc>
                    <a:spcPts val="681"/>
                  </a:lnSpc>
                </a:pPr>
                <a:endParaRPr lang="en-US" sz="1838" baseline="3199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681"/>
                  </a:lnSpc>
                </a:pPr>
                <a:endParaRPr lang="en-US" sz="1838" baseline="3199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ts val="272"/>
                  </a:lnSpc>
                </a:pPr>
                <a:endParaRPr lang="en-US" sz="1838" baseline="3199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defTabSz="311216">
                  <a:lnSpc>
                    <a:spcPts val="1498"/>
                  </a:lnSpc>
                  <a:tabLst>
                    <a:tab pos="267992" algn="l"/>
                  </a:tabLst>
                </a:pPr>
                <a:r>
                  <a:rPr lang="en-US" sz="136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	–  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Global Truncation error in </a:t>
                </a:r>
                <a:r>
                  <a:rPr lang="en-US" sz="1838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 1st order, (</a:t>
                </a:r>
                <a:r>
                  <a:rPr lang="el-GR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Δ</a:t>
                </a:r>
                <a:r>
                  <a:rPr lang="en-US" sz="1838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</a:t>
                </a:r>
                <a:r>
                  <a:rPr lang="en-US" sz="1838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sz="1838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79" name="Numerical Solutions…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104" y="158782"/>
                <a:ext cx="5832174" cy="4290470"/>
              </a:xfrm>
              <a:prstGeom prst="rect">
                <a:avLst/>
              </a:prstGeom>
              <a:blipFill>
                <a:blip r:embed="rId2"/>
                <a:stretch>
                  <a:fillRect l="-732" t="-3551" b="-241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unge-Kutta Methods…"/>
          <p:cNvSpPr/>
          <p:nvPr/>
        </p:nvSpPr>
        <p:spPr>
          <a:xfrm>
            <a:off x="1556785" y="165699"/>
            <a:ext cx="6043770" cy="3783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1158415" algn="l"/>
              </a:tabLst>
            </a:pPr>
            <a:r>
              <a:rPr sz="2995" dirty="0">
                <a:latin typeface="Times New Roman"/>
                <a:ea typeface="Times New Roman"/>
                <a:cs typeface="Times New Roman"/>
                <a:sym typeface="Times New Roman"/>
              </a:rPr>
              <a:t>	Runge-</a:t>
            </a:r>
            <a:r>
              <a:rPr sz="2995" dirty="0" err="1">
                <a:latin typeface="Times New Roman"/>
                <a:ea typeface="Times New Roman"/>
                <a:cs typeface="Times New Roman"/>
                <a:sym typeface="Times New Roman"/>
              </a:rPr>
              <a:t>Kutta</a:t>
            </a:r>
            <a:r>
              <a:rPr sz="2995" dirty="0">
                <a:latin typeface="Times New Roman"/>
                <a:ea typeface="Times New Roman"/>
                <a:cs typeface="Times New Roman"/>
                <a:sym typeface="Times New Roman"/>
              </a:rPr>
              <a:t> Methods</a:t>
            </a:r>
          </a:p>
          <a:p>
            <a:pPr>
              <a:lnSpc>
                <a:spcPts val="681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The more general class of explicit ODE solvers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Euler method is a first order RK approach</a:t>
            </a:r>
          </a:p>
          <a:p>
            <a:pPr>
              <a:lnSpc>
                <a:spcPts val="681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Actually, “ODEs” means ODE initial value problems at t</a:t>
            </a:r>
          </a:p>
          <a:p>
            <a:pPr>
              <a:lnSpc>
                <a:spcPts val="476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110"/>
              </a:lnSpc>
              <a:tabLst>
                <a:tab pos="510049" algn="l"/>
              </a:tabLst>
            </a:pPr>
            <a:r>
              <a:rPr sz="1906" dirty="0">
                <a:latin typeface="Times New Roman"/>
                <a:ea typeface="Times New Roman"/>
                <a:cs typeface="Times New Roman"/>
                <a:sym typeface="Times New Roman"/>
              </a:rPr>
              <a:t>	moment</a:t>
            </a:r>
          </a:p>
          <a:p>
            <a:pPr>
              <a:lnSpc>
                <a:spcPts val="681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1906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Re-statement of the problem: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1426407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	dx(t)/dt  =  f(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x,t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36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1590660" algn="l"/>
              </a:tabLst>
            </a:pP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x(t+ 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 =  x(t)</a:t>
            </a: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40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2930618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	+  (dx/dt) 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defTabSz="311216">
              <a:lnSpc>
                <a:spcPts val="2451"/>
              </a:lnSpc>
              <a:tabLst>
                <a:tab pos="2930618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+  </a:t>
            </a: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(½)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(d</a:t>
            </a:r>
            <a:r>
              <a:rPr sz="1838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x/dt</a:t>
            </a:r>
            <a:r>
              <a:rPr sz="1838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sz="1838" baseline="31999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225" dirty="0"/>
              <a:t>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+	...</a:t>
            </a:r>
          </a:p>
        </p:txBody>
      </p:sp>
      <p:sp>
        <p:nvSpPr>
          <p:cNvPr id="183" name="Euler says:"/>
          <p:cNvSpPr/>
          <p:nvPr/>
        </p:nvSpPr>
        <p:spPr>
          <a:xfrm>
            <a:off x="1724392" y="4164984"/>
            <a:ext cx="1138132" cy="269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2110"/>
              </a:lnSpc>
              <a:tabLst>
                <a:tab pos="510049" algn="l"/>
              </a:tabLst>
            </a:pP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 Euler says:</a:t>
            </a:r>
          </a:p>
        </p:txBody>
      </p:sp>
      <p:sp>
        <p:nvSpPr>
          <p:cNvPr id="184" name="x(ti+1)  ≈  x(ti)  +  f(x(ti),ti) Δt"/>
          <p:cNvSpPr/>
          <p:nvPr/>
        </p:nvSpPr>
        <p:spPr>
          <a:xfrm>
            <a:off x="3091959" y="4149354"/>
            <a:ext cx="3294813" cy="30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81"/>
              </a:lnSpc>
            </a:pPr>
            <a:endParaRPr sz="1225" dirty="0"/>
          </a:p>
          <a:p>
            <a:pPr>
              <a:lnSpc>
                <a:spcPts val="136"/>
              </a:lnSpc>
            </a:pPr>
            <a:endParaRPr sz="1225" dirty="0"/>
          </a:p>
          <a:p>
            <a:pPr defTabSz="311216">
              <a:lnSpc>
                <a:spcPts val="1429"/>
              </a:lnSpc>
              <a:tabLst>
                <a:tab pos="3259124" algn="l"/>
              </a:tabLst>
            </a:pP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 x(t</a:t>
            </a:r>
            <a:r>
              <a:rPr sz="2178" baseline="-5999" dirty="0"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 ≈  x(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2178" baseline="-5999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 +  f(x(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2178" baseline="-5999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sz="2178" baseline="-5999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sz="2178" dirty="0" err="1">
                <a:latin typeface="Times New Roman"/>
                <a:ea typeface="Times New Roman"/>
                <a:cs typeface="Times New Roman"/>
                <a:sym typeface="Times New Roman"/>
              </a:rPr>
              <a:t>Δt</a:t>
            </a: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-7.jpeg" descr="picture-7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17" y="1291494"/>
            <a:ext cx="3231330" cy="259336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●  The (local) error in our projection is 2nd order…"/>
          <p:cNvSpPr/>
          <p:nvPr/>
        </p:nvSpPr>
        <p:spPr>
          <a:xfrm>
            <a:off x="1556785" y="422123"/>
            <a:ext cx="5309146" cy="987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The (local) error in our projection is 2nd order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and  related to the curvature of the function</a:t>
            </a:r>
          </a:p>
          <a:p>
            <a:pPr>
              <a:lnSpc>
                <a:spcPts val="0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x(t) between the steps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-8.jpeg" descr="picture-8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98" y="1213693"/>
            <a:ext cx="3226142" cy="259336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●  We could get the exact solution if we knew just…"/>
          <p:cNvSpPr/>
          <p:nvPr/>
        </p:nvSpPr>
        <p:spPr>
          <a:xfrm>
            <a:off x="1462559" y="375443"/>
            <a:ext cx="5418215" cy="4372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We could get the exact solution if we knew just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429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the right point (t</a:t>
            </a:r>
            <a:r>
              <a:rPr sz="2178" baseline="-5999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) at which to evaluate the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slope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RK methods are iterative approaches that try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to zero-in on the solution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O(2) Runge-Kutta…"/>
          <p:cNvSpPr/>
          <p:nvPr/>
        </p:nvSpPr>
        <p:spPr>
          <a:xfrm>
            <a:off x="1556786" y="140628"/>
            <a:ext cx="4389343" cy="389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1504211" algn="l"/>
              </a:tabLst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	O(2) Runge-Kutta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76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925003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	t'  =  t  +  (1/2) Δt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2451"/>
              </a:lnSpc>
              <a:tabLst>
                <a:tab pos="925003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sz="1702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x '  =  x(t)  +  (1/2)f(x(t),t) Δt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r>
              <a:rPr sz="1225"/>
              <a:t>  </a:t>
            </a:r>
          </a:p>
          <a:p>
            <a:pPr defTabSz="311216">
              <a:lnSpc>
                <a:spcPts val="2451"/>
              </a:lnSpc>
              <a:tabLst>
                <a:tab pos="925003" algn="l"/>
              </a:tabLst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 x(t+ Δt)  =  x(t)  +  f(x',t') Δt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where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76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t' is the midpoint of the interval</a:t>
            </a:r>
          </a:p>
          <a:p>
            <a:pPr>
              <a:lnSpc>
                <a:spcPts val="681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x' is the Euler approximation of x(t) at t'</a:t>
            </a:r>
          </a:p>
          <a:p>
            <a:pPr>
              <a:lnSpc>
                <a:spcPts val="681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Computational costs increase by ~2x</a:t>
            </a:r>
          </a:p>
        </p:txBody>
      </p:sp>
      <p:sp>
        <p:nvSpPr>
          <p:cNvPr id="196" name="–  But LTE, GTE goes as Δt3 , Δt2 !"/>
          <p:cNvSpPr/>
          <p:nvPr/>
        </p:nvSpPr>
        <p:spPr>
          <a:xfrm>
            <a:off x="1850699" y="4139090"/>
            <a:ext cx="3312125" cy="326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225"/>
              </a:lnSpc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>
              <a:lnSpc>
                <a:spcPts val="1225"/>
              </a:lnSpc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But LTE, GTE goes as Δt</a:t>
            </a:r>
            <a:r>
              <a:rPr sz="1906" baseline="31999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08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, Δt</a:t>
            </a:r>
            <a:r>
              <a:rPr sz="1906" baseline="31999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08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-9.jpeg" descr="picture-9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20202" y="1042531"/>
            <a:ext cx="6369296" cy="270228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O(4) Runge-Kutta"/>
          <p:cNvSpPr/>
          <p:nvPr/>
        </p:nvSpPr>
        <p:spPr>
          <a:xfrm>
            <a:off x="3068715" y="158783"/>
            <a:ext cx="2904641" cy="42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3335"/>
              </a:lnSpc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 O(4) Runge-Kutta</a:t>
            </a:r>
          </a:p>
        </p:txBody>
      </p:sp>
      <p:sp>
        <p:nvSpPr>
          <p:cNvPr id="203" name="x1'  =  x(t) t1'  =  t"/>
          <p:cNvSpPr/>
          <p:nvPr/>
        </p:nvSpPr>
        <p:spPr>
          <a:xfrm>
            <a:off x="1483307" y="826481"/>
            <a:ext cx="4769896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184127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18412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</a:t>
            </a:r>
          </a:p>
        </p:txBody>
      </p:sp>
      <p:sp>
        <p:nvSpPr>
          <p:cNvPr id="204" name="x2'  =  x(t)  +  (1/2)f(x1',t1')Δt t2'  =  t  +  (1/2) Δt"/>
          <p:cNvSpPr/>
          <p:nvPr/>
        </p:nvSpPr>
        <p:spPr>
          <a:xfrm>
            <a:off x="1483307" y="1178881"/>
            <a:ext cx="5767284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210061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210061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  +  (1/2)f(x</a:t>
            </a:r>
            <a:r>
              <a:rPr sz="1634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1634" baseline="-5999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')Δt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  +  (1/2) Δt</a:t>
            </a:r>
          </a:p>
        </p:txBody>
      </p:sp>
      <p:sp>
        <p:nvSpPr>
          <p:cNvPr id="205" name="x3'  =  x(t)  +  (1/2)f(x2',t2')Δt t3'  =  t  +  (1/2) Δt"/>
          <p:cNvSpPr/>
          <p:nvPr/>
        </p:nvSpPr>
        <p:spPr>
          <a:xfrm>
            <a:off x="1483307" y="1546274"/>
            <a:ext cx="5767284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210061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210061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  +  (1/2)f(x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')Δt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  +  (1/2) Δt</a:t>
            </a:r>
          </a:p>
        </p:txBody>
      </p:sp>
      <p:sp>
        <p:nvSpPr>
          <p:cNvPr id="206" name="x4'  =  x(t)  +  f(x3',t3')Δt t4'  =  t  +  Δt"/>
          <p:cNvSpPr/>
          <p:nvPr/>
        </p:nvSpPr>
        <p:spPr>
          <a:xfrm>
            <a:off x="1483307" y="1912803"/>
            <a:ext cx="5298245" cy="29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201417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20141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x(t)  +  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')Δt	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  =  t  +  Δt</a:t>
            </a:r>
          </a:p>
        </p:txBody>
      </p:sp>
      <p:sp>
        <p:nvSpPr>
          <p:cNvPr id="207" name="x(t+ Δt)  =  x(t)…"/>
          <p:cNvSpPr/>
          <p:nvPr/>
        </p:nvSpPr>
        <p:spPr>
          <a:xfrm>
            <a:off x="1547708" y="2646724"/>
            <a:ext cx="2211824" cy="1719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1089"/>
              </a:lnSpc>
              <a:tabLst>
                <a:tab pos="4184127" algn="l"/>
              </a:tabLst>
            </a:pPr>
            <a:endParaRPr sz="1225"/>
          </a:p>
          <a:p>
            <a:pPr defTabSz="311216">
              <a:lnSpc>
                <a:spcPts val="1089"/>
              </a:lnSpc>
              <a:tabLst>
                <a:tab pos="418412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x(t+ Δt)  =  x(t) </a:t>
            </a: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4184127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+  (1/6)[f(x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</a:t>
            </a: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476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2117998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       +  2f(x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</a:t>
            </a: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40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2117998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       +  2f(x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</a:t>
            </a: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  <a:tabLst>
                <a:tab pos="2117998" algn="l"/>
              </a:tabLst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089"/>
              </a:lnSpc>
              <a:tabLst>
                <a:tab pos="2117998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                    +  f(x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',t</a:t>
            </a: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')] Δt</a:t>
            </a:r>
          </a:p>
        </p:txBody>
      </p:sp>
      <p:pic>
        <p:nvPicPr>
          <p:cNvPr id="208" name="picture-10.jpeg" descr="picture-10.jpeg"/>
          <p:cNvPicPr>
            <a:picLocks/>
          </p:cNvPicPr>
          <p:nvPr/>
        </p:nvPicPr>
        <p:blipFill>
          <a:blip r:embed="rId2"/>
          <a:srcRect l="2600" t="3546" r="3075" b="2726"/>
          <a:stretch>
            <a:fillRect/>
          </a:stretch>
        </p:blipFill>
        <p:spPr>
          <a:xfrm>
            <a:off x="4171109" y="2279331"/>
            <a:ext cx="3683924" cy="28098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2" extrusionOk="0">
                <a:moveTo>
                  <a:pt x="18204" y="1"/>
                </a:moveTo>
                <a:cubicBezTo>
                  <a:pt x="18198" y="2"/>
                  <a:pt x="18186" y="11"/>
                  <a:pt x="18171" y="28"/>
                </a:cubicBezTo>
                <a:cubicBezTo>
                  <a:pt x="17952" y="257"/>
                  <a:pt x="17770" y="1083"/>
                  <a:pt x="17913" y="1198"/>
                </a:cubicBezTo>
                <a:cubicBezTo>
                  <a:pt x="17939" y="1220"/>
                  <a:pt x="17978" y="1324"/>
                  <a:pt x="17998" y="1429"/>
                </a:cubicBezTo>
                <a:cubicBezTo>
                  <a:pt x="18018" y="1534"/>
                  <a:pt x="18076" y="1661"/>
                  <a:pt x="18126" y="1711"/>
                </a:cubicBezTo>
                <a:cubicBezTo>
                  <a:pt x="18264" y="1848"/>
                  <a:pt x="18264" y="1828"/>
                  <a:pt x="18126" y="1576"/>
                </a:cubicBezTo>
                <a:cubicBezTo>
                  <a:pt x="17943" y="1239"/>
                  <a:pt x="17947" y="524"/>
                  <a:pt x="18134" y="175"/>
                </a:cubicBezTo>
                <a:cubicBezTo>
                  <a:pt x="18199" y="54"/>
                  <a:pt x="18223" y="-5"/>
                  <a:pt x="18204" y="1"/>
                </a:cubicBezTo>
                <a:close/>
                <a:moveTo>
                  <a:pt x="19058" y="17"/>
                </a:moveTo>
                <a:cubicBezTo>
                  <a:pt x="19040" y="18"/>
                  <a:pt x="19060" y="93"/>
                  <a:pt x="19120" y="256"/>
                </a:cubicBezTo>
                <a:cubicBezTo>
                  <a:pt x="19183" y="428"/>
                  <a:pt x="19234" y="704"/>
                  <a:pt x="19234" y="885"/>
                </a:cubicBezTo>
                <a:cubicBezTo>
                  <a:pt x="19234" y="1066"/>
                  <a:pt x="19183" y="1340"/>
                  <a:pt x="19120" y="1512"/>
                </a:cubicBezTo>
                <a:cubicBezTo>
                  <a:pt x="19039" y="1729"/>
                  <a:pt x="19031" y="1791"/>
                  <a:pt x="19089" y="1728"/>
                </a:cubicBezTo>
                <a:cubicBezTo>
                  <a:pt x="19209" y="1598"/>
                  <a:pt x="19381" y="1100"/>
                  <a:pt x="19381" y="885"/>
                </a:cubicBezTo>
                <a:cubicBezTo>
                  <a:pt x="19381" y="670"/>
                  <a:pt x="19209" y="169"/>
                  <a:pt x="19089" y="40"/>
                </a:cubicBezTo>
                <a:cubicBezTo>
                  <a:pt x="19075" y="24"/>
                  <a:pt x="19064" y="17"/>
                  <a:pt x="19058" y="17"/>
                </a:cubicBezTo>
                <a:close/>
                <a:moveTo>
                  <a:pt x="18538" y="291"/>
                </a:moveTo>
                <a:cubicBezTo>
                  <a:pt x="18439" y="274"/>
                  <a:pt x="18422" y="406"/>
                  <a:pt x="18443" y="764"/>
                </a:cubicBezTo>
                <a:cubicBezTo>
                  <a:pt x="18458" y="1005"/>
                  <a:pt x="18479" y="1243"/>
                  <a:pt x="18491" y="1292"/>
                </a:cubicBezTo>
                <a:cubicBezTo>
                  <a:pt x="18519" y="1410"/>
                  <a:pt x="18766" y="1406"/>
                  <a:pt x="18801" y="1288"/>
                </a:cubicBezTo>
                <a:cubicBezTo>
                  <a:pt x="18819" y="1227"/>
                  <a:pt x="18787" y="1195"/>
                  <a:pt x="18713" y="1198"/>
                </a:cubicBezTo>
                <a:cubicBezTo>
                  <a:pt x="18611" y="1203"/>
                  <a:pt x="18594" y="1160"/>
                  <a:pt x="18579" y="862"/>
                </a:cubicBezTo>
                <a:cubicBezTo>
                  <a:pt x="18565" y="564"/>
                  <a:pt x="18578" y="514"/>
                  <a:pt x="18678" y="480"/>
                </a:cubicBezTo>
                <a:cubicBezTo>
                  <a:pt x="18791" y="441"/>
                  <a:pt x="18790" y="440"/>
                  <a:pt x="18667" y="356"/>
                </a:cubicBezTo>
                <a:cubicBezTo>
                  <a:pt x="18614" y="320"/>
                  <a:pt x="18571" y="297"/>
                  <a:pt x="18538" y="291"/>
                </a:cubicBezTo>
                <a:close/>
                <a:moveTo>
                  <a:pt x="54" y="389"/>
                </a:moveTo>
                <a:cubicBezTo>
                  <a:pt x="18" y="389"/>
                  <a:pt x="0" y="3482"/>
                  <a:pt x="0" y="9460"/>
                </a:cubicBezTo>
                <a:lnTo>
                  <a:pt x="0" y="18534"/>
                </a:lnTo>
                <a:lnTo>
                  <a:pt x="10801" y="18534"/>
                </a:lnTo>
                <a:cubicBezTo>
                  <a:pt x="17965" y="18534"/>
                  <a:pt x="21600" y="18510"/>
                  <a:pt x="21600" y="18463"/>
                </a:cubicBezTo>
                <a:cubicBezTo>
                  <a:pt x="21600" y="18417"/>
                  <a:pt x="20684" y="18393"/>
                  <a:pt x="18961" y="18393"/>
                </a:cubicBezTo>
                <a:cubicBezTo>
                  <a:pt x="17510" y="18392"/>
                  <a:pt x="12680" y="18383"/>
                  <a:pt x="8228" y="18374"/>
                </a:cubicBezTo>
                <a:lnTo>
                  <a:pt x="135" y="18357"/>
                </a:lnTo>
                <a:lnTo>
                  <a:pt x="122" y="9373"/>
                </a:lnTo>
                <a:cubicBezTo>
                  <a:pt x="113" y="3466"/>
                  <a:pt x="89" y="389"/>
                  <a:pt x="54" y="389"/>
                </a:cubicBezTo>
                <a:close/>
                <a:moveTo>
                  <a:pt x="17091" y="389"/>
                </a:moveTo>
                <a:cubicBezTo>
                  <a:pt x="16978" y="389"/>
                  <a:pt x="16942" y="410"/>
                  <a:pt x="16989" y="449"/>
                </a:cubicBezTo>
                <a:cubicBezTo>
                  <a:pt x="17219" y="640"/>
                  <a:pt x="17235" y="1135"/>
                  <a:pt x="17016" y="1302"/>
                </a:cubicBezTo>
                <a:cubicBezTo>
                  <a:pt x="16942" y="1359"/>
                  <a:pt x="17015" y="1375"/>
                  <a:pt x="17323" y="1373"/>
                </a:cubicBezTo>
                <a:cubicBezTo>
                  <a:pt x="17547" y="1371"/>
                  <a:pt x="17699" y="1353"/>
                  <a:pt x="17661" y="1333"/>
                </a:cubicBezTo>
                <a:cubicBezTo>
                  <a:pt x="17623" y="1313"/>
                  <a:pt x="17556" y="1206"/>
                  <a:pt x="17512" y="1095"/>
                </a:cubicBezTo>
                <a:cubicBezTo>
                  <a:pt x="17420" y="862"/>
                  <a:pt x="17473" y="589"/>
                  <a:pt x="17632" y="468"/>
                </a:cubicBezTo>
                <a:cubicBezTo>
                  <a:pt x="17718" y="402"/>
                  <a:pt x="17712" y="393"/>
                  <a:pt x="17585" y="391"/>
                </a:cubicBezTo>
                <a:cubicBezTo>
                  <a:pt x="17475" y="389"/>
                  <a:pt x="17435" y="428"/>
                  <a:pt x="17422" y="549"/>
                </a:cubicBezTo>
                <a:cubicBezTo>
                  <a:pt x="17412" y="636"/>
                  <a:pt x="17380" y="706"/>
                  <a:pt x="17350" y="706"/>
                </a:cubicBezTo>
                <a:cubicBezTo>
                  <a:pt x="17321" y="706"/>
                  <a:pt x="17289" y="636"/>
                  <a:pt x="17279" y="549"/>
                </a:cubicBezTo>
                <a:cubicBezTo>
                  <a:pt x="17265" y="421"/>
                  <a:pt x="17228" y="388"/>
                  <a:pt x="17091" y="389"/>
                </a:cubicBezTo>
                <a:close/>
                <a:moveTo>
                  <a:pt x="16712" y="1885"/>
                </a:moveTo>
                <a:cubicBezTo>
                  <a:pt x="16666" y="1928"/>
                  <a:pt x="16621" y="2096"/>
                  <a:pt x="16620" y="2272"/>
                </a:cubicBezTo>
                <a:cubicBezTo>
                  <a:pt x="16620" y="2392"/>
                  <a:pt x="16601" y="2515"/>
                  <a:pt x="16579" y="2543"/>
                </a:cubicBezTo>
                <a:cubicBezTo>
                  <a:pt x="16557" y="2572"/>
                  <a:pt x="16512" y="2729"/>
                  <a:pt x="16479" y="2892"/>
                </a:cubicBezTo>
                <a:cubicBezTo>
                  <a:pt x="16446" y="3060"/>
                  <a:pt x="16392" y="3179"/>
                  <a:pt x="16354" y="3168"/>
                </a:cubicBezTo>
                <a:cubicBezTo>
                  <a:pt x="16318" y="3158"/>
                  <a:pt x="16294" y="3205"/>
                  <a:pt x="16302" y="3274"/>
                </a:cubicBezTo>
                <a:cubicBezTo>
                  <a:pt x="16327" y="3507"/>
                  <a:pt x="16231" y="4012"/>
                  <a:pt x="16154" y="4051"/>
                </a:cubicBezTo>
                <a:cubicBezTo>
                  <a:pt x="16113" y="4072"/>
                  <a:pt x="16078" y="4185"/>
                  <a:pt x="16078" y="4304"/>
                </a:cubicBezTo>
                <a:cubicBezTo>
                  <a:pt x="16078" y="4422"/>
                  <a:pt x="16027" y="4666"/>
                  <a:pt x="15963" y="4846"/>
                </a:cubicBezTo>
                <a:cubicBezTo>
                  <a:pt x="15677" y="5652"/>
                  <a:pt x="15380" y="6405"/>
                  <a:pt x="15106" y="7015"/>
                </a:cubicBezTo>
                <a:cubicBezTo>
                  <a:pt x="15036" y="7171"/>
                  <a:pt x="14943" y="7389"/>
                  <a:pt x="14900" y="7498"/>
                </a:cubicBezTo>
                <a:cubicBezTo>
                  <a:pt x="14857" y="7609"/>
                  <a:pt x="14791" y="7684"/>
                  <a:pt x="14753" y="7665"/>
                </a:cubicBezTo>
                <a:cubicBezTo>
                  <a:pt x="14707" y="7642"/>
                  <a:pt x="14693" y="7674"/>
                  <a:pt x="14710" y="7760"/>
                </a:cubicBezTo>
                <a:cubicBezTo>
                  <a:pt x="14727" y="7843"/>
                  <a:pt x="14694" y="7919"/>
                  <a:pt x="14621" y="7970"/>
                </a:cubicBezTo>
                <a:cubicBezTo>
                  <a:pt x="14559" y="8013"/>
                  <a:pt x="14509" y="8095"/>
                  <a:pt x="14509" y="8150"/>
                </a:cubicBezTo>
                <a:cubicBezTo>
                  <a:pt x="14509" y="8206"/>
                  <a:pt x="14461" y="8285"/>
                  <a:pt x="14401" y="8327"/>
                </a:cubicBezTo>
                <a:cubicBezTo>
                  <a:pt x="14342" y="8368"/>
                  <a:pt x="14292" y="8448"/>
                  <a:pt x="14292" y="8503"/>
                </a:cubicBezTo>
                <a:cubicBezTo>
                  <a:pt x="14292" y="8558"/>
                  <a:pt x="14260" y="8630"/>
                  <a:pt x="14222" y="8661"/>
                </a:cubicBezTo>
                <a:cubicBezTo>
                  <a:pt x="14184" y="8692"/>
                  <a:pt x="14064" y="8877"/>
                  <a:pt x="13956" y="9072"/>
                </a:cubicBezTo>
                <a:cubicBezTo>
                  <a:pt x="13695" y="9541"/>
                  <a:pt x="12735" y="10737"/>
                  <a:pt x="12619" y="10737"/>
                </a:cubicBezTo>
                <a:cubicBezTo>
                  <a:pt x="12488" y="10737"/>
                  <a:pt x="12387" y="10588"/>
                  <a:pt x="12451" y="10488"/>
                </a:cubicBezTo>
                <a:cubicBezTo>
                  <a:pt x="12486" y="10433"/>
                  <a:pt x="12467" y="10355"/>
                  <a:pt x="12393" y="10251"/>
                </a:cubicBezTo>
                <a:cubicBezTo>
                  <a:pt x="12278" y="10090"/>
                  <a:pt x="12151" y="10109"/>
                  <a:pt x="12201" y="10280"/>
                </a:cubicBezTo>
                <a:cubicBezTo>
                  <a:pt x="12217" y="10333"/>
                  <a:pt x="12206" y="10398"/>
                  <a:pt x="12177" y="10421"/>
                </a:cubicBezTo>
                <a:cubicBezTo>
                  <a:pt x="12148" y="10445"/>
                  <a:pt x="12138" y="10491"/>
                  <a:pt x="12153" y="10525"/>
                </a:cubicBezTo>
                <a:cubicBezTo>
                  <a:pt x="12193" y="10609"/>
                  <a:pt x="12112" y="10664"/>
                  <a:pt x="11929" y="10679"/>
                </a:cubicBezTo>
                <a:cubicBezTo>
                  <a:pt x="11844" y="10686"/>
                  <a:pt x="11744" y="10721"/>
                  <a:pt x="11707" y="10758"/>
                </a:cubicBezTo>
                <a:cubicBezTo>
                  <a:pt x="11611" y="10852"/>
                  <a:pt x="11479" y="10690"/>
                  <a:pt x="11506" y="10511"/>
                </a:cubicBezTo>
                <a:cubicBezTo>
                  <a:pt x="11540" y="10274"/>
                  <a:pt x="11389" y="9962"/>
                  <a:pt x="11262" y="10006"/>
                </a:cubicBezTo>
                <a:cubicBezTo>
                  <a:pt x="11202" y="10027"/>
                  <a:pt x="11113" y="10023"/>
                  <a:pt x="11062" y="9998"/>
                </a:cubicBezTo>
                <a:cubicBezTo>
                  <a:pt x="10986" y="9959"/>
                  <a:pt x="11004" y="9915"/>
                  <a:pt x="11170" y="9736"/>
                </a:cubicBezTo>
                <a:cubicBezTo>
                  <a:pt x="11279" y="9618"/>
                  <a:pt x="11369" y="9499"/>
                  <a:pt x="11369" y="9473"/>
                </a:cubicBezTo>
                <a:cubicBezTo>
                  <a:pt x="11369" y="9446"/>
                  <a:pt x="11283" y="9425"/>
                  <a:pt x="11179" y="9425"/>
                </a:cubicBezTo>
                <a:cubicBezTo>
                  <a:pt x="11042" y="9425"/>
                  <a:pt x="10994" y="9455"/>
                  <a:pt x="11004" y="9533"/>
                </a:cubicBezTo>
                <a:cubicBezTo>
                  <a:pt x="11016" y="9640"/>
                  <a:pt x="10943" y="9653"/>
                  <a:pt x="10665" y="9593"/>
                </a:cubicBezTo>
                <a:cubicBezTo>
                  <a:pt x="10590" y="9577"/>
                  <a:pt x="10502" y="9542"/>
                  <a:pt x="10468" y="9514"/>
                </a:cubicBezTo>
                <a:cubicBezTo>
                  <a:pt x="10434" y="9486"/>
                  <a:pt x="10376" y="9513"/>
                  <a:pt x="10337" y="9574"/>
                </a:cubicBezTo>
                <a:cubicBezTo>
                  <a:pt x="10281" y="9662"/>
                  <a:pt x="10280" y="9713"/>
                  <a:pt x="10330" y="9819"/>
                </a:cubicBezTo>
                <a:cubicBezTo>
                  <a:pt x="10387" y="9939"/>
                  <a:pt x="10372" y="9967"/>
                  <a:pt x="10194" y="10064"/>
                </a:cubicBezTo>
                <a:cubicBezTo>
                  <a:pt x="10084" y="10124"/>
                  <a:pt x="9962" y="10158"/>
                  <a:pt x="9923" y="10139"/>
                </a:cubicBezTo>
                <a:cubicBezTo>
                  <a:pt x="9885" y="10120"/>
                  <a:pt x="9857" y="10128"/>
                  <a:pt x="9862" y="10156"/>
                </a:cubicBezTo>
                <a:cubicBezTo>
                  <a:pt x="9866" y="10183"/>
                  <a:pt x="9856" y="10253"/>
                  <a:pt x="9838" y="10311"/>
                </a:cubicBezTo>
                <a:cubicBezTo>
                  <a:pt x="9820" y="10370"/>
                  <a:pt x="9797" y="10482"/>
                  <a:pt x="9787" y="10560"/>
                </a:cubicBezTo>
                <a:cubicBezTo>
                  <a:pt x="9775" y="10651"/>
                  <a:pt x="9733" y="10693"/>
                  <a:pt x="9671" y="10679"/>
                </a:cubicBezTo>
                <a:cubicBezTo>
                  <a:pt x="9591" y="10660"/>
                  <a:pt x="9585" y="10680"/>
                  <a:pt x="9633" y="10799"/>
                </a:cubicBezTo>
                <a:cubicBezTo>
                  <a:pt x="9665" y="10877"/>
                  <a:pt x="9720" y="10964"/>
                  <a:pt x="9754" y="10992"/>
                </a:cubicBezTo>
                <a:cubicBezTo>
                  <a:pt x="9791" y="11022"/>
                  <a:pt x="9801" y="11012"/>
                  <a:pt x="9779" y="10965"/>
                </a:cubicBezTo>
                <a:cubicBezTo>
                  <a:pt x="9718" y="10836"/>
                  <a:pt x="9937" y="10722"/>
                  <a:pt x="10014" y="10843"/>
                </a:cubicBezTo>
                <a:cubicBezTo>
                  <a:pt x="10049" y="10899"/>
                  <a:pt x="10064" y="10972"/>
                  <a:pt x="10047" y="11009"/>
                </a:cubicBezTo>
                <a:cubicBezTo>
                  <a:pt x="9998" y="11111"/>
                  <a:pt x="10157" y="11246"/>
                  <a:pt x="10296" y="11220"/>
                </a:cubicBezTo>
                <a:cubicBezTo>
                  <a:pt x="10412" y="11199"/>
                  <a:pt x="10422" y="11223"/>
                  <a:pt x="10427" y="11573"/>
                </a:cubicBezTo>
                <a:cubicBezTo>
                  <a:pt x="10432" y="11937"/>
                  <a:pt x="10426" y="11951"/>
                  <a:pt x="10245" y="12051"/>
                </a:cubicBezTo>
                <a:cubicBezTo>
                  <a:pt x="10142" y="12107"/>
                  <a:pt x="10032" y="12131"/>
                  <a:pt x="9999" y="12105"/>
                </a:cubicBezTo>
                <a:cubicBezTo>
                  <a:pt x="9927" y="12046"/>
                  <a:pt x="9692" y="12029"/>
                  <a:pt x="9689" y="12082"/>
                </a:cubicBezTo>
                <a:cubicBezTo>
                  <a:pt x="9675" y="12331"/>
                  <a:pt x="9618" y="12697"/>
                  <a:pt x="9586" y="12742"/>
                </a:cubicBezTo>
                <a:cubicBezTo>
                  <a:pt x="9514" y="12841"/>
                  <a:pt x="9588" y="13133"/>
                  <a:pt x="9695" y="13170"/>
                </a:cubicBezTo>
                <a:cubicBezTo>
                  <a:pt x="9752" y="13189"/>
                  <a:pt x="9798" y="13238"/>
                  <a:pt x="9798" y="13278"/>
                </a:cubicBezTo>
                <a:cubicBezTo>
                  <a:pt x="9798" y="13348"/>
                  <a:pt x="8832" y="13998"/>
                  <a:pt x="8727" y="13998"/>
                </a:cubicBezTo>
                <a:cubicBezTo>
                  <a:pt x="8698" y="13998"/>
                  <a:pt x="8648" y="14041"/>
                  <a:pt x="8613" y="14096"/>
                </a:cubicBezTo>
                <a:cubicBezTo>
                  <a:pt x="8579" y="14150"/>
                  <a:pt x="8435" y="14232"/>
                  <a:pt x="8295" y="14278"/>
                </a:cubicBezTo>
                <a:cubicBezTo>
                  <a:pt x="8155" y="14324"/>
                  <a:pt x="8016" y="14387"/>
                  <a:pt x="7986" y="14417"/>
                </a:cubicBezTo>
                <a:cubicBezTo>
                  <a:pt x="7956" y="14448"/>
                  <a:pt x="7810" y="14513"/>
                  <a:pt x="7661" y="14561"/>
                </a:cubicBezTo>
                <a:cubicBezTo>
                  <a:pt x="7513" y="14608"/>
                  <a:pt x="7367" y="14672"/>
                  <a:pt x="7337" y="14704"/>
                </a:cubicBezTo>
                <a:cubicBezTo>
                  <a:pt x="7261" y="14784"/>
                  <a:pt x="6671" y="14936"/>
                  <a:pt x="6614" y="14891"/>
                </a:cubicBezTo>
                <a:cubicBezTo>
                  <a:pt x="6558" y="14845"/>
                  <a:pt x="6566" y="14633"/>
                  <a:pt x="6630" y="14498"/>
                </a:cubicBezTo>
                <a:cubicBezTo>
                  <a:pt x="6656" y="14443"/>
                  <a:pt x="6681" y="14310"/>
                  <a:pt x="6686" y="14203"/>
                </a:cubicBezTo>
                <a:cubicBezTo>
                  <a:pt x="6700" y="13887"/>
                  <a:pt x="6445" y="13875"/>
                  <a:pt x="6409" y="14191"/>
                </a:cubicBezTo>
                <a:cubicBezTo>
                  <a:pt x="6403" y="14239"/>
                  <a:pt x="6426" y="14270"/>
                  <a:pt x="6461" y="14262"/>
                </a:cubicBezTo>
                <a:cubicBezTo>
                  <a:pt x="6610" y="14225"/>
                  <a:pt x="6506" y="14456"/>
                  <a:pt x="6350" y="14509"/>
                </a:cubicBezTo>
                <a:cubicBezTo>
                  <a:pt x="6255" y="14541"/>
                  <a:pt x="6164" y="14596"/>
                  <a:pt x="6147" y="14631"/>
                </a:cubicBezTo>
                <a:cubicBezTo>
                  <a:pt x="6129" y="14669"/>
                  <a:pt x="6048" y="14670"/>
                  <a:pt x="5949" y="14633"/>
                </a:cubicBezTo>
                <a:cubicBezTo>
                  <a:pt x="5815" y="14583"/>
                  <a:pt x="5789" y="14591"/>
                  <a:pt x="5813" y="14673"/>
                </a:cubicBezTo>
                <a:cubicBezTo>
                  <a:pt x="5829" y="14728"/>
                  <a:pt x="5818" y="14792"/>
                  <a:pt x="5789" y="14816"/>
                </a:cubicBezTo>
                <a:cubicBezTo>
                  <a:pt x="5760" y="14839"/>
                  <a:pt x="5751" y="14887"/>
                  <a:pt x="5767" y="14922"/>
                </a:cubicBezTo>
                <a:cubicBezTo>
                  <a:pt x="5784" y="14957"/>
                  <a:pt x="5746" y="15052"/>
                  <a:pt x="5683" y="15133"/>
                </a:cubicBezTo>
                <a:cubicBezTo>
                  <a:pt x="5592" y="15253"/>
                  <a:pt x="5534" y="15272"/>
                  <a:pt x="5396" y="15229"/>
                </a:cubicBezTo>
                <a:cubicBezTo>
                  <a:pt x="5139" y="15149"/>
                  <a:pt x="4981" y="15175"/>
                  <a:pt x="4907" y="15308"/>
                </a:cubicBezTo>
                <a:cubicBezTo>
                  <a:pt x="4858" y="15396"/>
                  <a:pt x="4724" y="15436"/>
                  <a:pt x="4397" y="15466"/>
                </a:cubicBezTo>
                <a:cubicBezTo>
                  <a:pt x="4129" y="15490"/>
                  <a:pt x="3968" y="15534"/>
                  <a:pt x="3988" y="15576"/>
                </a:cubicBezTo>
                <a:cubicBezTo>
                  <a:pt x="4007" y="15616"/>
                  <a:pt x="4199" y="15632"/>
                  <a:pt x="4448" y="15613"/>
                </a:cubicBezTo>
                <a:cubicBezTo>
                  <a:pt x="4914" y="15578"/>
                  <a:pt x="5035" y="15646"/>
                  <a:pt x="4907" y="15875"/>
                </a:cubicBezTo>
                <a:cubicBezTo>
                  <a:pt x="4857" y="15964"/>
                  <a:pt x="4823" y="15979"/>
                  <a:pt x="4796" y="15922"/>
                </a:cubicBezTo>
                <a:cubicBezTo>
                  <a:pt x="4736" y="15795"/>
                  <a:pt x="4671" y="15826"/>
                  <a:pt x="4636" y="15999"/>
                </a:cubicBezTo>
                <a:cubicBezTo>
                  <a:pt x="4611" y="16125"/>
                  <a:pt x="4591" y="16139"/>
                  <a:pt x="4538" y="16070"/>
                </a:cubicBezTo>
                <a:cubicBezTo>
                  <a:pt x="4444" y="15946"/>
                  <a:pt x="4367" y="15961"/>
                  <a:pt x="4406" y="16095"/>
                </a:cubicBezTo>
                <a:cubicBezTo>
                  <a:pt x="4425" y="16157"/>
                  <a:pt x="4424" y="16241"/>
                  <a:pt x="4405" y="16281"/>
                </a:cubicBezTo>
                <a:cubicBezTo>
                  <a:pt x="4360" y="16377"/>
                  <a:pt x="4358" y="16964"/>
                  <a:pt x="4403" y="17022"/>
                </a:cubicBezTo>
                <a:cubicBezTo>
                  <a:pt x="4422" y="17047"/>
                  <a:pt x="4411" y="17111"/>
                  <a:pt x="4378" y="17164"/>
                </a:cubicBezTo>
                <a:cubicBezTo>
                  <a:pt x="4334" y="17234"/>
                  <a:pt x="4334" y="17259"/>
                  <a:pt x="4380" y="17259"/>
                </a:cubicBezTo>
                <a:cubicBezTo>
                  <a:pt x="4414" y="17259"/>
                  <a:pt x="4470" y="17343"/>
                  <a:pt x="4506" y="17446"/>
                </a:cubicBezTo>
                <a:lnTo>
                  <a:pt x="4573" y="17633"/>
                </a:lnTo>
                <a:lnTo>
                  <a:pt x="4604" y="17465"/>
                </a:lnTo>
                <a:cubicBezTo>
                  <a:pt x="4624" y="17362"/>
                  <a:pt x="4669" y="17305"/>
                  <a:pt x="4715" y="17323"/>
                </a:cubicBezTo>
                <a:cubicBezTo>
                  <a:pt x="4757" y="17340"/>
                  <a:pt x="4913" y="17368"/>
                  <a:pt x="5062" y="17384"/>
                </a:cubicBezTo>
                <a:cubicBezTo>
                  <a:pt x="5211" y="17400"/>
                  <a:pt x="5372" y="17461"/>
                  <a:pt x="5420" y="17517"/>
                </a:cubicBezTo>
                <a:cubicBezTo>
                  <a:pt x="5497" y="17606"/>
                  <a:pt x="5517" y="17598"/>
                  <a:pt x="5590" y="17452"/>
                </a:cubicBezTo>
                <a:cubicBezTo>
                  <a:pt x="5645" y="17341"/>
                  <a:pt x="5658" y="17247"/>
                  <a:pt x="5625" y="17170"/>
                </a:cubicBezTo>
                <a:cubicBezTo>
                  <a:pt x="5594" y="17098"/>
                  <a:pt x="5595" y="17038"/>
                  <a:pt x="5629" y="17010"/>
                </a:cubicBezTo>
                <a:cubicBezTo>
                  <a:pt x="5659" y="16986"/>
                  <a:pt x="5685" y="16765"/>
                  <a:pt x="5685" y="16518"/>
                </a:cubicBezTo>
                <a:cubicBezTo>
                  <a:pt x="5685" y="16061"/>
                  <a:pt x="5659" y="16004"/>
                  <a:pt x="5420" y="15941"/>
                </a:cubicBezTo>
                <a:cubicBezTo>
                  <a:pt x="5311" y="15912"/>
                  <a:pt x="5235" y="15794"/>
                  <a:pt x="5273" y="15713"/>
                </a:cubicBezTo>
                <a:cubicBezTo>
                  <a:pt x="5291" y="15674"/>
                  <a:pt x="5353" y="15657"/>
                  <a:pt x="5412" y="15677"/>
                </a:cubicBezTo>
                <a:cubicBezTo>
                  <a:pt x="5471" y="15698"/>
                  <a:pt x="5560" y="15695"/>
                  <a:pt x="5609" y="15671"/>
                </a:cubicBezTo>
                <a:cubicBezTo>
                  <a:pt x="5680" y="15635"/>
                  <a:pt x="5684" y="15606"/>
                  <a:pt x="5631" y="15522"/>
                </a:cubicBezTo>
                <a:cubicBezTo>
                  <a:pt x="5577" y="15437"/>
                  <a:pt x="5581" y="15408"/>
                  <a:pt x="5651" y="15372"/>
                </a:cubicBezTo>
                <a:cubicBezTo>
                  <a:pt x="5793" y="15301"/>
                  <a:pt x="5916" y="15399"/>
                  <a:pt x="5884" y="15557"/>
                </a:cubicBezTo>
                <a:cubicBezTo>
                  <a:pt x="5861" y="15673"/>
                  <a:pt x="5883" y="15698"/>
                  <a:pt x="6009" y="15698"/>
                </a:cubicBezTo>
                <a:cubicBezTo>
                  <a:pt x="6202" y="15698"/>
                  <a:pt x="6342" y="15631"/>
                  <a:pt x="6306" y="15555"/>
                </a:cubicBezTo>
                <a:cubicBezTo>
                  <a:pt x="6290" y="15523"/>
                  <a:pt x="6300" y="15479"/>
                  <a:pt x="6326" y="15457"/>
                </a:cubicBezTo>
                <a:cubicBezTo>
                  <a:pt x="6381" y="15413"/>
                  <a:pt x="7151" y="15303"/>
                  <a:pt x="7885" y="15235"/>
                </a:cubicBezTo>
                <a:lnTo>
                  <a:pt x="8381" y="15190"/>
                </a:lnTo>
                <a:lnTo>
                  <a:pt x="8401" y="14911"/>
                </a:lnTo>
                <a:cubicBezTo>
                  <a:pt x="8417" y="14687"/>
                  <a:pt x="8404" y="14635"/>
                  <a:pt x="8328" y="14635"/>
                </a:cubicBezTo>
                <a:cubicBezTo>
                  <a:pt x="8137" y="14635"/>
                  <a:pt x="8180" y="14495"/>
                  <a:pt x="8414" y="14355"/>
                </a:cubicBezTo>
                <a:cubicBezTo>
                  <a:pt x="8547" y="14275"/>
                  <a:pt x="8691" y="14210"/>
                  <a:pt x="8734" y="14210"/>
                </a:cubicBezTo>
                <a:cubicBezTo>
                  <a:pt x="8776" y="14210"/>
                  <a:pt x="8841" y="14162"/>
                  <a:pt x="8878" y="14104"/>
                </a:cubicBezTo>
                <a:cubicBezTo>
                  <a:pt x="8915" y="14045"/>
                  <a:pt x="8969" y="13998"/>
                  <a:pt x="8998" y="13998"/>
                </a:cubicBezTo>
                <a:cubicBezTo>
                  <a:pt x="9152" y="13998"/>
                  <a:pt x="10487" y="13111"/>
                  <a:pt x="10893" y="12740"/>
                </a:cubicBezTo>
                <a:cubicBezTo>
                  <a:pt x="11031" y="12613"/>
                  <a:pt x="11171" y="12510"/>
                  <a:pt x="11203" y="12510"/>
                </a:cubicBezTo>
                <a:cubicBezTo>
                  <a:pt x="11235" y="12510"/>
                  <a:pt x="11260" y="12477"/>
                  <a:pt x="11260" y="12437"/>
                </a:cubicBezTo>
                <a:cubicBezTo>
                  <a:pt x="11260" y="12397"/>
                  <a:pt x="11303" y="12341"/>
                  <a:pt x="11355" y="12317"/>
                </a:cubicBezTo>
                <a:cubicBezTo>
                  <a:pt x="11450" y="12271"/>
                  <a:pt x="11700" y="12034"/>
                  <a:pt x="11860" y="11835"/>
                </a:cubicBezTo>
                <a:cubicBezTo>
                  <a:pt x="11908" y="11777"/>
                  <a:pt x="11974" y="11729"/>
                  <a:pt x="12008" y="11729"/>
                </a:cubicBezTo>
                <a:cubicBezTo>
                  <a:pt x="12041" y="11729"/>
                  <a:pt x="12095" y="11666"/>
                  <a:pt x="12127" y="11588"/>
                </a:cubicBezTo>
                <a:cubicBezTo>
                  <a:pt x="12158" y="11510"/>
                  <a:pt x="12210" y="11447"/>
                  <a:pt x="12242" y="11447"/>
                </a:cubicBezTo>
                <a:cubicBezTo>
                  <a:pt x="12371" y="11447"/>
                  <a:pt x="13625" y="9866"/>
                  <a:pt x="14048" y="9172"/>
                </a:cubicBezTo>
                <a:cubicBezTo>
                  <a:pt x="14167" y="8976"/>
                  <a:pt x="14320" y="8738"/>
                  <a:pt x="14387" y="8640"/>
                </a:cubicBezTo>
                <a:cubicBezTo>
                  <a:pt x="14454" y="8543"/>
                  <a:pt x="14509" y="8432"/>
                  <a:pt x="14509" y="8395"/>
                </a:cubicBezTo>
                <a:cubicBezTo>
                  <a:pt x="14509" y="8358"/>
                  <a:pt x="14557" y="8288"/>
                  <a:pt x="14616" y="8240"/>
                </a:cubicBezTo>
                <a:cubicBezTo>
                  <a:pt x="14676" y="8191"/>
                  <a:pt x="14726" y="8109"/>
                  <a:pt x="14726" y="8059"/>
                </a:cubicBezTo>
                <a:cubicBezTo>
                  <a:pt x="14726" y="8009"/>
                  <a:pt x="14762" y="7951"/>
                  <a:pt x="14807" y="7928"/>
                </a:cubicBezTo>
                <a:cubicBezTo>
                  <a:pt x="14851" y="7906"/>
                  <a:pt x="14887" y="7857"/>
                  <a:pt x="14887" y="7820"/>
                </a:cubicBezTo>
                <a:cubicBezTo>
                  <a:pt x="14887" y="7784"/>
                  <a:pt x="14932" y="7668"/>
                  <a:pt x="14987" y="7563"/>
                </a:cubicBezTo>
                <a:cubicBezTo>
                  <a:pt x="15171" y="7210"/>
                  <a:pt x="15394" y="6733"/>
                  <a:pt x="15393" y="6697"/>
                </a:cubicBezTo>
                <a:cubicBezTo>
                  <a:pt x="15392" y="6678"/>
                  <a:pt x="15449" y="6542"/>
                  <a:pt x="15519" y="6396"/>
                </a:cubicBezTo>
                <a:cubicBezTo>
                  <a:pt x="15590" y="6250"/>
                  <a:pt x="15631" y="6131"/>
                  <a:pt x="15611" y="6131"/>
                </a:cubicBezTo>
                <a:cubicBezTo>
                  <a:pt x="15591" y="6131"/>
                  <a:pt x="15611" y="6074"/>
                  <a:pt x="15657" y="6006"/>
                </a:cubicBezTo>
                <a:cubicBezTo>
                  <a:pt x="15703" y="5938"/>
                  <a:pt x="15759" y="5802"/>
                  <a:pt x="15781" y="5705"/>
                </a:cubicBezTo>
                <a:cubicBezTo>
                  <a:pt x="15803" y="5607"/>
                  <a:pt x="15852" y="5479"/>
                  <a:pt x="15890" y="5421"/>
                </a:cubicBezTo>
                <a:cubicBezTo>
                  <a:pt x="15928" y="5362"/>
                  <a:pt x="15993" y="5155"/>
                  <a:pt x="16034" y="4960"/>
                </a:cubicBezTo>
                <a:cubicBezTo>
                  <a:pt x="16091" y="4694"/>
                  <a:pt x="16137" y="4604"/>
                  <a:pt x="16216" y="4599"/>
                </a:cubicBezTo>
                <a:cubicBezTo>
                  <a:pt x="16438" y="4583"/>
                  <a:pt x="16457" y="4566"/>
                  <a:pt x="16457" y="4370"/>
                </a:cubicBezTo>
                <a:cubicBezTo>
                  <a:pt x="16457" y="4101"/>
                  <a:pt x="16492" y="4072"/>
                  <a:pt x="16669" y="4188"/>
                </a:cubicBezTo>
                <a:cubicBezTo>
                  <a:pt x="16789" y="4265"/>
                  <a:pt x="16816" y="4329"/>
                  <a:pt x="16809" y="4499"/>
                </a:cubicBezTo>
                <a:cubicBezTo>
                  <a:pt x="16797" y="4764"/>
                  <a:pt x="16902" y="4901"/>
                  <a:pt x="16999" y="4748"/>
                </a:cubicBezTo>
                <a:cubicBezTo>
                  <a:pt x="17042" y="4679"/>
                  <a:pt x="17160" y="4640"/>
                  <a:pt x="17327" y="4640"/>
                </a:cubicBezTo>
                <a:cubicBezTo>
                  <a:pt x="17470" y="4640"/>
                  <a:pt x="17604" y="4606"/>
                  <a:pt x="17624" y="4563"/>
                </a:cubicBezTo>
                <a:cubicBezTo>
                  <a:pt x="17644" y="4521"/>
                  <a:pt x="17704" y="4501"/>
                  <a:pt x="17757" y="4520"/>
                </a:cubicBezTo>
                <a:cubicBezTo>
                  <a:pt x="17935" y="4580"/>
                  <a:pt x="17979" y="3831"/>
                  <a:pt x="17826" y="3368"/>
                </a:cubicBezTo>
                <a:lnTo>
                  <a:pt x="17734" y="3087"/>
                </a:lnTo>
                <a:lnTo>
                  <a:pt x="17439" y="3123"/>
                </a:lnTo>
                <a:cubicBezTo>
                  <a:pt x="17277" y="3142"/>
                  <a:pt x="17125" y="3173"/>
                  <a:pt x="17102" y="3191"/>
                </a:cubicBezTo>
                <a:cubicBezTo>
                  <a:pt x="17079" y="3210"/>
                  <a:pt x="17046" y="3193"/>
                  <a:pt x="17027" y="3154"/>
                </a:cubicBezTo>
                <a:cubicBezTo>
                  <a:pt x="16967" y="3025"/>
                  <a:pt x="16905" y="3078"/>
                  <a:pt x="16874" y="3285"/>
                </a:cubicBezTo>
                <a:cubicBezTo>
                  <a:pt x="16841" y="3495"/>
                  <a:pt x="16602" y="3757"/>
                  <a:pt x="16511" y="3683"/>
                </a:cubicBezTo>
                <a:cubicBezTo>
                  <a:pt x="16444" y="3629"/>
                  <a:pt x="16440" y="3317"/>
                  <a:pt x="16506" y="3264"/>
                </a:cubicBezTo>
                <a:cubicBezTo>
                  <a:pt x="16533" y="3242"/>
                  <a:pt x="16585" y="2992"/>
                  <a:pt x="16620" y="2710"/>
                </a:cubicBezTo>
                <a:cubicBezTo>
                  <a:pt x="16655" y="2427"/>
                  <a:pt x="16706" y="2136"/>
                  <a:pt x="16736" y="2064"/>
                </a:cubicBezTo>
                <a:cubicBezTo>
                  <a:pt x="16765" y="1992"/>
                  <a:pt x="16775" y="1914"/>
                  <a:pt x="16756" y="1890"/>
                </a:cubicBezTo>
                <a:cubicBezTo>
                  <a:pt x="16742" y="1871"/>
                  <a:pt x="16727" y="1871"/>
                  <a:pt x="16712" y="1885"/>
                </a:cubicBezTo>
                <a:close/>
                <a:moveTo>
                  <a:pt x="15739" y="4599"/>
                </a:moveTo>
                <a:cubicBezTo>
                  <a:pt x="15730" y="4583"/>
                  <a:pt x="15715" y="4594"/>
                  <a:pt x="15690" y="4626"/>
                </a:cubicBezTo>
                <a:cubicBezTo>
                  <a:pt x="15655" y="4671"/>
                  <a:pt x="15624" y="4787"/>
                  <a:pt x="15621" y="4883"/>
                </a:cubicBezTo>
                <a:cubicBezTo>
                  <a:pt x="15616" y="5017"/>
                  <a:pt x="15631" y="5040"/>
                  <a:pt x="15684" y="4983"/>
                </a:cubicBezTo>
                <a:cubicBezTo>
                  <a:pt x="15722" y="4941"/>
                  <a:pt x="15754" y="4826"/>
                  <a:pt x="15754" y="4725"/>
                </a:cubicBezTo>
                <a:cubicBezTo>
                  <a:pt x="15754" y="4655"/>
                  <a:pt x="15749" y="4614"/>
                  <a:pt x="15739" y="4599"/>
                </a:cubicBezTo>
                <a:close/>
                <a:moveTo>
                  <a:pt x="15157" y="5196"/>
                </a:moveTo>
                <a:cubicBezTo>
                  <a:pt x="15134" y="5175"/>
                  <a:pt x="15102" y="5221"/>
                  <a:pt x="15043" y="5348"/>
                </a:cubicBezTo>
                <a:cubicBezTo>
                  <a:pt x="14987" y="5468"/>
                  <a:pt x="14941" y="5584"/>
                  <a:pt x="14941" y="5605"/>
                </a:cubicBezTo>
                <a:cubicBezTo>
                  <a:pt x="14941" y="5634"/>
                  <a:pt x="15217" y="5608"/>
                  <a:pt x="15356" y="5566"/>
                </a:cubicBezTo>
                <a:cubicBezTo>
                  <a:pt x="15361" y="5564"/>
                  <a:pt x="15359" y="5507"/>
                  <a:pt x="15350" y="5439"/>
                </a:cubicBezTo>
                <a:cubicBezTo>
                  <a:pt x="15341" y="5371"/>
                  <a:pt x="15305" y="5323"/>
                  <a:pt x="15271" y="5333"/>
                </a:cubicBezTo>
                <a:cubicBezTo>
                  <a:pt x="15237" y="5343"/>
                  <a:pt x="15195" y="5301"/>
                  <a:pt x="15177" y="5240"/>
                </a:cubicBezTo>
                <a:cubicBezTo>
                  <a:pt x="15171" y="5218"/>
                  <a:pt x="15164" y="5204"/>
                  <a:pt x="15157" y="5196"/>
                </a:cubicBezTo>
                <a:close/>
                <a:moveTo>
                  <a:pt x="14615" y="5761"/>
                </a:moveTo>
                <a:lnTo>
                  <a:pt x="14479" y="5877"/>
                </a:lnTo>
                <a:cubicBezTo>
                  <a:pt x="14404" y="5941"/>
                  <a:pt x="14321" y="5977"/>
                  <a:pt x="14295" y="5956"/>
                </a:cubicBezTo>
                <a:cubicBezTo>
                  <a:pt x="14269" y="5935"/>
                  <a:pt x="14260" y="5980"/>
                  <a:pt x="14276" y="6058"/>
                </a:cubicBezTo>
                <a:cubicBezTo>
                  <a:pt x="14320" y="6279"/>
                  <a:pt x="14489" y="6233"/>
                  <a:pt x="14556" y="5981"/>
                </a:cubicBezTo>
                <a:lnTo>
                  <a:pt x="14615" y="5761"/>
                </a:lnTo>
                <a:close/>
                <a:moveTo>
                  <a:pt x="13913" y="6342"/>
                </a:moveTo>
                <a:cubicBezTo>
                  <a:pt x="13801" y="6342"/>
                  <a:pt x="13732" y="6451"/>
                  <a:pt x="13722" y="6643"/>
                </a:cubicBezTo>
                <a:cubicBezTo>
                  <a:pt x="13712" y="6820"/>
                  <a:pt x="13923" y="6804"/>
                  <a:pt x="14010" y="6622"/>
                </a:cubicBezTo>
                <a:cubicBezTo>
                  <a:pt x="14092" y="6451"/>
                  <a:pt x="14054" y="6342"/>
                  <a:pt x="13913" y="6342"/>
                </a:cubicBezTo>
                <a:close/>
                <a:moveTo>
                  <a:pt x="13234" y="7015"/>
                </a:moveTo>
                <a:cubicBezTo>
                  <a:pt x="13216" y="7020"/>
                  <a:pt x="13207" y="7058"/>
                  <a:pt x="13193" y="7131"/>
                </a:cubicBezTo>
                <a:cubicBezTo>
                  <a:pt x="13175" y="7217"/>
                  <a:pt x="13173" y="7315"/>
                  <a:pt x="13188" y="7347"/>
                </a:cubicBezTo>
                <a:cubicBezTo>
                  <a:pt x="13232" y="7440"/>
                  <a:pt x="13357" y="7414"/>
                  <a:pt x="13389" y="7305"/>
                </a:cubicBezTo>
                <a:cubicBezTo>
                  <a:pt x="13405" y="7251"/>
                  <a:pt x="13375" y="7153"/>
                  <a:pt x="13321" y="7090"/>
                </a:cubicBezTo>
                <a:cubicBezTo>
                  <a:pt x="13275" y="7035"/>
                  <a:pt x="13251" y="7009"/>
                  <a:pt x="13234" y="7015"/>
                </a:cubicBezTo>
                <a:close/>
                <a:moveTo>
                  <a:pt x="12766" y="7642"/>
                </a:moveTo>
                <a:cubicBezTo>
                  <a:pt x="12614" y="7626"/>
                  <a:pt x="12559" y="7746"/>
                  <a:pt x="12605" y="7997"/>
                </a:cubicBezTo>
                <a:cubicBezTo>
                  <a:pt x="12622" y="8090"/>
                  <a:pt x="12661" y="8115"/>
                  <a:pt x="12743" y="8086"/>
                </a:cubicBezTo>
                <a:cubicBezTo>
                  <a:pt x="12806" y="8064"/>
                  <a:pt x="12889" y="8045"/>
                  <a:pt x="12928" y="8044"/>
                </a:cubicBezTo>
                <a:cubicBezTo>
                  <a:pt x="12971" y="8044"/>
                  <a:pt x="12982" y="8009"/>
                  <a:pt x="12957" y="7955"/>
                </a:cubicBezTo>
                <a:cubicBezTo>
                  <a:pt x="12933" y="7906"/>
                  <a:pt x="12915" y="7820"/>
                  <a:pt x="12914" y="7762"/>
                </a:cubicBezTo>
                <a:cubicBezTo>
                  <a:pt x="12913" y="7700"/>
                  <a:pt x="12853" y="7651"/>
                  <a:pt x="12766" y="7642"/>
                </a:cubicBezTo>
                <a:close/>
                <a:moveTo>
                  <a:pt x="12242" y="8196"/>
                </a:moveTo>
                <a:cubicBezTo>
                  <a:pt x="12207" y="8188"/>
                  <a:pt x="12151" y="8232"/>
                  <a:pt x="12058" y="8327"/>
                </a:cubicBezTo>
                <a:cubicBezTo>
                  <a:pt x="11983" y="8405"/>
                  <a:pt x="11893" y="8468"/>
                  <a:pt x="11860" y="8468"/>
                </a:cubicBezTo>
                <a:cubicBezTo>
                  <a:pt x="11828" y="8468"/>
                  <a:pt x="11802" y="8493"/>
                  <a:pt x="11802" y="8522"/>
                </a:cubicBezTo>
                <a:cubicBezTo>
                  <a:pt x="11802" y="8551"/>
                  <a:pt x="11912" y="8577"/>
                  <a:pt x="12046" y="8578"/>
                </a:cubicBezTo>
                <a:cubicBezTo>
                  <a:pt x="12276" y="8580"/>
                  <a:pt x="12290" y="8569"/>
                  <a:pt x="12290" y="8383"/>
                </a:cubicBezTo>
                <a:cubicBezTo>
                  <a:pt x="12290" y="8266"/>
                  <a:pt x="12277" y="8204"/>
                  <a:pt x="12242" y="8196"/>
                </a:cubicBezTo>
                <a:close/>
                <a:moveTo>
                  <a:pt x="11645" y="8752"/>
                </a:moveTo>
                <a:cubicBezTo>
                  <a:pt x="11605" y="8752"/>
                  <a:pt x="11599" y="8987"/>
                  <a:pt x="11636" y="9159"/>
                </a:cubicBezTo>
                <a:cubicBezTo>
                  <a:pt x="11644" y="9198"/>
                  <a:pt x="11726" y="9167"/>
                  <a:pt x="11846" y="9080"/>
                </a:cubicBezTo>
                <a:lnTo>
                  <a:pt x="11973" y="8989"/>
                </a:lnTo>
                <a:lnTo>
                  <a:pt x="11835" y="8871"/>
                </a:lnTo>
                <a:cubicBezTo>
                  <a:pt x="11759" y="8806"/>
                  <a:pt x="11674" y="8752"/>
                  <a:pt x="11645" y="8752"/>
                </a:cubicBezTo>
                <a:close/>
                <a:moveTo>
                  <a:pt x="9801" y="11092"/>
                </a:moveTo>
                <a:cubicBezTo>
                  <a:pt x="9770" y="11092"/>
                  <a:pt x="9744" y="11123"/>
                  <a:pt x="9744" y="11162"/>
                </a:cubicBezTo>
                <a:cubicBezTo>
                  <a:pt x="9744" y="11201"/>
                  <a:pt x="9755" y="11233"/>
                  <a:pt x="9768" y="11233"/>
                </a:cubicBezTo>
                <a:cubicBezTo>
                  <a:pt x="9781" y="11233"/>
                  <a:pt x="9807" y="11201"/>
                  <a:pt x="9825" y="11162"/>
                </a:cubicBezTo>
                <a:cubicBezTo>
                  <a:pt x="9843" y="11123"/>
                  <a:pt x="9833" y="11092"/>
                  <a:pt x="9801" y="11092"/>
                </a:cubicBezTo>
                <a:close/>
                <a:moveTo>
                  <a:pt x="9375" y="11183"/>
                </a:moveTo>
                <a:cubicBezTo>
                  <a:pt x="9350" y="11176"/>
                  <a:pt x="9325" y="11189"/>
                  <a:pt x="9296" y="11220"/>
                </a:cubicBezTo>
                <a:cubicBezTo>
                  <a:pt x="9255" y="11266"/>
                  <a:pt x="9205" y="11281"/>
                  <a:pt x="9185" y="11256"/>
                </a:cubicBezTo>
                <a:cubicBezTo>
                  <a:pt x="9166" y="11230"/>
                  <a:pt x="9149" y="11264"/>
                  <a:pt x="9149" y="11331"/>
                </a:cubicBezTo>
                <a:cubicBezTo>
                  <a:pt x="9149" y="11423"/>
                  <a:pt x="9170" y="11438"/>
                  <a:pt x="9237" y="11389"/>
                </a:cubicBezTo>
                <a:cubicBezTo>
                  <a:pt x="9286" y="11353"/>
                  <a:pt x="9377" y="11338"/>
                  <a:pt x="9440" y="11357"/>
                </a:cubicBezTo>
                <a:cubicBezTo>
                  <a:pt x="9548" y="11391"/>
                  <a:pt x="9549" y="11387"/>
                  <a:pt x="9462" y="11266"/>
                </a:cubicBezTo>
                <a:cubicBezTo>
                  <a:pt x="9427" y="11217"/>
                  <a:pt x="9401" y="11190"/>
                  <a:pt x="9375" y="11183"/>
                </a:cubicBezTo>
                <a:close/>
                <a:moveTo>
                  <a:pt x="8686" y="11528"/>
                </a:moveTo>
                <a:cubicBezTo>
                  <a:pt x="8633" y="11541"/>
                  <a:pt x="8599" y="11573"/>
                  <a:pt x="8612" y="11598"/>
                </a:cubicBezTo>
                <a:cubicBezTo>
                  <a:pt x="8625" y="11623"/>
                  <a:pt x="8592" y="11704"/>
                  <a:pt x="8541" y="11779"/>
                </a:cubicBezTo>
                <a:cubicBezTo>
                  <a:pt x="8469" y="11882"/>
                  <a:pt x="8463" y="11936"/>
                  <a:pt x="8510" y="11999"/>
                </a:cubicBezTo>
                <a:cubicBezTo>
                  <a:pt x="8612" y="12131"/>
                  <a:pt x="8415" y="12374"/>
                  <a:pt x="8265" y="12302"/>
                </a:cubicBezTo>
                <a:cubicBezTo>
                  <a:pt x="8201" y="12271"/>
                  <a:pt x="8148" y="12210"/>
                  <a:pt x="8148" y="12169"/>
                </a:cubicBezTo>
                <a:cubicBezTo>
                  <a:pt x="8148" y="11999"/>
                  <a:pt x="8065" y="12006"/>
                  <a:pt x="8015" y="12180"/>
                </a:cubicBezTo>
                <a:cubicBezTo>
                  <a:pt x="7985" y="12282"/>
                  <a:pt x="7934" y="12366"/>
                  <a:pt x="7902" y="12366"/>
                </a:cubicBezTo>
                <a:cubicBezTo>
                  <a:pt x="7870" y="12366"/>
                  <a:pt x="7859" y="12401"/>
                  <a:pt x="7878" y="12441"/>
                </a:cubicBezTo>
                <a:cubicBezTo>
                  <a:pt x="7925" y="12539"/>
                  <a:pt x="8319" y="12511"/>
                  <a:pt x="8544" y="12393"/>
                </a:cubicBezTo>
                <a:cubicBezTo>
                  <a:pt x="8687" y="12319"/>
                  <a:pt x="8720" y="12264"/>
                  <a:pt x="8707" y="12130"/>
                </a:cubicBezTo>
                <a:cubicBezTo>
                  <a:pt x="8698" y="12037"/>
                  <a:pt x="8721" y="11912"/>
                  <a:pt x="8759" y="11852"/>
                </a:cubicBezTo>
                <a:cubicBezTo>
                  <a:pt x="8807" y="11776"/>
                  <a:pt x="8811" y="11728"/>
                  <a:pt x="8772" y="11696"/>
                </a:cubicBezTo>
                <a:cubicBezTo>
                  <a:pt x="8740" y="11670"/>
                  <a:pt x="8729" y="11615"/>
                  <a:pt x="8748" y="11575"/>
                </a:cubicBezTo>
                <a:cubicBezTo>
                  <a:pt x="8768" y="11533"/>
                  <a:pt x="8742" y="11514"/>
                  <a:pt x="8686" y="11528"/>
                </a:cubicBezTo>
                <a:close/>
                <a:moveTo>
                  <a:pt x="9149" y="11548"/>
                </a:moveTo>
                <a:cubicBezTo>
                  <a:pt x="9149" y="11564"/>
                  <a:pt x="9134" y="11626"/>
                  <a:pt x="9115" y="11688"/>
                </a:cubicBezTo>
                <a:cubicBezTo>
                  <a:pt x="9092" y="11768"/>
                  <a:pt x="9116" y="11800"/>
                  <a:pt x="9198" y="11800"/>
                </a:cubicBezTo>
                <a:cubicBezTo>
                  <a:pt x="9328" y="11800"/>
                  <a:pt x="9352" y="11622"/>
                  <a:pt x="9230" y="11561"/>
                </a:cubicBezTo>
                <a:cubicBezTo>
                  <a:pt x="9185" y="11538"/>
                  <a:pt x="9149" y="11533"/>
                  <a:pt x="9149" y="11548"/>
                </a:cubicBezTo>
                <a:close/>
                <a:moveTo>
                  <a:pt x="9215" y="12728"/>
                </a:moveTo>
                <a:cubicBezTo>
                  <a:pt x="8968" y="12720"/>
                  <a:pt x="8817" y="12853"/>
                  <a:pt x="8884" y="13018"/>
                </a:cubicBezTo>
                <a:cubicBezTo>
                  <a:pt x="8936" y="13144"/>
                  <a:pt x="9097" y="13192"/>
                  <a:pt x="9166" y="13101"/>
                </a:cubicBezTo>
                <a:cubicBezTo>
                  <a:pt x="9186" y="13076"/>
                  <a:pt x="9175" y="13012"/>
                  <a:pt x="9142" y="12960"/>
                </a:cubicBezTo>
                <a:cubicBezTo>
                  <a:pt x="9098" y="12890"/>
                  <a:pt x="9102" y="12858"/>
                  <a:pt x="9157" y="12835"/>
                </a:cubicBezTo>
                <a:cubicBezTo>
                  <a:pt x="9197" y="12819"/>
                  <a:pt x="9267" y="12789"/>
                  <a:pt x="9312" y="12769"/>
                </a:cubicBezTo>
                <a:cubicBezTo>
                  <a:pt x="9357" y="12750"/>
                  <a:pt x="9312" y="12731"/>
                  <a:pt x="9215" y="12728"/>
                </a:cubicBezTo>
                <a:close/>
                <a:moveTo>
                  <a:pt x="7582" y="12738"/>
                </a:moveTo>
                <a:cubicBezTo>
                  <a:pt x="7498" y="12735"/>
                  <a:pt x="7416" y="12750"/>
                  <a:pt x="7413" y="12786"/>
                </a:cubicBezTo>
                <a:cubicBezTo>
                  <a:pt x="7411" y="12809"/>
                  <a:pt x="7397" y="12903"/>
                  <a:pt x="7384" y="12995"/>
                </a:cubicBezTo>
                <a:cubicBezTo>
                  <a:pt x="7364" y="13141"/>
                  <a:pt x="7379" y="13159"/>
                  <a:pt x="7494" y="13130"/>
                </a:cubicBezTo>
                <a:cubicBezTo>
                  <a:pt x="7566" y="13112"/>
                  <a:pt x="7656" y="13121"/>
                  <a:pt x="7693" y="13151"/>
                </a:cubicBezTo>
                <a:cubicBezTo>
                  <a:pt x="7730" y="13181"/>
                  <a:pt x="7816" y="13157"/>
                  <a:pt x="7886" y="13097"/>
                </a:cubicBezTo>
                <a:cubicBezTo>
                  <a:pt x="7985" y="13012"/>
                  <a:pt x="8000" y="12967"/>
                  <a:pt x="7953" y="12892"/>
                </a:cubicBezTo>
                <a:cubicBezTo>
                  <a:pt x="7919" y="12838"/>
                  <a:pt x="7871" y="12810"/>
                  <a:pt x="7847" y="12829"/>
                </a:cubicBezTo>
                <a:cubicBezTo>
                  <a:pt x="7822" y="12849"/>
                  <a:pt x="7788" y="12835"/>
                  <a:pt x="7771" y="12798"/>
                </a:cubicBezTo>
                <a:cubicBezTo>
                  <a:pt x="7754" y="12762"/>
                  <a:pt x="7667" y="12741"/>
                  <a:pt x="7582" y="12738"/>
                </a:cubicBezTo>
                <a:close/>
                <a:moveTo>
                  <a:pt x="8596" y="13224"/>
                </a:moveTo>
                <a:cubicBezTo>
                  <a:pt x="8590" y="13209"/>
                  <a:pt x="8558" y="13218"/>
                  <a:pt x="8495" y="13240"/>
                </a:cubicBezTo>
                <a:cubicBezTo>
                  <a:pt x="8423" y="13266"/>
                  <a:pt x="8331" y="13287"/>
                  <a:pt x="8289" y="13288"/>
                </a:cubicBezTo>
                <a:cubicBezTo>
                  <a:pt x="8230" y="13289"/>
                  <a:pt x="8234" y="13320"/>
                  <a:pt x="8308" y="13427"/>
                </a:cubicBezTo>
                <a:cubicBezTo>
                  <a:pt x="8361" y="13504"/>
                  <a:pt x="8390" y="13616"/>
                  <a:pt x="8373" y="13676"/>
                </a:cubicBezTo>
                <a:cubicBezTo>
                  <a:pt x="8352" y="13746"/>
                  <a:pt x="8372" y="13784"/>
                  <a:pt x="8426" y="13784"/>
                </a:cubicBezTo>
                <a:cubicBezTo>
                  <a:pt x="8485" y="13784"/>
                  <a:pt x="8504" y="13740"/>
                  <a:pt x="8485" y="13647"/>
                </a:cubicBezTo>
                <a:cubicBezTo>
                  <a:pt x="8470" y="13572"/>
                  <a:pt x="8496" y="13439"/>
                  <a:pt x="8542" y="13352"/>
                </a:cubicBezTo>
                <a:cubicBezTo>
                  <a:pt x="8583" y="13277"/>
                  <a:pt x="8602" y="13238"/>
                  <a:pt x="8596" y="13224"/>
                </a:cubicBezTo>
                <a:close/>
                <a:moveTo>
                  <a:pt x="7069" y="13296"/>
                </a:moveTo>
                <a:cubicBezTo>
                  <a:pt x="7027" y="13288"/>
                  <a:pt x="6962" y="13344"/>
                  <a:pt x="6876" y="13464"/>
                </a:cubicBezTo>
                <a:lnTo>
                  <a:pt x="6751" y="13639"/>
                </a:lnTo>
                <a:lnTo>
                  <a:pt x="6881" y="13707"/>
                </a:lnTo>
                <a:cubicBezTo>
                  <a:pt x="7068" y="13805"/>
                  <a:pt x="7115" y="13768"/>
                  <a:pt x="7124" y="13514"/>
                </a:cubicBezTo>
                <a:cubicBezTo>
                  <a:pt x="7130" y="13378"/>
                  <a:pt x="7111" y="13305"/>
                  <a:pt x="7069" y="13296"/>
                </a:cubicBezTo>
                <a:close/>
                <a:moveTo>
                  <a:pt x="7907" y="13359"/>
                </a:moveTo>
                <a:cubicBezTo>
                  <a:pt x="7831" y="13359"/>
                  <a:pt x="7677" y="13635"/>
                  <a:pt x="7712" y="13709"/>
                </a:cubicBezTo>
                <a:cubicBezTo>
                  <a:pt x="7764" y="13820"/>
                  <a:pt x="8013" y="13586"/>
                  <a:pt x="7977" y="13460"/>
                </a:cubicBezTo>
                <a:cubicBezTo>
                  <a:pt x="7960" y="13405"/>
                  <a:pt x="7929" y="13359"/>
                  <a:pt x="7907" y="13359"/>
                </a:cubicBezTo>
                <a:close/>
                <a:moveTo>
                  <a:pt x="12630" y="13921"/>
                </a:moveTo>
                <a:cubicBezTo>
                  <a:pt x="12608" y="13916"/>
                  <a:pt x="12531" y="13955"/>
                  <a:pt x="12431" y="14025"/>
                </a:cubicBezTo>
                <a:cubicBezTo>
                  <a:pt x="12216" y="14174"/>
                  <a:pt x="12175" y="14182"/>
                  <a:pt x="12081" y="14096"/>
                </a:cubicBezTo>
                <a:cubicBezTo>
                  <a:pt x="11931" y="13958"/>
                  <a:pt x="11724" y="14011"/>
                  <a:pt x="11704" y="14193"/>
                </a:cubicBezTo>
                <a:cubicBezTo>
                  <a:pt x="11683" y="14371"/>
                  <a:pt x="11564" y="14512"/>
                  <a:pt x="11404" y="14546"/>
                </a:cubicBezTo>
                <a:cubicBezTo>
                  <a:pt x="11271" y="14574"/>
                  <a:pt x="10728" y="14638"/>
                  <a:pt x="10452" y="14658"/>
                </a:cubicBezTo>
                <a:cubicBezTo>
                  <a:pt x="10190" y="14677"/>
                  <a:pt x="10175" y="14834"/>
                  <a:pt x="10432" y="14862"/>
                </a:cubicBezTo>
                <a:cubicBezTo>
                  <a:pt x="10695" y="14890"/>
                  <a:pt x="10747" y="15095"/>
                  <a:pt x="10520" y="15208"/>
                </a:cubicBezTo>
                <a:cubicBezTo>
                  <a:pt x="10399" y="15269"/>
                  <a:pt x="10356" y="15262"/>
                  <a:pt x="10316" y="15179"/>
                </a:cubicBezTo>
                <a:cubicBezTo>
                  <a:pt x="10273" y="15089"/>
                  <a:pt x="10250" y="15087"/>
                  <a:pt x="10150" y="15173"/>
                </a:cubicBezTo>
                <a:cubicBezTo>
                  <a:pt x="10086" y="15227"/>
                  <a:pt x="9970" y="15280"/>
                  <a:pt x="9890" y="15289"/>
                </a:cubicBezTo>
                <a:cubicBezTo>
                  <a:pt x="9805" y="15298"/>
                  <a:pt x="9741" y="15350"/>
                  <a:pt x="9736" y="15414"/>
                </a:cubicBezTo>
                <a:cubicBezTo>
                  <a:pt x="9732" y="15473"/>
                  <a:pt x="9725" y="15566"/>
                  <a:pt x="9722" y="15621"/>
                </a:cubicBezTo>
                <a:cubicBezTo>
                  <a:pt x="9719" y="15676"/>
                  <a:pt x="9641" y="15757"/>
                  <a:pt x="9549" y="15800"/>
                </a:cubicBezTo>
                <a:cubicBezTo>
                  <a:pt x="9388" y="15874"/>
                  <a:pt x="9385" y="15883"/>
                  <a:pt x="9453" y="16088"/>
                </a:cubicBezTo>
                <a:lnTo>
                  <a:pt x="9523" y="16302"/>
                </a:lnTo>
                <a:lnTo>
                  <a:pt x="9526" y="16115"/>
                </a:lnTo>
                <a:cubicBezTo>
                  <a:pt x="9529" y="15890"/>
                  <a:pt x="9733" y="15690"/>
                  <a:pt x="9903" y="15748"/>
                </a:cubicBezTo>
                <a:cubicBezTo>
                  <a:pt x="9980" y="15774"/>
                  <a:pt x="10045" y="15743"/>
                  <a:pt x="10091" y="15661"/>
                </a:cubicBezTo>
                <a:cubicBezTo>
                  <a:pt x="10140" y="15573"/>
                  <a:pt x="10172" y="15560"/>
                  <a:pt x="10199" y="15617"/>
                </a:cubicBezTo>
                <a:cubicBezTo>
                  <a:pt x="10260" y="15746"/>
                  <a:pt x="10331" y="15713"/>
                  <a:pt x="10349" y="15547"/>
                </a:cubicBezTo>
                <a:cubicBezTo>
                  <a:pt x="10370" y="15367"/>
                  <a:pt x="10708" y="15184"/>
                  <a:pt x="10962" y="15216"/>
                </a:cubicBezTo>
                <a:cubicBezTo>
                  <a:pt x="11055" y="15228"/>
                  <a:pt x="11152" y="15195"/>
                  <a:pt x="11186" y="15138"/>
                </a:cubicBezTo>
                <a:cubicBezTo>
                  <a:pt x="11221" y="15079"/>
                  <a:pt x="11283" y="15058"/>
                  <a:pt x="11339" y="15086"/>
                </a:cubicBezTo>
                <a:cubicBezTo>
                  <a:pt x="11408" y="15120"/>
                  <a:pt x="11419" y="15158"/>
                  <a:pt x="11379" y="15221"/>
                </a:cubicBezTo>
                <a:cubicBezTo>
                  <a:pt x="11286" y="15367"/>
                  <a:pt x="11281" y="15982"/>
                  <a:pt x="11371" y="16055"/>
                </a:cubicBezTo>
                <a:cubicBezTo>
                  <a:pt x="11414" y="16090"/>
                  <a:pt x="11453" y="16152"/>
                  <a:pt x="11457" y="16192"/>
                </a:cubicBezTo>
                <a:cubicBezTo>
                  <a:pt x="11460" y="16233"/>
                  <a:pt x="11467" y="16279"/>
                  <a:pt x="11471" y="16296"/>
                </a:cubicBezTo>
                <a:cubicBezTo>
                  <a:pt x="11475" y="16313"/>
                  <a:pt x="11695" y="16325"/>
                  <a:pt x="11962" y="16321"/>
                </a:cubicBezTo>
                <a:cubicBezTo>
                  <a:pt x="12228" y="16317"/>
                  <a:pt x="12435" y="16288"/>
                  <a:pt x="12421" y="16259"/>
                </a:cubicBezTo>
                <a:cubicBezTo>
                  <a:pt x="12407" y="16229"/>
                  <a:pt x="12423" y="16184"/>
                  <a:pt x="12456" y="16157"/>
                </a:cubicBezTo>
                <a:cubicBezTo>
                  <a:pt x="12495" y="16125"/>
                  <a:pt x="12509" y="15881"/>
                  <a:pt x="12497" y="15459"/>
                </a:cubicBezTo>
                <a:cubicBezTo>
                  <a:pt x="12481" y="14883"/>
                  <a:pt x="12465" y="14797"/>
                  <a:pt x="12353" y="14679"/>
                </a:cubicBezTo>
                <a:cubicBezTo>
                  <a:pt x="12215" y="14532"/>
                  <a:pt x="12247" y="14442"/>
                  <a:pt x="12453" y="14401"/>
                </a:cubicBezTo>
                <a:cubicBezTo>
                  <a:pt x="12552" y="14381"/>
                  <a:pt x="12587" y="14328"/>
                  <a:pt x="12589" y="14201"/>
                </a:cubicBezTo>
                <a:cubicBezTo>
                  <a:pt x="12591" y="14107"/>
                  <a:pt x="12611" y="13990"/>
                  <a:pt x="12633" y="13942"/>
                </a:cubicBezTo>
                <a:cubicBezTo>
                  <a:pt x="12639" y="13930"/>
                  <a:pt x="12638" y="13923"/>
                  <a:pt x="12630" y="13921"/>
                </a:cubicBezTo>
                <a:close/>
                <a:moveTo>
                  <a:pt x="7131" y="14035"/>
                </a:moveTo>
                <a:cubicBezTo>
                  <a:pt x="6984" y="14039"/>
                  <a:pt x="6858" y="14116"/>
                  <a:pt x="6901" y="14208"/>
                </a:cubicBezTo>
                <a:cubicBezTo>
                  <a:pt x="6917" y="14242"/>
                  <a:pt x="7017" y="14238"/>
                  <a:pt x="7124" y="14199"/>
                </a:cubicBezTo>
                <a:cubicBezTo>
                  <a:pt x="7231" y="14161"/>
                  <a:pt x="7351" y="14146"/>
                  <a:pt x="7392" y="14166"/>
                </a:cubicBezTo>
                <a:cubicBezTo>
                  <a:pt x="7433" y="14187"/>
                  <a:pt x="7484" y="14165"/>
                  <a:pt x="7505" y="14118"/>
                </a:cubicBezTo>
                <a:cubicBezTo>
                  <a:pt x="7525" y="14071"/>
                  <a:pt x="7525" y="14054"/>
                  <a:pt x="7503" y="14079"/>
                </a:cubicBezTo>
                <a:cubicBezTo>
                  <a:pt x="7481" y="14104"/>
                  <a:pt x="7380" y="14095"/>
                  <a:pt x="7278" y="14058"/>
                </a:cubicBezTo>
                <a:cubicBezTo>
                  <a:pt x="7230" y="14041"/>
                  <a:pt x="7180" y="14034"/>
                  <a:pt x="7131" y="14035"/>
                </a:cubicBezTo>
                <a:close/>
                <a:moveTo>
                  <a:pt x="9114" y="14614"/>
                </a:moveTo>
                <a:cubicBezTo>
                  <a:pt x="9105" y="14603"/>
                  <a:pt x="9017" y="14605"/>
                  <a:pt x="8918" y="14621"/>
                </a:cubicBezTo>
                <a:cubicBezTo>
                  <a:pt x="8752" y="14646"/>
                  <a:pt x="8738" y="14666"/>
                  <a:pt x="8759" y="14855"/>
                </a:cubicBezTo>
                <a:cubicBezTo>
                  <a:pt x="8778" y="15026"/>
                  <a:pt x="8807" y="15061"/>
                  <a:pt x="8932" y="15061"/>
                </a:cubicBezTo>
                <a:cubicBezTo>
                  <a:pt x="9057" y="15061"/>
                  <a:pt x="9086" y="15025"/>
                  <a:pt x="9106" y="14847"/>
                </a:cubicBezTo>
                <a:cubicBezTo>
                  <a:pt x="9119" y="14730"/>
                  <a:pt x="9123" y="14626"/>
                  <a:pt x="9114" y="14614"/>
                </a:cubicBezTo>
                <a:close/>
                <a:moveTo>
                  <a:pt x="9622" y="14660"/>
                </a:moveTo>
                <a:cubicBezTo>
                  <a:pt x="9585" y="14680"/>
                  <a:pt x="9616" y="14695"/>
                  <a:pt x="9690" y="14695"/>
                </a:cubicBezTo>
                <a:cubicBezTo>
                  <a:pt x="9765" y="14695"/>
                  <a:pt x="9796" y="14680"/>
                  <a:pt x="9759" y="14660"/>
                </a:cubicBezTo>
                <a:cubicBezTo>
                  <a:pt x="9721" y="14640"/>
                  <a:pt x="9660" y="14640"/>
                  <a:pt x="9622" y="14660"/>
                </a:cubicBezTo>
                <a:close/>
                <a:moveTo>
                  <a:pt x="9694" y="14920"/>
                </a:moveTo>
                <a:cubicBezTo>
                  <a:pt x="9611" y="14920"/>
                  <a:pt x="9523" y="14942"/>
                  <a:pt x="9504" y="14984"/>
                </a:cubicBezTo>
                <a:cubicBezTo>
                  <a:pt x="9486" y="15020"/>
                  <a:pt x="9528" y="15063"/>
                  <a:pt x="9595" y="15077"/>
                </a:cubicBezTo>
                <a:cubicBezTo>
                  <a:pt x="9744" y="15109"/>
                  <a:pt x="9854" y="15068"/>
                  <a:pt x="9854" y="14982"/>
                </a:cubicBezTo>
                <a:cubicBezTo>
                  <a:pt x="9854" y="14940"/>
                  <a:pt x="9776" y="14919"/>
                  <a:pt x="9694" y="14920"/>
                </a:cubicBezTo>
                <a:close/>
                <a:moveTo>
                  <a:pt x="16147" y="19709"/>
                </a:moveTo>
                <a:cubicBezTo>
                  <a:pt x="16113" y="19701"/>
                  <a:pt x="16087" y="19704"/>
                  <a:pt x="16077" y="19719"/>
                </a:cubicBezTo>
                <a:cubicBezTo>
                  <a:pt x="16057" y="19749"/>
                  <a:pt x="16052" y="20005"/>
                  <a:pt x="16066" y="20288"/>
                </a:cubicBezTo>
                <a:cubicBezTo>
                  <a:pt x="16092" y="20824"/>
                  <a:pt x="16128" y="20881"/>
                  <a:pt x="16371" y="20759"/>
                </a:cubicBezTo>
                <a:cubicBezTo>
                  <a:pt x="16497" y="20696"/>
                  <a:pt x="16475" y="20613"/>
                  <a:pt x="16335" y="20620"/>
                </a:cubicBezTo>
                <a:cubicBezTo>
                  <a:pt x="16227" y="20625"/>
                  <a:pt x="16212" y="20587"/>
                  <a:pt x="16197" y="20284"/>
                </a:cubicBezTo>
                <a:cubicBezTo>
                  <a:pt x="16183" y="19986"/>
                  <a:pt x="16195" y="19935"/>
                  <a:pt x="16294" y="19902"/>
                </a:cubicBezTo>
                <a:cubicBezTo>
                  <a:pt x="16401" y="19865"/>
                  <a:pt x="16399" y="19857"/>
                  <a:pt x="16261" y="19763"/>
                </a:cubicBezTo>
                <a:cubicBezTo>
                  <a:pt x="16220" y="19735"/>
                  <a:pt x="16180" y="19717"/>
                  <a:pt x="16147" y="19709"/>
                </a:cubicBezTo>
                <a:close/>
                <a:moveTo>
                  <a:pt x="4993" y="19848"/>
                </a:moveTo>
                <a:cubicBezTo>
                  <a:pt x="4973" y="19852"/>
                  <a:pt x="4947" y="19881"/>
                  <a:pt x="4905" y="19941"/>
                </a:cubicBezTo>
                <a:cubicBezTo>
                  <a:pt x="4843" y="20031"/>
                  <a:pt x="4831" y="20095"/>
                  <a:pt x="4869" y="20126"/>
                </a:cubicBezTo>
                <a:cubicBezTo>
                  <a:pt x="4901" y="20152"/>
                  <a:pt x="4926" y="20342"/>
                  <a:pt x="4926" y="20547"/>
                </a:cubicBezTo>
                <a:cubicBezTo>
                  <a:pt x="4926" y="20753"/>
                  <a:pt x="4943" y="20943"/>
                  <a:pt x="4962" y="20969"/>
                </a:cubicBezTo>
                <a:cubicBezTo>
                  <a:pt x="5030" y="21057"/>
                  <a:pt x="5125" y="21016"/>
                  <a:pt x="5229" y="20857"/>
                </a:cubicBezTo>
                <a:cubicBezTo>
                  <a:pt x="5307" y="20736"/>
                  <a:pt x="5310" y="20721"/>
                  <a:pt x="5240" y="20792"/>
                </a:cubicBezTo>
                <a:cubicBezTo>
                  <a:pt x="5101" y="20933"/>
                  <a:pt x="5035" y="20830"/>
                  <a:pt x="5035" y="20477"/>
                </a:cubicBezTo>
                <a:cubicBezTo>
                  <a:pt x="5035" y="20214"/>
                  <a:pt x="5056" y="20148"/>
                  <a:pt x="5157" y="20095"/>
                </a:cubicBezTo>
                <a:cubicBezTo>
                  <a:pt x="5246" y="20048"/>
                  <a:pt x="5253" y="20030"/>
                  <a:pt x="5186" y="20026"/>
                </a:cubicBezTo>
                <a:cubicBezTo>
                  <a:pt x="5135" y="20024"/>
                  <a:pt x="5074" y="19974"/>
                  <a:pt x="5048" y="19914"/>
                </a:cubicBezTo>
                <a:cubicBezTo>
                  <a:pt x="5028" y="19867"/>
                  <a:pt x="5012" y="19844"/>
                  <a:pt x="4993" y="19848"/>
                </a:cubicBezTo>
                <a:close/>
                <a:moveTo>
                  <a:pt x="16731" y="20670"/>
                </a:moveTo>
                <a:cubicBezTo>
                  <a:pt x="16709" y="20670"/>
                  <a:pt x="16693" y="20784"/>
                  <a:pt x="16696" y="21014"/>
                </a:cubicBezTo>
                <a:cubicBezTo>
                  <a:pt x="16699" y="21209"/>
                  <a:pt x="16725" y="21369"/>
                  <a:pt x="16755" y="21369"/>
                </a:cubicBezTo>
                <a:cubicBezTo>
                  <a:pt x="16786" y="21370"/>
                  <a:pt x="16802" y="21220"/>
                  <a:pt x="16791" y="21014"/>
                </a:cubicBezTo>
                <a:cubicBezTo>
                  <a:pt x="16779" y="20784"/>
                  <a:pt x="16753" y="20670"/>
                  <a:pt x="16731" y="20670"/>
                </a:cubicBezTo>
                <a:close/>
                <a:moveTo>
                  <a:pt x="5479" y="20879"/>
                </a:moveTo>
                <a:cubicBezTo>
                  <a:pt x="5417" y="20888"/>
                  <a:pt x="5414" y="20952"/>
                  <a:pt x="5414" y="21176"/>
                </a:cubicBezTo>
                <a:cubicBezTo>
                  <a:pt x="5414" y="21348"/>
                  <a:pt x="5430" y="21509"/>
                  <a:pt x="5450" y="21535"/>
                </a:cubicBezTo>
                <a:cubicBezTo>
                  <a:pt x="5483" y="21578"/>
                  <a:pt x="5518" y="21595"/>
                  <a:pt x="5552" y="21591"/>
                </a:cubicBezTo>
                <a:cubicBezTo>
                  <a:pt x="5654" y="21581"/>
                  <a:pt x="5747" y="21384"/>
                  <a:pt x="5729" y="21143"/>
                </a:cubicBezTo>
                <a:cubicBezTo>
                  <a:pt x="5715" y="20946"/>
                  <a:pt x="5687" y="20904"/>
                  <a:pt x="5563" y="20886"/>
                </a:cubicBezTo>
                <a:cubicBezTo>
                  <a:pt x="5527" y="20880"/>
                  <a:pt x="5499" y="20877"/>
                  <a:pt x="5479" y="208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ecay.c…"/>
          <p:cNvSpPr/>
          <p:nvPr/>
        </p:nvSpPr>
        <p:spPr>
          <a:xfrm>
            <a:off x="655534" y="421576"/>
            <a:ext cx="3941785" cy="756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81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99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 dirty="0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 dirty="0">
                <a:latin typeface="Times New Roman"/>
                <a:ea typeface="Times New Roman"/>
                <a:cs typeface="Times New Roman"/>
                <a:sym typeface="Times New Roman"/>
              </a:rPr>
              <a:t>Radioactive decay code in</a:t>
            </a:r>
            <a:r>
              <a:rPr lang="en-US" sz="2178" dirty="0">
                <a:latin typeface="Times New Roman"/>
                <a:ea typeface="Times New Roman"/>
                <a:cs typeface="Times New Roman"/>
                <a:sym typeface="Times New Roman"/>
              </a:rPr>
              <a:t> python</a:t>
            </a: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319861" algn="l"/>
              </a:tabLst>
            </a:pPr>
            <a:r>
              <a:rPr sz="1429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77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A75DE-A789-97B2-8911-113479050E3F}"/>
              </a:ext>
            </a:extLst>
          </p:cNvPr>
          <p:cNvSpPr txBox="1"/>
          <p:nvPr/>
        </p:nvSpPr>
        <p:spPr>
          <a:xfrm>
            <a:off x="655534" y="3780643"/>
            <a:ext cx="22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scipy manual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933F5B2-C687-D229-B0E0-75362577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79" y="799884"/>
            <a:ext cx="5389709" cy="2670921"/>
          </a:xfrm>
          <a:prstGeom prst="rect">
            <a:avLst/>
          </a:prstGeom>
          <a:ln>
            <a:solidFill>
              <a:schemeClr val="dk1"/>
            </a:solidFill>
          </a:ln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05D261D-F2D1-026C-3746-18E55F429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54900"/>
              </p:ext>
            </p:extLst>
          </p:nvPr>
        </p:nvGraphicFramePr>
        <p:xfrm>
          <a:off x="3860331" y="2362278"/>
          <a:ext cx="3694712" cy="277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206584" imgH="1656145" progId="Acrobat.Document.DC">
                  <p:embed/>
                </p:oleObj>
              </mc:Choice>
              <mc:Fallback>
                <p:oleObj name="Acrobat Document" r:id="rId3" imgW="2206584" imgH="165614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0331" y="2362278"/>
                        <a:ext cx="3694712" cy="2772362"/>
                      </a:xfrm>
                      <a:prstGeom prst="rect">
                        <a:avLst/>
                      </a:prstGeom>
                      <a:ln>
                        <a:solidFill>
                          <a:schemeClr val="dk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B7DE-348C-42D9-8F5A-5FB2A979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8" y="1542060"/>
            <a:ext cx="8660567" cy="205416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compare RK23 and RK45 </a:t>
            </a:r>
            <a:br>
              <a:rPr lang="en-US" dirty="0"/>
            </a:br>
            <a:r>
              <a:rPr lang="en-US" dirty="0"/>
              <a:t>method solutions against the analytic one: which one is more accurate? How can you control the accuracy of the method (see scipy manual)?</a:t>
            </a:r>
          </a:p>
        </p:txBody>
      </p:sp>
    </p:spTree>
    <p:extLst>
      <p:ext uri="{BB962C8B-B14F-4D97-AF65-F5344CB8AC3E}">
        <p14:creationId xmlns:p14="http://schemas.microsoft.com/office/powerpoint/2010/main" val="32893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78F-30A9-2848-BB01-A65CCA6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5850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What’s Floating? Point!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F18C-BEEC-0842-95A5-69C9BF7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1F4C51-1D54-AA6E-BF94-EF2F8A833D01}"/>
                  </a:ext>
                </a:extLst>
              </p:cNvPr>
              <p:cNvSpPr txBox="1"/>
              <p:nvPr/>
            </p:nvSpPr>
            <p:spPr>
              <a:xfrm>
                <a:off x="423705" y="746092"/>
                <a:ext cx="67039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kkurat Pro Regular"/>
                  </a:rPr>
                  <a:t>How does computer represent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Akkurat Pro Regular"/>
                      </a:rPr>
                      <m:t>𝜋</m:t>
                    </m:r>
                  </m:oMath>
                </a14:m>
                <a:r>
                  <a:rPr lang="en-US" dirty="0">
                    <a:latin typeface="Akkurat Pro Regular"/>
                  </a:rPr>
                  <a:t>? Floating point!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1F4C51-1D54-AA6E-BF94-EF2F8A83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05" y="746092"/>
                <a:ext cx="6703970" cy="646331"/>
              </a:xfrm>
              <a:prstGeom prst="rect">
                <a:avLst/>
              </a:prstGeom>
              <a:blipFill>
                <a:blip r:embed="rId3"/>
                <a:stretch>
                  <a:fillRect l="-637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7FA39BF-4AD5-26C1-DC0C-6AB58105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578" y="2696406"/>
            <a:ext cx="4930118" cy="99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D336E-4CD4-E292-32B2-EB9E5908E203}"/>
              </a:ext>
            </a:extLst>
          </p:cNvPr>
          <p:cNvSpPr txBox="1"/>
          <p:nvPr/>
        </p:nvSpPr>
        <p:spPr>
          <a:xfrm>
            <a:off x="118361" y="2915544"/>
            <a:ext cx="141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kkurat Pro Regular"/>
              </a:rPr>
              <a:t>binary64</a:t>
            </a:r>
            <a:br>
              <a:rPr lang="en-US" dirty="0">
                <a:latin typeface="Akkurat Pro Regular"/>
              </a:rPr>
            </a:br>
            <a:r>
              <a:rPr lang="en-US" dirty="0">
                <a:latin typeface="Akkurat Pro Regular"/>
              </a:rPr>
              <a:t>(</a:t>
            </a:r>
            <a:r>
              <a:rPr lang="en-US" b="0" i="0" dirty="0">
                <a:solidFill>
                  <a:srgbClr val="202122"/>
                </a:solidFill>
                <a:effectLst/>
                <a:latin typeface="Akkurat Pro Regular"/>
              </a:rPr>
              <a:t>IEEE 754)</a:t>
            </a:r>
            <a:endParaRPr lang="en-US" dirty="0">
              <a:latin typeface="Akkurat Pro Regular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C5384D-FB51-4368-345F-6C3489554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02" y="1320921"/>
            <a:ext cx="5619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AAE41-5599-CB66-FA45-76F2F92E73BC}"/>
              </a:ext>
            </a:extLst>
          </p:cNvPr>
          <p:cNvSpPr txBox="1"/>
          <p:nvPr/>
        </p:nvSpPr>
        <p:spPr>
          <a:xfrm>
            <a:off x="108695" y="1320921"/>
            <a:ext cx="141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kkurat Pro Regular"/>
              </a:rPr>
              <a:t>binary32</a:t>
            </a:r>
            <a:br>
              <a:rPr lang="en-US" dirty="0">
                <a:latin typeface="Akkurat Pro Regular"/>
              </a:rPr>
            </a:br>
            <a:r>
              <a:rPr lang="en-US" dirty="0">
                <a:latin typeface="Akkurat Pro Regular"/>
              </a:rPr>
              <a:t>(</a:t>
            </a:r>
            <a:r>
              <a:rPr lang="en-US" b="0" i="0" dirty="0">
                <a:solidFill>
                  <a:srgbClr val="202122"/>
                </a:solidFill>
                <a:effectLst/>
                <a:latin typeface="Akkurat Pro Regular"/>
              </a:rPr>
              <a:t>IEEE 754)</a:t>
            </a:r>
            <a:endParaRPr lang="en-US" dirty="0">
              <a:latin typeface="Akkurat Pro Regula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B04D3-C545-8134-A9E4-DCEB79956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578" y="2151986"/>
            <a:ext cx="4897245" cy="419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404715-28C8-F497-149E-D741A087E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802" y="3711602"/>
            <a:ext cx="3706040" cy="402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CAA3F1-4119-B35D-D00E-7C3DD6D73B28}"/>
              </a:ext>
            </a:extLst>
          </p:cNvPr>
          <p:cNvSpPr txBox="1"/>
          <p:nvPr/>
        </p:nvSpPr>
        <p:spPr>
          <a:xfrm>
            <a:off x="4139249" y="182680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82153-16E2-5266-6E8F-F8A949903A08}"/>
              </a:ext>
            </a:extLst>
          </p:cNvPr>
          <p:cNvSpPr txBox="1"/>
          <p:nvPr/>
        </p:nvSpPr>
        <p:spPr>
          <a:xfrm>
            <a:off x="7161170" y="4375128"/>
            <a:ext cx="198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Wikipedia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E3223-B49F-8FDD-471D-41AACD303922}"/>
                  </a:ext>
                </a:extLst>
              </p:cNvPr>
              <p:cNvSpPr txBox="1"/>
              <p:nvPr/>
            </p:nvSpPr>
            <p:spPr>
              <a:xfrm>
                <a:off x="6119386" y="2244995"/>
                <a:ext cx="2950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=1.25×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124−127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=0.15625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6E3223-B49F-8FDD-471D-41AACD303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386" y="2244995"/>
                <a:ext cx="2950936" cy="276999"/>
              </a:xfrm>
              <a:prstGeom prst="rect">
                <a:avLst/>
              </a:prstGeom>
              <a:blipFill>
                <a:blip r:embed="rId8"/>
                <a:stretch>
                  <a:fillRect l="-413" t="-4348" r="-165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FA30B9E-5607-EE7F-0970-77DC317DB838}"/>
              </a:ext>
            </a:extLst>
          </p:cNvPr>
          <p:cNvSpPr txBox="1"/>
          <p:nvPr/>
        </p:nvSpPr>
        <p:spPr>
          <a:xfrm>
            <a:off x="105785" y="1923272"/>
            <a:ext cx="152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float32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(python)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ED3394-03AE-0C66-A6A0-74EF39EC0582}"/>
              </a:ext>
            </a:extLst>
          </p:cNvPr>
          <p:cNvSpPr txBox="1"/>
          <p:nvPr/>
        </p:nvSpPr>
        <p:spPr>
          <a:xfrm>
            <a:off x="118361" y="3536337"/>
            <a:ext cx="103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float64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8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$ ./test2.exe…">
            <a:extLst>
              <a:ext uri="{FF2B5EF4-FFF2-40B4-BE49-F238E27FC236}">
                <a16:creationId xmlns:a16="http://schemas.microsoft.com/office/drawing/2014/main" id="{7E88D1ED-7291-C76E-B93C-5EE6B5E1A005}"/>
              </a:ext>
            </a:extLst>
          </p:cNvPr>
          <p:cNvSpPr txBox="1"/>
          <p:nvPr/>
        </p:nvSpPr>
        <p:spPr>
          <a:xfrm>
            <a:off x="1484148" y="6412126"/>
            <a:ext cx="2846933" cy="1072088"/>
          </a:xfrm>
          <a:prstGeom prst="rect">
            <a:avLst/>
          </a:prstGeom>
          <a:solidFill>
            <a:srgbClr val="DFBDD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100"/>
            </a:pPr>
            <a:r>
              <a:t>$ ./test2.exe</a:t>
            </a:r>
          </a:p>
          <a:p>
            <a:pPr algn="l">
              <a:defRPr sz="2100"/>
            </a:pPr>
            <a:r>
              <a:t>sin(pi) = </a:t>
            </a:r>
            <a:r>
              <a:rPr>
                <a:latin typeface="Monaco"/>
                <a:ea typeface="Monaco"/>
                <a:cs typeface="Monaco"/>
                <a:sym typeface="Monaco"/>
              </a:rPr>
              <a:t>1.224647e</a:t>
            </a:r>
            <a:r>
              <a:t>-16</a:t>
            </a:r>
          </a:p>
          <a:p>
            <a:pPr algn="l">
              <a:defRPr sz="2100"/>
            </a:pPr>
            <a:r>
              <a:t>Is it non-zero? Yes!</a:t>
            </a:r>
          </a:p>
        </p:txBody>
      </p:sp>
      <p:sp>
        <p:nvSpPr>
          <p:cNvPr id="12" name="Conclusion: comparing floating point numbers is dangerous…">
            <a:extLst>
              <a:ext uri="{FF2B5EF4-FFF2-40B4-BE49-F238E27FC236}">
                <a16:creationId xmlns:a16="http://schemas.microsoft.com/office/drawing/2014/main" id="{27E62122-D2B4-3B36-C172-E2F7495105CA}"/>
              </a:ext>
            </a:extLst>
          </p:cNvPr>
          <p:cNvSpPr txBox="1"/>
          <p:nvPr/>
        </p:nvSpPr>
        <p:spPr>
          <a:xfrm>
            <a:off x="3413710" y="507831"/>
            <a:ext cx="5614175" cy="3804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603250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lang="en-US" sz="2000" dirty="0"/>
              <a:t>Comparing </a:t>
            </a:r>
            <a:r>
              <a:rPr sz="2000" dirty="0"/>
              <a:t>floating point numbers is dangerous</a:t>
            </a:r>
          </a:p>
          <a:p>
            <a:pPr marL="603250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Always leave room for round-off error: </a:t>
            </a:r>
          </a:p>
          <a:p>
            <a:pPr marL="1047750" lvl="1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bad: 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a == b</a:t>
            </a:r>
          </a:p>
          <a:p>
            <a:pPr marL="1047750" lvl="1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good: 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fabs(a - b) &lt; 10*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eps</a:t>
            </a:r>
            <a:endParaRPr sz="2000" dirty="0">
              <a:latin typeface="Monaco"/>
              <a:ea typeface="Monaco"/>
              <a:cs typeface="Monaco"/>
              <a:sym typeface="Monaco"/>
            </a:endParaRPr>
          </a:p>
          <a:p>
            <a:pPr marL="603250" indent="-285750">
              <a:lnSpc>
                <a:spcPct val="110000"/>
              </a:lnSpc>
              <a:buSzPct val="171000"/>
              <a:buChar char="•"/>
              <a:defRPr sz="2100"/>
            </a:pPr>
            <a:r>
              <a:rPr lang="en-US" sz="2000" dirty="0" err="1"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 = </a:t>
            </a:r>
            <a:r>
              <a:rPr lang="en-US" sz="2000" dirty="0" err="1">
                <a:latin typeface="Monaco"/>
                <a:ea typeface="Monaco"/>
                <a:cs typeface="Monaco"/>
                <a:sym typeface="Monaco"/>
              </a:rPr>
              <a:t>np.finfo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(np.float64).eps</a:t>
            </a:r>
            <a:endParaRPr sz="2000" dirty="0"/>
          </a:p>
          <a:p>
            <a:pPr marL="603250" indent="-285750" algn="l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On my machine, it is 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2.220446e-16</a:t>
            </a:r>
          </a:p>
          <a:p>
            <a:pPr marL="603250" indent="-285750">
              <a:lnSpc>
                <a:spcPct val="110000"/>
              </a:lnSpc>
              <a:buSzPct val="171000"/>
              <a:buChar char="•"/>
              <a:defRPr sz="2100"/>
            </a:pPr>
            <a:r>
              <a:rPr sz="2000" dirty="0"/>
              <a:t>Defined as the smallest number resolvable relative to unity:</a:t>
            </a:r>
            <a:br>
              <a:rPr sz="2000" dirty="0"/>
            </a:br>
            <a:r>
              <a:rPr sz="2000" dirty="0"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eps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) != 1.0 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and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 </a:t>
            </a:r>
            <a:br>
              <a:rPr lang="en-US" sz="2000" dirty="0">
                <a:latin typeface="Monaco"/>
                <a:ea typeface="Monaco"/>
                <a:cs typeface="Monaco"/>
                <a:sym typeface="Monaco"/>
              </a:rPr>
            </a:br>
            <a:r>
              <a:rPr sz="2000" dirty="0"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2000" dirty="0">
                <a:latin typeface="Monaco"/>
                <a:ea typeface="Monaco"/>
                <a:cs typeface="Monaco"/>
                <a:sym typeface="Monaco"/>
              </a:rPr>
              <a:t>eps</a:t>
            </a:r>
            <a:r>
              <a:rPr sz="2000" dirty="0">
                <a:latin typeface="Monaco"/>
                <a:ea typeface="Monaco"/>
                <a:cs typeface="Monaco"/>
                <a:sym typeface="Monaco"/>
              </a:rPr>
              <a:t>/2) == 1.0</a:t>
            </a:r>
          </a:p>
          <a:p>
            <a:pPr marL="548821" indent="-231321" algn="l">
              <a:lnSpc>
                <a:spcPct val="110000"/>
              </a:lnSpc>
              <a:buSzPct val="171000"/>
              <a:buChar char="•"/>
              <a:defRPr sz="21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000" dirty="0"/>
              <a:t>How would you compute it?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3D3D9EE-574A-9ED2-84B6-3B1F38D4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83" y="158449"/>
            <a:ext cx="3200400" cy="85725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Is sin(</a:t>
            </a:r>
            <a:r>
              <a:rPr lang="el-GR" sz="4400" dirty="0">
                <a:latin typeface="Times New Roman"/>
                <a:ea typeface="Times New Roman"/>
                <a:cs typeface="Times New Roman"/>
                <a:sym typeface="Times New Roman"/>
              </a:rPr>
              <a:t>π) 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zero?</a:t>
            </a:r>
            <a:b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875D46F-0CC1-1A13-671E-60231A1CB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5" y="2639005"/>
            <a:ext cx="3240527" cy="10721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0228DE-C58B-E9F2-DD34-6EBB14B1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5" y="690851"/>
            <a:ext cx="3475736" cy="1539883"/>
          </a:xfrm>
          <a:prstGeom prst="rect">
            <a:avLst/>
          </a:prstGeom>
        </p:spPr>
      </p:pic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76CC0887-6F8B-AE48-0A06-6DDE287D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dvAuto="0"/>
      <p:bldP spid="12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83DC-1218-5443-8636-2BA85173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 us compute </a:t>
            </a:r>
            <a:r>
              <a:rPr lang="en-US" sz="4400" dirty="0">
                <a:solidFill>
                  <a:schemeClr val="bg1"/>
                </a:solidFill>
                <a:latin typeface="Monaco" panose="02000503000000000000" pitchFamily="2" charset="0"/>
                <a:ea typeface="Monaco"/>
                <a:cs typeface="Monaco"/>
                <a:sym typeface="Monaco"/>
              </a:rPr>
              <a:t>eps</a:t>
            </a:r>
            <a:r>
              <a:rPr lang="en-US" dirty="0"/>
              <a:t> for np.float64!</a:t>
            </a:r>
            <a:br>
              <a:rPr lang="en-US" dirty="0"/>
            </a:br>
            <a:r>
              <a:rPr lang="en-US" dirty="0"/>
              <a:t>Can you do it inside your </a:t>
            </a:r>
            <a:r>
              <a:rPr lang="en-US" dirty="0" err="1"/>
              <a:t>jupyter</a:t>
            </a:r>
            <a:r>
              <a:rPr lang="en-US" dirty="0"/>
              <a:t> notebook?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notebook: </a:t>
            </a:r>
            <a:r>
              <a:rPr lang="en-US" dirty="0" err="1"/>
              <a:t>atchekho</a:t>
            </a:r>
            <a:r>
              <a:rPr lang="en-US" dirty="0"/>
              <a:t>/</a:t>
            </a:r>
            <a:r>
              <a:rPr lang="en-US" dirty="0" err="1"/>
              <a:t>cofi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35C01E-16A8-473C-4F78-37349297FB07}"/>
              </a:ext>
            </a:extLst>
          </p:cNvPr>
          <p:cNvSpPr txBox="1"/>
          <p:nvPr/>
        </p:nvSpPr>
        <p:spPr>
          <a:xfrm>
            <a:off x="2697982" y="631494"/>
            <a:ext cx="4572000" cy="676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>
              <a:lnSpc>
                <a:spcPct val="110000"/>
              </a:lnSpc>
              <a:buSzPct val="171000"/>
              <a:defRPr sz="2100"/>
            </a:pP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180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)   != 1.0</a:t>
            </a:r>
            <a:b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</a:b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(1.0 + </a:t>
            </a:r>
            <a:r>
              <a:rPr lang="en-US" sz="1800" dirty="0" err="1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epsm</a:t>
            </a:r>
            <a:r>
              <a:rPr lang="en-US" sz="1800" dirty="0">
                <a:solidFill>
                  <a:schemeClr val="bg1"/>
                </a:solidFill>
                <a:latin typeface="Monaco"/>
                <a:ea typeface="Monaco"/>
                <a:cs typeface="Monaco"/>
                <a:sym typeface="Monaco"/>
              </a:rPr>
              <a:t>/2) == 1.0</a:t>
            </a:r>
          </a:p>
        </p:txBody>
      </p:sp>
    </p:spTree>
    <p:extLst>
      <p:ext uri="{BB962C8B-B14F-4D97-AF65-F5344CB8AC3E}">
        <p14:creationId xmlns:p14="http://schemas.microsoft.com/office/powerpoint/2010/main" val="300974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63E1B79-D48F-8A63-FCC0-961B253B0EC5}"/>
              </a:ext>
            </a:extLst>
          </p:cNvPr>
          <p:cNvGrpSpPr/>
          <p:nvPr/>
        </p:nvGrpSpPr>
        <p:grpSpPr>
          <a:xfrm>
            <a:off x="7151326" y="1308163"/>
            <a:ext cx="1657148" cy="943436"/>
            <a:chOff x="7151326" y="1308163"/>
            <a:chExt cx="1657148" cy="94343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4F609AF-E7FF-50D2-0EFF-453195AE98D3}"/>
                </a:ext>
              </a:extLst>
            </p:cNvPr>
            <p:cNvSpPr/>
            <p:nvPr/>
          </p:nvSpPr>
          <p:spPr>
            <a:xfrm>
              <a:off x="7151326" y="1308163"/>
              <a:ext cx="1051379" cy="589337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86000"/>
                    <a:lumOff val="14000"/>
                  </a:schemeClr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75AB8C0-4A90-497E-0176-20C391A9AEF2}"/>
                </a:ext>
              </a:extLst>
            </p:cNvPr>
            <p:cNvSpPr/>
            <p:nvPr/>
          </p:nvSpPr>
          <p:spPr>
            <a:xfrm>
              <a:off x="7577128" y="1790393"/>
              <a:ext cx="1231346" cy="461206"/>
            </a:xfrm>
            <a:prstGeom prst="round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2nd order </a:t>
              </a:r>
              <a:br>
                <a:rPr lang="en-US" sz="1200" dirty="0"/>
              </a:br>
              <a:r>
                <a:rPr lang="en-US" sz="1200" dirty="0"/>
                <a:t>truncation error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973243-1D19-03BF-7A2E-B94C07B6790A}"/>
              </a:ext>
            </a:extLst>
          </p:cNvPr>
          <p:cNvGrpSpPr/>
          <p:nvPr/>
        </p:nvGrpSpPr>
        <p:grpSpPr>
          <a:xfrm>
            <a:off x="3651559" y="539115"/>
            <a:ext cx="1496658" cy="911317"/>
            <a:chOff x="3651559" y="539115"/>
            <a:chExt cx="1496658" cy="91131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9A908D8-78F5-145B-0A2E-655637DB96DD}"/>
                </a:ext>
              </a:extLst>
            </p:cNvPr>
            <p:cNvSpPr/>
            <p:nvPr/>
          </p:nvSpPr>
          <p:spPr>
            <a:xfrm>
              <a:off x="3651559" y="861095"/>
              <a:ext cx="614412" cy="589337"/>
            </a:xfrm>
            <a:prstGeom prst="roundRect">
              <a:avLst/>
            </a:prstGeom>
            <a:gradFill>
              <a:gsLst>
                <a:gs pos="0">
                  <a:srgbClr val="FFFF00">
                    <a:lumMod val="84000"/>
                  </a:srgbClr>
                </a:gs>
                <a:gs pos="100000">
                  <a:srgbClr val="FFFF00"/>
                </a:gs>
              </a:gsLst>
            </a:gra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76F5154-8336-F31F-65F5-31FCBD2F3FBE}"/>
                </a:ext>
              </a:extLst>
            </p:cNvPr>
            <p:cNvSpPr/>
            <p:nvPr/>
          </p:nvSpPr>
          <p:spPr>
            <a:xfrm>
              <a:off x="3926418" y="539115"/>
              <a:ext cx="1221799" cy="423138"/>
            </a:xfrm>
            <a:prstGeom prst="roundRect">
              <a:avLst/>
            </a:prstGeom>
            <a:gradFill>
              <a:gsLst>
                <a:gs pos="0">
                  <a:schemeClr val="accent6">
                    <a:lumMod val="65000"/>
                  </a:schemeClr>
                </a:gs>
                <a:gs pos="100000">
                  <a:schemeClr val="accent6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1st order </a:t>
              </a:r>
              <a:br>
                <a:rPr lang="en-US" sz="1200" dirty="0"/>
              </a:br>
              <a:r>
                <a:rPr lang="en-US" sz="1200" dirty="0"/>
                <a:t>truncation error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B2178F-30A9-2848-BB01-A65CCA6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394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Let’s compute a derivative!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F18C-BEEC-0842-95A5-69C9BF7F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1E0DB-9DC7-BEB0-4BEC-B33FD3FE73C5}"/>
              </a:ext>
            </a:extLst>
          </p:cNvPr>
          <p:cNvSpPr txBox="1"/>
          <p:nvPr/>
        </p:nvSpPr>
        <p:spPr>
          <a:xfrm>
            <a:off x="7023919" y="4264348"/>
            <a:ext cx="20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(Numerical recipes)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57FFE1-0643-1E93-084C-94489FA5ED45}"/>
                  </a:ext>
                </a:extLst>
              </p:cNvPr>
              <p:cNvSpPr txBox="1"/>
              <p:nvPr/>
            </p:nvSpPr>
            <p:spPr>
              <a:xfrm>
                <a:off x="504633" y="837365"/>
                <a:ext cx="2477025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57FFE1-0643-1E93-084C-94489FA5E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3" y="837365"/>
                <a:ext cx="2477025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92890-9AFB-BA91-B1C3-0BFC154C6196}"/>
                  </a:ext>
                </a:extLst>
              </p:cNvPr>
              <p:cNvSpPr txBox="1"/>
              <p:nvPr/>
            </p:nvSpPr>
            <p:spPr>
              <a:xfrm>
                <a:off x="239553" y="1479207"/>
                <a:ext cx="6063391" cy="4047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′′′(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92890-9AFB-BA91-B1C3-0BFC154C6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53" y="1479207"/>
                <a:ext cx="6063391" cy="404726"/>
              </a:xfrm>
              <a:prstGeom prst="rect">
                <a:avLst/>
              </a:prstGeom>
              <a:blipFill>
                <a:blip r:embed="rId4"/>
                <a:stretch>
                  <a:fillRect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1E79A-3720-F407-488E-A04065C1D551}"/>
                  </a:ext>
                </a:extLst>
              </p:cNvPr>
              <p:cNvSpPr txBox="1"/>
              <p:nvPr/>
            </p:nvSpPr>
            <p:spPr>
              <a:xfrm>
                <a:off x="2936266" y="854485"/>
                <a:ext cx="221195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E1E79A-3720-F407-488E-A04065C1D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266" y="854485"/>
                <a:ext cx="2211951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1C437-AB54-E24F-CC35-16FF4D606A20}"/>
                  </a:ext>
                </a:extLst>
              </p:cNvPr>
              <p:cNvSpPr txBox="1"/>
              <p:nvPr/>
            </p:nvSpPr>
            <p:spPr>
              <a:xfrm>
                <a:off x="401934" y="2063855"/>
                <a:ext cx="53792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sources of error: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round-off error: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|/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B1C437-AB54-E24F-CC35-16FF4D606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34" y="2063855"/>
                <a:ext cx="5379218" cy="923330"/>
              </a:xfrm>
              <a:prstGeom prst="rect">
                <a:avLst/>
              </a:prstGeom>
              <a:blipFill>
                <a:blip r:embed="rId6"/>
                <a:stretch>
                  <a:fillRect l="-102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0F1C18-88BD-807D-ED88-EF164B94AC52}"/>
                  </a:ext>
                </a:extLst>
              </p:cNvPr>
              <p:cNvSpPr txBox="1"/>
              <p:nvPr/>
            </p:nvSpPr>
            <p:spPr>
              <a:xfrm>
                <a:off x="1289541" y="2985955"/>
                <a:ext cx="2432859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0F1C18-88BD-807D-ED88-EF164B94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541" y="2985955"/>
                <a:ext cx="2432859" cy="910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/>
              <p:nvPr/>
            </p:nvSpPr>
            <p:spPr>
              <a:xfrm>
                <a:off x="6072940" y="785682"/>
                <a:ext cx="3064557" cy="1057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940" y="785682"/>
                <a:ext cx="3064557" cy="10579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09B81-BD32-69FD-812F-5EBC8FEBE032}"/>
                  </a:ext>
                </a:extLst>
              </p:cNvPr>
              <p:cNvSpPr txBox="1"/>
              <p:nvPr/>
            </p:nvSpPr>
            <p:spPr>
              <a:xfrm>
                <a:off x="4075166" y="2627095"/>
                <a:ext cx="1270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F09B81-BD32-69FD-812F-5EBC8FEB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66" y="2627095"/>
                <a:ext cx="127022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DE3856-8443-121E-B4E9-8A023E0480D1}"/>
                  </a:ext>
                </a:extLst>
              </p:cNvPr>
              <p:cNvSpPr txBox="1"/>
              <p:nvPr/>
            </p:nvSpPr>
            <p:spPr>
              <a:xfrm>
                <a:off x="4089679" y="2307164"/>
                <a:ext cx="15651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|/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DE3856-8443-121E-B4E9-8A023E048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679" y="2307164"/>
                <a:ext cx="156515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F81E11-A1E1-0111-5543-53B6DD473165}"/>
                  </a:ext>
                </a:extLst>
              </p:cNvPr>
              <p:cNvSpPr txBox="1"/>
              <p:nvPr/>
            </p:nvSpPr>
            <p:spPr>
              <a:xfrm>
                <a:off x="4168968" y="3194232"/>
                <a:ext cx="1533264" cy="424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F81E11-A1E1-0111-5543-53B6DD47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68" y="3194232"/>
                <a:ext cx="1533264" cy="424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BB45E-6427-69F8-037E-8E0BF92BA24D}"/>
                  </a:ext>
                </a:extLst>
              </p:cNvPr>
              <p:cNvSpPr txBox="1"/>
              <p:nvPr/>
            </p:nvSpPr>
            <p:spPr>
              <a:xfrm>
                <a:off x="3990996" y="3856349"/>
                <a:ext cx="4034288" cy="872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2/3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8BB45E-6427-69F8-037E-8E0BF92B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96" y="3856349"/>
                <a:ext cx="4034288" cy="8728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538C3-1209-35D9-696C-E6429655109C}"/>
                  </a:ext>
                </a:extLst>
              </p:cNvPr>
              <p:cNvSpPr txBox="1"/>
              <p:nvPr/>
            </p:nvSpPr>
            <p:spPr>
              <a:xfrm>
                <a:off x="363599" y="2985955"/>
                <a:ext cx="247177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538C3-1209-35D9-696C-E6429655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9" y="2985955"/>
                <a:ext cx="2471777" cy="646331"/>
              </a:xfrm>
              <a:prstGeom prst="rect">
                <a:avLst/>
              </a:prstGeom>
              <a:blipFill>
                <a:blip r:embed="rId13"/>
                <a:stretch>
                  <a:fillRect l="-2222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2BC815-C76A-9E87-3018-07D94C554676}"/>
                  </a:ext>
                </a:extLst>
              </p:cNvPr>
              <p:cNvSpPr txBox="1"/>
              <p:nvPr/>
            </p:nvSpPr>
            <p:spPr>
              <a:xfrm>
                <a:off x="363600" y="3609850"/>
                <a:ext cx="4572000" cy="118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Relative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2BC815-C76A-9E87-3018-07D94C55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0" y="3609850"/>
                <a:ext cx="4572000" cy="1187697"/>
              </a:xfrm>
              <a:prstGeom prst="rect">
                <a:avLst/>
              </a:prstGeom>
              <a:blipFill>
                <a:blip r:embed="rId14"/>
                <a:stretch>
                  <a:fillRect l="-1200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A761A0-FEDA-B66C-BF5B-F3C7E89D7418}"/>
                  </a:ext>
                </a:extLst>
              </p:cNvPr>
              <p:cNvSpPr txBox="1"/>
              <p:nvPr/>
            </p:nvSpPr>
            <p:spPr>
              <a:xfrm>
                <a:off x="5784272" y="3204540"/>
                <a:ext cx="3359728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rad>
                  </m:oMath>
                </a14:m>
                <a:r>
                  <a:rPr lang="en-US" dirty="0"/>
                  <a:t> = “curvature scale”)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A761A0-FEDA-B66C-BF5B-F3C7E89D7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272" y="3204540"/>
                <a:ext cx="3359728" cy="427746"/>
              </a:xfrm>
              <a:prstGeom prst="rect">
                <a:avLst/>
              </a:prstGeom>
              <a:blipFill>
                <a:blip r:embed="rId15"/>
                <a:stretch>
                  <a:fillRect l="-544" r="-90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9EC74BC-B248-738B-4B23-087850AB25A7}"/>
              </a:ext>
            </a:extLst>
          </p:cNvPr>
          <p:cNvSpPr txBox="1"/>
          <p:nvPr/>
        </p:nvSpPr>
        <p:spPr>
          <a:xfrm>
            <a:off x="46800" y="522906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Forward difference: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14C6C9-0621-0BFD-B970-C383EEABC118}"/>
              </a:ext>
            </a:extLst>
          </p:cNvPr>
          <p:cNvSpPr txBox="1"/>
          <p:nvPr/>
        </p:nvSpPr>
        <p:spPr>
          <a:xfrm>
            <a:off x="5651980" y="488475"/>
            <a:ext cx="192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 difference: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8E1442-0FB7-6AB9-ABE2-67C28C16AC49}"/>
              </a:ext>
            </a:extLst>
          </p:cNvPr>
          <p:cNvCxnSpPr>
            <a:cxnSpLocks/>
          </p:cNvCxnSpPr>
          <p:nvPr/>
        </p:nvCxnSpPr>
        <p:spPr>
          <a:xfrm flipV="1">
            <a:off x="1081467" y="1106284"/>
            <a:ext cx="313185" cy="457200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26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4" grpId="0"/>
      <p:bldP spid="16" grpId="0"/>
      <p:bldP spid="20" grpId="0"/>
      <p:bldP spid="22" grpId="0"/>
      <p:bldP spid="24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83DC-1218-5443-8636-2BA85173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compute derivatives for sin(x) and compute the error!</a:t>
            </a:r>
          </a:p>
        </p:txBody>
      </p:sp>
    </p:spTree>
    <p:extLst>
      <p:ext uri="{BB962C8B-B14F-4D97-AF65-F5344CB8AC3E}">
        <p14:creationId xmlns:p14="http://schemas.microsoft.com/office/powerpoint/2010/main" val="12790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178F-30A9-2848-BB01-A65CCA6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514000" cy="23949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Let’s compute a derivative on a grid!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/>
              <p:nvPr/>
            </p:nvSpPr>
            <p:spPr>
              <a:xfrm>
                <a:off x="457200" y="1233126"/>
                <a:ext cx="7491600" cy="537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′′′(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D08CD-2FC3-6A44-21EC-A725E93E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3126"/>
                <a:ext cx="7491600" cy="537519"/>
              </a:xfrm>
              <a:prstGeom prst="rect">
                <a:avLst/>
              </a:prstGeom>
              <a:blipFill>
                <a:blip r:embed="rId3"/>
                <a:stretch>
                  <a:fillRect l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5F89D5-83C1-5030-CC87-B22BD09B4643}"/>
              </a:ext>
            </a:extLst>
          </p:cNvPr>
          <p:cNvSpPr txBox="1"/>
          <p:nvPr/>
        </p:nvSpPr>
        <p:spPr>
          <a:xfrm>
            <a:off x="421200" y="758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central difference:</a:t>
            </a:r>
          </a:p>
        </p:txBody>
      </p:sp>
    </p:spTree>
    <p:extLst>
      <p:ext uri="{BB962C8B-B14F-4D97-AF65-F5344CB8AC3E}">
        <p14:creationId xmlns:p14="http://schemas.microsoft.com/office/powerpoint/2010/main" val="205948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-5.jpeg" descr="picture-5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49" y="860995"/>
            <a:ext cx="2738590" cy="390560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adioactive Decay…"/>
          <p:cNvSpPr/>
          <p:nvPr/>
        </p:nvSpPr>
        <p:spPr>
          <a:xfrm>
            <a:off x="1400319" y="127662"/>
            <a:ext cx="4508285" cy="4020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1582015" algn="l"/>
              </a:tabLst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	Radioactive Decay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40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Several types of</a:t>
            </a: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Radioactive decay,</a:t>
            </a:r>
          </a:p>
          <a:p>
            <a:pPr>
              <a:lnSpc>
                <a:spcPts val="0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categorized by decay</a:t>
            </a:r>
          </a:p>
          <a:p>
            <a:pPr>
              <a:lnSpc>
                <a:spcPts val="0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products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Different forces at work</a:t>
            </a:r>
          </a:p>
          <a:p>
            <a:pPr>
              <a:lnSpc>
                <a:spcPts val="681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545"/>
              </a:lnSpc>
            </a:pPr>
            <a:endParaRPr sz="190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817"/>
              </a:lnSpc>
              <a:tabLst>
                <a:tab pos="605142" algn="l"/>
                <a:tab pos="803975" algn="l"/>
              </a:tabLst>
            </a:pPr>
            <a:r>
              <a:rPr sz="749">
                <a:latin typeface="Times New Roman"/>
                <a:ea typeface="Times New Roman"/>
                <a:cs typeface="Times New Roman"/>
                <a:sym typeface="Times New Roman"/>
              </a:rPr>
              <a:t>	●	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Alpha &amp; gamma (fission) :</a:t>
            </a:r>
          </a:p>
          <a:p>
            <a:pPr>
              <a:lnSpc>
                <a:spcPts val="272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770"/>
              </a:lnSpc>
              <a:tabLst>
                <a:tab pos="803975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	interplay of electrostatic and</a:t>
            </a:r>
          </a:p>
          <a:p>
            <a:pPr>
              <a:lnSpc>
                <a:spcPts val="0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770"/>
              </a:lnSpc>
              <a:tabLst>
                <a:tab pos="803975" algn="l"/>
              </a:tabLst>
            </a:pP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	residual strong nuclear</a:t>
            </a:r>
          </a:p>
          <a:p>
            <a:pPr>
              <a:lnSpc>
                <a:spcPts val="545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817"/>
              </a:lnSpc>
              <a:tabLst>
                <a:tab pos="605142" algn="l"/>
                <a:tab pos="803975" algn="l"/>
              </a:tabLst>
            </a:pPr>
            <a:r>
              <a:rPr sz="749">
                <a:latin typeface="Times New Roman"/>
                <a:ea typeface="Times New Roman"/>
                <a:cs typeface="Times New Roman"/>
                <a:sym typeface="Times New Roman"/>
              </a:rPr>
              <a:t>	●	</a:t>
            </a:r>
            <a:r>
              <a:rPr sz="1634">
                <a:latin typeface="Times New Roman"/>
                <a:ea typeface="Times New Roman"/>
                <a:cs typeface="Times New Roman"/>
                <a:sym typeface="Times New Roman"/>
              </a:rPr>
              <a:t>Beta : the weak force</a:t>
            </a: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1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163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Elements with &gt;82 protons</a:t>
            </a:r>
          </a:p>
          <a:p>
            <a:pPr>
              <a:lnSpc>
                <a:spcPts val="613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382"/>
              </a:lnSpc>
            </a:pP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  have no stable isotopes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72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634"/>
              </a:lnSpc>
              <a:tabLst>
                <a:tab pos="293926" algn="l"/>
              </a:tabLst>
            </a:pPr>
            <a:r>
              <a:rPr sz="1429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906">
                <a:latin typeface="Times New Roman"/>
                <a:ea typeface="Times New Roman"/>
                <a:cs typeface="Times New Roman"/>
                <a:sym typeface="Times New Roman"/>
              </a:rPr>
              <a:t>U235 has 92p, 146n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55B17C-D4EF-9E87-3EDC-F80E06B421E4}"/>
              </a:ext>
            </a:extLst>
          </p:cNvPr>
          <p:cNvSpPr txBox="1"/>
          <p:nvPr/>
        </p:nvSpPr>
        <p:spPr>
          <a:xfrm>
            <a:off x="653143" y="4196862"/>
            <a:ext cx="24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courtesy </a:t>
            </a:r>
            <a:r>
              <a:rPr lang="en-US" dirty="0" err="1"/>
              <a:t>K.Hahn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-6.jpeg" descr="picture-6.jpe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10" y="1807527"/>
            <a:ext cx="4362034" cy="288381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Why 82?…"/>
          <p:cNvSpPr/>
          <p:nvPr/>
        </p:nvSpPr>
        <p:spPr>
          <a:xfrm>
            <a:off x="1649282" y="171750"/>
            <a:ext cx="5255670" cy="1569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311216">
              <a:lnSpc>
                <a:spcPts val="3335"/>
              </a:lnSpc>
              <a:tabLst>
                <a:tab pos="2169867" algn="l"/>
              </a:tabLst>
            </a:pPr>
            <a:r>
              <a:rPr sz="2995">
                <a:latin typeface="Times New Roman"/>
                <a:ea typeface="Times New Roman"/>
                <a:cs typeface="Times New Roman"/>
                <a:sym typeface="Times New Roman"/>
              </a:rPr>
              <a:t>	Why 82?</a:t>
            </a:r>
          </a:p>
          <a:p>
            <a:pPr>
              <a:lnSpc>
                <a:spcPts val="681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0"/>
              </a:lnSpc>
            </a:pPr>
            <a:endParaRPr sz="299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1089"/>
              </a:lnSpc>
            </a:pPr>
            <a:r>
              <a:rPr sz="953">
                <a:latin typeface="Times New Roman"/>
                <a:ea typeface="Times New Roman"/>
                <a:cs typeface="Times New Roman"/>
                <a:sym typeface="Times New Roman"/>
              </a:rPr>
              <a:t> ●  </a:t>
            </a:r>
            <a:r>
              <a:rPr sz="2178">
                <a:latin typeface="Times New Roman"/>
                <a:ea typeface="Times New Roman"/>
                <a:cs typeface="Times New Roman"/>
                <a:sym typeface="Times New Roman"/>
              </a:rPr>
              <a:t>Specific binding energy starts to decrease</a:t>
            </a:r>
          </a:p>
          <a:p>
            <a:pPr>
              <a:lnSpc>
                <a:spcPts val="681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204"/>
              </a:lnSpc>
            </a:pPr>
            <a:endParaRPr sz="21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498"/>
              </a:lnSpc>
              <a:tabLst>
                <a:tab pos="293926" algn="l"/>
              </a:tabLst>
            </a:pPr>
            <a:r>
              <a:rPr sz="1293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770">
                <a:latin typeface="Times New Roman"/>
                <a:ea typeface="Times New Roman"/>
                <a:cs typeface="Times New Roman"/>
                <a:sym typeface="Times New Roman"/>
              </a:rPr>
              <a:t>Nucleus too large for residual strong force to hold</a:t>
            </a:r>
          </a:p>
          <a:p>
            <a:pPr>
              <a:lnSpc>
                <a:spcPts val="408"/>
              </a:lnSpc>
            </a:pPr>
            <a:endParaRPr sz="17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974"/>
              </a:lnSpc>
              <a:tabLst>
                <a:tab pos="510049" algn="l"/>
              </a:tabLst>
            </a:pPr>
            <a:r>
              <a:rPr sz="1770">
                <a:latin typeface="Times New Roman"/>
                <a:ea typeface="Times New Roman"/>
                <a:cs typeface="Times New Roman"/>
                <a:sym typeface="Times New Roman"/>
              </a:rPr>
              <a:t>	together, electrostatic repulsion dominates</a:t>
            </a:r>
          </a:p>
          <a:p>
            <a:pPr>
              <a:lnSpc>
                <a:spcPts val="681"/>
              </a:lnSpc>
            </a:pPr>
            <a:endParaRPr sz="17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68"/>
              </a:lnSpc>
            </a:pPr>
            <a:endParaRPr sz="17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defTabSz="311216">
              <a:lnSpc>
                <a:spcPts val="1498"/>
              </a:lnSpc>
              <a:tabLst>
                <a:tab pos="293926" algn="l"/>
              </a:tabLst>
            </a:pPr>
            <a:r>
              <a:rPr sz="1293">
                <a:latin typeface="Times New Roman"/>
                <a:ea typeface="Times New Roman"/>
                <a:cs typeface="Times New Roman"/>
                <a:sym typeface="Times New Roman"/>
              </a:rPr>
              <a:t>	–  </a:t>
            </a:r>
            <a:r>
              <a:rPr sz="1770">
                <a:latin typeface="Times New Roman"/>
                <a:ea typeface="Times New Roman"/>
                <a:cs typeface="Times New Roman"/>
                <a:sym typeface="Times New Roman"/>
              </a:rPr>
              <a:t>Energetically favorable to split into lighter daughters</a:t>
            </a:r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b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1pPr>
            <a:lvl2pPr marL="0" marR="0" indent="3429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2pPr>
            <a:lvl3pPr marL="0" marR="0" indent="6858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3pPr>
            <a:lvl4pPr marL="0" marR="0" indent="10287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4pPr>
            <a:lvl5pPr marL="0" marR="0" indent="13716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5pPr>
            <a:lvl6pPr marL="0" marR="0" indent="1714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6pPr>
            <a:lvl7pPr marL="0" marR="0" indent="20574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7pPr>
            <a:lvl8pPr marL="0" marR="0" indent="24003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8pPr>
            <a:lvl9pPr marL="0" marR="0" indent="27432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96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A8F6CF-29B6-4B07-84A4-B30B74B73A29}">
  <we:reference id="4b785c87-866c-4bad-85d8-5d1ae467ac9a" version="3.12.1.0" store="EXCatalog" storeType="EXCatalog"/>
  <we:alternateReferences>
    <we:reference id="WA104381909" version="3.12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1244</Words>
  <Application>Microsoft Office PowerPoint</Application>
  <PresentationFormat>On-screen Show (16:9)</PresentationFormat>
  <Paragraphs>321</Paragraphs>
  <Slides>19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Akkurat Pro Regular</vt:lpstr>
      <vt:lpstr>Arial</vt:lpstr>
      <vt:lpstr>Calibri</vt:lpstr>
      <vt:lpstr>Calibri Light</vt:lpstr>
      <vt:lpstr>Cambria Math</vt:lpstr>
      <vt:lpstr>Helvetica Neue Light</vt:lpstr>
      <vt:lpstr>Helvetica Neue Thin</vt:lpstr>
      <vt:lpstr>Menlo Regular</vt:lpstr>
      <vt:lpstr>Monaco</vt:lpstr>
      <vt:lpstr>Times New Roman</vt:lpstr>
      <vt:lpstr>Office Theme</vt:lpstr>
      <vt:lpstr>Adobe Acrobat Document</vt:lpstr>
      <vt:lpstr>Lecture 1:  Floating Point and ODEs</vt:lpstr>
      <vt:lpstr>What’s Floating? Point!</vt:lpstr>
      <vt:lpstr>Is sin(π) zero? </vt:lpstr>
      <vt:lpstr>Let us compute eps for np.float64! Can you do it inside your jupyter notebook? Jupyter notebook: atchekho/cofi</vt:lpstr>
      <vt:lpstr>Let’s compute a derivative!</vt:lpstr>
      <vt:lpstr>Let us compute derivatives for sin(x) and compute the error!</vt:lpstr>
      <vt:lpstr>Let’s compute a derivative on a grid!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compare RK23 and RK45  method solutions against the analytic one: which one is more accurate? How can you control the accuracy of the method (see scipy manual)?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Sasha Tchekhovskoy</cp:lastModifiedBy>
  <cp:revision>617</cp:revision>
  <dcterms:created xsi:type="dcterms:W3CDTF">2015-07-21T16:44:10Z</dcterms:created>
  <dcterms:modified xsi:type="dcterms:W3CDTF">2023-12-14T14:02:55Z</dcterms:modified>
</cp:coreProperties>
</file>