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84" r:id="rId4"/>
    <p:sldId id="336" r:id="rId5"/>
    <p:sldId id="337" r:id="rId6"/>
    <p:sldId id="335" r:id="rId7"/>
    <p:sldId id="307" r:id="rId8"/>
    <p:sldId id="273" r:id="rId9"/>
    <p:sldId id="277" r:id="rId10"/>
    <p:sldId id="278" r:id="rId11"/>
    <p:sldId id="308" r:id="rId12"/>
    <p:sldId id="283" r:id="rId13"/>
    <p:sldId id="309" r:id="rId14"/>
    <p:sldId id="310" r:id="rId15"/>
    <p:sldId id="311" r:id="rId16"/>
    <p:sldId id="312" r:id="rId17"/>
    <p:sldId id="314" r:id="rId18"/>
    <p:sldId id="313" r:id="rId19"/>
    <p:sldId id="288" r:id="rId20"/>
    <p:sldId id="291" r:id="rId21"/>
    <p:sldId id="315" r:id="rId22"/>
    <p:sldId id="316" r:id="rId23"/>
    <p:sldId id="292" r:id="rId24"/>
    <p:sldId id="293" r:id="rId25"/>
    <p:sldId id="317" r:id="rId26"/>
    <p:sldId id="294" r:id="rId27"/>
    <p:sldId id="318" r:id="rId28"/>
    <p:sldId id="319" r:id="rId29"/>
    <p:sldId id="320" r:id="rId30"/>
    <p:sldId id="326" r:id="rId31"/>
    <p:sldId id="324" r:id="rId32"/>
    <p:sldId id="325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03" r:id="rId41"/>
    <p:sldId id="304" r:id="rId42"/>
    <p:sldId id="334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64" d="100"/>
          <a:sy n="64" d="100"/>
        </p:scale>
        <p:origin x="1364" y="40"/>
      </p:cViewPr>
      <p:guideLst/>
    </p:cSldViewPr>
  </p:slideViewPr>
  <p:outlineViewPr>
    <p:cViewPr>
      <p:scale>
        <a:sx n="33" d="100"/>
        <a:sy n="33" d="100"/>
      </p:scale>
      <p:origin x="0" y="-33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CD2-37D0-4CE4-ADF9-06E60EB030C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465A-0A4D-4102-8201-0C9BDBD1D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scipy.org/doc/scipy/reference/generated/scipy.optimize.curve_fit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541123/improve-subplot-size-spacing-with-many-subplots-in-matplotlib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tackoverflow.com/questions/19277324/matplotlib-aligning-y-axis-labels-in-stacked-scatter-plo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14770735/changing-figure-size-with-subplots" TargetMode="External"/><Relationship Id="rId5" Type="http://schemas.openxmlformats.org/officeDocument/2006/relationships/hyperlink" Target="https://stackoverflow.com/questions/6963035/pyplot-axes-labels-for-subplots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0A487-5401-4358-B989-19CB0A6C76D6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41398-1674-44F2-9DD2-9DB1A0CDD313}"/>
              </a:ext>
            </a:extLst>
          </p:cNvPr>
          <p:cNvSpPr txBox="1"/>
          <p:nvPr/>
        </p:nvSpPr>
        <p:spPr>
          <a:xfrm>
            <a:off x="1028700" y="2168825"/>
            <a:ext cx="6622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Introduction to Python for </a:t>
            </a:r>
          </a:p>
          <a:p>
            <a:r>
              <a:rPr lang="en-US" sz="3200" dirty="0">
                <a:latin typeface="Gill Sans MT" panose="020B0502020104020203" pitchFamily="34" charset="0"/>
              </a:rPr>
              <a:t>Biological Data Analysis: Part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1DB55-6585-4F9C-8624-8F04C74C43CA}"/>
              </a:ext>
            </a:extLst>
          </p:cNvPr>
          <p:cNvSpPr txBox="1"/>
          <p:nvPr/>
        </p:nvSpPr>
        <p:spPr>
          <a:xfrm>
            <a:off x="1692110" y="3727923"/>
            <a:ext cx="61934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Gill Sans MT" panose="020B0502020104020203" pitchFamily="34" charset="0"/>
              </a:rPr>
              <a:t>Ann Chen</a:t>
            </a:r>
          </a:p>
          <a:p>
            <a:pPr algn="r"/>
            <a:r>
              <a:rPr lang="en-US" sz="2200" dirty="0">
                <a:latin typeface="Gill Sans MT" panose="020B0502020104020203" pitchFamily="34" charset="0"/>
              </a:rPr>
              <a:t>PhD student in BME</a:t>
            </a:r>
          </a:p>
          <a:p>
            <a:pPr algn="r"/>
            <a:r>
              <a:rPr lang="en-US" sz="2200" dirty="0">
                <a:latin typeface="Gill Sans MT" panose="020B0502020104020203" pitchFamily="34" charset="0"/>
              </a:rPr>
              <a:t>August 8, 2018</a:t>
            </a:r>
          </a:p>
        </p:txBody>
      </p:sp>
      <p:pic>
        <p:nvPicPr>
          <p:cNvPr id="7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4278A776-7B0D-462C-866D-CC21FB38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B8EB6E2-3736-4E28-AF87-B7E6A943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8A232-341C-4FD8-B016-6857643F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66713-78EE-4539-8968-9AFDE4A4ADD1}"/>
              </a:ext>
            </a:extLst>
          </p:cNvPr>
          <p:cNvSpPr txBox="1"/>
          <p:nvPr/>
        </p:nvSpPr>
        <p:spPr>
          <a:xfrm>
            <a:off x="81346" y="60536"/>
            <a:ext cx="6776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 are waiting for the workshop to begin, please launch Spyder.</a:t>
            </a:r>
          </a:p>
          <a:p>
            <a:endParaRPr lang="en-US" dirty="0"/>
          </a:p>
          <a:p>
            <a:r>
              <a:rPr lang="en-US" dirty="0"/>
              <a:t>All code and slides covered today are on my </a:t>
            </a:r>
            <a:r>
              <a:rPr lang="en-US" dirty="0" err="1"/>
              <a:t>Github</a:t>
            </a:r>
            <a:r>
              <a:rPr lang="en-US" dirty="0"/>
              <a:t>: https://github.com/atchen/python_workshop_part2 </a:t>
            </a:r>
          </a:p>
        </p:txBody>
      </p:sp>
    </p:spTree>
    <p:extLst>
      <p:ext uri="{BB962C8B-B14F-4D97-AF65-F5344CB8AC3E}">
        <p14:creationId xmlns:p14="http://schemas.microsoft.com/office/powerpoint/2010/main" val="242537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4085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Slicing dataframes with Booleans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DEABE-A50E-4E7F-9C5F-5B6E346402C2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say we only want rows with average offspring beak depth </a:t>
            </a:r>
            <a:r>
              <a:rPr lang="en-US" sz="2100" dirty="0">
                <a:latin typeface="Gill Sans MT" panose="020B0502020104020203" pitchFamily="34" charset="0"/>
              </a:rPr>
              <a:t>≥ 11 mm. Pandas dataframes can be conveniently sliced with Booleans.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9AF81-7405-4234-ADB9-ADFFE4D66DAD}"/>
              </a:ext>
            </a:extLst>
          </p:cNvPr>
          <p:cNvSpPr txBox="1"/>
          <p:nvPr/>
        </p:nvSpPr>
        <p:spPr>
          <a:xfrm>
            <a:off x="233434" y="3272005"/>
            <a:ext cx="8554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is an array of Booleans that is the same length of the dataframe.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when the condition is met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it is not.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A033C-7017-4249-91E7-7C256F79C333}"/>
              </a:ext>
            </a:extLst>
          </p:cNvPr>
          <p:cNvSpPr/>
          <p:nvPr/>
        </p:nvSpPr>
        <p:spPr>
          <a:xfrm>
            <a:off x="235063" y="1996031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#only want indices with offspring beak depth &gt;= to 11 mm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inds</a:t>
            </a:r>
            <a:r>
              <a:rPr lang="en-US" sz="1500" dirty="0"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'Average offspring beak depth (mm)'</a:t>
            </a:r>
            <a:r>
              <a:rPr lang="en-US" sz="1500" dirty="0">
                <a:latin typeface="Consolas" panose="020B0609020204030204" pitchFamily="49" charset="0"/>
              </a:rPr>
              <a:t>] &gt;=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inds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B3809-2DF1-4D35-AE8B-A6AEE5630795}"/>
              </a:ext>
            </a:extLst>
          </p:cNvPr>
          <p:cNvSpPr/>
          <p:nvPr/>
        </p:nvSpPr>
        <p:spPr>
          <a:xfrm>
            <a:off x="235064" y="4331924"/>
            <a:ext cx="8673871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#slice out rows we want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df_big_offspring_bd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1A19-8FF5-4FEF-804C-09613237531C}"/>
              </a:ext>
            </a:extLst>
          </p:cNvPr>
          <p:cNvSpPr txBox="1"/>
          <p:nvPr/>
        </p:nvSpPr>
        <p:spPr>
          <a:xfrm>
            <a:off x="233434" y="5438010"/>
            <a:ext cx="34747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Indexing of rows is preserved.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4064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Indexing with loc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91F5E-F9A1-4AB1-B0D4-7A1901FCB464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allows us to index by row. We put an array of Booleans and get back a dataframe containing rows associated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in the arrays of Booleans.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37EF3-C612-409B-BFB4-EEA28C414DC2}"/>
              </a:ext>
            </a:extLst>
          </p:cNvPr>
          <p:cNvSpPr txBox="1"/>
          <p:nvPr/>
        </p:nvSpPr>
        <p:spPr>
          <a:xfrm>
            <a:off x="236694" y="2582245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Notice, the original indexing of rows is preserved.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For example, there is no index 2.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E1E9D-4CAA-4EE6-8AA3-42FC1A12E87D}"/>
              </a:ext>
            </a:extLst>
          </p:cNvPr>
          <p:cNvSpPr/>
          <p:nvPr/>
        </p:nvSpPr>
        <p:spPr>
          <a:xfrm>
            <a:off x="266701" y="3300246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result in an error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df_big_offspring_bd.loc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3792A0-61C6-4F9F-A6BF-38DDA7D0AF43}"/>
              </a:ext>
            </a:extLst>
          </p:cNvPr>
          <p:cNvSpPr txBox="1"/>
          <p:nvPr/>
        </p:nvSpPr>
        <p:spPr>
          <a:xfrm>
            <a:off x="236692" y="432281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To get around this,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which gives indexing with sequential integers.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FEFC24-E711-4A94-89FB-C009A25F9D33}"/>
              </a:ext>
            </a:extLst>
          </p:cNvPr>
          <p:cNvSpPr/>
          <p:nvPr/>
        </p:nvSpPr>
        <p:spPr>
          <a:xfrm>
            <a:off x="266702" y="4773029"/>
            <a:ext cx="864060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return the third row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df_big_offspring_bd.iloc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Renaming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43C6B-6FBD-46D7-A352-35795E4737FB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Pandas has a nice method for renaming column headers.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rename the columns 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9E7FA-3835-44E9-9CFE-CFADC4586CA1}"/>
              </a:ext>
            </a:extLst>
          </p:cNvPr>
          <p:cNvSpPr txBox="1"/>
          <p:nvPr/>
        </p:nvSpPr>
        <p:spPr>
          <a:xfrm>
            <a:off x="236694" y="1990299"/>
            <a:ext cx="8640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‘Average offspring beak depth (mm)’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avg_offspring_bd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‘Paternal beak depth (mm) 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paternal_bd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‘Maternal beak depth (mm) 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maternal_bd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1B833D-8FBE-412F-928C-4028ED43D1A5}"/>
              </a:ext>
            </a:extLst>
          </p:cNvPr>
          <p:cNvSpPr/>
          <p:nvPr/>
        </p:nvSpPr>
        <p:spPr>
          <a:xfrm>
            <a:off x="236694" y="3712661"/>
            <a:ext cx="859239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rename_dict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{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'Average offspring beak depth (mm)'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avg_offspring_bd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'Paternal beak depth (mm)'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'Maternal beak depth (mm)'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df.rename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(columns=</a:t>
            </a:r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rename_dict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df.head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990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2533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NumPy arrays from dataframe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43C6B-6FBD-46D7-A352-35795E4737FB}"/>
              </a:ext>
            </a:extLst>
          </p:cNvPr>
          <p:cNvSpPr txBox="1"/>
          <p:nvPr/>
        </p:nvSpPr>
        <p:spPr>
          <a:xfrm>
            <a:off x="236692" y="3471868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calculate the mean parental beak depth. Conveniently, we don’t need to use a for loop for each parent pair.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3A4D0-6FF0-4611-9D6A-55A8DB75B5F4}"/>
              </a:ext>
            </a:extLst>
          </p:cNvPr>
          <p:cNvSpPr/>
          <p:nvPr/>
        </p:nvSpPr>
        <p:spPr>
          <a:xfrm>
            <a:off x="236694" y="1142748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avg_offspring_bd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].values</a:t>
            </a:r>
          </a:p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].values</a:t>
            </a:r>
          </a:p>
          <a:p>
            <a:r>
              <a:rPr lang="en-US" sz="1500" dirty="0" err="1">
                <a:solidFill>
                  <a:srgbClr val="5C5C5C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5C5C5C"/>
                </a:solidFill>
                <a:latin typeface="Consolas" panose="020B0609020204030204" pitchFamily="49" charset="0"/>
              </a:rPr>
              <a:t>].values</a:t>
            </a:r>
            <a:endParaRPr lang="en-US" sz="15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0FAB3-432D-4C91-BE14-E940530082F2}"/>
              </a:ext>
            </a:extLst>
          </p:cNvPr>
          <p:cNvSpPr txBox="1"/>
          <p:nvPr/>
        </p:nvSpPr>
        <p:spPr>
          <a:xfrm>
            <a:off x="236693" y="2194296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Now the values of the column are stored in a NumPy array (uses same notation for indexing as a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E03F4-F749-4425-A872-90275FF97CCC}"/>
              </a:ext>
            </a:extLst>
          </p:cNvPr>
          <p:cNvSpPr/>
          <p:nvPr/>
        </p:nvSpPr>
        <p:spPr>
          <a:xfrm>
            <a:off x="236692" y="4313005"/>
            <a:ext cx="864060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maternal_bd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endParaRPr lang="en-US" sz="1500" b="0" i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18325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Scatterplots 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3A4D0-6FF0-4611-9D6A-55A8DB75B5F4}"/>
              </a:ext>
            </a:extLst>
          </p:cNvPr>
          <p:cNvSpPr/>
          <p:nvPr/>
        </p:nvSpPr>
        <p:spPr>
          <a:xfrm>
            <a:off x="236694" y="1142748"/>
            <a:ext cx="864060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#plot mean parental beak depth vs mean offspring beak depth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plt.scatter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parental_bd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offpsring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plt.title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vs offspring beak depth'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'scatter.png'</a:t>
            </a:r>
            <a:r>
              <a:rPr lang="en-US" sz="1500" dirty="0">
                <a:latin typeface="Consolas" panose="020B0609020204030204" pitchFamily="49" charset="0"/>
              </a:rPr>
              <a:t>, dpi=500)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27948-CB19-4E99-A879-4C39D070D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53" y="2761247"/>
            <a:ext cx="4653685" cy="31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8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Linear regression with SciPy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71E48-4550-4E03-AC25-F63C32726071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perform a linear regression to get the slope and intercept of the data.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scipy.optimize.curve_fit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takes a set of data and returns the parameters of the model function that best describes the data.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09F80-3637-4F5D-986F-C25C0A21239F}"/>
              </a:ext>
            </a:extLst>
          </p:cNvPr>
          <p:cNvSpPr/>
          <p:nvPr/>
        </p:nvSpPr>
        <p:spPr>
          <a:xfrm>
            <a:off x="236694" y="2512656"/>
            <a:ext cx="864060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scipy.optimize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linear_fun</a:t>
            </a:r>
            <a:r>
              <a:rPr lang="en-US" sz="1500" dirty="0">
                <a:latin typeface="Consolas" panose="020B0609020204030204" pitchFamily="49" charset="0"/>
              </a:rPr>
              <a:t>(x, slope, intercept):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slope * x + intercept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#compute the curve fit (guess is unit slope and zero intercept)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popt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covar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scipy.optimize.curve_fit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linear_fun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parental_bd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                       p0=[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  <a:endParaRPr lang="en-US" sz="150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2C6A8-45ED-4390-B21E-662E3A146AE4}"/>
              </a:ext>
            </a:extLst>
          </p:cNvPr>
          <p:cNvSpPr txBox="1"/>
          <p:nvPr/>
        </p:nvSpPr>
        <p:spPr>
          <a:xfrm>
            <a:off x="236694" y="4715704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scipy.optimize.curve_fit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(model function, x-data, y-data, guess for parameters). Read the 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  <a:hlinkClick r:id="rId4"/>
              </a:rPr>
              <a:t>documentation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for more information about this function.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9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Linear regression with SciPy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485C5-F502-40CB-A53D-BE1346B19855}"/>
              </a:ext>
            </a:extLst>
          </p:cNvPr>
          <p:cNvSpPr/>
          <p:nvPr/>
        </p:nvSpPr>
        <p:spPr>
          <a:xfrm>
            <a:off x="236694" y="2511545"/>
            <a:ext cx="864060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#parse the results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slope, intercept =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popt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#print the results</a:t>
            </a: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'slope ='</a:t>
            </a:r>
            <a:r>
              <a:rPr lang="en-US" sz="1600" dirty="0">
                <a:latin typeface="Consolas" panose="020B0609020204030204" pitchFamily="49" charset="0"/>
              </a:rPr>
              <a:t>, slope)</a:t>
            </a: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'intercept = '</a:t>
            </a:r>
            <a:r>
              <a:rPr lang="en-US" sz="1600" dirty="0">
                <a:latin typeface="Consolas" panose="020B0609020204030204" pitchFamily="49" charset="0"/>
              </a:rPr>
              <a:t>, intercept,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'mm'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68305-9B21-4E8D-AD97-A40ECC1FD316}"/>
              </a:ext>
            </a:extLst>
          </p:cNvPr>
          <p:cNvSpPr txBox="1"/>
          <p:nvPr/>
        </p:nvSpPr>
        <p:spPr>
          <a:xfrm>
            <a:off x="236695" y="1186771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scipy.optimize.curve_fit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returns two arrays. The first contains the optimal set of parameters for the curve fit. The second is a 2D array with the covariance of the parameters.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93546-DB13-4BAD-831F-695A0978480B}"/>
              </a:ext>
            </a:extLst>
          </p:cNvPr>
          <p:cNvSpPr/>
          <p:nvPr/>
        </p:nvSpPr>
        <p:spPr>
          <a:xfrm>
            <a:off x="236694" y="47198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slope = 0.722905188545</a:t>
            </a:r>
          </a:p>
          <a:p>
            <a:r>
              <a:rPr lang="en-US" dirty="0"/>
              <a:t>intercept =  2.44841830979 mm</a:t>
            </a:r>
          </a:p>
        </p:txBody>
      </p:sp>
    </p:spTree>
    <p:extLst>
      <p:ext uri="{BB962C8B-B14F-4D97-AF65-F5344CB8AC3E}">
        <p14:creationId xmlns:p14="http://schemas.microsoft.com/office/powerpoint/2010/main" val="18084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256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 with line of best fit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B3CD1-4C62-432B-8DE8-C9FC751FCC66}"/>
              </a:ext>
            </a:extLst>
          </p:cNvPr>
          <p:cNvSpPr/>
          <p:nvPr/>
        </p:nvSpPr>
        <p:spPr>
          <a:xfrm>
            <a:off x="236694" y="1142748"/>
            <a:ext cx="864060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#define range for line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x = </a:t>
            </a:r>
            <a:r>
              <a:rPr lang="en-US" sz="1500" dirty="0" err="1">
                <a:latin typeface="Consolas" panose="020B0609020204030204" pitchFamily="49" charset="0"/>
              </a:rPr>
              <a:t>np.array</a:t>
            </a:r>
            <a:r>
              <a:rPr lang="en-US" sz="1500" dirty="0">
                <a:latin typeface="Consolas" panose="020B0609020204030204" pitchFamily="49" charset="0"/>
              </a:rPr>
              <a:t>([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y = </a:t>
            </a:r>
            <a:r>
              <a:rPr lang="en-US" sz="1500" dirty="0" err="1">
                <a:latin typeface="Consolas" panose="020B0609020204030204" pitchFamily="49" charset="0"/>
              </a:rPr>
              <a:t>linear_fun</a:t>
            </a:r>
            <a:r>
              <a:rPr lang="en-US" sz="1500" dirty="0">
                <a:latin typeface="Consolas" panose="020B0609020204030204" pitchFamily="49" charset="0"/>
              </a:rPr>
              <a:t>(x, slope, intercept)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plt.scatter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parental_bd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offspring_bd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plt.plot</a:t>
            </a:r>
            <a:r>
              <a:rPr lang="en-US" sz="1500" dirty="0">
                <a:latin typeface="Consolas" panose="020B0609020204030204" pitchFamily="49" charset="0"/>
              </a:rPr>
              <a:t>(x, y, color=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'red'</a:t>
            </a:r>
            <a:r>
              <a:rPr lang="en-US" sz="1500" dirty="0">
                <a:latin typeface="Consolas" panose="020B0609020204030204" pitchFamily="49" charset="0"/>
              </a:rPr>
              <a:t>, linewidth=2)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offpsring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beak depth (mm)'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plt.title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'parental vs offspring beak depth'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plt.text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10.5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latin typeface="Consolas" panose="020B0609020204030204" pitchFamily="49" charset="0"/>
              </a:rPr>
              <a:t>, 'y=%.2fx + %.2f' %(slope, intercept), </a:t>
            </a:r>
            <a:r>
              <a:rPr lang="en-US" sz="1500" dirty="0" err="1">
                <a:latin typeface="Consolas" panose="020B0609020204030204" pitchFamily="49" charset="0"/>
              </a:rPr>
              <a:t>fontsize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'scatter_w_line.png'</a:t>
            </a:r>
            <a:r>
              <a:rPr lang="en-US" sz="1500" dirty="0">
                <a:latin typeface="Consolas" panose="020B0609020204030204" pitchFamily="49" charset="0"/>
              </a:rPr>
              <a:t>, dpi=500)</a:t>
            </a:r>
          </a:p>
        </p:txBody>
      </p:sp>
    </p:spTree>
    <p:extLst>
      <p:ext uri="{BB962C8B-B14F-4D97-AF65-F5344CB8AC3E}">
        <p14:creationId xmlns:p14="http://schemas.microsoft.com/office/powerpoint/2010/main" val="314405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256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Scatterplot with line of best fit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6B428-0743-46AE-B06D-7EACA0BC6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5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694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a dataframe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7522A-F20C-4E09-A54E-E678362A8A31}"/>
              </a:ext>
            </a:extLst>
          </p:cNvPr>
          <p:cNvSpPr/>
          <p:nvPr/>
        </p:nvSpPr>
        <p:spPr>
          <a:xfrm>
            <a:off x="236694" y="1142748"/>
            <a:ext cx="8640605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#use a dictionary to make a dataframe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data_dictionary</a:t>
            </a:r>
            <a:r>
              <a:rPr lang="en-US" sz="1500" dirty="0">
                <a:latin typeface="Consolas" panose="020B0609020204030204" pitchFamily="49" charset="0"/>
              </a:rPr>
              <a:t> = {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'A'</a:t>
            </a:r>
            <a:r>
              <a:rPr lang="en-US" sz="1500" dirty="0">
                <a:latin typeface="Consolas" panose="020B0609020204030204" pitchFamily="49" charset="0"/>
              </a:rPr>
              <a:t>: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'B'</a:t>
            </a:r>
            <a:r>
              <a:rPr lang="en-US" sz="1500" dirty="0">
                <a:latin typeface="Consolas" panose="020B0609020204030204" pitchFamily="49" charset="0"/>
              </a:rPr>
              <a:t>: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6</a:t>
            </a:r>
            <a:r>
              <a:rPr lang="en-US" sz="1500" dirty="0">
                <a:latin typeface="Consolas" panose="020B0609020204030204" pitchFamily="49" charset="0"/>
              </a:rPr>
              <a:t>],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'C'</a:t>
            </a:r>
            <a:r>
              <a:rPr lang="en-US" sz="1500" dirty="0">
                <a:latin typeface="Consolas" panose="020B0609020204030204" pitchFamily="49" charset="0"/>
              </a:rPr>
              <a:t>: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latin typeface="Consolas" panose="020B0609020204030204" pitchFamily="49" charset="0"/>
              </a:rPr>
              <a:t>]}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pd.DataFrame</a:t>
            </a:r>
            <a:r>
              <a:rPr lang="en-US" sz="1500" dirty="0">
                <a:latin typeface="Consolas" panose="020B0609020204030204" pitchFamily="49" charset="0"/>
              </a:rPr>
              <a:t>(data=</a:t>
            </a:r>
            <a:r>
              <a:rPr lang="en-US" sz="1500" dirty="0" err="1">
                <a:latin typeface="Consolas" panose="020B0609020204030204" pitchFamily="49" charset="0"/>
              </a:rPr>
              <a:t>data_dictionary</a:t>
            </a:r>
            <a:r>
              <a:rPr lang="en-US" sz="1500" dirty="0">
                <a:latin typeface="Consolas" panose="020B0609020204030204" pitchFamily="49" charset="0"/>
              </a:rPr>
              <a:t>, index=[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49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48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E2223-8D10-4F30-9A9D-9938D5116F84}"/>
              </a:ext>
            </a:extLst>
          </p:cNvPr>
          <p:cNvSpPr txBox="1"/>
          <p:nvPr/>
        </p:nvSpPr>
        <p:spPr>
          <a:xfrm>
            <a:off x="236693" y="2321004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More practice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en-US" dirty="0">
                <a:latin typeface="Gill Sans MT" panose="020B0502020104020203" pitchFamily="34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17C77-DC9C-4E2C-80D4-55415CB9A453}"/>
              </a:ext>
            </a:extLst>
          </p:cNvPr>
          <p:cNvSpPr/>
          <p:nvPr/>
        </p:nvSpPr>
        <p:spPr>
          <a:xfrm>
            <a:off x="236693" y="2823100"/>
            <a:ext cx="864060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#returns the second row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df.iloc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#returns the row with the index 1 (third row in this dataframe)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822ADD-F4F6-419E-9BDB-3311EC16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1" y="4377681"/>
            <a:ext cx="1275950" cy="12167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497F27-5EE4-439E-B206-123DD9654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98" t="1629" r="2087" b="-1629"/>
          <a:stretch/>
        </p:blipFill>
        <p:spPr>
          <a:xfrm>
            <a:off x="3499623" y="4377681"/>
            <a:ext cx="2114743" cy="12464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3F7F3D-1A65-4670-B75A-330EF21A9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41" y="4377681"/>
            <a:ext cx="2088954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650942-A8CC-4486-90A9-0889213FD690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20195-D54A-488A-860B-4CB6136E2963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1E325-8E66-40CA-ABB7-EC7F8D85424D}"/>
              </a:ext>
            </a:extLst>
          </p:cNvPr>
          <p:cNvSpPr txBox="1"/>
          <p:nvPr/>
        </p:nvSpPr>
        <p:spPr>
          <a:xfrm>
            <a:off x="113122" y="292231"/>
            <a:ext cx="27270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Acknowledgements</a:t>
            </a:r>
          </a:p>
        </p:txBody>
      </p:sp>
      <p:pic>
        <p:nvPicPr>
          <p:cNvPr id="1028" name="Picture 4" descr="Image result for justin bois">
            <a:extLst>
              <a:ext uri="{FF2B5EF4-FFF2-40B4-BE49-F238E27FC236}">
                <a16:creationId xmlns:a16="http://schemas.microsoft.com/office/drawing/2014/main" id="{E400E6BE-ECB1-40A0-A5D4-AA721DFE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" y="1928589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62ED9-33CF-46AC-AFF1-1EB5C07D8F11}"/>
              </a:ext>
            </a:extLst>
          </p:cNvPr>
          <p:cNvSpPr txBox="1"/>
          <p:nvPr/>
        </p:nvSpPr>
        <p:spPr>
          <a:xfrm>
            <a:off x="215889" y="4527517"/>
            <a:ext cx="3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ill Sans MT" panose="020B0502020104020203" pitchFamily="34" charset="0"/>
              </a:rPr>
              <a:t>Lecturer, Division of Biology </a:t>
            </a:r>
          </a:p>
          <a:p>
            <a:pPr algn="ctr"/>
            <a:r>
              <a:rPr lang="en-US" sz="1500" dirty="0">
                <a:latin typeface="Gill Sans MT" panose="020B0502020104020203" pitchFamily="34" charset="0"/>
              </a:rPr>
              <a:t>and Biological Engineering at Caltech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2A837-0D55-4A54-84E6-F1833B349212}"/>
              </a:ext>
            </a:extLst>
          </p:cNvPr>
          <p:cNvSpPr txBox="1"/>
          <p:nvPr/>
        </p:nvSpPr>
        <p:spPr>
          <a:xfrm>
            <a:off x="1244092" y="4188863"/>
            <a:ext cx="13847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latin typeface="Gill Sans MT" panose="020B0502020104020203" pitchFamily="34" charset="0"/>
              </a:rPr>
              <a:t>Justin </a:t>
            </a:r>
            <a:r>
              <a:rPr lang="en-US" sz="2100" dirty="0" err="1">
                <a:latin typeface="Gill Sans MT" panose="020B0502020104020203" pitchFamily="34" charset="0"/>
              </a:rPr>
              <a:t>Bois</a:t>
            </a:r>
            <a:r>
              <a:rPr lang="en-US" sz="2100" dirty="0"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9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0D1F4C70-CF71-40CF-BFE8-A67D533B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A88535AA-6AB7-4843-B2E4-BEA89ED68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9F6A01-BFF5-409A-B627-B6DC7E7799D6}"/>
              </a:ext>
            </a:extLst>
          </p:cNvPr>
          <p:cNvSpPr txBox="1"/>
          <p:nvPr/>
        </p:nvSpPr>
        <p:spPr>
          <a:xfrm>
            <a:off x="3827621" y="1928589"/>
            <a:ext cx="496069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This workshop is an</a:t>
            </a:r>
            <a:r>
              <a:rPr lang="en-US" sz="2100" i="1" dirty="0">
                <a:latin typeface="Gill Sans MT" panose="020B0502020104020203" pitchFamily="34" charset="0"/>
              </a:rPr>
              <a:t> extremely</a:t>
            </a:r>
            <a:r>
              <a:rPr lang="en-US" sz="2100" dirty="0">
                <a:latin typeface="Gill Sans MT" panose="020B0502020104020203" pitchFamily="34" charset="0"/>
              </a:rPr>
              <a:t> condensed version of the various Python courses he teaches.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I highly recommend visiting his website (bois.caltech.edu) and checking out BE/Bi/NB 203 and BE/Bi 103.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Most lessons are open-access.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0A1ED91-2D59-4C9D-A474-5D0BFAE6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985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Frog tongue adhesion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D092D-04F7-4C52-875D-DB865448ACAE}"/>
              </a:ext>
            </a:extLst>
          </p:cNvPr>
          <p:cNvSpPr/>
          <p:nvPr/>
        </p:nvSpPr>
        <p:spPr>
          <a:xfrm>
            <a:off x="-11618" y="6069739"/>
            <a:ext cx="470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Gill Sans MT" panose="020B0502020104020203" pitchFamily="34" charset="0"/>
              </a:rPr>
              <a:t>Kleinteich</a:t>
            </a:r>
            <a:r>
              <a:rPr lang="en-US" sz="1200" dirty="0">
                <a:latin typeface="Gill Sans MT" panose="020B0502020104020203" pitchFamily="34" charset="0"/>
              </a:rPr>
              <a:t> T, </a:t>
            </a:r>
            <a:r>
              <a:rPr lang="en-US" sz="1200" dirty="0" err="1">
                <a:latin typeface="Gill Sans MT" panose="020B0502020104020203" pitchFamily="34" charset="0"/>
              </a:rPr>
              <a:t>Gorb</a:t>
            </a:r>
            <a:r>
              <a:rPr lang="en-US" sz="1200" dirty="0">
                <a:latin typeface="Gill Sans MT" panose="020B0502020104020203" pitchFamily="34" charset="0"/>
              </a:rPr>
              <a:t> SN (2014) Tongue adhesion in the horned frog </a:t>
            </a:r>
            <a:r>
              <a:rPr lang="en-US" sz="1200" dirty="0" err="1">
                <a:latin typeface="Gill Sans MT" panose="020B0502020104020203" pitchFamily="34" charset="0"/>
              </a:rPr>
              <a:t>Ceratophrys</a:t>
            </a:r>
            <a:r>
              <a:rPr lang="en-US" sz="1200" dirty="0">
                <a:latin typeface="Gill Sans MT" panose="020B0502020104020203" pitchFamily="34" charset="0"/>
              </a:rPr>
              <a:t> sp. Sci Rep. 2014 Jun 12;4:5225. </a:t>
            </a:r>
            <a:r>
              <a:rPr lang="en-US" sz="1200" dirty="0" err="1">
                <a:latin typeface="Gill Sans MT" panose="020B0502020104020203" pitchFamily="34" charset="0"/>
              </a:rPr>
              <a:t>doi</a:t>
            </a:r>
            <a:r>
              <a:rPr lang="en-US" sz="1200" dirty="0">
                <a:latin typeface="Gill Sans MT" panose="020B0502020104020203" pitchFamily="34" charset="0"/>
              </a:rPr>
              <a:t>: 10.1038/srep05225.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00D64-3D0F-44EB-9538-0C94C52F1B9C}"/>
              </a:ext>
            </a:extLst>
          </p:cNvPr>
          <p:cNvSpPr txBox="1"/>
          <p:nvPr/>
        </p:nvSpPr>
        <p:spPr>
          <a:xfrm>
            <a:off x="236694" y="1035698"/>
            <a:ext cx="8640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In this dataset, the authors looked at the adhesive strength of the tongue for South American horned frogs. Each row is an experiment where they recorded different metrics.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456D17-516D-4B40-9DFE-50C86E894B10}"/>
              </a:ext>
            </a:extLst>
          </p:cNvPr>
          <p:cNvSpPr/>
          <p:nvPr/>
        </p:nvSpPr>
        <p:spPr>
          <a:xfrm>
            <a:off x="236693" y="2114881"/>
            <a:ext cx="864060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#read dataset and store in dataframe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pd.read_csv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'C:/Users/Ann/Downloads/frog_tongue_adhesion.csv'</a:t>
            </a:r>
            <a:r>
              <a:rPr lang="en-US" sz="1500" dirty="0">
                <a:latin typeface="Consolas" panose="020B0609020204030204" pitchFamily="49" charset="0"/>
              </a:rPr>
              <a:t>, comment=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'#'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68C2F-AE73-41E4-B8F0-111624B70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439"/>
              </p:ext>
            </p:extLst>
          </p:nvPr>
        </p:nvGraphicFramePr>
        <p:xfrm>
          <a:off x="113122" y="3248347"/>
          <a:ext cx="8926778" cy="2621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85405680"/>
                    </a:ext>
                  </a:extLst>
                </a:gridCol>
                <a:gridCol w="459099">
                  <a:extLst>
                    <a:ext uri="{9D8B030D-6E8A-4147-A177-3AD203B41FA5}">
                      <a16:colId xmlns:a16="http://schemas.microsoft.com/office/drawing/2014/main" val="657609486"/>
                    </a:ext>
                  </a:extLst>
                </a:gridCol>
                <a:gridCol w="321856">
                  <a:extLst>
                    <a:ext uri="{9D8B030D-6E8A-4147-A177-3AD203B41FA5}">
                      <a16:colId xmlns:a16="http://schemas.microsoft.com/office/drawing/2014/main" val="1854323023"/>
                    </a:ext>
                  </a:extLst>
                </a:gridCol>
                <a:gridCol w="583568">
                  <a:extLst>
                    <a:ext uri="{9D8B030D-6E8A-4147-A177-3AD203B41FA5}">
                      <a16:colId xmlns:a16="http://schemas.microsoft.com/office/drawing/2014/main" val="155103262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47929224"/>
                    </a:ext>
                  </a:extLst>
                </a:gridCol>
                <a:gridCol w="606026">
                  <a:extLst>
                    <a:ext uri="{9D8B030D-6E8A-4147-A177-3AD203B41FA5}">
                      <a16:colId xmlns:a16="http://schemas.microsoft.com/office/drawing/2014/main" val="3324906975"/>
                    </a:ext>
                  </a:extLst>
                </a:gridCol>
                <a:gridCol w="719443">
                  <a:extLst>
                    <a:ext uri="{9D8B030D-6E8A-4147-A177-3AD203B41FA5}">
                      <a16:colId xmlns:a16="http://schemas.microsoft.com/office/drawing/2014/main" val="143939141"/>
                    </a:ext>
                  </a:extLst>
                </a:gridCol>
                <a:gridCol w="662645">
                  <a:extLst>
                    <a:ext uri="{9D8B030D-6E8A-4147-A177-3AD203B41FA5}">
                      <a16:colId xmlns:a16="http://schemas.microsoft.com/office/drawing/2014/main" val="3576845622"/>
                    </a:ext>
                  </a:extLst>
                </a:gridCol>
                <a:gridCol w="596381">
                  <a:extLst>
                    <a:ext uri="{9D8B030D-6E8A-4147-A177-3AD203B41FA5}">
                      <a16:colId xmlns:a16="http://schemas.microsoft.com/office/drawing/2014/main" val="994386687"/>
                    </a:ext>
                  </a:extLst>
                </a:gridCol>
                <a:gridCol w="596381">
                  <a:extLst>
                    <a:ext uri="{9D8B030D-6E8A-4147-A177-3AD203B41FA5}">
                      <a16:colId xmlns:a16="http://schemas.microsoft.com/office/drawing/2014/main" val="2112841256"/>
                    </a:ext>
                  </a:extLst>
                </a:gridCol>
                <a:gridCol w="605847">
                  <a:extLst>
                    <a:ext uri="{9D8B030D-6E8A-4147-A177-3AD203B41FA5}">
                      <a16:colId xmlns:a16="http://schemas.microsoft.com/office/drawing/2014/main" val="2466662953"/>
                    </a:ext>
                  </a:extLst>
                </a:gridCol>
                <a:gridCol w="566202">
                  <a:extLst>
                    <a:ext uri="{9D8B030D-6E8A-4147-A177-3AD203B41FA5}">
                      <a16:colId xmlns:a16="http://schemas.microsoft.com/office/drawing/2014/main" val="10585302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986613438"/>
                    </a:ext>
                  </a:extLst>
                </a:gridCol>
                <a:gridCol w="670373">
                  <a:extLst>
                    <a:ext uri="{9D8B030D-6E8A-4147-A177-3AD203B41FA5}">
                      <a16:colId xmlns:a16="http://schemas.microsoft.com/office/drawing/2014/main" val="1644105126"/>
                    </a:ext>
                  </a:extLst>
                </a:gridCol>
                <a:gridCol w="602954">
                  <a:extLst>
                    <a:ext uri="{9D8B030D-6E8A-4147-A177-3AD203B41FA5}">
                      <a16:colId xmlns:a16="http://schemas.microsoft.com/office/drawing/2014/main" val="3712176576"/>
                    </a:ext>
                  </a:extLst>
                </a:gridCol>
                <a:gridCol w="641873">
                  <a:extLst>
                    <a:ext uri="{9D8B030D-6E8A-4147-A177-3AD203B41FA5}">
                      <a16:colId xmlns:a16="http://schemas.microsoft.com/office/drawing/2014/main" val="126075324"/>
                    </a:ext>
                  </a:extLst>
                </a:gridCol>
              </a:tblGrid>
              <a:tr h="838254">
                <a:tc>
                  <a:txBody>
                    <a:bodyPr/>
                    <a:lstStyle/>
                    <a:p>
                      <a:endParaRPr lang="en-US" sz="800" dirty="0">
                        <a:latin typeface="Gill Sans MT" panose="020B05020201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trial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force (</a:t>
                      </a:r>
                      <a:r>
                        <a:rPr lang="en-US" sz="800" b="1" dirty="0" err="1">
                          <a:effectLst/>
                          <a:latin typeface="Gill Sans MT" panose="020B0502020104020203" pitchFamily="34" charset="0"/>
                        </a:rPr>
                        <a:t>mN</a:t>
                      </a: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time (</a:t>
                      </a:r>
                      <a:r>
                        <a:rPr lang="en-US" sz="800" b="1" dirty="0" err="1">
                          <a:effectLst/>
                          <a:latin typeface="Gill Sans MT" panose="020B0502020104020203" pitchFamily="34" charset="0"/>
                        </a:rPr>
                        <a:t>ms</a:t>
                      </a:r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impact force / body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force (mN)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time frog pulls on target 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force / body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adhesive impulse (N-s)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total contact area (mm2)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contact area without mucus (mm2)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contact area with mucus / contact area without mucus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contact pressure (Pa)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adhesive strength (Pa)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885737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2013_02_26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884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-2030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1109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2013_02_26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03981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-10239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48406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-1381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86384"/>
                  </a:ext>
                </a:extLst>
              </a:tr>
              <a:tr h="3289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dirty="0"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2013_03_01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-0.423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  <a:latin typeface="Gill Sans MT" panose="020B0502020104020203" pitchFamily="34" charset="0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  <a:latin typeface="Gill Sans MT" panose="020B0502020104020203" pitchFamily="34" charset="0"/>
                        </a:rPr>
                        <a:t>-3975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7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6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349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Data extraction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extraction the experiment with index 42.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74BBF-6BA9-43F9-BED7-BE874F83BA9E}"/>
              </a:ext>
            </a:extLst>
          </p:cNvPr>
          <p:cNvSpPr txBox="1"/>
          <p:nvPr/>
        </p:nvSpPr>
        <p:spPr>
          <a:xfrm>
            <a:off x="251697" y="2559803"/>
            <a:ext cx="8640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We can also use Boolean slicing to extract data. 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say we want to look at trial number 3 on May 27, 2013 of frog III.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This is a more common and meaningful case.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A6FE0-610F-468A-B0DD-E8A42474ACF2}"/>
              </a:ext>
            </a:extLst>
          </p:cNvPr>
          <p:cNvSpPr/>
          <p:nvPr/>
        </p:nvSpPr>
        <p:spPr>
          <a:xfrm>
            <a:off x="309678" y="1658915"/>
            <a:ext cx="862560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#extract experiment with index 42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42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AD13C-AB59-4A22-A869-2DA6082C072D}"/>
              </a:ext>
            </a:extLst>
          </p:cNvPr>
          <p:cNvSpPr/>
          <p:nvPr/>
        </p:nvSpPr>
        <p:spPr>
          <a:xfrm>
            <a:off x="309677" y="3963069"/>
            <a:ext cx="8625603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#set up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slicing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date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'date'</a:t>
            </a:r>
            <a:r>
              <a:rPr lang="en-US" sz="1500" dirty="0">
                <a:latin typeface="Consolas" panose="020B0609020204030204" pitchFamily="49" charset="0"/>
              </a:rPr>
              <a:t>] ==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'2013_05_27'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trial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'trial number'</a:t>
            </a:r>
            <a:r>
              <a:rPr lang="en-US" sz="1500" dirty="0">
                <a:latin typeface="Consolas" panose="020B0609020204030204" pitchFamily="49" charset="0"/>
              </a:rPr>
              <a:t>] ==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ID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] ==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'III'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#slice out the row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df_slice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[date &amp; trial &amp; ID]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7136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Computing with dataframes and inserting columns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make a new column with impact force in Newtons.  We can divide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impact force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column elementwise by 1000, just as with arrays.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67A21-1D36-413B-9064-7F167A24C6C4}"/>
              </a:ext>
            </a:extLst>
          </p:cNvPr>
          <p:cNvSpPr/>
          <p:nvPr/>
        </p:nvSpPr>
        <p:spPr>
          <a:xfrm>
            <a:off x="236693" y="1980873"/>
            <a:ext cx="864060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#add a new columns with impact force in units of newtons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(N)'</a:t>
            </a:r>
            <a:r>
              <a:rPr lang="en-US" sz="1500" dirty="0">
                <a:latin typeface="Consolas" panose="020B0609020204030204" pitchFamily="49" charset="0"/>
              </a:rPr>
              <a:t>] =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 /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1000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7468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Plotting how impact force correlates with other metrics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3412E-61C2-4896-A744-600AC318D747}"/>
              </a:ext>
            </a:extLst>
          </p:cNvPr>
          <p:cNvSpPr/>
          <p:nvPr/>
        </p:nvSpPr>
        <p:spPr>
          <a:xfrm>
            <a:off x="236694" y="1142748"/>
            <a:ext cx="8640605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vs adhesive force'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plt.savefig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'frog_scatter.png'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D03B2-034A-4377-AF6E-2733CBBE1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87" y="2512865"/>
            <a:ext cx="4825218" cy="32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63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subplots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5FFC6-38EC-474F-87CB-AE8347AA7B54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Let's say we want to plot the adhesive force, total contact area, impact time, and contact pressure against impact force.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7E70A-092E-4CA6-AEEB-76DAB47C781E}"/>
              </a:ext>
            </a:extLst>
          </p:cNvPr>
          <p:cNvSpPr/>
          <p:nvPr/>
        </p:nvSpPr>
        <p:spPr>
          <a:xfrm>
            <a:off x="236695" y="1990299"/>
            <a:ext cx="864060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set figure = fig and subplots = ax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fig, ax = </a:t>
            </a:r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sharex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(mm2)'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fig.savefig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'frog_subplots.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95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2637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Making subplots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21C89-C5AF-4382-80F0-7C5695D95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2" y="1117182"/>
            <a:ext cx="5486411" cy="36576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73E5D9-671D-464F-8CBF-9B4EB873B71B}"/>
              </a:ext>
            </a:extLst>
          </p:cNvPr>
          <p:cNvSpPr txBox="1"/>
          <p:nvPr/>
        </p:nvSpPr>
        <p:spPr>
          <a:xfrm>
            <a:off x="251694" y="510247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Figure seems a bit stretched out, and there are no y-axis labels.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7286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 parameters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AF880-29CD-4776-B429-E437E58ECA12}"/>
              </a:ext>
            </a:extLst>
          </p:cNvPr>
          <p:cNvSpPr/>
          <p:nvPr/>
        </p:nvSpPr>
        <p:spPr>
          <a:xfrm>
            <a:off x="322219" y="967432"/>
            <a:ext cx="8499562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fig, ax = </a:t>
            </a:r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sharex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figsize</a:t>
            </a:r>
            <a:r>
              <a:rPr lang="en-US" sz="1500" dirty="0">
                <a:latin typeface="Consolas" panose="020B0609020204030204" pitchFamily="49" charset="0"/>
              </a:rPr>
              <a:t>=(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('impact force (</a:t>
            </a:r>
            <a:r>
              <a:rPr lang="en-US" sz="1500" dirty="0" err="1">
                <a:latin typeface="Consolas" panose="020B0609020204030204" pitchFamily="49" charset="0"/>
              </a:rPr>
              <a:t>mN</a:t>
            </a:r>
            <a:r>
              <a:rPr lang="en-US" sz="1500" dirty="0">
                <a:latin typeface="Consolas" panose="020B0609020204030204" pitchFamily="49" charset="0"/>
              </a:rPr>
              <a:t>)')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(mm2)'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($mm^2$)'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ax[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plt.tight_layout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fig.savefig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'frog_subplots.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0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7286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 parameters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14D5-908A-4611-A069-6D6798C5C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7" y="919885"/>
            <a:ext cx="3559493" cy="5084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3D081-1BAA-4046-8702-6EFA87BBA7AF}"/>
              </a:ext>
            </a:extLst>
          </p:cNvPr>
          <p:cNvSpPr txBox="1"/>
          <p:nvPr/>
        </p:nvSpPr>
        <p:spPr>
          <a:xfrm>
            <a:off x="4572000" y="2413338"/>
            <a:ext cx="45716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Summary of what was changed: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5"/>
              </a:rPr>
              <a:t>Set y-axis labels for subplots</a:t>
            </a:r>
            <a:endParaRPr lang="en-US" sz="2100" dirty="0">
              <a:latin typeface="Gill Sans MT" panose="020B0502020104020203" pitchFamily="34" charset="0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6"/>
              </a:rPr>
              <a:t>Change figure size</a:t>
            </a:r>
            <a:endParaRPr lang="en-US" sz="2100" dirty="0">
              <a:latin typeface="Gill Sans MT" panose="020B0502020104020203" pitchFamily="34" charset="0"/>
              <a:hlinkClick r:id="rId7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7"/>
              </a:rPr>
              <a:t>Align y-axis labels for subplots</a:t>
            </a:r>
            <a:endParaRPr lang="en-US" sz="2100" dirty="0">
              <a:latin typeface="Gill Sans MT" panose="020B0502020104020203" pitchFamily="34" charset="0"/>
              <a:hlinkClick r:id="rId8"/>
            </a:endParaRPr>
          </a:p>
          <a:p>
            <a:pPr marL="342900" indent="-342900">
              <a:buAutoNum type="arabicPeriod"/>
            </a:pPr>
            <a:r>
              <a:rPr lang="en-US" sz="2100" dirty="0">
                <a:latin typeface="Gill Sans MT" panose="020B0502020104020203" pitchFamily="34" charset="0"/>
                <a:hlinkClick r:id="rId8"/>
              </a:rPr>
              <a:t>Improve spacing with </a:t>
            </a:r>
            <a:r>
              <a:rPr lang="en-US" sz="2100" dirty="0" err="1">
                <a:latin typeface="Gill Sans MT" panose="020B0502020104020203" pitchFamily="34" charset="0"/>
                <a:hlinkClick r:id="rId8"/>
              </a:rPr>
              <a:t>plt.tightlayout</a:t>
            </a:r>
            <a:r>
              <a:rPr lang="en-US" sz="2100" dirty="0">
                <a:latin typeface="Gill Sans MT" panose="020B0502020104020203" pitchFamily="34" charset="0"/>
                <a:hlinkClick r:id="rId8"/>
              </a:rPr>
              <a:t>()</a:t>
            </a:r>
            <a:endParaRPr lang="en-US" sz="2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7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710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sz="2500" dirty="0">
                <a:latin typeface="Gill Sans MT" panose="020B0502020104020203" pitchFamily="34" charset="0"/>
              </a:rPr>
              <a:t> as a tool for plotting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678CC-574B-4418-BB01-DD0C53489AA1}"/>
              </a:ext>
            </a:extLst>
          </p:cNvPr>
          <p:cNvSpPr/>
          <p:nvPr/>
        </p:nvSpPr>
        <p:spPr>
          <a:xfrm>
            <a:off x="236694" y="1142748"/>
            <a:ext cx="8640605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time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ms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'adhesive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\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'total contact area (mm2)'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'contact pressure (Pa)'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#enumerate function example  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i,e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endParaRPr lang="en-US" sz="15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88F9EA-C5AB-4607-BFC7-B2415767F6C4}"/>
              </a:ext>
            </a:extLst>
          </p:cNvPr>
          <p:cNvSpPr/>
          <p:nvPr/>
        </p:nvSpPr>
        <p:spPr>
          <a:xfrm>
            <a:off x="236693" y="3140530"/>
            <a:ext cx="86406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It allows us to loop over something and have an automatic counter. </a:t>
            </a:r>
          </a:p>
        </p:txBody>
      </p:sp>
    </p:spTree>
    <p:extLst>
      <p:ext uri="{BB962C8B-B14F-4D97-AF65-F5344CB8AC3E}">
        <p14:creationId xmlns:p14="http://schemas.microsoft.com/office/powerpoint/2010/main" val="296687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820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Subplots with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29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0BEFE-AB6F-46A2-9AB5-9DF43FCFE445}"/>
              </a:ext>
            </a:extLst>
          </p:cNvPr>
          <p:cNvSpPr/>
          <p:nvPr/>
        </p:nvSpPr>
        <p:spPr>
          <a:xfrm>
            <a:off x="322219" y="967432"/>
            <a:ext cx="8499562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#same as before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fig, ax = </a:t>
            </a:r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sharex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figsize</a:t>
            </a:r>
            <a:r>
              <a:rPr lang="en-US" sz="1500" dirty="0">
                <a:latin typeface="Consolas" panose="020B0609020204030204" pitchFamily="49" charset="0"/>
              </a:rPr>
              <a:t>=(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7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#instead of typing out each subplot individually, use a for loop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i,e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subplot_list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ax[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].scatter(df[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], df[e])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ax[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set_ylabel</a:t>
            </a:r>
            <a:r>
              <a:rPr lang="en-US" sz="1500" dirty="0">
                <a:latin typeface="Consolas" panose="020B0609020204030204" pitchFamily="49" charset="0"/>
              </a:rPr>
              <a:t>(e)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ax[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].</a:t>
            </a:r>
            <a:r>
              <a:rPr lang="en-US" sz="1500" dirty="0" err="1">
                <a:latin typeface="Consolas" panose="020B0609020204030204" pitchFamily="49" charset="0"/>
              </a:rPr>
              <a:t>get_yaxis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set_label_coords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-0.15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0.5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plt.tight_layout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fig.savefig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'frog_subplots_looped.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png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44B3CF-9830-4E79-A292-AE7CC1D66BCE}"/>
              </a:ext>
            </a:extLst>
          </p:cNvPr>
          <p:cNvSpPr/>
          <p:nvPr/>
        </p:nvSpPr>
        <p:spPr>
          <a:xfrm>
            <a:off x="322219" y="4246163"/>
            <a:ext cx="4144617" cy="182357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time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ms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ax[0].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'adhesive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ax[1].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(mm2)'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'total contact area ($mm^2$)'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ax[2].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'contact pressure (Pa)'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ax[3].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</a:t>
            </a:r>
            <a:endParaRPr lang="en-US" sz="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A6FCA-85FC-4FBF-BD1D-115E8307F00B}"/>
              </a:ext>
            </a:extLst>
          </p:cNvPr>
          <p:cNvSpPr/>
          <p:nvPr/>
        </p:nvSpPr>
        <p:spPr>
          <a:xfrm>
            <a:off x="5913092" y="4794669"/>
            <a:ext cx="3392833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75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i,e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5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enumerate(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subplot_list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].scatter(df[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'impact force (</a:t>
            </a:r>
            <a:r>
              <a:rPr lang="en-US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mN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)'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], df[e])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set_ylabel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(e)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    ax[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get_yaxis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set_label_coords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(-0.15, 0.5)  </a:t>
            </a:r>
            <a:endParaRPr lang="en-US" sz="75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50055-BCCC-4046-A0E2-1613D41C8E3C}"/>
              </a:ext>
            </a:extLst>
          </p:cNvPr>
          <p:cNvCxnSpPr/>
          <p:nvPr/>
        </p:nvCxnSpPr>
        <p:spPr>
          <a:xfrm>
            <a:off x="4572000" y="5071668"/>
            <a:ext cx="1076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5A4EDE-5E66-4BBB-9B8F-A26D5E051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42004"/>
              </p:ext>
            </p:extLst>
          </p:nvPr>
        </p:nvGraphicFramePr>
        <p:xfrm>
          <a:off x="508000" y="1778035"/>
          <a:ext cx="8128000" cy="330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8221">
                  <a:extLst>
                    <a:ext uri="{9D8B030D-6E8A-4147-A177-3AD203B41FA5}">
                      <a16:colId xmlns:a16="http://schemas.microsoft.com/office/drawing/2014/main" val="2191106388"/>
                    </a:ext>
                  </a:extLst>
                </a:gridCol>
                <a:gridCol w="2156178">
                  <a:extLst>
                    <a:ext uri="{9D8B030D-6E8A-4147-A177-3AD203B41FA5}">
                      <a16:colId xmlns:a16="http://schemas.microsoft.com/office/drawing/2014/main" val="1578923609"/>
                    </a:ext>
                  </a:extLst>
                </a:gridCol>
                <a:gridCol w="3355714">
                  <a:extLst>
                    <a:ext uri="{9D8B030D-6E8A-4147-A177-3AD203B41FA5}">
                      <a16:colId xmlns:a16="http://schemas.microsoft.com/office/drawing/2014/main" val="1916459054"/>
                    </a:ext>
                  </a:extLst>
                </a:gridCol>
                <a:gridCol w="1317887">
                  <a:extLst>
                    <a:ext uri="{9D8B030D-6E8A-4147-A177-3AD203B41FA5}">
                      <a16:colId xmlns:a16="http://schemas.microsoft.com/office/drawing/2014/main" val="26197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Called 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Mutable?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any whole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an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4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any real, non-whole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9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 sequence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  <a:cs typeface="Courier New" panose="02070309020205020404" pitchFamily="49" charset="0"/>
                        </a:rPr>
                        <a:t>single, double, or triple quotes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a sequence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tuple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a sequence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(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916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7FA381-9BE7-455C-9FCA-CE2D06F5275E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857C-694A-4599-9233-AD63E11BD77A}"/>
              </a:ext>
            </a:extLst>
          </p:cNvPr>
          <p:cNvSpPr txBox="1"/>
          <p:nvPr/>
        </p:nvSpPr>
        <p:spPr>
          <a:xfrm>
            <a:off x="113122" y="292231"/>
            <a:ext cx="2342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Review of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7B842-5CC6-402E-954E-4E46C56F6B06}"/>
              </a:ext>
            </a:extLst>
          </p:cNvPr>
          <p:cNvSpPr/>
          <p:nvPr/>
        </p:nvSpPr>
        <p:spPr>
          <a:xfrm>
            <a:off x="0" y="600051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yale school of engineering and applied science">
            <a:extLst>
              <a:ext uri="{FF2B5EF4-FFF2-40B4-BE49-F238E27FC236}">
                <a16:creationId xmlns:a16="http://schemas.microsoft.com/office/drawing/2014/main" id="{91E7CFA5-3BF8-4A77-9454-99DC7FF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5374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03091B4-A1D1-467C-A2E2-6E3C2941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4566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F859740-1D8F-42E6-BC1F-12D669CFC155}"/>
              </a:ext>
            </a:extLst>
          </p:cNvPr>
          <p:cNvSpPr txBox="1">
            <a:spLocks/>
          </p:cNvSpPr>
          <p:nvPr/>
        </p:nvSpPr>
        <p:spPr>
          <a:xfrm>
            <a:off x="0" y="6482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09B656-7C32-48EF-9B97-0C9A2533CB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62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make a box plot of the impact force sorted by frog ID.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1246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seaborn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sns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#box plot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sns.boxplot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'boxplot.png'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711EA-3681-4471-AC04-33E62454B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40" y="2913628"/>
            <a:ext cx="4313590" cy="2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9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Now, let’s make a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beeswarm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plot of the impact force sorted by frog ID.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beeswarm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plot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sns.swarmplot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'beeswarm.png'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4B412-A1F9-4F9E-9D80-D44D94C77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5" y="2913629"/>
            <a:ext cx="4313590" cy="29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85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Seaborn: a high level plotting package for Matplotlib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23E1E-74A2-496D-99D4-3A2E1D12C94A}"/>
              </a:ext>
            </a:extLst>
          </p:cNvPr>
          <p:cNvSpPr txBox="1"/>
          <p:nvPr/>
        </p:nvSpPr>
        <p:spPr>
          <a:xfrm>
            <a:off x="236696" y="1186771"/>
            <a:ext cx="8245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Lastly, let’s overlay the boxplot and the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beeswarm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plot.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BC7E-BEA4-4A87-BD63-63C89A8C7E65}"/>
              </a:ext>
            </a:extLst>
          </p:cNvPr>
          <p:cNvSpPr/>
          <p:nvPr/>
        </p:nvSpPr>
        <p:spPr>
          <a:xfrm>
            <a:off x="236696" y="1667133"/>
            <a:ext cx="863107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#overlay box plot and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beeswarm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plot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sns.boxplot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, color=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lightgray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sns.swarmplot</a:t>
            </a:r>
            <a:r>
              <a:rPr lang="en-US" sz="1500" dirty="0">
                <a:latin typeface="Consolas" panose="020B0609020204030204" pitchFamily="49" charset="0"/>
              </a:rPr>
              <a:t>(data=df, x=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'ID'</a:t>
            </a:r>
            <a:r>
              <a:rPr lang="en-US" sz="1500" dirty="0">
                <a:latin typeface="Consolas" panose="020B0609020204030204" pitchFamily="49" charset="0"/>
              </a:rPr>
              <a:t>, y=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'impact force (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mN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)'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'boxbeeplot.png'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61B2E-A5AE-462D-9C32-079DF65F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5" y="2913627"/>
            <a:ext cx="4313591" cy="29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1013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2999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Working with gene expression datasets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7D313-348B-4E30-9CAF-1C1EB43E6A30}"/>
              </a:ext>
            </a:extLst>
          </p:cNvPr>
          <p:cNvSpPr txBox="1"/>
          <p:nvPr/>
        </p:nvSpPr>
        <p:spPr>
          <a:xfrm>
            <a:off x="236695" y="1186771"/>
            <a:ext cx="86406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Pandas is useful for analyzing extremely large datasets – like single-cell RNA-seq data. 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Load in the gene expression matrix. In this case, it is space-delimited. 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Be patient. It will take a few seconds to load.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67A21-1D36-413B-9064-7F167A24C6C4}"/>
              </a:ext>
            </a:extLst>
          </p:cNvPr>
          <p:cNvSpPr/>
          <p:nvPr/>
        </p:nvSpPr>
        <p:spPr>
          <a:xfrm>
            <a:off x="236691" y="2948979"/>
            <a:ext cx="864060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#read in the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scrna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-seq dataset. this will take a few seconds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pd.read_csv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'C:/Users/Ann/Downloads/GBM_raw_gene_counts.csv'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sep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 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EBC20-02B3-4BCF-BA96-7589B36D2AA6}"/>
              </a:ext>
            </a:extLst>
          </p:cNvPr>
          <p:cNvSpPr/>
          <p:nvPr/>
        </p:nvSpPr>
        <p:spPr>
          <a:xfrm>
            <a:off x="-11618" y="6069739"/>
            <a:ext cx="5688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Darmanis</a:t>
            </a:r>
            <a:r>
              <a:rPr lang="en-US" sz="1200" dirty="0"/>
              <a:t>, S., et al. Single-Cell </a:t>
            </a:r>
            <a:r>
              <a:rPr lang="en-US" sz="1200" dirty="0" err="1"/>
              <a:t>RNAseq</a:t>
            </a:r>
            <a:r>
              <a:rPr lang="en-US" sz="1200" dirty="0"/>
              <a:t> analysis of infiltrating neoplastic cells at the migrating front of human glioblastoma (2017). Cell Rep. 2017 Oct 31;21(5):1399-1410.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F4C9A-3F6B-4BCB-ADEE-59CEAFA5F0C3}"/>
              </a:ext>
            </a:extLst>
          </p:cNvPr>
          <p:cNvSpPr txBox="1"/>
          <p:nvPr/>
        </p:nvSpPr>
        <p:spPr>
          <a:xfrm>
            <a:off x="236691" y="3757606"/>
            <a:ext cx="8640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This dataset is 25,000x larger than the other datasets we’ve been using!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It is a 23386 x 3589 dataframe. Each row is a gene, and each column is a cell. so this dataset contains information for 23386 genes in 3589 cells.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627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Non-integer index column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525CE-E5EF-4145-9E2D-AF57816C24D0}"/>
              </a:ext>
            </a:extLst>
          </p:cNvPr>
          <p:cNvSpPr/>
          <p:nvPr/>
        </p:nvSpPr>
        <p:spPr>
          <a:xfrm>
            <a:off x="236694" y="1142748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#let's look at the index column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DBB51-36FF-4FCB-8716-7B886AB7CCF2}"/>
              </a:ext>
            </a:extLst>
          </p:cNvPr>
          <p:cNvSpPr txBox="1"/>
          <p:nvPr/>
        </p:nvSpPr>
        <p:spPr>
          <a:xfrm>
            <a:off x="236692" y="191577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For this dataset, the index column contains the gene 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EB18A-774A-408F-8AA4-ABEB0282B654}"/>
              </a:ext>
            </a:extLst>
          </p:cNvPr>
          <p:cNvSpPr/>
          <p:nvPr/>
        </p:nvSpPr>
        <p:spPr>
          <a:xfrm>
            <a:off x="236691" y="2482394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must contain a gene name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'A2MP1'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4B15-6975-4EDA-A5FA-798AA003E61F}"/>
              </a:ext>
            </a:extLst>
          </p:cNvPr>
          <p:cNvSpPr txBox="1"/>
          <p:nvPr/>
        </p:nvSpPr>
        <p:spPr>
          <a:xfrm>
            <a:off x="236691" y="3613860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If you want an integer index column, can use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df.reset_index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Gill Sans MT" panose="020B0502020104020203" pitchFamily="34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or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.  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5" y="6014301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Checking if a gene is in the dataset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35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525CE-E5EF-4145-9E2D-AF57816C24D0}"/>
              </a:ext>
            </a:extLst>
          </p:cNvPr>
          <p:cNvSpPr/>
          <p:nvPr/>
        </p:nvSpPr>
        <p:spPr>
          <a:xfrm>
            <a:off x="236694" y="1142748"/>
            <a:ext cx="86406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#can do this manually </a:t>
            </a:r>
          </a:p>
          <a:p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'TP53'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DBB51-36FF-4FCB-8716-7B886AB7CCF2}"/>
              </a:ext>
            </a:extLst>
          </p:cNvPr>
          <p:cNvSpPr txBox="1"/>
          <p:nvPr/>
        </p:nvSpPr>
        <p:spPr>
          <a:xfrm>
            <a:off x="235921" y="1770833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Will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in the gene is in the dataset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if it is not.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6852F-F1D7-49DB-896C-EAFB02E7A094}"/>
              </a:ext>
            </a:extLst>
          </p:cNvPr>
          <p:cNvSpPr txBox="1"/>
          <p:nvPr/>
        </p:nvSpPr>
        <p:spPr>
          <a:xfrm>
            <a:off x="251697" y="243320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What if we have a list of genes we want to check? We can write a function.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9CFC2-46A6-4653-9D32-E62B41A62B96}"/>
              </a:ext>
            </a:extLst>
          </p:cNvPr>
          <p:cNvSpPr/>
          <p:nvPr/>
        </p:nvSpPr>
        <p:spPr>
          <a:xfrm>
            <a:off x="251697" y="2848699"/>
            <a:ext cx="864060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gene_in_df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This function takes in a list of gene names and 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returns the names of genes that are not in the dataset.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"""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genes_in_df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genes_in_df.append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'Gene(s) not in dataset'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 -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genes_in_df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 -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genes_in_df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24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48061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Checking if a gene is in the dataset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Let’s test the function out.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E6589-2FA0-4407-895E-8B8D03FA46C5}"/>
              </a:ext>
            </a:extLst>
          </p:cNvPr>
          <p:cNvSpPr/>
          <p:nvPr/>
        </p:nvSpPr>
        <p:spPr>
          <a:xfrm>
            <a:off x="266700" y="1593503"/>
            <a:ext cx="8640605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'ETNPPL', 'FGFR3', 'AQP4', 'GJA1', 'AGT', 'MGST1', 'SLC39A12',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'SLC25A18', 'GPR98', 'SLCO1C1', 'SDC4', 'GPR37L1', 'ACSBG1',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'SFXN5', 'BMPR1B', 'ATP13A4', 'RANBP3L', 'GJB6', 'GFAP',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'PRODH', 'SLC4A4', 'TMEM130', 'GABRB2', 'VSNL1', 'GABRA1',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'SYNPR', 'THY1', 'CAMK2A', 'MEG3', 'GABRG2', 'CKMT1B', 'CCK',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'CHGB', 'SCG2', 'DNM1', 'MAP7D2', 'CELF4', 'CIT', 'UNC80', \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'NRXN3', 'SCN2A', 'SNAP25'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gene_in_df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9117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607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expression correlation using </a:t>
            </a:r>
            <a:r>
              <a:rPr lang="en-US" sz="2500" dirty="0" err="1">
                <a:latin typeface="Gill Sans MT" panose="020B0502020104020203" pitchFamily="34" charset="0"/>
              </a:rPr>
              <a:t>Pearsonr</a:t>
            </a: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scipy.stats.pearsonr(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Calculate a Pearson correlation coefficient and its corresponding p-value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The Pearson correlation coefficient measures the linear relationship between two datasets. Coefficient will vary between -1 and +1, with 0 implying no correlation and -1/+1 implying an exact linear relationship.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54C2-DF3E-43C1-86BD-EA36FA34D744}"/>
              </a:ext>
            </a:extLst>
          </p:cNvPr>
          <p:cNvSpPr/>
          <p:nvPr/>
        </p:nvSpPr>
        <p:spPr>
          <a:xfrm>
            <a:off x="236695" y="3634254"/>
            <a:ext cx="864060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scipy.stats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pearsonr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#measure the correlation between TP53 and DERL1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coef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pval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pearsonr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'TP53'</a:t>
            </a:r>
            <a:r>
              <a:rPr lang="en-US" sz="1500" dirty="0">
                <a:latin typeface="Consolas" panose="020B0609020204030204" pitchFamily="49" charset="0"/>
              </a:rPr>
              <a:t>], 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'DERL1'</a:t>
            </a:r>
            <a:r>
              <a:rPr lang="en-US" sz="1500" dirty="0">
                <a:latin typeface="Consolas" panose="020B0609020204030204" pitchFamily="49" charset="0"/>
              </a:rPr>
              <a:t>])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coefficient is %0.3f'</a:t>
            </a:r>
            <a:r>
              <a:rPr lang="en-US" sz="1500" dirty="0">
                <a:latin typeface="Consolas" panose="020B0609020204030204" pitchFamily="49" charset="0"/>
              </a:rPr>
              <a:t> %</a:t>
            </a:r>
            <a:r>
              <a:rPr lang="en-US" sz="1500" dirty="0" err="1">
                <a:latin typeface="Consolas" panose="020B0609020204030204" pitchFamily="49" charset="0"/>
              </a:rPr>
              <a:t>coef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p-value is %0.3f'</a:t>
            </a:r>
            <a:r>
              <a:rPr lang="en-US" sz="1500" dirty="0">
                <a:latin typeface="Consolas" panose="020B0609020204030204" pitchFamily="49" charset="0"/>
              </a:rPr>
              <a:t> %</a:t>
            </a:r>
            <a:r>
              <a:rPr lang="en-US" sz="1500" dirty="0" err="1">
                <a:latin typeface="Consolas" panose="020B0609020204030204" pitchFamily="49" charset="0"/>
              </a:rPr>
              <a:t>pval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180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353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correlation matrix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0610B-F41C-4598-A3C6-68E941EBCF86}"/>
              </a:ext>
            </a:extLst>
          </p:cNvPr>
          <p:cNvSpPr txBox="1"/>
          <p:nvPr/>
        </p:nvSpPr>
        <p:spPr>
          <a:xfrm>
            <a:off x="236695" y="1186771"/>
            <a:ext cx="864060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pandas.DataFrame.corr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Computes pairwise correlation of </a:t>
            </a:r>
            <a:r>
              <a:rPr lang="en-US" sz="2100" b="1" dirty="0">
                <a:latin typeface="Gill Sans MT" panose="020B0502020104020203" pitchFamily="34" charset="0"/>
                <a:cs typeface="Courier New" panose="02070309020205020404" pitchFamily="49" charset="0"/>
              </a:rPr>
              <a:t>columns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. Default is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Pearsonr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correlation.</a:t>
            </a:r>
            <a:endParaRPr lang="en-US" sz="2100" b="1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83C5A-88A5-4F94-BCC7-6CE369BB934B}"/>
              </a:ext>
            </a:extLst>
          </p:cNvPr>
          <p:cNvSpPr/>
          <p:nvPr/>
        </p:nvSpPr>
        <p:spPr>
          <a:xfrm>
            <a:off x="236695" y="2161836"/>
            <a:ext cx="8529618" cy="355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'CRIP1', 'S100A8', 'S100A9', 'ANXA1', 'CD14'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#make a new dataframe with your genes of interest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coef_df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coef_df.head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#transpose the dataframe first so genes are in columns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#then calculate pairwise correlation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corr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coef_df.transpose</a:t>
            </a:r>
            <a:r>
              <a:rPr lang="en-US" sz="1500" dirty="0">
                <a:latin typeface="Consolas" panose="020B0609020204030204" pitchFamily="49" charset="0"/>
              </a:rPr>
              <a:t>().</a:t>
            </a:r>
            <a:r>
              <a:rPr lang="en-US" sz="1500" dirty="0" err="1">
                <a:latin typeface="Consolas" panose="020B0609020204030204" pitchFamily="49" charset="0"/>
              </a:rPr>
              <a:t>corr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#set color palette where low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coefs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are blue and high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coefs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are red</a:t>
            </a: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#center the color bar at 0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plt.subplots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figsize</a:t>
            </a:r>
            <a:r>
              <a:rPr lang="en-US" sz="1500" dirty="0">
                <a:latin typeface="Consolas" panose="020B0609020204030204" pitchFamily="49" charset="0"/>
              </a:rPr>
              <a:t>=(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sns.heatmap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corr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cmap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RdBu_r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latin typeface="Consolas" panose="020B0609020204030204" pitchFamily="49" charset="0"/>
              </a:rPr>
              <a:t>, center=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'correlation_heatmap.png'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35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3353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Gene correlation matrix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39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0D89E-9683-4A8F-8E0B-E6CA56ED8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07" y="939248"/>
            <a:ext cx="6224379" cy="49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FA381-9BE7-455C-9FCA-CE2D06F5275E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857C-694A-4599-9233-AD63E11BD77A}"/>
              </a:ext>
            </a:extLst>
          </p:cNvPr>
          <p:cNvSpPr txBox="1"/>
          <p:nvPr/>
        </p:nvSpPr>
        <p:spPr>
          <a:xfrm>
            <a:off x="113122" y="292231"/>
            <a:ext cx="2342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Review of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7B842-5CC6-402E-954E-4E46C56F6B06}"/>
              </a:ext>
            </a:extLst>
          </p:cNvPr>
          <p:cNvSpPr/>
          <p:nvPr/>
        </p:nvSpPr>
        <p:spPr>
          <a:xfrm>
            <a:off x="0" y="600051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yale school of engineering and applied science">
            <a:extLst>
              <a:ext uri="{FF2B5EF4-FFF2-40B4-BE49-F238E27FC236}">
                <a16:creationId xmlns:a16="http://schemas.microsoft.com/office/drawing/2014/main" id="{91E7CFA5-3BF8-4A77-9454-99DC7FF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5374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03091B4-A1D1-467C-A2E2-6E3C2941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4566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F859740-1D8F-42E6-BC1F-12D669CFC155}"/>
              </a:ext>
            </a:extLst>
          </p:cNvPr>
          <p:cNvSpPr txBox="1">
            <a:spLocks/>
          </p:cNvSpPr>
          <p:nvPr/>
        </p:nvSpPr>
        <p:spPr>
          <a:xfrm>
            <a:off x="0" y="6482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09B656-7C32-48EF-9B97-0C9A2533CB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64635-4994-4DDB-A371-876457432174}"/>
              </a:ext>
            </a:extLst>
          </p:cNvPr>
          <p:cNvSpPr/>
          <p:nvPr/>
        </p:nvSpPr>
        <p:spPr>
          <a:xfrm>
            <a:off x="175830" y="1152153"/>
            <a:ext cx="8792339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3.49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'apple'</a:t>
            </a:r>
            <a:r>
              <a:rPr lang="en-US" sz="1500" dirty="0">
                <a:latin typeface="Consolas" panose="020B0609020204030204" pitchFamily="49" charset="0"/>
              </a:rPr>
              <a:t>, 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'orange'</a:t>
            </a:r>
            <a:r>
              <a:rPr lang="en-US" sz="1500" dirty="0">
                <a:latin typeface="Consolas" panose="020B0609020204030204" pitchFamily="49" charset="0"/>
              </a:rPr>
              <a:t>)]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[0]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[1]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[2]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'the type of </a:t>
            </a:r>
            <a:r>
              <a:rPr lang="en-US" sz="1500" dirty="0" err="1">
                <a:solidFill>
                  <a:srgbClr val="00B050"/>
                </a:solidFill>
                <a:latin typeface="Consolas" panose="020B0609020204030204" pitchFamily="49" charset="0"/>
              </a:rPr>
              <a:t>my_list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[3] is'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]))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#lists are mutable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#tuples are immutable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my_tuple</a:t>
            </a:r>
            <a:r>
              <a:rPr lang="en-US" sz="1500" dirty="0">
                <a:latin typeface="Consolas" panose="020B0609020204030204" pitchFamily="49" charset="0"/>
              </a:rPr>
              <a:t> = 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my_tuple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result in an error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latin typeface="Consolas" panose="020B0609020204030204" pitchFamily="49" charset="0"/>
              </a:rPr>
              <a:t>][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#this will also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516296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4621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cells expressing a gene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56E29-EDFE-4D2A-AB7F-AA3085ADB4B1}"/>
              </a:ext>
            </a:extLst>
          </p:cNvPr>
          <p:cNvSpPr txBox="1"/>
          <p:nvPr/>
        </p:nvSpPr>
        <p:spPr>
          <a:xfrm>
            <a:off x="236695" y="1186771"/>
            <a:ext cx="8640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Lastly, let’s write a function that calculates the fraction of cells that express specific genes and plot it in a horizontal bar graph.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B9398-CE0A-4F0F-A570-290393AE9B4D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 result for yale school of engineering and applied science">
            <a:extLst>
              <a:ext uri="{FF2B5EF4-FFF2-40B4-BE49-F238E27FC236}">
                <a16:creationId xmlns:a16="http://schemas.microsoft.com/office/drawing/2014/main" id="{2E1785F7-55A0-40E3-823F-55707C8B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B863B43D-A0CC-4599-B0EA-3CCAEB999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95C7FCD9-8164-4B8F-B242-C7679BCF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40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2BDD7F-7FF6-4CE9-B141-4F8DF6435DA8}"/>
              </a:ext>
            </a:extLst>
          </p:cNvPr>
          <p:cNvSpPr/>
          <p:nvPr/>
        </p:nvSpPr>
        <p:spPr>
          <a:xfrm>
            <a:off x="293314" y="948847"/>
            <a:ext cx="864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 = 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'TMEM119', 'P2RY12', 'GPR34', 'OLFML3', 'SLC2A5', 'SALL1', 'ADORA3'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gene_frac_df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This function takes in a list of gene names and returns the fraction of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cells that express each gene.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'''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#list to store the fraction for each gene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df.index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#if the gene is in the dataset</a:t>
            </a: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#sum the number of cells that have 0 expression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gene_0 = (</a:t>
            </a:r>
            <a:r>
              <a:rPr lang="en-US" sz="1500" dirty="0" err="1">
                <a:latin typeface="Consolas" panose="020B0609020204030204" pitchFamily="49" charset="0"/>
              </a:rPr>
              <a:t>df.loc</a:t>
            </a:r>
            <a:r>
              <a:rPr lang="en-US" sz="1500" dirty="0">
                <a:latin typeface="Consolas" panose="020B06090202040302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]==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).sum()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#(total number of cells - cells with 0 expression) / total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gene_frac</a:t>
            </a:r>
            <a:r>
              <a:rPr lang="en-US" sz="1500" dirty="0">
                <a:latin typeface="Consolas" panose="020B0609020204030204" pitchFamily="49" charset="0"/>
              </a:rPr>
              <a:t> = (</a:t>
            </a:r>
            <a:r>
              <a:rPr lang="en-US" sz="1500" dirty="0" err="1">
                <a:solidFill>
                  <a:srgbClr val="7030A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df.columns</a:t>
            </a:r>
            <a:r>
              <a:rPr lang="en-US" sz="1500" dirty="0">
                <a:latin typeface="Consolas" panose="020B0609020204030204" pitchFamily="49" charset="0"/>
              </a:rPr>
              <a:t>) - gene_0) / </a:t>
            </a:r>
            <a:r>
              <a:rPr lang="en-US" sz="1500" dirty="0" err="1">
                <a:solidFill>
                  <a:srgbClr val="7030A0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df.columns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#add the fraction to the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gene_frac_list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gene_frac_list.append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gene_frac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#if the gene is not in the dataset, append 0 to the list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latin typeface="Consolas" panose="020B0609020204030204" pitchFamily="49" charset="0"/>
              </a:rPr>
              <a:t>gene_frac_list.append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3869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expressing genes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35083-0863-4C6D-8A0C-B58E5C2C111F}"/>
              </a:ext>
            </a:extLst>
          </p:cNvPr>
          <p:cNvSpPr/>
          <p:nvPr/>
        </p:nvSpPr>
        <p:spPr>
          <a:xfrm>
            <a:off x="236694" y="1142748"/>
            <a:ext cx="864060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gene_frac_df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#array containing the number of genes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y_pos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np.arange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barh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horizontal bar graph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plt.barh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y_pos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gene_frac_list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plt.xlim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plt.yticks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y_pos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tuple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gene_list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plt.xlabel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'fraction of expressing cells'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plt.savefig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'frac_gene.png'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facecolor</a:t>
            </a:r>
            <a:r>
              <a:rPr lang="en-US" sz="1500" dirty="0"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'white'</a:t>
            </a:r>
            <a:r>
              <a:rPr lang="en-US" sz="1500" dirty="0">
                <a:latin typeface="Consolas" panose="020B0609020204030204" pitchFamily="49" charset="0"/>
              </a:rPr>
              <a:t>, dpi=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500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BBFC5-D58E-4EAD-B49E-D0FA9CC1ED8C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 result for yale school of engineering and applied science">
            <a:extLst>
              <a:ext uri="{FF2B5EF4-FFF2-40B4-BE49-F238E27FC236}">
                <a16:creationId xmlns:a16="http://schemas.microsoft.com/office/drawing/2014/main" id="{7699D68A-F841-4E2C-BF8D-05D6427D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52BE069E-0E87-459C-9E7F-D76348BE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8678F666-4C3A-4EC9-B1FD-C9B45DB2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58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B2248-C9C1-41B6-ABF9-8DC16EB2E012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E218-262F-461D-B9FE-12B8AFE2996D}"/>
              </a:ext>
            </a:extLst>
          </p:cNvPr>
          <p:cNvSpPr txBox="1"/>
          <p:nvPr/>
        </p:nvSpPr>
        <p:spPr>
          <a:xfrm>
            <a:off x="113122" y="292231"/>
            <a:ext cx="3869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Fraction of expressing genes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5F853-6888-4CE7-B759-1001F8D74E8B}"/>
              </a:ext>
            </a:extLst>
          </p:cNvPr>
          <p:cNvSpPr/>
          <p:nvPr/>
        </p:nvSpPr>
        <p:spPr>
          <a:xfrm>
            <a:off x="-15003" y="5999224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 result for yale school of engineering and applied science">
            <a:extLst>
              <a:ext uri="{FF2B5EF4-FFF2-40B4-BE49-F238E27FC236}">
                <a16:creationId xmlns:a16="http://schemas.microsoft.com/office/drawing/2014/main" id="{DB4736F8-D73A-4C3B-A340-8F64CADA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8C949869-E7AC-4E71-AEB5-64106FC5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9AAD427-7ADC-480E-A090-048B881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51317-82A1-4253-87D1-3302B47C9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3" y="914395"/>
            <a:ext cx="7315215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9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CB09E6-D7AE-45C4-B4BA-D6B1A10B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B656-7C32-48EF-9B97-0C9A2533CBBA}" type="slidenum">
              <a:rPr lang="en-US" smtClean="0"/>
              <a:t>43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7206F-ACCF-4395-A498-8F91077271CF}"/>
              </a:ext>
            </a:extLst>
          </p:cNvPr>
          <p:cNvSpPr txBox="1"/>
          <p:nvPr/>
        </p:nvSpPr>
        <p:spPr>
          <a:xfrm>
            <a:off x="113122" y="292231"/>
            <a:ext cx="33587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4</a:t>
            </a:r>
            <a:r>
              <a:rPr lang="en-US" sz="2500">
                <a:latin typeface="Gill Sans MT" panose="020B0502020104020203" pitchFamily="34" charset="0"/>
              </a:rPr>
              <a:t> </a:t>
            </a:r>
            <a:r>
              <a:rPr lang="en-US" sz="2500" dirty="0">
                <a:latin typeface="Gill Sans MT" panose="020B0502020104020203" pitchFamily="34" charset="0"/>
              </a:rPr>
              <a:t>general rules to follow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7BA17-B636-4C10-9CCB-1E2C388FD4F7}"/>
              </a:ext>
            </a:extLst>
          </p:cNvPr>
          <p:cNvSpPr txBox="1"/>
          <p:nvPr/>
        </p:nvSpPr>
        <p:spPr>
          <a:xfrm>
            <a:off x="113123" y="1145357"/>
            <a:ext cx="88003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You can never over-comment your code. 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Write functions that do simple tasks.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There might be a package for it. It doesn’t hurt to check.</a:t>
            </a:r>
          </a:p>
          <a:p>
            <a:pPr marL="457200" indent="-457200">
              <a:buFontTx/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100" dirty="0">
                <a:latin typeface="Gill Sans MT" panose="020B0502020104020203" pitchFamily="34" charset="0"/>
              </a:rPr>
              <a:t>If you have a question, someone has probably asked it online.</a:t>
            </a:r>
          </a:p>
          <a:p>
            <a:pPr marL="457200" indent="-457200"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endParaRPr lang="en-US" sz="2100" dirty="0">
              <a:latin typeface="Gill Sans MT" panose="020B0502020104020203" pitchFamily="34" charset="0"/>
            </a:endParaRP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CD756-DE6C-4D3D-AFD5-D17705E8D2A1}"/>
              </a:ext>
            </a:extLst>
          </p:cNvPr>
          <p:cNvSpPr txBox="1"/>
          <p:nvPr/>
        </p:nvSpPr>
        <p:spPr>
          <a:xfrm>
            <a:off x="2450328" y="4192345"/>
            <a:ext cx="4125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ill Sans MT" panose="020B0502020104020203" pitchFamily="34" charset="0"/>
              </a:rPr>
              <a:t>Thank you for attending!</a:t>
            </a:r>
            <a:endParaRPr lang="en-US" sz="30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FA381-9BE7-455C-9FCA-CE2D06F5275E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D857C-694A-4599-9233-AD63E11BD77A}"/>
              </a:ext>
            </a:extLst>
          </p:cNvPr>
          <p:cNvSpPr txBox="1"/>
          <p:nvPr/>
        </p:nvSpPr>
        <p:spPr>
          <a:xfrm>
            <a:off x="113122" y="292231"/>
            <a:ext cx="2342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Review of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7B842-5CC6-402E-954E-4E46C56F6B06}"/>
              </a:ext>
            </a:extLst>
          </p:cNvPr>
          <p:cNvSpPr/>
          <p:nvPr/>
        </p:nvSpPr>
        <p:spPr>
          <a:xfrm>
            <a:off x="0" y="600051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mage result for yale school of engineering and applied science">
            <a:extLst>
              <a:ext uri="{FF2B5EF4-FFF2-40B4-BE49-F238E27FC236}">
                <a16:creationId xmlns:a16="http://schemas.microsoft.com/office/drawing/2014/main" id="{91E7CFA5-3BF8-4A77-9454-99DC7FF3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5374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603091B4-A1D1-467C-A2E2-6E3C2941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4566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F859740-1D8F-42E6-BC1F-12D669CFC155}"/>
              </a:ext>
            </a:extLst>
          </p:cNvPr>
          <p:cNvSpPr txBox="1">
            <a:spLocks/>
          </p:cNvSpPr>
          <p:nvPr/>
        </p:nvSpPr>
        <p:spPr>
          <a:xfrm>
            <a:off x="0" y="6482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09B656-7C32-48EF-9B97-0C9A2533CB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64635-4994-4DDB-A371-876457432174}"/>
              </a:ext>
            </a:extLst>
          </p:cNvPr>
          <p:cNvSpPr/>
          <p:nvPr/>
        </p:nvSpPr>
        <p:spPr>
          <a:xfrm>
            <a:off x="175830" y="1152153"/>
            <a:ext cx="8792339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</a:rPr>
              <a:t>append_a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test_list</a:t>
            </a:r>
            <a:r>
              <a:rPr lang="en-US" sz="15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Adds the str 'a' after each element in a user-defined list.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ex: input = [1, 2]. output = [1, 'a', 2, 'a']</a:t>
            </a:r>
          </a:p>
          <a:p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    '''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new_list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test_list</a:t>
            </a:r>
            <a:r>
              <a:rPr lang="en-US" sz="15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new_list.append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new_list.append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new_list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append_a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my_list</a:t>
            </a:r>
            <a:r>
              <a:rPr lang="en-US" sz="15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2197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E17EE8-0918-4745-91EF-B3BE079926F1}"/>
              </a:ext>
            </a:extLst>
          </p:cNvPr>
          <p:cNvSpPr txBox="1"/>
          <p:nvPr/>
        </p:nvSpPr>
        <p:spPr>
          <a:xfrm>
            <a:off x="113122" y="1200877"/>
            <a:ext cx="8749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Today, we will use what we learned to analyze datasets from published articles using the Pandas package. </a:t>
            </a: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r>
              <a:rPr lang="en-US" sz="2100" dirty="0">
                <a:latin typeface="Gill Sans MT" panose="020B0502020104020203" pitchFamily="34" charset="0"/>
              </a:rPr>
              <a:t>In addition, we will go over how to plot our data using two different packages: seaborn and matplotlib.</a:t>
            </a:r>
          </a:p>
          <a:p>
            <a:endParaRPr lang="en-US" sz="2100" dirty="0">
              <a:latin typeface="Gill Sans MT" panose="020B0502020104020203" pitchFamily="34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We will be covering three datasets from Grant PR, et al,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Kleinteich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T, et al., and </a:t>
            </a:r>
            <a:r>
              <a:rPr lang="en-US" sz="21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Darmanis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S, et al., respectively.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2079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Today’s agenda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113122" y="292231"/>
            <a:ext cx="53944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Download and extract files from </a:t>
            </a:r>
            <a:r>
              <a:rPr lang="en-US" sz="2500" dirty="0" err="1">
                <a:latin typeface="Gill Sans MT" panose="020B0502020104020203" pitchFamily="34" charset="0"/>
              </a:rPr>
              <a:t>Github</a:t>
            </a:r>
            <a:endParaRPr lang="en-US" sz="2500" dirty="0">
              <a:latin typeface="Gill Sans MT" panose="020B0502020104020203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B202B-259C-484C-91F2-E855CA5388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2"/>
          <a:stretch/>
        </p:blipFill>
        <p:spPr>
          <a:xfrm>
            <a:off x="899557" y="2602133"/>
            <a:ext cx="4954771" cy="1735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D830A-4F38-4671-9CA5-EC4D2CCBA2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0"/>
          <a:stretch/>
        </p:blipFill>
        <p:spPr>
          <a:xfrm>
            <a:off x="899557" y="4481336"/>
            <a:ext cx="6655981" cy="1351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957D7-626E-4179-9330-24A1E1282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57" y="934788"/>
            <a:ext cx="5590474" cy="1456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ACD36-A883-490B-81EE-C56F2E756976}"/>
              </a:ext>
            </a:extLst>
          </p:cNvPr>
          <p:cNvSpPr txBox="1"/>
          <p:nvPr/>
        </p:nvSpPr>
        <p:spPr>
          <a:xfrm>
            <a:off x="287079" y="1455495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FA377-5AA9-412B-934B-3C140BA9D46A}"/>
              </a:ext>
            </a:extLst>
          </p:cNvPr>
          <p:cNvSpPr txBox="1"/>
          <p:nvPr/>
        </p:nvSpPr>
        <p:spPr>
          <a:xfrm>
            <a:off x="287079" y="3221251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8EB7AC-D6A8-4FEA-8EE5-CEE5BC86F300}"/>
              </a:ext>
            </a:extLst>
          </p:cNvPr>
          <p:cNvSpPr txBox="1"/>
          <p:nvPr/>
        </p:nvSpPr>
        <p:spPr>
          <a:xfrm>
            <a:off x="287079" y="4946935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3.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B3C88-D9DE-4E5F-8AF4-1D789B4B62E6}"/>
              </a:ext>
            </a:extLst>
          </p:cNvPr>
          <p:cNvSpPr/>
          <p:nvPr/>
        </p:nvSpPr>
        <p:spPr>
          <a:xfrm>
            <a:off x="5258687" y="1739734"/>
            <a:ext cx="430120" cy="131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CC119-AD2C-416C-89BC-EDFB3341996D}"/>
              </a:ext>
            </a:extLst>
          </p:cNvPr>
          <p:cNvSpPr/>
          <p:nvPr/>
        </p:nvSpPr>
        <p:spPr>
          <a:xfrm>
            <a:off x="3072596" y="3641512"/>
            <a:ext cx="1828017" cy="207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8CB54-923C-4A30-AC9E-C2E49F1D7DAA}"/>
              </a:ext>
            </a:extLst>
          </p:cNvPr>
          <p:cNvSpPr txBox="1"/>
          <p:nvPr/>
        </p:nvSpPr>
        <p:spPr>
          <a:xfrm>
            <a:off x="236695" y="294435"/>
            <a:ext cx="26244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Loading a CSV file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94145-6958-49F5-AE40-032BE5761A7E}"/>
              </a:ext>
            </a:extLst>
          </p:cNvPr>
          <p:cNvSpPr txBox="1"/>
          <p:nvPr/>
        </p:nvSpPr>
        <p:spPr>
          <a:xfrm>
            <a:off x="236695" y="1186771"/>
            <a:ext cx="69627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Download the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grant_and_grant_2014.csv</a:t>
            </a:r>
            <a:r>
              <a:rPr lang="en-US" sz="2100" dirty="0">
                <a:latin typeface="Gill Sans MT" panose="020B0502020104020203" pitchFamily="34" charset="0"/>
                <a:cs typeface="Courier New" panose="02070309020205020404" pitchFamily="49" charset="0"/>
              </a:rPr>
              <a:t> and load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076B3-6679-4D52-8739-D17F448EEC90}"/>
              </a:ext>
            </a:extLst>
          </p:cNvPr>
          <p:cNvSpPr/>
          <p:nvPr/>
        </p:nvSpPr>
        <p:spPr>
          <a:xfrm>
            <a:off x="236695" y="1588729"/>
            <a:ext cx="867061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pandas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pd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numpy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np</a:t>
            </a:r>
          </a:p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matplotlib.pyplot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plt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#use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pd.read_csv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to read in the data and store in a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DataFrame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df = </a:t>
            </a:r>
            <a:r>
              <a:rPr lang="en-US" sz="1500" dirty="0" err="1">
                <a:latin typeface="Consolas" panose="020B0609020204030204" pitchFamily="49" charset="0"/>
              </a:rPr>
              <a:t>pd.read_csv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'C:/Users/Ann/Downloads/grant_and_grant_2014.csv'</a:t>
            </a:r>
            <a:r>
              <a:rPr lang="en-US" sz="1500" dirty="0">
                <a:latin typeface="Consolas" panose="020B0609020204030204" pitchFamily="49" charset="0"/>
              </a:rPr>
              <a:t>, comment=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'#'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</a:rPr>
              <a:t>df.head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endParaRPr lang="en-US" sz="150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91BDA-687C-44BF-A83D-DD7AE095C064}"/>
              </a:ext>
            </a:extLst>
          </p:cNvPr>
          <p:cNvSpPr txBox="1"/>
          <p:nvPr/>
        </p:nvSpPr>
        <p:spPr>
          <a:xfrm>
            <a:off x="236695" y="3780394"/>
            <a:ext cx="867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The data is stored in a </a:t>
            </a:r>
            <a:r>
              <a:rPr lang="en-US" sz="2100" b="1" dirty="0">
                <a:latin typeface="Gill Sans MT" panose="020B0502020104020203" pitchFamily="34" charset="0"/>
              </a:rPr>
              <a:t>dataframe</a:t>
            </a:r>
            <a:r>
              <a:rPr lang="en-US" sz="2100" dirty="0">
                <a:latin typeface="Gill Sans MT" panose="020B0502020104020203" pitchFamily="34" charset="0"/>
              </a:rPr>
              <a:t>, a data type that Panda uses for convenient data analysis.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94E55-5EE5-4A17-8F1D-85AB91A2FABD}"/>
              </a:ext>
            </a:extLst>
          </p:cNvPr>
          <p:cNvSpPr/>
          <p:nvPr/>
        </p:nvSpPr>
        <p:spPr>
          <a:xfrm>
            <a:off x="-11618" y="6069739"/>
            <a:ext cx="549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Gill Sans MT" panose="020B0502020104020203" pitchFamily="34" charset="0"/>
              </a:rPr>
              <a:t>Grant, PR, Grant, BR (2014) 40 years of evolution: Darwin's finches on Daphne Major Island. Princeton: Princeton University Press. http://www.worldcat.org/oclc/854285415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E44F8-8F05-4480-A782-78D0AA596CEE}"/>
              </a:ext>
            </a:extLst>
          </p:cNvPr>
          <p:cNvSpPr txBox="1"/>
          <p:nvPr/>
        </p:nvSpPr>
        <p:spPr>
          <a:xfrm>
            <a:off x="236695" y="4783653"/>
            <a:ext cx="8670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This dataset investigates the heritability of beak depth. It includes the maternal beak depth, paternal beak depth, and mean offspring beak depth.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01475-F115-4007-B188-7B083D3397A7}"/>
              </a:ext>
            </a:extLst>
          </p:cNvPr>
          <p:cNvSpPr/>
          <p:nvPr/>
        </p:nvSpPr>
        <p:spPr>
          <a:xfrm>
            <a:off x="0" y="6004875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yale school of engineering and applied science">
            <a:extLst>
              <a:ext uri="{FF2B5EF4-FFF2-40B4-BE49-F238E27FC236}">
                <a16:creationId xmlns:a16="http://schemas.microsoft.com/office/drawing/2014/main" id="{E03FF33A-7137-4B89-AF1D-8947B3D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05" y="6069739"/>
            <a:ext cx="612419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yale school of engineering and applied science">
            <a:extLst>
              <a:ext uri="{FF2B5EF4-FFF2-40B4-BE49-F238E27FC236}">
                <a16:creationId xmlns:a16="http://schemas.microsoft.com/office/drawing/2014/main" id="{CDECCEDB-CB35-43EA-81A6-06928416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407" y="6268931"/>
            <a:ext cx="2341222" cy="3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66894D-09DE-4B80-A134-276C3C976D24}"/>
              </a:ext>
            </a:extLst>
          </p:cNvPr>
          <p:cNvSpPr/>
          <p:nvPr/>
        </p:nvSpPr>
        <p:spPr>
          <a:xfrm>
            <a:off x="0" y="0"/>
            <a:ext cx="9144000" cy="853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AB1E9E6-FADB-4EAA-BA29-336AC5F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7225"/>
            <a:ext cx="2057400" cy="365125"/>
          </a:xfrm>
        </p:spPr>
        <p:txBody>
          <a:bodyPr/>
          <a:lstStyle/>
          <a:p>
            <a:pPr algn="l"/>
            <a:fld id="{6F09B656-7C32-48EF-9B97-0C9A2533CBBA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93BBF-0B80-4F93-BC0D-18E71F6CDE08}"/>
              </a:ext>
            </a:extLst>
          </p:cNvPr>
          <p:cNvSpPr txBox="1"/>
          <p:nvPr/>
        </p:nvSpPr>
        <p:spPr>
          <a:xfrm>
            <a:off x="236695" y="1157305"/>
            <a:ext cx="66497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Gill Sans MT" panose="020B0502020104020203" pitchFamily="34" charset="0"/>
              </a:rPr>
              <a:t>To access a column in a dataframe, use the following 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8158E-55EF-450A-8749-0A43D0726B98}"/>
              </a:ext>
            </a:extLst>
          </p:cNvPr>
          <p:cNvSpPr txBox="1"/>
          <p:nvPr/>
        </p:nvSpPr>
        <p:spPr>
          <a:xfrm>
            <a:off x="236695" y="294435"/>
            <a:ext cx="27174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MT" panose="020B0502020104020203" pitchFamily="34" charset="0"/>
              </a:rPr>
              <a:t>Dataframe columns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31C62-E911-460A-9983-67C4AFA7F65C}"/>
              </a:ext>
            </a:extLst>
          </p:cNvPr>
          <p:cNvSpPr/>
          <p:nvPr/>
        </p:nvSpPr>
        <p:spPr>
          <a:xfrm>
            <a:off x="236695" y="1608048"/>
            <a:ext cx="862155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#slicing a column out of a dataframe by using the column name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df[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'Average offspring beak depth (mm)'</a:t>
            </a:r>
            <a:r>
              <a:rPr lang="en-US" sz="1500" dirty="0">
                <a:latin typeface="Consolas" panose="020B0609020204030204" pitchFamily="49" charset="0"/>
              </a:rPr>
              <a:t>]</a:t>
            </a:r>
            <a:endParaRPr lang="en-US" sz="1500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37E681-8A00-4645-AC70-F4CEEAE0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62" y="2821493"/>
            <a:ext cx="4078838" cy="19346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816BE4-A184-4B56-A6B1-BF118B022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527" y="2821493"/>
            <a:ext cx="3011330" cy="9012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1A5CFD-411C-45C8-95F8-4E4535DA28AD}"/>
              </a:ext>
            </a:extLst>
          </p:cNvPr>
          <p:cNvSpPr/>
          <p:nvPr/>
        </p:nvSpPr>
        <p:spPr>
          <a:xfrm>
            <a:off x="493162" y="3066870"/>
            <a:ext cx="2258855" cy="80706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3EAB7-452D-43AB-8F5B-5CCAB64B2526}"/>
              </a:ext>
            </a:extLst>
          </p:cNvPr>
          <p:cNvSpPr/>
          <p:nvPr/>
        </p:nvSpPr>
        <p:spPr>
          <a:xfrm>
            <a:off x="5570527" y="3066870"/>
            <a:ext cx="810515" cy="6653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7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</TotalTime>
  <Words>4346</Words>
  <Application>Microsoft Office PowerPoint</Application>
  <PresentationFormat>On-screen Show (4:3)</PresentationFormat>
  <Paragraphs>589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Chen</dc:creator>
  <cp:lastModifiedBy>Ann Chen</cp:lastModifiedBy>
  <cp:revision>232</cp:revision>
  <dcterms:created xsi:type="dcterms:W3CDTF">2018-05-23T00:29:53Z</dcterms:created>
  <dcterms:modified xsi:type="dcterms:W3CDTF">2018-08-08T15:23:04Z</dcterms:modified>
</cp:coreProperties>
</file>