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85" r:id="rId2"/>
    <p:sldId id="289" r:id="rId3"/>
    <p:sldId id="294" r:id="rId4"/>
    <p:sldId id="297" r:id="rId5"/>
    <p:sldId id="295" r:id="rId6"/>
    <p:sldId id="296" r:id="rId7"/>
    <p:sldId id="298" r:id="rId8"/>
    <p:sldId id="293" r:id="rId9"/>
  </p:sldIdLst>
  <p:sldSz cx="9144000" cy="5143500" type="screen16x9"/>
  <p:notesSz cx="6858000" cy="9144000"/>
  <p:embeddedFontLst>
    <p:embeddedFont>
      <p:font typeface="Lora" panose="020B0604020202020204" charset="0"/>
      <p:regular r:id="rId11"/>
      <p:bold r:id="rId12"/>
      <p:italic r:id="rId13"/>
      <p:boldItalic r:id="rId14"/>
    </p:embeddedFont>
    <p:embeddedFont>
      <p:font typeface="Quattrocento Sans" panose="020B060402020202020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48"/>
    <a:srgbClr val="BF5700"/>
    <a:srgbClr val="0F6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9F38F1-E037-4566-BFCD-D17289D20027}" v="91" dt="2018-11-28T05:59:53.101"/>
  </p1510:revLst>
</p1510:revInfo>
</file>

<file path=ppt/tableStyles.xml><?xml version="1.0" encoding="utf-8"?>
<a:tblStyleLst xmlns:a="http://schemas.openxmlformats.org/drawingml/2006/main" def="{49386F1A-B1CC-4D9E-B3F0-66CD13272BCF}">
  <a:tblStyle styleId="{49386F1A-B1CC-4D9E-B3F0-66CD13272BC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94712" autoAdjust="0"/>
  </p:normalViewPr>
  <p:slideViewPr>
    <p:cSldViewPr snapToGrid="0">
      <p:cViewPr varScale="1">
        <p:scale>
          <a:sx n="142" d="100"/>
          <a:sy n="142" d="100"/>
        </p:scale>
        <p:origin x="86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145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929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599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621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059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26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28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BF5700"/>
          </a:solidFill>
          <a:ln>
            <a:solidFill>
              <a:srgbClr val="333F48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2" descr="Image result for ut longhorns">
            <a:extLst>
              <a:ext uri="{FF2B5EF4-FFF2-40B4-BE49-F238E27FC236}">
                <a16:creationId xmlns:a16="http://schemas.microsoft.com/office/drawing/2014/main" id="{F86C4FF1-D283-43D0-BD1A-B3DA574B0A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925" y="4419601"/>
            <a:ext cx="838199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BF5700"/>
          </a:solidFill>
          <a:ln>
            <a:solidFill>
              <a:srgbClr val="333F48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2" descr="Image result for ut longhorns">
            <a:extLst>
              <a:ext uri="{FF2B5EF4-FFF2-40B4-BE49-F238E27FC236}">
                <a16:creationId xmlns:a16="http://schemas.microsoft.com/office/drawing/2014/main" id="{54B7F7BD-3E7F-43F6-8090-1457A46D8B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925" y="4419601"/>
            <a:ext cx="838199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BF5700"/>
          </a:solidFill>
          <a:ln>
            <a:solidFill>
              <a:srgbClr val="333F48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2" descr="Image result for ut longhorns">
            <a:extLst>
              <a:ext uri="{FF2B5EF4-FFF2-40B4-BE49-F238E27FC236}">
                <a16:creationId xmlns:a16="http://schemas.microsoft.com/office/drawing/2014/main" id="{C0AC5AC2-DAFA-41DC-9F2A-13E6121A7B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925" y="4419601"/>
            <a:ext cx="838199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ut longhorns">
            <a:extLst>
              <a:ext uri="{FF2B5EF4-FFF2-40B4-BE49-F238E27FC236}">
                <a16:creationId xmlns:a16="http://schemas.microsoft.com/office/drawing/2014/main" id="{4ED95D80-DE8F-4258-8808-1EEC651B3D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925" y="4419601"/>
            <a:ext cx="838199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chisonbrent/361C_Image_Process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2181-50F5-4169-B72B-63DD3CC6D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630" y="2003888"/>
            <a:ext cx="5437788" cy="1159799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Parallel GPU Algorithms for Image Processing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3B85E23A-8FA9-4530-BAB2-C3C39087F0DB}"/>
              </a:ext>
            </a:extLst>
          </p:cNvPr>
          <p:cNvSpPr txBox="1">
            <a:spLocks/>
          </p:cNvSpPr>
          <p:nvPr/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i="1" dirty="0">
                <a:latin typeface="Roboto" panose="02000000000000000000" pitchFamily="2" charset="0"/>
                <a:ea typeface="Roboto" panose="02000000000000000000" pitchFamily="2" charset="0"/>
              </a:rPr>
              <a:t>Brent Atchison, David Bush, Johnathon Love, Tauseef Aziz </a:t>
            </a:r>
          </a:p>
        </p:txBody>
      </p:sp>
      <p:pic>
        <p:nvPicPr>
          <p:cNvPr id="9" name="Graphic 8" descr="Processor">
            <a:extLst>
              <a:ext uri="{FF2B5EF4-FFF2-40B4-BE49-F238E27FC236}">
                <a16:creationId xmlns:a16="http://schemas.microsoft.com/office/drawing/2014/main" id="{AA96F878-3491-4FEA-ADE7-FC1271C0B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8117" y="3479420"/>
            <a:ext cx="421278" cy="42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4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The Motivation</a:t>
            </a:r>
            <a:endParaRPr lang="e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108383" y="1629922"/>
            <a:ext cx="7369988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rgbClr val="BF5700"/>
              </a:buClr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Image processing is a natural fit for data parallel processing</a:t>
            </a:r>
          </a:p>
          <a:p>
            <a:pPr marL="342900" indent="-342900">
              <a:spcBef>
                <a:spcPts val="0"/>
              </a:spcBef>
              <a:buClr>
                <a:srgbClr val="BF5700"/>
              </a:buClr>
            </a:pPr>
            <a:endParaRPr lang="en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spcBef>
                <a:spcPts val="0"/>
              </a:spcBef>
              <a:buClr>
                <a:srgbClr val="BF5700"/>
              </a:buClr>
            </a:pPr>
            <a:r>
              <a:rPr lang="en" sz="2000" dirty="0">
                <a:latin typeface="Roboto" panose="02000000000000000000" pitchFamily="2" charset="0"/>
                <a:ea typeface="Roboto" panose="02000000000000000000" pitchFamily="2" charset="0"/>
              </a:rPr>
              <a:t>Pixels can be mapped directly to threads</a:t>
            </a:r>
          </a:p>
          <a:p>
            <a:pPr marL="342900" indent="-342900">
              <a:spcBef>
                <a:spcPts val="0"/>
              </a:spcBef>
              <a:buClr>
                <a:srgbClr val="BF5700"/>
              </a:buClr>
            </a:pPr>
            <a:endParaRPr lang="en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spcBef>
                <a:spcPts val="0"/>
              </a:spcBef>
              <a:buClr>
                <a:srgbClr val="BF5700"/>
              </a:buClr>
            </a:pPr>
            <a:r>
              <a:rPr lang="en" sz="2000" dirty="0">
                <a:latin typeface="Roboto" panose="02000000000000000000" pitchFamily="2" charset="0"/>
                <a:ea typeface="Roboto" panose="02000000000000000000" pitchFamily="2" charset="0"/>
              </a:rPr>
              <a:t>Data can be shared between pixels and threads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Graphic 2" descr="Head with Gears">
            <a:extLst>
              <a:ext uri="{FF2B5EF4-FFF2-40B4-BE49-F238E27FC236}">
                <a16:creationId xmlns:a16="http://schemas.microsoft.com/office/drawing/2014/main" id="{05632883-92B1-4676-81F0-1AE10BFF7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335" y="969846"/>
            <a:ext cx="336176" cy="33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9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Gaussian Image Blur Filter</a:t>
            </a:r>
            <a:endParaRPr lang="e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045170" y="1618700"/>
            <a:ext cx="3679229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Clr>
                <a:srgbClr val="BF5700"/>
              </a:buClr>
            </a:pPr>
            <a:r>
              <a:rPr lang="en-US" sz="1800" dirty="0"/>
              <a:t>Reduces the noise and detail in an image</a:t>
            </a:r>
          </a:p>
          <a:p>
            <a:pPr marL="342900" indent="-342900">
              <a:buClr>
                <a:srgbClr val="BF5700"/>
              </a:buClr>
            </a:pPr>
            <a:endParaRPr lang="en-US" sz="1800" dirty="0"/>
          </a:p>
          <a:p>
            <a:pPr marL="342900" indent="-342900">
              <a:buClr>
                <a:srgbClr val="BF5700"/>
              </a:buClr>
            </a:pPr>
            <a:r>
              <a:rPr lang="en-US" sz="1800" dirty="0"/>
              <a:t>Involves convolving with a Gaussian Function</a:t>
            </a:r>
          </a:p>
          <a:p>
            <a:pPr marL="342900" indent="-342900">
              <a:buClr>
                <a:srgbClr val="BF5700"/>
              </a:buClr>
            </a:pPr>
            <a:endParaRPr lang="en-US" sz="1800" dirty="0"/>
          </a:p>
          <a:p>
            <a:pPr marL="342900" indent="-342900">
              <a:buClr>
                <a:srgbClr val="BF5700"/>
              </a:buClr>
            </a:pPr>
            <a:r>
              <a:rPr lang="en-US" sz="1800" dirty="0"/>
              <a:t>CPU Runtime: 0.102 s</a:t>
            </a:r>
          </a:p>
          <a:p>
            <a:pPr marL="342900" indent="-342900">
              <a:buClr>
                <a:srgbClr val="BF5700"/>
              </a:buClr>
            </a:pPr>
            <a:endParaRPr lang="en-US" sz="1800" dirty="0"/>
          </a:p>
          <a:p>
            <a:pPr marL="342900" indent="-342900">
              <a:buClr>
                <a:srgbClr val="BF5700"/>
              </a:buClr>
            </a:pPr>
            <a:r>
              <a:rPr lang="en-US" sz="1800" dirty="0"/>
              <a:t>GPU Runtime: 35.3 </a:t>
            </a:r>
            <a:r>
              <a:rPr lang="el-GR" sz="1800" dirty="0"/>
              <a:t>μ</a:t>
            </a:r>
            <a:r>
              <a:rPr lang="en-US" sz="1800" dirty="0"/>
              <a:t>s</a:t>
            </a:r>
          </a:p>
          <a:p>
            <a:pPr marL="342900" indent="-342900">
              <a:buClr>
                <a:srgbClr val="BF5700"/>
              </a:buClr>
            </a:pPr>
            <a:endParaRPr lang="en-US" sz="1800" dirty="0"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48066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/>
              <a:t>Before: </a:t>
            </a:r>
          </a:p>
          <a:p>
            <a:pPr lvl="0" rtl="0">
              <a:spcBef>
                <a:spcPts val="0"/>
              </a:spcBef>
              <a:buNone/>
            </a:pPr>
            <a:endParaRPr lang="en-US" sz="1800" dirty="0"/>
          </a:p>
          <a:p>
            <a:pPr lvl="0" rtl="0">
              <a:spcBef>
                <a:spcPts val="0"/>
              </a:spcBef>
              <a:buNone/>
            </a:pPr>
            <a:endParaRPr lang="en-US" sz="1800" dirty="0"/>
          </a:p>
          <a:p>
            <a:pPr lvl="0" rtl="0">
              <a:spcBef>
                <a:spcPts val="0"/>
              </a:spcBef>
              <a:buNone/>
            </a:pPr>
            <a:endParaRPr lang="en-US" sz="1800" dirty="0"/>
          </a:p>
          <a:p>
            <a:pPr lvl="0" rtl="0">
              <a:spcBef>
                <a:spcPts val="0"/>
              </a:spcBef>
              <a:buNone/>
            </a:pPr>
            <a:endParaRPr lang="en-US" sz="1800" dirty="0"/>
          </a:p>
          <a:p>
            <a:pPr lvl="0" rtl="0">
              <a:spcBef>
                <a:spcPts val="0"/>
              </a:spcBef>
              <a:buNone/>
            </a:pPr>
            <a:r>
              <a:rPr lang="en-US" sz="1800" dirty="0"/>
              <a:t>After: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</p:txBody>
      </p:sp>
      <p:sp>
        <p:nvSpPr>
          <p:cNvPr id="3" name="AutoShape 4" descr="Blur">
            <a:extLst>
              <a:ext uri="{FF2B5EF4-FFF2-40B4-BE49-F238E27FC236}">
                <a16:creationId xmlns:a16="http://schemas.microsoft.com/office/drawing/2014/main" id="{A708741F-AE75-4397-9B95-02D4EF5D97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8FFA30B-C56B-4378-9B64-0056B3714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350" y="3356400"/>
            <a:ext cx="2407685" cy="16074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C0E590-35DD-453E-BAE1-5F72F38BD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349" y="1615608"/>
            <a:ext cx="2407685" cy="1607484"/>
          </a:xfrm>
          <a:prstGeom prst="rect">
            <a:avLst/>
          </a:prstGeom>
        </p:spPr>
      </p:pic>
      <p:pic>
        <p:nvPicPr>
          <p:cNvPr id="16" name="Graphic 15" descr="Camera">
            <a:extLst>
              <a:ext uri="{FF2B5EF4-FFF2-40B4-BE49-F238E27FC236}">
                <a16:creationId xmlns:a16="http://schemas.microsoft.com/office/drawing/2014/main" id="{0981DA41-EFAB-4D9E-A320-444CEE8D41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597" y="974618"/>
            <a:ext cx="304801" cy="3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9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Negative Image Filter</a:t>
            </a:r>
            <a:endParaRPr lang="e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045170" y="1618700"/>
            <a:ext cx="3679229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Clr>
                <a:srgbClr val="BF5700"/>
              </a:buClr>
            </a:pPr>
            <a:r>
              <a:rPr lang="en-US" sz="1800" dirty="0"/>
              <a:t>Finds the opposite pixel values</a:t>
            </a:r>
          </a:p>
          <a:p>
            <a:pPr marL="342900" indent="-342900">
              <a:buClr>
                <a:srgbClr val="BF5700"/>
              </a:buClr>
            </a:pPr>
            <a:endParaRPr lang="en-US" sz="1800" dirty="0"/>
          </a:p>
          <a:p>
            <a:pPr marL="342900" indent="-342900">
              <a:buClr>
                <a:srgbClr val="BF5700"/>
              </a:buClr>
            </a:pPr>
            <a:r>
              <a:rPr lang="en-US" sz="1800" dirty="0"/>
              <a:t>Operates individually on each pixel</a:t>
            </a:r>
          </a:p>
          <a:p>
            <a:pPr marL="342900" indent="-342900">
              <a:buClr>
                <a:srgbClr val="BF5700"/>
              </a:buClr>
            </a:pPr>
            <a:endParaRPr lang="en-US" sz="1800" dirty="0"/>
          </a:p>
          <a:p>
            <a:pPr marL="342900" indent="-342900">
              <a:buClr>
                <a:srgbClr val="BF5700"/>
              </a:buClr>
            </a:pPr>
            <a:r>
              <a:rPr lang="en-US" sz="1800" dirty="0"/>
              <a:t>CPU Runtime: 3.49 </a:t>
            </a:r>
            <a:r>
              <a:rPr lang="en-US" sz="1800" dirty="0" err="1"/>
              <a:t>ms</a:t>
            </a:r>
            <a:endParaRPr lang="en-US" sz="1800" dirty="0"/>
          </a:p>
          <a:p>
            <a:pPr marL="342900" indent="-342900">
              <a:buClr>
                <a:srgbClr val="BF5700"/>
              </a:buClr>
            </a:pPr>
            <a:endParaRPr lang="en-US" sz="1800" dirty="0"/>
          </a:p>
          <a:p>
            <a:pPr marL="342900" indent="-342900">
              <a:buClr>
                <a:srgbClr val="BF5700"/>
              </a:buClr>
            </a:pPr>
            <a:r>
              <a:rPr lang="en-US" sz="1800" dirty="0"/>
              <a:t>GPU Runtime: 38.4</a:t>
            </a:r>
            <a:r>
              <a:rPr lang="el-GR" sz="1800" dirty="0"/>
              <a:t> μ</a:t>
            </a:r>
            <a:r>
              <a:rPr lang="en-US" sz="1800" dirty="0"/>
              <a:t>s</a:t>
            </a:r>
          </a:p>
          <a:p>
            <a:pPr marL="342900" indent="-342900">
              <a:buClr>
                <a:srgbClr val="BF5700"/>
              </a:buClr>
            </a:pPr>
            <a:endParaRPr lang="en-US" sz="1800" dirty="0"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48066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/>
              <a:t>Before: </a:t>
            </a:r>
          </a:p>
          <a:p>
            <a:pPr lvl="0" rtl="0">
              <a:spcBef>
                <a:spcPts val="0"/>
              </a:spcBef>
              <a:buNone/>
            </a:pPr>
            <a:endParaRPr lang="en-US" sz="1800" dirty="0"/>
          </a:p>
          <a:p>
            <a:pPr lvl="0" rtl="0">
              <a:spcBef>
                <a:spcPts val="0"/>
              </a:spcBef>
              <a:buNone/>
            </a:pPr>
            <a:endParaRPr lang="en-US" sz="1800" dirty="0"/>
          </a:p>
          <a:p>
            <a:pPr lvl="0" rtl="0">
              <a:spcBef>
                <a:spcPts val="0"/>
              </a:spcBef>
              <a:buNone/>
            </a:pPr>
            <a:endParaRPr lang="en-US" sz="1800" dirty="0"/>
          </a:p>
          <a:p>
            <a:pPr lvl="0" rtl="0">
              <a:spcBef>
                <a:spcPts val="0"/>
              </a:spcBef>
              <a:buNone/>
            </a:pPr>
            <a:endParaRPr lang="en-US" sz="1800" dirty="0"/>
          </a:p>
          <a:p>
            <a:pPr lvl="0" rtl="0">
              <a:spcBef>
                <a:spcPts val="0"/>
              </a:spcBef>
              <a:buNone/>
            </a:pPr>
            <a:r>
              <a:rPr lang="en-US" sz="1800" dirty="0"/>
              <a:t>After: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</p:txBody>
      </p:sp>
      <p:sp>
        <p:nvSpPr>
          <p:cNvPr id="3" name="AutoShape 4" descr="Blur">
            <a:extLst>
              <a:ext uri="{FF2B5EF4-FFF2-40B4-BE49-F238E27FC236}">
                <a16:creationId xmlns:a16="http://schemas.microsoft.com/office/drawing/2014/main" id="{A708741F-AE75-4397-9B95-02D4EF5D97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8FFA30B-C56B-4378-9B64-0056B3714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350" y="3356400"/>
            <a:ext cx="2407685" cy="16074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C0E590-35DD-453E-BAE1-5F72F38BD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349" y="1615608"/>
            <a:ext cx="2407685" cy="16074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69D2BC-5D6A-4C03-BD66-71FE3ADBF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349" y="3356400"/>
            <a:ext cx="2407684" cy="1607483"/>
          </a:xfrm>
          <a:prstGeom prst="rect">
            <a:avLst/>
          </a:prstGeom>
        </p:spPr>
      </p:pic>
      <p:pic>
        <p:nvPicPr>
          <p:cNvPr id="15" name="Graphic 14" descr="Camera">
            <a:extLst>
              <a:ext uri="{FF2B5EF4-FFF2-40B4-BE49-F238E27FC236}">
                <a16:creationId xmlns:a16="http://schemas.microsoft.com/office/drawing/2014/main" id="{A7FB95CC-7D7F-4D62-B375-D6559F9E41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2597" y="974618"/>
            <a:ext cx="304801" cy="3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2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Greyscale Image Filter</a:t>
            </a:r>
            <a:endParaRPr lang="e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045170" y="1618700"/>
            <a:ext cx="3679229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Clr>
                <a:srgbClr val="BF5700"/>
              </a:buClr>
            </a:pPr>
            <a:r>
              <a:rPr lang="en-US" sz="1800" dirty="0"/>
              <a:t>Measures light in each pixel</a:t>
            </a:r>
          </a:p>
          <a:p>
            <a:pPr marL="342900" indent="-342900">
              <a:buClr>
                <a:srgbClr val="BF5700"/>
              </a:buClr>
            </a:pPr>
            <a:endParaRPr lang="en-US" sz="1800" dirty="0"/>
          </a:p>
          <a:p>
            <a:pPr marL="342900" indent="-342900">
              <a:buClr>
                <a:srgbClr val="BF5700"/>
              </a:buClr>
            </a:pPr>
            <a:r>
              <a:rPr lang="en-US" sz="1800" dirty="0"/>
              <a:t>Reconstructs image using the intensity found for each pixel</a:t>
            </a:r>
          </a:p>
          <a:p>
            <a:pPr marL="342900" indent="-342900">
              <a:buClr>
                <a:srgbClr val="BF5700"/>
              </a:buClr>
            </a:pPr>
            <a:endParaRPr lang="en-US" sz="1800" dirty="0"/>
          </a:p>
          <a:p>
            <a:pPr marL="342900" indent="-342900">
              <a:buClr>
                <a:srgbClr val="BF5700"/>
              </a:buClr>
            </a:pPr>
            <a:r>
              <a:rPr lang="en-US" sz="1800" dirty="0"/>
              <a:t>CPU Runtime: 3.99 </a:t>
            </a:r>
            <a:r>
              <a:rPr lang="en-US" sz="1800" dirty="0" err="1"/>
              <a:t>ms</a:t>
            </a:r>
            <a:endParaRPr lang="en-US" sz="1800" dirty="0"/>
          </a:p>
          <a:p>
            <a:pPr marL="342900" indent="-342900">
              <a:buClr>
                <a:srgbClr val="BF5700"/>
              </a:buClr>
            </a:pPr>
            <a:endParaRPr lang="en-US" sz="1800" dirty="0"/>
          </a:p>
          <a:p>
            <a:pPr marL="342900" indent="-342900">
              <a:buClr>
                <a:srgbClr val="BF5700"/>
              </a:buClr>
            </a:pPr>
            <a:r>
              <a:rPr lang="en-US" sz="1800" dirty="0"/>
              <a:t>GPU Runtime: 43.0 </a:t>
            </a:r>
            <a:r>
              <a:rPr lang="el-GR" sz="1800" dirty="0"/>
              <a:t>μ</a:t>
            </a:r>
            <a:r>
              <a:rPr lang="en-US" sz="1800" dirty="0"/>
              <a:t>s</a:t>
            </a:r>
          </a:p>
          <a:p>
            <a:pPr marL="342900" indent="-342900">
              <a:buClr>
                <a:srgbClr val="BF5700"/>
              </a:buClr>
            </a:pPr>
            <a:endParaRPr lang="en-US" sz="1800" dirty="0"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48066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/>
              <a:t>Before: </a:t>
            </a:r>
          </a:p>
          <a:p>
            <a:pPr lvl="0" rtl="0">
              <a:spcBef>
                <a:spcPts val="0"/>
              </a:spcBef>
              <a:buNone/>
            </a:pPr>
            <a:endParaRPr lang="en-US" sz="1800" dirty="0"/>
          </a:p>
          <a:p>
            <a:pPr lvl="0" rtl="0">
              <a:spcBef>
                <a:spcPts val="0"/>
              </a:spcBef>
              <a:buNone/>
            </a:pPr>
            <a:endParaRPr lang="en-US" sz="1800" dirty="0"/>
          </a:p>
          <a:p>
            <a:pPr lvl="0" rtl="0">
              <a:spcBef>
                <a:spcPts val="0"/>
              </a:spcBef>
              <a:buNone/>
            </a:pPr>
            <a:endParaRPr lang="en-US" sz="1800" dirty="0"/>
          </a:p>
          <a:p>
            <a:pPr lvl="0" rtl="0">
              <a:spcBef>
                <a:spcPts val="0"/>
              </a:spcBef>
              <a:buNone/>
            </a:pPr>
            <a:endParaRPr lang="en-US" sz="1800" dirty="0"/>
          </a:p>
          <a:p>
            <a:pPr lvl="0" rtl="0">
              <a:spcBef>
                <a:spcPts val="0"/>
              </a:spcBef>
              <a:buNone/>
            </a:pPr>
            <a:r>
              <a:rPr lang="en-US" sz="1800" dirty="0"/>
              <a:t>After: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</p:txBody>
      </p:sp>
      <p:sp>
        <p:nvSpPr>
          <p:cNvPr id="3" name="AutoShape 4" descr="Blur">
            <a:extLst>
              <a:ext uri="{FF2B5EF4-FFF2-40B4-BE49-F238E27FC236}">
                <a16:creationId xmlns:a16="http://schemas.microsoft.com/office/drawing/2014/main" id="{A708741F-AE75-4397-9B95-02D4EF5D97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8FFA30B-C56B-4378-9B64-0056B3714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350" y="3356400"/>
            <a:ext cx="2407685" cy="16074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C0E590-35DD-453E-BAE1-5F72F38BD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349" y="1615608"/>
            <a:ext cx="2407685" cy="16074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7D808D-0934-4213-840F-2BA8AF45C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348" y="3356400"/>
            <a:ext cx="2407685" cy="1607484"/>
          </a:xfrm>
          <a:prstGeom prst="rect">
            <a:avLst/>
          </a:prstGeom>
        </p:spPr>
      </p:pic>
      <p:pic>
        <p:nvPicPr>
          <p:cNvPr id="15" name="Graphic 14" descr="Camera">
            <a:extLst>
              <a:ext uri="{FF2B5EF4-FFF2-40B4-BE49-F238E27FC236}">
                <a16:creationId xmlns:a16="http://schemas.microsoft.com/office/drawing/2014/main" id="{999D53E3-A3D6-449E-BF22-04ECE6FE4E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2597" y="974618"/>
            <a:ext cx="304801" cy="3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9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Median Image Filter</a:t>
            </a:r>
            <a:endParaRPr lang="e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045170" y="1618700"/>
            <a:ext cx="3679229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Clr>
                <a:srgbClr val="BF5700"/>
              </a:buClr>
            </a:pPr>
            <a:r>
              <a:rPr lang="en-US" sz="1800" dirty="0"/>
              <a:t>Removes noise from an image while preserving the edges</a:t>
            </a:r>
          </a:p>
          <a:p>
            <a:pPr marL="342900" indent="-342900">
              <a:buClr>
                <a:srgbClr val="BF5700"/>
              </a:buClr>
            </a:pPr>
            <a:endParaRPr lang="en-US" sz="1800" dirty="0"/>
          </a:p>
          <a:p>
            <a:pPr marL="342900" indent="-342900">
              <a:buClr>
                <a:srgbClr val="BF5700"/>
              </a:buClr>
            </a:pPr>
            <a:r>
              <a:rPr lang="en-US" sz="1800" dirty="0"/>
              <a:t>Examines neighboring pixels to determine new pixel value</a:t>
            </a:r>
          </a:p>
          <a:p>
            <a:pPr marL="342900" indent="-342900">
              <a:buClr>
                <a:srgbClr val="BF5700"/>
              </a:buClr>
            </a:pPr>
            <a:endParaRPr lang="en-US" sz="1800" dirty="0"/>
          </a:p>
          <a:p>
            <a:pPr marL="342900" indent="-342900">
              <a:buClr>
                <a:srgbClr val="BF5700"/>
              </a:buClr>
            </a:pPr>
            <a:r>
              <a:rPr lang="en-US" sz="1800" dirty="0"/>
              <a:t>CPU Runtime: 29.2 </a:t>
            </a:r>
            <a:r>
              <a:rPr lang="en-US" sz="1800" dirty="0" err="1"/>
              <a:t>ms</a:t>
            </a:r>
            <a:endParaRPr lang="en-US" sz="1800" dirty="0"/>
          </a:p>
          <a:p>
            <a:pPr marL="342900" indent="-342900">
              <a:buClr>
                <a:srgbClr val="BF5700"/>
              </a:buClr>
            </a:pPr>
            <a:endParaRPr lang="en-US" sz="1800" dirty="0"/>
          </a:p>
          <a:p>
            <a:pPr marL="342900" indent="-342900">
              <a:buClr>
                <a:srgbClr val="BF5700"/>
              </a:buClr>
            </a:pPr>
            <a:r>
              <a:rPr lang="en-US" sz="1800" dirty="0"/>
              <a:t>GPU Runtime: 29.0 </a:t>
            </a:r>
            <a:r>
              <a:rPr lang="el-GR" sz="1800" dirty="0"/>
              <a:t>μ</a:t>
            </a:r>
            <a:r>
              <a:rPr lang="en-US" sz="1800" dirty="0"/>
              <a:t>s</a:t>
            </a:r>
          </a:p>
          <a:p>
            <a:pPr marL="342900" indent="-342900">
              <a:buClr>
                <a:srgbClr val="BF5700"/>
              </a:buClr>
            </a:pPr>
            <a:endParaRPr lang="en-US" sz="1800" dirty="0"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48066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/>
              <a:t>Before: </a:t>
            </a:r>
          </a:p>
          <a:p>
            <a:pPr lvl="0" rtl="0">
              <a:spcBef>
                <a:spcPts val="0"/>
              </a:spcBef>
              <a:buNone/>
            </a:pPr>
            <a:endParaRPr lang="en-US" sz="1800" dirty="0"/>
          </a:p>
          <a:p>
            <a:pPr lvl="0" rtl="0">
              <a:spcBef>
                <a:spcPts val="0"/>
              </a:spcBef>
              <a:buNone/>
            </a:pPr>
            <a:endParaRPr lang="en-US" sz="1800" dirty="0"/>
          </a:p>
          <a:p>
            <a:pPr lvl="0" rtl="0">
              <a:spcBef>
                <a:spcPts val="0"/>
              </a:spcBef>
              <a:buNone/>
            </a:pPr>
            <a:endParaRPr lang="en-US" sz="1800" dirty="0"/>
          </a:p>
          <a:p>
            <a:pPr lvl="0" rtl="0">
              <a:spcBef>
                <a:spcPts val="0"/>
              </a:spcBef>
              <a:buNone/>
            </a:pPr>
            <a:endParaRPr lang="en-US" sz="1800" dirty="0"/>
          </a:p>
          <a:p>
            <a:pPr lvl="0" rtl="0">
              <a:spcBef>
                <a:spcPts val="0"/>
              </a:spcBef>
              <a:buNone/>
            </a:pPr>
            <a:r>
              <a:rPr lang="en-US" sz="1800" dirty="0"/>
              <a:t>After: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</p:txBody>
      </p:sp>
      <p:sp>
        <p:nvSpPr>
          <p:cNvPr id="3" name="AutoShape 4" descr="Blur">
            <a:extLst>
              <a:ext uri="{FF2B5EF4-FFF2-40B4-BE49-F238E27FC236}">
                <a16:creationId xmlns:a16="http://schemas.microsoft.com/office/drawing/2014/main" id="{A708741F-AE75-4397-9B95-02D4EF5D97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330D6E-13F9-4A28-808E-1B55EC759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320" y="1415639"/>
            <a:ext cx="1564059" cy="1669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9683CA-1CA3-44D9-91AA-7E0B92F55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319" y="3288032"/>
            <a:ext cx="1564059" cy="1669333"/>
          </a:xfrm>
          <a:prstGeom prst="rect">
            <a:avLst/>
          </a:prstGeom>
        </p:spPr>
      </p:pic>
      <p:pic>
        <p:nvPicPr>
          <p:cNvPr id="17" name="Graphic 16" descr="Camera">
            <a:extLst>
              <a:ext uri="{FF2B5EF4-FFF2-40B4-BE49-F238E27FC236}">
                <a16:creationId xmlns:a16="http://schemas.microsoft.com/office/drawing/2014/main" id="{CD8206D3-522B-424B-9388-3B8625CC29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597" y="974618"/>
            <a:ext cx="304801" cy="3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The Bottom Line</a:t>
            </a:r>
            <a:endParaRPr lang="e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045169" y="1618700"/>
            <a:ext cx="5913684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Clr>
                <a:srgbClr val="BF5700"/>
              </a:buClr>
            </a:pPr>
            <a:r>
              <a:rPr lang="en-US" sz="1800" dirty="0"/>
              <a:t>Gaussian Image Blur: 289,000.0% speedup</a:t>
            </a:r>
          </a:p>
          <a:p>
            <a:pPr marL="342900" indent="-342900">
              <a:buClr>
                <a:srgbClr val="BF5700"/>
              </a:buClr>
            </a:pPr>
            <a:endParaRPr lang="en-US" sz="1800" dirty="0"/>
          </a:p>
          <a:p>
            <a:pPr marL="342900" indent="-342900">
              <a:buClr>
                <a:srgbClr val="BF5700"/>
              </a:buClr>
            </a:pPr>
            <a:r>
              <a:rPr lang="en-US" sz="1800" dirty="0"/>
              <a:t>Negative Image Filter: 9,090.0% speedup</a:t>
            </a:r>
          </a:p>
          <a:p>
            <a:pPr marL="342900" indent="-342900">
              <a:buClr>
                <a:srgbClr val="BF5700"/>
              </a:buClr>
            </a:pPr>
            <a:endParaRPr lang="en-US" sz="1800" dirty="0"/>
          </a:p>
          <a:p>
            <a:pPr marL="342900" indent="-342900">
              <a:buClr>
                <a:srgbClr val="BF5700"/>
              </a:buClr>
            </a:pPr>
            <a:r>
              <a:rPr lang="en-US" sz="1800" dirty="0"/>
              <a:t>Greyscale Image Filter: 9,280.0% speedup</a:t>
            </a:r>
          </a:p>
          <a:p>
            <a:pPr marL="342900" indent="-342900">
              <a:buClr>
                <a:srgbClr val="BF5700"/>
              </a:buClr>
            </a:pPr>
            <a:endParaRPr lang="en-US" sz="1800" dirty="0"/>
          </a:p>
          <a:p>
            <a:pPr marL="342900" indent="-342900">
              <a:buClr>
                <a:srgbClr val="BF5700"/>
              </a:buClr>
            </a:pPr>
            <a:r>
              <a:rPr lang="en-US" sz="1800" dirty="0"/>
              <a:t>Median Image Filter: 100,700.0% speedup</a:t>
            </a:r>
          </a:p>
          <a:p>
            <a:pPr marL="342900" indent="-342900">
              <a:buClr>
                <a:srgbClr val="BF5700"/>
              </a:buClr>
            </a:pPr>
            <a:endParaRPr lang="en-US" sz="1800" dirty="0"/>
          </a:p>
          <a:p>
            <a:pPr marL="342900" indent="-342900">
              <a:buClr>
                <a:srgbClr val="BF5700"/>
              </a:buClr>
            </a:pPr>
            <a:endParaRPr lang="en-US" sz="1800" dirty="0"/>
          </a:p>
        </p:txBody>
      </p:sp>
      <p:sp>
        <p:nvSpPr>
          <p:cNvPr id="3" name="AutoShape 4" descr="Blur">
            <a:extLst>
              <a:ext uri="{FF2B5EF4-FFF2-40B4-BE49-F238E27FC236}">
                <a16:creationId xmlns:a16="http://schemas.microsoft.com/office/drawing/2014/main" id="{A708741F-AE75-4397-9B95-02D4EF5D97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raphic 9" descr="Upward trend">
            <a:extLst>
              <a:ext uri="{FF2B5EF4-FFF2-40B4-BE49-F238E27FC236}">
                <a16:creationId xmlns:a16="http://schemas.microsoft.com/office/drawing/2014/main" id="{978630FA-2495-42C4-8A42-126001F2B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2683" y="995083"/>
            <a:ext cx="284972" cy="28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4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subTitle" idx="4294967295"/>
          </p:nvPr>
        </p:nvSpPr>
        <p:spPr>
          <a:xfrm>
            <a:off x="4122738" y="2093913"/>
            <a:ext cx="5021262" cy="7842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>
                <a:latin typeface="Roboto" panose="02000000000000000000" pitchFamily="2" charset="0"/>
                <a:ea typeface="Roboto" panose="02000000000000000000" pitchFamily="2" charset="0"/>
                <a:cs typeface="Lora"/>
                <a:sym typeface="Lora"/>
              </a:rPr>
              <a:t>Any questions 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 can find </a:t>
            </a: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 repo at</a:t>
            </a:r>
          </a:p>
          <a:p>
            <a:pPr marL="457200" lvl="0" indent="-342900">
              <a:spcBef>
                <a:spcPts val="0"/>
              </a:spcBef>
            </a:pP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https://github.com/atchisonbrent/361C_Image_Processing</a:t>
            </a: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" sz="18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4235450" y="815975"/>
            <a:ext cx="4908550" cy="11604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latin typeface="Roboto" panose="02000000000000000000" pitchFamily="2" charset="0"/>
                <a:ea typeface="Roboto" panose="02000000000000000000" pitchFamily="2" charset="0"/>
              </a:rPr>
              <a:t>Thanks!</a:t>
            </a:r>
          </a:p>
        </p:txBody>
      </p:sp>
      <p:cxnSp>
        <p:nvCxnSpPr>
          <p:cNvPr id="376" name="Shape 376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9" name="Shape 379"/>
          <p:cNvSpPr/>
          <p:nvPr/>
        </p:nvSpPr>
        <p:spPr>
          <a:xfrm>
            <a:off x="831925" y="859175"/>
            <a:ext cx="1131346" cy="1117263"/>
          </a:xfrm>
          <a:prstGeom prst="ellipse">
            <a:avLst/>
          </a:prstGeom>
          <a:solidFill>
            <a:srgbClr val="BF5700"/>
          </a:solidFill>
          <a:ln>
            <a:solidFill>
              <a:srgbClr val="333F48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  <a:solidFill>
            <a:schemeClr val="bg1"/>
          </a:solidFill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8745015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227</Words>
  <Application>Microsoft Office PowerPoint</Application>
  <PresentationFormat>On-screen Show (16:9)</PresentationFormat>
  <Paragraphs>77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Lora</vt:lpstr>
      <vt:lpstr>Quattrocento Sans</vt:lpstr>
      <vt:lpstr>Roboto</vt:lpstr>
      <vt:lpstr>Viola template</vt:lpstr>
      <vt:lpstr>Parallel GPU Algorithms for Image Processing</vt:lpstr>
      <vt:lpstr>The Motivation</vt:lpstr>
      <vt:lpstr>Gaussian Image Blur Filter</vt:lpstr>
      <vt:lpstr>Negative Image Filter</vt:lpstr>
      <vt:lpstr>Greyscale Image Filter</vt:lpstr>
      <vt:lpstr>Median Image Filter</vt:lpstr>
      <vt:lpstr>The Bottom Line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David Bush</dc:creator>
  <cp:lastModifiedBy>David Bush</cp:lastModifiedBy>
  <cp:revision>17</cp:revision>
  <dcterms:modified xsi:type="dcterms:W3CDTF">2018-11-28T06:01:04Z</dcterms:modified>
</cp:coreProperties>
</file>