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8" r:id="rId7"/>
    <p:sldId id="272" r:id="rId8"/>
    <p:sldId id="271" r:id="rId9"/>
    <p:sldId id="270" r:id="rId10"/>
    <p:sldId id="273" r:id="rId11"/>
    <p:sldId id="274" r:id="rId12"/>
    <p:sldId id="275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8" autoAdjust="0"/>
  </p:normalViewPr>
  <p:slideViewPr>
    <p:cSldViewPr snapToGrid="0">
      <p:cViewPr>
        <p:scale>
          <a:sx n="110" d="100"/>
          <a:sy n="110" d="100"/>
        </p:scale>
        <p:origin x="516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Electrifying a Bus Network</a:t>
            </a:r>
            <a:br>
              <a:rPr lang="en-US" sz="38200" dirty="0"/>
            </a:br>
            <a:br>
              <a:rPr lang="en-US" sz="7300" dirty="0"/>
            </a:br>
            <a:r>
              <a:rPr lang="en-US" sz="6700" dirty="0"/>
              <a:t>A UTA Case Study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Hayden Atchley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/>
        </p:blipFill>
        <p:spPr/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9CFF-7EE4-B0FE-03E0-B885979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1DD5-4FE4-9316-9183-58A0BFAAF7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7800-ED6D-5123-B303-6DCE9A1FC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A0C1D-D2A1-2506-E355-45C13099DD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F679D0-77FC-E046-CD2C-9B7A5F7D36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90B4-90A7-3E5F-17AE-13F6CB6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9" y="776941"/>
            <a:ext cx="3431177" cy="51666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EB7734-8638-D582-7430-046E523994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C9CCAD-7A85-1E02-37C4-F575348B92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9584E5-2B6D-88A4-E30C-085FDC29A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/>
          <a:p>
            <a:r>
              <a:rPr lang="en-US" dirty="0"/>
              <a:t>Electrification =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Power production = </a:t>
            </a:r>
          </a:p>
          <a:p>
            <a:r>
              <a:rPr lang="en-US" dirty="0">
                <a:sym typeface="Wingdings" panose="05000000000000000000" pitchFamily="2" charset="2"/>
              </a:rPr>
              <a:t>	Will get better</a:t>
            </a:r>
          </a:p>
          <a:p>
            <a:r>
              <a:rPr lang="en-US" dirty="0">
                <a:sym typeface="Wingdings" panose="05000000000000000000" pitchFamily="2" charset="2"/>
              </a:rPr>
              <a:t>Lit review/cost analysis rather than emissions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07B-5D6E-C292-9A17-E3301C45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F9A38-56AA-B0DD-ED08-98186FB84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Vehicles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BF26E-CA38-DE16-B3C8-3944B5DF2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Type of bus</a:t>
            </a:r>
          </a:p>
          <a:p>
            <a:r>
              <a:rPr lang="en-US" dirty="0"/>
              <a:t>Fleet size</a:t>
            </a:r>
          </a:p>
          <a:p>
            <a:r>
              <a:rPr lang="en-US" dirty="0"/>
              <a:t>Battery size / range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6388B-2C37-A8FE-C265-3F7425CE86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Charging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41DF4-5656-F98A-0087-10605FF0D7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Power requirements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E66D-FE20-AAC6-2D48-CACB64D4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996950"/>
            <a:ext cx="2848495" cy="4946650"/>
          </a:xfrm>
        </p:spPr>
        <p:txBody>
          <a:bodyPr/>
          <a:lstStyle/>
          <a:p>
            <a:r>
              <a:rPr lang="en-US" dirty="0"/>
              <a:t>Vehicles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Current Fleet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0CAB6-7A53-C889-5D14-4C9682234C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2018</a:t>
            </a:r>
          </a:p>
          <a:p>
            <a:r>
              <a:rPr lang="en-US" dirty="0"/>
              <a:t>3 electric buses (New Flyer XE40)</a:t>
            </a:r>
          </a:p>
          <a:p>
            <a:r>
              <a:rPr lang="en-US" dirty="0"/>
              <a:t>47 CNG (</a:t>
            </a:r>
            <a:r>
              <a:rPr lang="en-US" dirty="0" err="1"/>
              <a:t>Gillig</a:t>
            </a:r>
            <a:r>
              <a:rPr lang="en-US" dirty="0"/>
              <a:t> BRT 40’)</a:t>
            </a:r>
          </a:p>
          <a:p>
            <a:r>
              <a:rPr lang="en-US" dirty="0"/>
              <a:t>54 hybrid-electric (</a:t>
            </a:r>
            <a:r>
              <a:rPr lang="en-US" dirty="0" err="1"/>
              <a:t>Gillig</a:t>
            </a:r>
            <a:r>
              <a:rPr lang="en-US" dirty="0"/>
              <a:t> BRT Hybrid 40’)</a:t>
            </a:r>
          </a:p>
          <a:p>
            <a:r>
              <a:rPr lang="en-US" dirty="0"/>
              <a:t>4 historic trolley</a:t>
            </a:r>
          </a:p>
          <a:p>
            <a:r>
              <a:rPr lang="en-US" dirty="0"/>
              <a:t>UVX (New Flyer XDE60)</a:t>
            </a:r>
          </a:p>
          <a:p>
            <a:endParaRPr lang="en-US" dirty="0"/>
          </a:p>
          <a:p>
            <a:r>
              <a:rPr lang="en-US" dirty="0"/>
              <a:t>15842587 miles annually</a:t>
            </a:r>
          </a:p>
          <a:p>
            <a:r>
              <a:rPr lang="en-US" dirty="0"/>
              <a:t>409 mi / </a:t>
            </a:r>
            <a:r>
              <a:rPr lang="en-US" dirty="0" err="1"/>
              <a:t>veh</a:t>
            </a:r>
            <a:r>
              <a:rPr lang="en-US" dirty="0"/>
              <a:t> / day</a:t>
            </a:r>
          </a:p>
        </p:txBody>
      </p:sp>
    </p:spTree>
    <p:extLst>
      <p:ext uri="{BB962C8B-B14F-4D97-AF65-F5344CB8AC3E}">
        <p14:creationId xmlns:p14="http://schemas.microsoft.com/office/powerpoint/2010/main" val="223531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E66D-FE20-AAC6-2D48-CACB64D4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996950"/>
            <a:ext cx="2848495" cy="4946650"/>
          </a:xfrm>
        </p:spPr>
        <p:txBody>
          <a:bodyPr/>
          <a:lstStyle/>
          <a:p>
            <a:r>
              <a:rPr lang="en-US" dirty="0"/>
              <a:t>Vehicles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Potential</a:t>
            </a:r>
            <a:br>
              <a:rPr lang="en-US" dirty="0"/>
            </a:br>
            <a:r>
              <a:rPr lang="en-US" dirty="0"/>
              <a:t>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0CAB6-7A53-C889-5D14-4C9682234C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New Flyer XE 40</a:t>
            </a:r>
          </a:p>
          <a:p>
            <a:pPr lvl="1"/>
            <a:r>
              <a:rPr lang="en-US" dirty="0"/>
              <a:t>Up to 525 kWh battery ~ 251 miles of range</a:t>
            </a:r>
          </a:p>
          <a:p>
            <a:pPr lvl="1"/>
            <a:endParaRPr lang="en-US" dirty="0"/>
          </a:p>
          <a:p>
            <a:r>
              <a:rPr lang="en-US" dirty="0"/>
              <a:t>Most options are similar</a:t>
            </a:r>
          </a:p>
          <a:p>
            <a:pPr lvl="1"/>
            <a:r>
              <a:rPr lang="en-US" dirty="0"/>
              <a:t>300+ kWh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ED2A-8F04-4672-D104-55D3736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" y="996950"/>
            <a:ext cx="2906805" cy="4946650"/>
          </a:xfrm>
        </p:spPr>
        <p:txBody>
          <a:bodyPr/>
          <a:lstStyle/>
          <a:p>
            <a:r>
              <a:rPr lang="en-US" dirty="0"/>
              <a:t>Charging</a:t>
            </a:r>
            <a:br>
              <a:rPr lang="en-US" dirty="0"/>
            </a:br>
            <a:r>
              <a:rPr lang="en-US" dirty="0"/>
              <a:t>Options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D525-6F91-6D9F-D206-FED37DDB06D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Plug-in charging</a:t>
            </a:r>
          </a:p>
          <a:p>
            <a:pPr lvl="1"/>
            <a:r>
              <a:rPr lang="en-US" dirty="0"/>
              <a:t>L1/L2 = slow (~$2k)</a:t>
            </a:r>
          </a:p>
          <a:p>
            <a:pPr lvl="1"/>
            <a:r>
              <a:rPr lang="en-US" dirty="0"/>
              <a:t>DC fast = 350 kW (~$40k)</a:t>
            </a:r>
          </a:p>
          <a:p>
            <a:r>
              <a:rPr lang="en-US" dirty="0"/>
              <a:t>Overhead charging (</a:t>
            </a:r>
            <a:r>
              <a:rPr lang="en-US" dirty="0" err="1"/>
              <a:t>oppcharge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 to 450 kW</a:t>
            </a:r>
          </a:p>
          <a:p>
            <a:r>
              <a:rPr lang="en-US" dirty="0"/>
              <a:t>Lane charging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115A-D834-C0D4-0101-8BE39F1D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Operating Costs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DE26-CD36-0D92-D37D-F712FFDC7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FA948-5086-46AA-15FC-B408872AE0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3790D-3060-8E7B-4126-A46E0E1E9C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38C182-8F8E-42C7-95F7-80587EF39B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9CFF-7EE4-B0FE-03E0-B885979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1DD5-4FE4-9316-9183-58A0BFAAF7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7800-ED6D-5123-B303-6DCE9A1FC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A0C1D-D2A1-2506-E355-45C13099DD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F679D0-77FC-E046-CD2C-9B7A5F7D36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B13A-DC30-43F1-7CD6-EB72839B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CCD0B-4D72-C13C-72A7-8B013798FE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3A3CFB-FA94-56B7-F85A-7B9CC676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629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sharepoint/v3"/>
    <ds:schemaRef ds:uri="230e9df3-be65-4c73-a93b-d1236ebd677e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{D0AA142C-9D8B-48E4-84A0-052DD343E7E6}tf89117832_win32</Template>
  <TotalTime>181</TotalTime>
  <Words>161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ColorBlockVTI</vt:lpstr>
      <vt:lpstr>Electrifying a Bus Network  A UTA Case Study</vt:lpstr>
      <vt:lpstr>Introduction</vt:lpstr>
      <vt:lpstr>Considerations</vt:lpstr>
      <vt:lpstr>Vehicles  Current Fleet</vt:lpstr>
      <vt:lpstr>Vehicles  Potential Options</vt:lpstr>
      <vt:lpstr>Charging Options </vt:lpstr>
      <vt:lpstr>Operating Costs</vt:lpstr>
      <vt:lpstr>Assumptions</vt:lpstr>
      <vt:lpstr>Results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Electrifying a Bus Network: a UTA Case Study</dc:title>
  <dc:creator>Hayden Atchley</dc:creator>
  <cp:lastModifiedBy>Hayden Atchley</cp:lastModifiedBy>
  <cp:revision>3</cp:revision>
  <dcterms:created xsi:type="dcterms:W3CDTF">2022-12-06T16:46:27Z</dcterms:created>
  <dcterms:modified xsi:type="dcterms:W3CDTF">2022-12-06T19:47:48Z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