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1" r:id="rId2"/>
  </p:sldMasterIdLst>
  <p:notesMasterIdLst>
    <p:notesMasterId r:id="rId27"/>
  </p:notesMasterIdLst>
  <p:sldIdLst>
    <p:sldId id="283" r:id="rId3"/>
    <p:sldId id="350" r:id="rId4"/>
    <p:sldId id="340" r:id="rId5"/>
    <p:sldId id="345" r:id="rId6"/>
    <p:sldId id="351" r:id="rId7"/>
    <p:sldId id="344" r:id="rId8"/>
    <p:sldId id="316" r:id="rId9"/>
    <p:sldId id="318" r:id="rId10"/>
    <p:sldId id="304" r:id="rId11"/>
    <p:sldId id="322" r:id="rId12"/>
    <p:sldId id="328" r:id="rId13"/>
    <p:sldId id="329" r:id="rId14"/>
    <p:sldId id="306" r:id="rId15"/>
    <p:sldId id="330" r:id="rId16"/>
    <p:sldId id="326" r:id="rId17"/>
    <p:sldId id="311" r:id="rId18"/>
    <p:sldId id="333" r:id="rId19"/>
    <p:sldId id="308" r:id="rId20"/>
    <p:sldId id="349" r:id="rId21"/>
    <p:sldId id="331" r:id="rId22"/>
    <p:sldId id="334" r:id="rId23"/>
    <p:sldId id="336" r:id="rId24"/>
    <p:sldId id="346" r:id="rId25"/>
    <p:sldId id="35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3DA46F-8C96-27D4-A15A-7495ECF365D7}" name="Gregory Macfarlane" initials="GM" userId="S::gmac@byu.edu::fced4775-1c4d-439f-935a-32aa4fa9a01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7E8F1"/>
    <a:srgbClr val="0057B8"/>
    <a:srgbClr val="0062B8"/>
    <a:srgbClr val="2258B2"/>
    <a:srgbClr val="59595C"/>
    <a:srgbClr val="0E2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4720"/>
  </p:normalViewPr>
  <p:slideViewPr>
    <p:cSldViewPr snapToGrid="0">
      <p:cViewPr varScale="1">
        <p:scale>
          <a:sx n="207" d="100"/>
          <a:sy n="207" d="100"/>
        </p:scale>
        <p:origin x="1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8/10/relationships/authors" Target="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E20B9-3316-D740-B9C3-16C55CE6252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E686A-8504-3440-830C-D157C5E5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4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validation/calibration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686A-8504-3440-830C-D157C5E578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6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Limitless number of analyses, these are only examples. But for the same effort, more in-depth analysis with ActivitySim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686A-8504-3440-830C-D157C5E578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10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Limitless number of analyses, these are only examples. But for the same effort, more in-depth analysis with ActivitySim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686A-8504-3440-830C-D157C5E578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5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used Iteration 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also validated on district population, income, TLFD, and remote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686A-8504-3440-830C-D157C5E578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18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686A-8504-3440-830C-D157C5E578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46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686A-8504-3440-830C-D157C5E578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1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At-work trip modes of those who switched away from Drive Alone for work tours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686A-8504-3440-830C-D157C5E578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50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WFRC Model is a distribution of (weighted) medians (see previous slide), and ActivitySim is a distribution of actual individual incomes.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686A-8504-3440-830C-D157C5E578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5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ABM has a “rebound effect” where there are mode HBO trips as a result of the increased remote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686A-8504-3440-830C-D157C5E578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04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drive alone HBW trips, the % decrease in number was greater than in distance. This shows that on average shorter HBW trips were “dropped” with increased remote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686A-8504-3440-830C-D157C5E578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8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trips show more decrease in length than in number of trips. This shows that longer work trips are being “dropped”, perhaps in exchange for shorter HBO trips.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686A-8504-3440-830C-D157C5E578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21D6A9-7D66-A14A-9F8D-137CE960D6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6AB0BC-F45B-7E49-8B12-403CA1C5B36D}"/>
              </a:ext>
            </a:extLst>
          </p:cNvPr>
          <p:cNvSpPr/>
          <p:nvPr userDrawn="1"/>
        </p:nvSpPr>
        <p:spPr>
          <a:xfrm>
            <a:off x="0" y="2690"/>
            <a:ext cx="12192000" cy="6858000"/>
          </a:xfrm>
          <a:prstGeom prst="rect">
            <a:avLst/>
          </a:prstGeom>
          <a:solidFill>
            <a:srgbClr val="0062B8">
              <a:alpha val="7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EC70FEA-34FC-FC4D-8CFD-00A560A7AF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5735637"/>
            <a:ext cx="4066704" cy="539507"/>
          </a:xfrm>
          <a:prstGeom prst="rect">
            <a:avLst/>
          </a:prstGeom>
        </p:spPr>
      </p:pic>
      <p:pic>
        <p:nvPicPr>
          <p:cNvPr id="1028" name="Picture 4" descr="Transportation Solutions that Improve Communities - Fehr &amp; Peers">
            <a:extLst>
              <a:ext uri="{FF2B5EF4-FFF2-40B4-BE49-F238E27FC236}">
                <a16:creationId xmlns:a16="http://schemas.microsoft.com/office/drawing/2014/main" id="{702EAED2-8965-7047-A840-794C71146C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661" y="5721311"/>
            <a:ext cx="2826339" cy="53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9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78621-DBEB-A84E-9E75-AD448FE2A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96227"/>
            <a:ext cx="5157787" cy="11088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2B8"/>
                </a:solidFill>
                <a:latin typeface="Rockwell" panose="02060603020205020403" pitchFamily="18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92D8E-6EF9-014D-AC83-0F2FF3BA0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5E64E-6CFF-DD4A-A073-E303F4CC3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96227"/>
            <a:ext cx="5183188" cy="11088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2B8"/>
                </a:solidFill>
                <a:latin typeface="Rockwell" panose="02060603020205020403" pitchFamily="18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ED102-6295-5249-A074-F75BD836A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CDFA808-D83B-794A-8326-281A5178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606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2F95F90-75A6-7049-8048-D1724D3C9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544761"/>
            <a:ext cx="3932237" cy="3632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022C6-C075-2040-B2C9-63500C5E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509B-CA19-3048-BEB1-3E306D05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3527"/>
            <a:ext cx="3932238" cy="1161234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solidFill>
                  <a:srgbClr val="0062B8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104EEF9C-31B3-8E49-AE41-F5C8EEE49BD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183187" y="1391408"/>
            <a:ext cx="6170613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879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2F95F90-75A6-7049-8048-D1724D3C9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544761"/>
            <a:ext cx="3932237" cy="3632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022C6-C075-2040-B2C9-63500C5E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509B-CA19-3048-BEB1-3E306D05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3527"/>
            <a:ext cx="3932238" cy="1161234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solidFill>
                  <a:srgbClr val="0062B8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2561DF4-FEB1-314D-B970-781B73FEBE0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5183187" y="1383527"/>
            <a:ext cx="6170613" cy="479343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5871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Column Title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BACE19A-9385-F74E-BBE0-06B5C506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3EE6E23-ADFA-8946-973F-1ED0E6DC0C9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33458" y="924336"/>
            <a:ext cx="7020341" cy="5019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930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Column Title With 2 Column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BACE19A-9385-F74E-BBE0-06B5C506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Google Shape;76;p12">
            <a:extLst>
              <a:ext uri="{FF2B5EF4-FFF2-40B4-BE49-F238E27FC236}">
                <a16:creationId xmlns:a16="http://schemas.microsoft.com/office/drawing/2014/main" id="{126B8C6F-A09C-584B-A1DA-445777AAFF11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333459" y="924336"/>
            <a:ext cx="3401191" cy="5019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1600" b="0" i="0">
                <a:latin typeface="Helvetica" pitchFamily="2" charset="0"/>
                <a:ea typeface="Roboto" panose="02000000000000000000" pitchFamily="2" charset="0"/>
                <a:cs typeface="Helvetica" pitchFamily="2" charset="0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76;p12">
            <a:extLst>
              <a:ext uri="{FF2B5EF4-FFF2-40B4-BE49-F238E27FC236}">
                <a16:creationId xmlns:a16="http://schemas.microsoft.com/office/drawing/2014/main" id="{CEE1F136-9972-4E4E-B189-5B5A61F9113F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7952609" y="924336"/>
            <a:ext cx="3401191" cy="5019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1600" b="0" i="0">
                <a:latin typeface="Helvetica" pitchFamily="2" charset="0"/>
                <a:ea typeface="Roboto" panose="02000000000000000000" pitchFamily="2" charset="0"/>
                <a:cs typeface="Helvetica" pitchFamily="2" charset="0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64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 Column Title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890B968-1A4A-A549-AF24-1C1E8BDE9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33461" y="924338"/>
            <a:ext cx="7020339" cy="50192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F2D051D-66B5-1D45-803D-09CFBC81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0513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FP logo">
            <a:extLst>
              <a:ext uri="{FF2B5EF4-FFF2-40B4-BE49-F238E27FC236}">
                <a16:creationId xmlns:a16="http://schemas.microsoft.com/office/drawing/2014/main" id="{9B3BE1A5-1C76-4AE3-8114-58632FD77D4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43" y="4632602"/>
            <a:ext cx="1630645" cy="31118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BEF5CD-DF49-4F32-A21F-D278D14E93E1}"/>
              </a:ext>
            </a:extLst>
          </p:cNvPr>
          <p:cNvCxnSpPr/>
          <p:nvPr userDrawn="1"/>
        </p:nvCxnSpPr>
        <p:spPr>
          <a:xfrm>
            <a:off x="5430568" y="4657726"/>
            <a:ext cx="0" cy="1342751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miter lim="800000"/>
          </a:ln>
          <a:effectLst/>
        </p:spPr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9E43340F-ABE6-4219-82DA-073279E88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184" y="4768053"/>
            <a:ext cx="4548721" cy="1259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kern="1200" dirty="0">
                <a:solidFill>
                  <a:srgbClr val="4C763D"/>
                </a:solidFill>
                <a:latin typeface="Sitka Display" panose="02000505000000020004" pitchFamily="2" charset="0"/>
                <a:ea typeface="+mj-ea"/>
                <a:cs typeface="+mj-cs"/>
              </a:defRPr>
            </a:lvl1pPr>
          </a:lstStyle>
          <a:p>
            <a:pPr marL="0" lvl="0" algn="l" defTabSz="914377" rtl="0" eaLnBrk="1" latinLnBrk="0" hangingPunct="1">
              <a:lnSpc>
                <a:spcPts val="4533"/>
              </a:lnSpc>
              <a:spcBef>
                <a:spcPct val="0"/>
              </a:spcBef>
              <a:buNone/>
            </a:pPr>
            <a:r>
              <a:rPr lang="en-US"/>
              <a:t>Click to edit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360388" y="5112654"/>
            <a:ext cx="1958899" cy="88782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33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189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467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914377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467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371566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467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828754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467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Presenter Name</a:t>
            </a:r>
          </a:p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51882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BEF5CD-DF49-4F32-A21F-D278D14E93E1}"/>
              </a:ext>
            </a:extLst>
          </p:cNvPr>
          <p:cNvCxnSpPr/>
          <p:nvPr userDrawn="1"/>
        </p:nvCxnSpPr>
        <p:spPr>
          <a:xfrm>
            <a:off x="5430568" y="4657726"/>
            <a:ext cx="0" cy="1342751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miter lim="800000"/>
          </a:ln>
          <a:effectLst/>
        </p:spPr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9E43340F-ABE6-4219-82DA-073279E88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184" y="4768053"/>
            <a:ext cx="4019419" cy="1259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4533"/>
              </a:lnSpc>
              <a:defRPr lang="en-US" sz="4400" dirty="0">
                <a:solidFill>
                  <a:srgbClr val="4C763D"/>
                </a:solidFill>
                <a:latin typeface="Sitka Display" panose="02000505000000020004" pitchFamily="2" charset="0"/>
              </a:defRPr>
            </a:lvl1pPr>
          </a:lstStyle>
          <a:p>
            <a:pPr marL="0" lvl="0"/>
            <a:r>
              <a:rPr lang="en-US"/>
              <a:t>Click to edit section slide</a:t>
            </a:r>
          </a:p>
        </p:txBody>
      </p:sp>
    </p:spTree>
    <p:extLst>
      <p:ext uri="{BB962C8B-B14F-4D97-AF65-F5344CB8AC3E}">
        <p14:creationId xmlns:p14="http://schemas.microsoft.com/office/powerpoint/2010/main" val="421601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Place Your Own Title Image">
    <p:bg>
      <p:bgPr>
        <a:solidFill>
          <a:srgbClr val="2258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9218AFA-5AD4-A446-A4BF-1944CD713D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40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Plain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604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BEF4-28C1-3747-84FB-43794789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6785-B009-754D-A40C-7232ADAF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B974-F5FB-A242-810D-0116F533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D935-9E1D-024B-A1F2-B004DB00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53D626A-2D1E-4C4C-9A23-6C361EB7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>
                <a:latin typeface="Rockwell" panose="02060603020205020403" pitchFamily="18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363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Blue">
    <p:bg>
      <p:bgPr>
        <a:solidFill>
          <a:srgbClr val="006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C003-24C1-B64B-BAA2-32F8317B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0" y="2608103"/>
            <a:ext cx="73304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FA7883-69A4-894F-AB40-7C2BEBCD9CF0}"/>
              </a:ext>
            </a:extLst>
          </p:cNvPr>
          <p:cNvCxnSpPr>
            <a:cxnSpLocks/>
          </p:cNvCxnSpPr>
          <p:nvPr userDrawn="1"/>
        </p:nvCxnSpPr>
        <p:spPr>
          <a:xfrm>
            <a:off x="2529840" y="2608103"/>
            <a:ext cx="0" cy="135604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7D8DC7-DCA5-2246-A280-088122B9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068" y="4353339"/>
            <a:ext cx="2985052" cy="591172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>
                <a:solidFill>
                  <a:schemeClr val="bg1"/>
                </a:solidFill>
                <a:latin typeface="Helvetica" pitchFamily="2" charset="0"/>
                <a:ea typeface="Roboto Slab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79E684-0BB8-874F-AC90-245E6E231FE9}"/>
              </a:ext>
            </a:extLst>
          </p:cNvPr>
          <p:cNvSpPr txBox="1">
            <a:spLocks/>
          </p:cNvSpPr>
          <p:nvPr userDrawn="1"/>
        </p:nvSpPr>
        <p:spPr>
          <a:xfrm>
            <a:off x="1356360" y="3161743"/>
            <a:ext cx="1173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+mj-cs"/>
              </a:defRPr>
            </a:lvl1pPr>
          </a:lstStyle>
          <a:p>
            <a:r>
              <a:rPr lang="en-US" sz="2000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94794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C003-24C1-B64B-BAA2-32F8317B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0" y="2608103"/>
            <a:ext cx="73304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0062B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7C88C1-7063-F843-8929-D91E43E47557}"/>
              </a:ext>
            </a:extLst>
          </p:cNvPr>
          <p:cNvSpPr txBox="1">
            <a:spLocks/>
          </p:cNvSpPr>
          <p:nvPr userDrawn="1"/>
        </p:nvSpPr>
        <p:spPr>
          <a:xfrm>
            <a:off x="1356360" y="3161743"/>
            <a:ext cx="1173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+mj-cs"/>
              </a:defRPr>
            </a:lvl1pPr>
          </a:lstStyle>
          <a:p>
            <a:r>
              <a:rPr lang="en-US" sz="20000">
                <a:solidFill>
                  <a:srgbClr val="0062B8"/>
                </a:solidFill>
              </a:rPr>
              <a:t>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FA7883-69A4-894F-AB40-7C2BEBCD9CF0}"/>
              </a:ext>
            </a:extLst>
          </p:cNvPr>
          <p:cNvCxnSpPr>
            <a:cxnSpLocks/>
          </p:cNvCxnSpPr>
          <p:nvPr userDrawn="1"/>
        </p:nvCxnSpPr>
        <p:spPr>
          <a:xfrm>
            <a:off x="2529840" y="2608103"/>
            <a:ext cx="0" cy="1356043"/>
          </a:xfrm>
          <a:prstGeom prst="line">
            <a:avLst/>
          </a:prstGeom>
          <a:ln w="15875">
            <a:solidFill>
              <a:srgbClr val="006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7D8DC7-DCA5-2246-A280-088122B9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068" y="4353339"/>
            <a:ext cx="2985052" cy="591172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>
                <a:solidFill>
                  <a:srgbClr val="0062B8"/>
                </a:solidFill>
                <a:latin typeface="Helvetica" pitchFamily="2" charset="0"/>
                <a:ea typeface="Roboto Slab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223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Text Block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BEF4-28C1-3747-84FB-43794789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386" y="401541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B6C04E-D7A0-364D-B60E-D99B41B785DA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972386" y="1300166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16C9E5-C229-134F-905F-D94A08E6D2C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13280" y="130016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179027-9FAC-B047-8C74-D7D66490D08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13281" y="4015416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590809-BCCD-EE4C-8E5B-84E2AC99750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454177" y="401541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90BFEE2-18A2-7544-94B6-C8991E089AD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3454177" y="1304021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949371E-EE33-3C44-9213-517804CFBC64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95072" y="130016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>
                <a:solidFill>
                  <a:srgbClr val="59595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8914321-C9E4-CA42-8280-147E984B7A35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695072" y="4015418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A15F1DA7-8459-404F-87CE-F27AE934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838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3A7F-2389-944A-B81C-6920AA1A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62B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9265C-C7AA-B94D-B951-7E13DC8E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5D634-9E10-0E4B-932C-A7740F9E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F8A2B-7CD2-3341-84FE-8A580CE3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D817F-663A-2C49-B731-3261956B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4BAE-DA31-FC4B-AF75-B9E30F226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3527"/>
            <a:ext cx="5181600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B4DE-663C-4D46-B492-4AB0DD4CF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3527"/>
            <a:ext cx="5181600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34028-1E1C-1D46-B1C5-4472A6F5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D164F-13F7-0A4D-A000-5F5AA098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6F37C-9CEA-E245-8318-BBCC836A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7AC4B16-4357-FE4E-AF1F-FDD7F220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526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DD0BC-25A1-6E48-BB91-9BC5FF56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CF2B1-5948-3247-91E1-EDA7AC83C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827B-E079-6042-9436-956CE4D86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3A87-2269-EE4A-AAA2-349CEE4A908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4DBFC-C6B2-4847-A83E-36CC850F7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E531-26EA-9C48-9262-9A369D13C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9" r:id="rId2"/>
    <p:sldLayoutId id="2147483680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8" r:id="rId14"/>
    <p:sldLayoutId id="214748367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bg1"/>
          </a:solidFill>
          <a:latin typeface="Rockwell" panose="02060603020205020403" pitchFamily="18" charset="77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96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6844-1249-7341-815D-F170320BE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en-US" sz="5100" b="0"/>
              <a:t>A Comparative Illustration of Trip- and Activity-Based Modelling Techniques</a:t>
            </a:r>
            <a:endParaRPr lang="en-US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4F551-2952-3A4B-8FA5-B1308D738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dirty="0"/>
              <a:t>Hayden Atchley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5A3BB-0DEF-727A-885D-8A92D4B1225C}"/>
              </a:ext>
            </a:extLst>
          </p:cNvPr>
          <p:cNvSpPr txBox="1"/>
          <p:nvPr/>
        </p:nvSpPr>
        <p:spPr>
          <a:xfrm>
            <a:off x="3951743" y="4225878"/>
            <a:ext cx="14920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solidFill>
                  <a:schemeClr val="bg1"/>
                </a:solidFill>
                <a:latin typeface="Helvetica" pitchFamily="2" charset="0"/>
              </a:rPr>
              <a:t>Committee: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191A6-4905-25D6-093D-54950FF0CE94}"/>
              </a:ext>
            </a:extLst>
          </p:cNvPr>
          <p:cNvSpPr txBox="1"/>
          <p:nvPr/>
        </p:nvSpPr>
        <p:spPr>
          <a:xfrm>
            <a:off x="5443773" y="4245253"/>
            <a:ext cx="3337880" cy="124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Greg Macfarlane (chair)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Grant Schultz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Gustavious Williams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7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EE6225-1EC5-CC8B-7A31-C58EB6A8D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96227"/>
            <a:ext cx="5157787" cy="557226"/>
          </a:xfrm>
        </p:spPr>
        <p:txBody>
          <a:bodyPr/>
          <a:lstStyle/>
          <a:p>
            <a:r>
              <a:rPr lang="en-US" dirty="0"/>
              <a:t>WFRC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E25FA-448D-7AE9-D5C6-525EC561F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96226"/>
            <a:ext cx="5183188" cy="557225"/>
          </a:xfrm>
        </p:spPr>
        <p:txBody>
          <a:bodyPr/>
          <a:lstStyle/>
          <a:p>
            <a:r>
              <a:rPr lang="en-US" dirty="0"/>
              <a:t>ActivitySim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BB7B6A-EA8E-A5B5-C798-726D4676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New Trips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D77FA351-3809-AE21-B5FA-8A607E11C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967731"/>
            <a:ext cx="5157787" cy="4208414"/>
          </a:xfrm>
          <a:prstGeom prst="rect">
            <a:avLst/>
          </a:prstGeom>
        </p:spPr>
      </p:pic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BDB77D31-1580-D315-6F47-E3CB49F3CE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82537" y="1954213"/>
            <a:ext cx="4362513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8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A434B7E6-F189-2F42-CBFE-80C76BFCC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786" y="1311275"/>
            <a:ext cx="8920428" cy="486568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598F4B-839B-8611-9303-C502447A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WFRC: Non–Home-Based Trips</a:t>
            </a:r>
          </a:p>
        </p:txBody>
      </p:sp>
    </p:spTree>
    <p:extLst>
      <p:ext uri="{BB962C8B-B14F-4D97-AF65-F5344CB8AC3E}">
        <p14:creationId xmlns:p14="http://schemas.microsoft.com/office/powerpoint/2010/main" val="384840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oup of maps with blue lines&#10;&#10;Description automatically generated">
            <a:extLst>
              <a:ext uri="{FF2B5EF4-FFF2-40B4-BE49-F238E27FC236}">
                <a16:creationId xmlns:a16="http://schemas.microsoft.com/office/drawing/2014/main" id="{1C1A7F18-775F-2635-9A93-EE1E5F1A4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786" y="1311275"/>
            <a:ext cx="8920428" cy="486568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598F4B-839B-8611-9303-C502447A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ActivitySim: New Resident Trips</a:t>
            </a:r>
          </a:p>
        </p:txBody>
      </p:sp>
    </p:spTree>
    <p:extLst>
      <p:ext uri="{BB962C8B-B14F-4D97-AF65-F5344CB8AC3E}">
        <p14:creationId xmlns:p14="http://schemas.microsoft.com/office/powerpoint/2010/main" val="191899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23BB-719D-AC4F-1AB2-74C613A1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</a:t>
            </a:r>
            <a:br>
              <a:rPr lang="en-US" dirty="0"/>
            </a:br>
            <a:r>
              <a:rPr lang="en-US" dirty="0"/>
              <a:t>Scenario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Improved FrontRunner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1039-2C4C-7875-42DC-DAB8614F26F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/>
                <a:ea typeface="Open Sans"/>
                <a:cs typeface="Open Sans"/>
              </a:rPr>
              <a:t>WFRC Model:</a:t>
            </a:r>
          </a:p>
          <a:p>
            <a:r>
              <a:rPr lang="en-US" dirty="0">
                <a:latin typeface="Helvetica"/>
                <a:ea typeface="Open Sans"/>
                <a:cs typeface="Open Sans"/>
              </a:rPr>
              <a:t>Doubled train frequency</a:t>
            </a:r>
          </a:p>
          <a:p>
            <a:pPr lvl="1"/>
            <a:r>
              <a:rPr lang="en-US" dirty="0">
                <a:latin typeface="Helvetica"/>
                <a:ea typeface="Open Sans"/>
                <a:cs typeface="Open Sans"/>
              </a:rPr>
              <a:t>Peak: 2 </a:t>
            </a:r>
            <a:r>
              <a:rPr lang="en-US" b="1" dirty="0"/>
              <a:t>→ </a:t>
            </a:r>
            <a:r>
              <a:rPr lang="en-US" dirty="0">
                <a:latin typeface="Helvetica"/>
                <a:ea typeface="Open Sans"/>
                <a:cs typeface="Open Sans"/>
              </a:rPr>
              <a:t>4 trains per hour</a:t>
            </a:r>
          </a:p>
          <a:p>
            <a:pPr lvl="1"/>
            <a:r>
              <a:rPr lang="en-US" dirty="0">
                <a:latin typeface="Helvetica"/>
                <a:ea typeface="Open Sans"/>
                <a:cs typeface="Open Sans"/>
              </a:rPr>
              <a:t>Off-peak: 1 </a:t>
            </a:r>
            <a:r>
              <a:rPr lang="en-US" b="1" dirty="0"/>
              <a:t>→ </a:t>
            </a:r>
            <a:r>
              <a:rPr lang="en-US" dirty="0">
                <a:latin typeface="Helvetica"/>
                <a:ea typeface="Open Sans"/>
                <a:cs typeface="Open Sans"/>
              </a:rPr>
              <a:t>2 trains per hour</a:t>
            </a:r>
          </a:p>
          <a:p>
            <a:r>
              <a:rPr lang="en-US" dirty="0">
                <a:latin typeface="Helvetica"/>
                <a:ea typeface="Open Sans"/>
                <a:cs typeface="Open Sans"/>
              </a:rPr>
              <a:t>Used future speed and track extensions</a:t>
            </a:r>
          </a:p>
          <a:p>
            <a:pPr lvl="1"/>
            <a:r>
              <a:rPr lang="en-US" dirty="0">
                <a:latin typeface="Helvetica"/>
                <a:ea typeface="Open Sans"/>
                <a:cs typeface="Open Sans"/>
              </a:rPr>
              <a:t>Additional stations in Vineyard, Springville, Spanish Fork, and Payson</a:t>
            </a:r>
            <a:endParaRPr lang="en-US" dirty="0">
              <a:solidFill>
                <a:srgbClr val="FF0000"/>
              </a:solidFill>
              <a:latin typeface="Helvetica"/>
              <a:ea typeface="Open Sans"/>
              <a:cs typeface="Open Sans"/>
            </a:endParaRPr>
          </a:p>
          <a:p>
            <a:pPr marL="0" indent="0">
              <a:buNone/>
            </a:pPr>
            <a:endParaRPr lang="en-US" dirty="0">
              <a:latin typeface="Helvetica"/>
              <a:ea typeface="Open Sans"/>
              <a:cs typeface="Open Sans"/>
            </a:endParaRPr>
          </a:p>
          <a:p>
            <a:pPr marL="0" indent="0">
              <a:buNone/>
            </a:pPr>
            <a:endParaRPr lang="en-US" dirty="0">
              <a:latin typeface="Helvetica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dirty="0">
                <a:latin typeface="Helvetica"/>
                <a:ea typeface="Open Sans"/>
                <a:cs typeface="Open Sans"/>
              </a:rPr>
              <a:t>ActivitySim</a:t>
            </a:r>
          </a:p>
          <a:p>
            <a:r>
              <a:rPr lang="en-US" dirty="0">
                <a:latin typeface="Helvetica"/>
                <a:ea typeface="Open Sans"/>
                <a:cs typeface="Open Sans"/>
              </a:rPr>
              <a:t>New transit skims from WFRC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24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D647A3-9E38-5389-2BD6-45E801E18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866" y="1311275"/>
            <a:ext cx="7798267" cy="48656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6EF3E-D7E6-F134-D20F-5E359A6D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Mode Split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A8EB0-EE11-FBEF-E383-59C676BCA723}"/>
              </a:ext>
            </a:extLst>
          </p:cNvPr>
          <p:cNvSpPr/>
          <p:nvPr/>
        </p:nvSpPr>
        <p:spPr>
          <a:xfrm>
            <a:off x="6773075" y="2221397"/>
            <a:ext cx="414746" cy="461842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5456ED-7750-C772-664E-72FD1F9BE47B}"/>
              </a:ext>
            </a:extLst>
          </p:cNvPr>
          <p:cNvSpPr/>
          <p:nvPr/>
        </p:nvSpPr>
        <p:spPr>
          <a:xfrm>
            <a:off x="9468509" y="2221397"/>
            <a:ext cx="414746" cy="461842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3C6549-57B7-0609-EFCF-CD9A2C4C9365}"/>
              </a:ext>
            </a:extLst>
          </p:cNvPr>
          <p:cNvSpPr/>
          <p:nvPr/>
        </p:nvSpPr>
        <p:spPr>
          <a:xfrm>
            <a:off x="6773075" y="4982085"/>
            <a:ext cx="414746" cy="461840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6FB2F5-66DE-CEDD-38F9-E1062C3D647A}"/>
              </a:ext>
            </a:extLst>
          </p:cNvPr>
          <p:cNvSpPr/>
          <p:nvPr/>
        </p:nvSpPr>
        <p:spPr>
          <a:xfrm>
            <a:off x="9468509" y="4982084"/>
            <a:ext cx="414746" cy="461841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1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diagram of different colors&#10;&#10;Description automatically generated">
            <a:extLst>
              <a:ext uri="{FF2B5EF4-FFF2-40B4-BE49-F238E27FC236}">
                <a16:creationId xmlns:a16="http://schemas.microsoft.com/office/drawing/2014/main" id="{069939F3-9806-3DCA-EA1D-C932929DB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2208" y="1459097"/>
            <a:ext cx="6487584" cy="486568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1BB7B6A-EA8E-A5B5-C798-726D4676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/>
              </a:rPr>
              <a:t>At-Work Mode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60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variety of colored lines&#10;&#10;Description automatically generated with medium confidence">
            <a:extLst>
              <a:ext uri="{FF2B5EF4-FFF2-40B4-BE49-F238E27FC236}">
                <a16:creationId xmlns:a16="http://schemas.microsoft.com/office/drawing/2014/main" id="{680B0C2C-85D3-7C1E-3880-2ABD7F437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786" y="1311275"/>
            <a:ext cx="8920428" cy="486568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1BB7B6A-EA8E-A5B5-C798-726D4676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/>
              </a:rPr>
              <a:t>Daily Mode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1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A9AE1-06D9-BB75-B212-2A0255761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786" y="1311275"/>
            <a:ext cx="8920428" cy="48656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410233-2050-48D5-DF6C-40F50DD2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 Riders Income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75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23BB-719D-AC4F-1AB2-74C613A1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857899" cy="5019261"/>
          </a:xfrm>
        </p:spPr>
        <p:txBody>
          <a:bodyPr/>
          <a:lstStyle/>
          <a:p>
            <a:r>
              <a:rPr lang="en-US" dirty="0"/>
              <a:t>Remote Work</a:t>
            </a:r>
            <a:br>
              <a:rPr lang="en-US" dirty="0"/>
            </a:br>
            <a:r>
              <a:rPr lang="en-US" dirty="0"/>
              <a:t>Scenario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Increased remote work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1039-2C4C-7875-42DC-DAB8614F26F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/>
                <a:ea typeface="Open Sans"/>
                <a:cs typeface="Open Sans"/>
              </a:rPr>
              <a:t>WFRC Model:</a:t>
            </a:r>
          </a:p>
          <a:p>
            <a:r>
              <a:rPr lang="en-US" dirty="0">
                <a:latin typeface="Helvetica"/>
                <a:ea typeface="Open Sans"/>
                <a:cs typeface="Open Sans"/>
              </a:rPr>
              <a:t>Used 2050 remote work rates</a:t>
            </a:r>
          </a:p>
          <a:p>
            <a:pPr lvl="1"/>
            <a:r>
              <a:rPr lang="en-US" dirty="0">
                <a:latin typeface="Helvetica"/>
                <a:ea typeface="Open Sans"/>
                <a:cs typeface="Open Sans"/>
              </a:rPr>
              <a:t>Work-from-home average increase from 2.9% to 3.5%</a:t>
            </a:r>
          </a:p>
          <a:p>
            <a:pPr lvl="1"/>
            <a:r>
              <a:rPr lang="en-US" dirty="0">
                <a:latin typeface="Helvetica"/>
                <a:ea typeface="Open Sans"/>
                <a:cs typeface="Open Sans"/>
              </a:rPr>
              <a:t>Telecommute average increase from 3.7% to 10.2%</a:t>
            </a:r>
          </a:p>
          <a:p>
            <a:endParaRPr lang="en-US" dirty="0">
              <a:latin typeface="Helvetica"/>
              <a:ea typeface="Open Sans"/>
              <a:cs typeface="Open Sans"/>
            </a:endParaRPr>
          </a:p>
          <a:p>
            <a:endParaRPr lang="en-US" dirty="0">
              <a:latin typeface="Helvetica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dirty="0">
                <a:latin typeface="Helvetica"/>
                <a:ea typeface="Open Sans"/>
                <a:cs typeface="Open Sans"/>
              </a:rPr>
              <a:t>ActivitySim:</a:t>
            </a:r>
          </a:p>
          <a:p>
            <a:r>
              <a:rPr lang="en-US" dirty="0">
                <a:latin typeface="Helvetica"/>
                <a:ea typeface="Open Sans"/>
                <a:cs typeface="Open Sans"/>
              </a:rPr>
              <a:t>Recalibrated remote work to WFRC 2050 rates</a:t>
            </a:r>
            <a:endParaRPr lang="en-US" dirty="0"/>
          </a:p>
          <a:p>
            <a:pPr lvl="1"/>
            <a:r>
              <a:rPr lang="en-US" dirty="0"/>
              <a:t>Work-from-home matches WFRC data</a:t>
            </a:r>
          </a:p>
          <a:p>
            <a:pPr lvl="1"/>
            <a:r>
              <a:rPr lang="en-US" dirty="0"/>
              <a:t>Telecommute matches % by job type</a:t>
            </a:r>
          </a:p>
        </p:txBody>
      </p:sp>
    </p:spTree>
    <p:extLst>
      <p:ext uri="{BB962C8B-B14F-4D97-AF65-F5344CB8AC3E}">
        <p14:creationId xmlns:p14="http://schemas.microsoft.com/office/powerpoint/2010/main" val="4067348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EADA9F-9FEF-1768-D177-6BACCC015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96227"/>
            <a:ext cx="5157787" cy="479343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“Rebound effect”</a:t>
            </a:r>
          </a:p>
          <a:p>
            <a:pPr lvl="1"/>
            <a:r>
              <a:rPr lang="en-US" dirty="0"/>
              <a:t>Fewer work trips may cause more non-work trips</a:t>
            </a:r>
          </a:p>
          <a:p>
            <a:pPr lvl="1"/>
            <a:endParaRPr lang="en-US" dirty="0"/>
          </a:p>
          <a:p>
            <a:r>
              <a:rPr lang="en-US" dirty="0"/>
              <a:t>Trip length</a:t>
            </a:r>
          </a:p>
          <a:p>
            <a:pPr lvl="1"/>
            <a:r>
              <a:rPr lang="en-US" dirty="0"/>
              <a:t>Longer commute more likely to work remotely</a:t>
            </a:r>
          </a:p>
          <a:p>
            <a:pPr lvl="1"/>
            <a:endParaRPr lang="en-US" dirty="0"/>
          </a:p>
          <a:p>
            <a:r>
              <a:rPr lang="en-US" dirty="0"/>
              <a:t>Household structure</a:t>
            </a:r>
          </a:p>
          <a:p>
            <a:pPr lvl="1"/>
            <a:r>
              <a:rPr lang="en-US" dirty="0"/>
              <a:t>Single- vs. dual-parent</a:t>
            </a:r>
          </a:p>
          <a:p>
            <a:pPr lvl="1"/>
            <a:r>
              <a:rPr lang="en-US" dirty="0"/>
              <a:t>Age of children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B00E61-FDAF-49C0-D91E-3EB6D8A2D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96227"/>
            <a:ext cx="5183188" cy="55722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ActivitySim Work-From-Home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8707B6-7C3A-CBE9-B1E9-921C52A9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Work Considerations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5E5356-2E3B-89D1-ED35-8F732F9E73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74875" y="1954213"/>
            <a:ext cx="3977837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3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Home outline">
            <a:extLst>
              <a:ext uri="{FF2B5EF4-FFF2-40B4-BE49-F238E27FC236}">
                <a16:creationId xmlns:a16="http://schemas.microsoft.com/office/drawing/2014/main" id="{48EDD0FC-3FB2-5B5C-B512-C7DA3B03DA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059" y="1985559"/>
            <a:ext cx="914400" cy="9144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802CE0-31D7-3673-2F58-A016967DB6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 main types: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Trip-based</a:t>
            </a:r>
          </a:p>
          <a:p>
            <a:pPr lvl="1"/>
            <a:r>
              <a:rPr lang="en-US" dirty="0"/>
              <a:t>Aggregate</a:t>
            </a:r>
          </a:p>
          <a:p>
            <a:pPr lvl="1"/>
            <a:r>
              <a:rPr lang="en-US" dirty="0"/>
              <a:t>Trips happen</a:t>
            </a:r>
          </a:p>
          <a:p>
            <a:endParaRPr lang="en-US" dirty="0"/>
          </a:p>
          <a:p>
            <a:r>
              <a:rPr lang="en-US" dirty="0"/>
              <a:t>Activity-based</a:t>
            </a:r>
          </a:p>
          <a:p>
            <a:pPr lvl="1"/>
            <a:r>
              <a:rPr lang="en-US" dirty="0"/>
              <a:t>Synthetic population</a:t>
            </a:r>
          </a:p>
          <a:p>
            <a:pPr lvl="1"/>
            <a:r>
              <a:rPr lang="en-US" dirty="0"/>
              <a:t>People decide to make trips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6FBD92-3E56-A135-2117-819492C4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Demand Models</a:t>
            </a:r>
          </a:p>
        </p:txBody>
      </p:sp>
      <p:pic>
        <p:nvPicPr>
          <p:cNvPr id="9" name="Graphic 8" descr="City outline">
            <a:extLst>
              <a:ext uri="{FF2B5EF4-FFF2-40B4-BE49-F238E27FC236}">
                <a16:creationId xmlns:a16="http://schemas.microsoft.com/office/drawing/2014/main" id="{13AC75CC-9208-1213-DF60-A4B5A0406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3547" y="1985559"/>
            <a:ext cx="914400" cy="914400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4B979F1-A200-035B-E4B3-49D4345B3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0898" y="1660160"/>
            <a:ext cx="1715074" cy="14877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ECCF90-B353-3CAA-C68A-D1CB8EDAA2F0}"/>
              </a:ext>
            </a:extLst>
          </p:cNvPr>
          <p:cNvSpPr txBox="1"/>
          <p:nvPr/>
        </p:nvSpPr>
        <p:spPr>
          <a:xfrm>
            <a:off x="1611442" y="3703468"/>
            <a:ext cx="2840636" cy="99412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Travel Demand Model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8E4A6654-5DAA-C193-84F6-9C2D70DB488A}"/>
              </a:ext>
            </a:extLst>
          </p:cNvPr>
          <p:cNvSpPr/>
          <p:nvPr/>
        </p:nvSpPr>
        <p:spPr>
          <a:xfrm>
            <a:off x="2757440" y="3158277"/>
            <a:ext cx="548640" cy="457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A9AEEF4C-38AB-EA1A-6240-3486A1194430}"/>
              </a:ext>
            </a:extLst>
          </p:cNvPr>
          <p:cNvSpPr/>
          <p:nvPr/>
        </p:nvSpPr>
        <p:spPr>
          <a:xfrm>
            <a:off x="2757440" y="4807109"/>
            <a:ext cx="548640" cy="457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D338413-9CF8-8F58-EAC9-3B93E4491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965746"/>
              </p:ext>
            </p:extLst>
          </p:nvPr>
        </p:nvGraphicFramePr>
        <p:xfrm>
          <a:off x="1224196" y="5388879"/>
          <a:ext cx="3807502" cy="7366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39056">
                  <a:extLst>
                    <a:ext uri="{9D8B030D-6E8A-4147-A177-3AD203B41FA5}">
                      <a16:colId xmlns:a16="http://schemas.microsoft.com/office/drawing/2014/main" val="729424395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22078573"/>
                    </a:ext>
                  </a:extLst>
                </a:gridCol>
              </a:tblGrid>
              <a:tr h="341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Vehicle-miles traveled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Level of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02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70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87AB8B-BB28-1E22-C7E2-D3D614ED3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9005" y="1311275"/>
            <a:ext cx="8933989" cy="48656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8DBBDC9-61BA-C72D-2561-DDA8A93C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Number of Trips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C8F183-9F83-E521-A160-A8C559C7C39C}"/>
              </a:ext>
            </a:extLst>
          </p:cNvPr>
          <p:cNvSpPr/>
          <p:nvPr/>
        </p:nvSpPr>
        <p:spPr>
          <a:xfrm>
            <a:off x="6828307" y="3176763"/>
            <a:ext cx="414746" cy="1241814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F5A15-288B-EFE0-1EEE-2F03C80455E8}"/>
              </a:ext>
            </a:extLst>
          </p:cNvPr>
          <p:cNvSpPr/>
          <p:nvPr/>
        </p:nvSpPr>
        <p:spPr>
          <a:xfrm>
            <a:off x="10030752" y="3176762"/>
            <a:ext cx="414746" cy="1241813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28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03E5E0-711E-BD8E-7F69-FA63B888B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9005" y="1311275"/>
            <a:ext cx="8933989" cy="48656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253B293-CD86-A50B-4737-5086E251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WFRC: Trip Count vs Length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FF08AA-ADFF-14B7-32FE-FC0E18716AA2}"/>
              </a:ext>
            </a:extLst>
          </p:cNvPr>
          <p:cNvSpPr/>
          <p:nvPr/>
        </p:nvSpPr>
        <p:spPr>
          <a:xfrm>
            <a:off x="6686309" y="1907696"/>
            <a:ext cx="488728" cy="308221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CB65F3-7D21-7098-6148-2F50188702D1}"/>
              </a:ext>
            </a:extLst>
          </p:cNvPr>
          <p:cNvSpPr/>
          <p:nvPr/>
        </p:nvSpPr>
        <p:spPr>
          <a:xfrm>
            <a:off x="10042443" y="1907695"/>
            <a:ext cx="488728" cy="308221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3DC2B2-20C5-3094-0403-FF82AD55E605}"/>
              </a:ext>
            </a:extLst>
          </p:cNvPr>
          <p:cNvSpPr/>
          <p:nvPr/>
        </p:nvSpPr>
        <p:spPr>
          <a:xfrm>
            <a:off x="6686309" y="3168056"/>
            <a:ext cx="488728" cy="1243757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76AC62-805A-6A95-8674-D87C5BF8D1B6}"/>
              </a:ext>
            </a:extLst>
          </p:cNvPr>
          <p:cNvSpPr/>
          <p:nvPr/>
        </p:nvSpPr>
        <p:spPr>
          <a:xfrm>
            <a:off x="10042443" y="3168056"/>
            <a:ext cx="488728" cy="1243757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0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EDE65CA0-466C-56AA-818F-D2EA72CAE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9005" y="1311275"/>
            <a:ext cx="8933989" cy="48656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253B293-CD86-A50B-4737-5086E251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ActivitySim: Trip Count vs Length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FF08AA-ADFF-14B7-32FE-FC0E18716AA2}"/>
              </a:ext>
            </a:extLst>
          </p:cNvPr>
          <p:cNvSpPr/>
          <p:nvPr/>
        </p:nvSpPr>
        <p:spPr>
          <a:xfrm>
            <a:off x="6686309" y="1907697"/>
            <a:ext cx="488728" cy="308220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CB65F3-7D21-7098-6148-2F50188702D1}"/>
              </a:ext>
            </a:extLst>
          </p:cNvPr>
          <p:cNvSpPr/>
          <p:nvPr/>
        </p:nvSpPr>
        <p:spPr>
          <a:xfrm>
            <a:off x="10042443" y="1907695"/>
            <a:ext cx="488728" cy="308221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3E0A06-65EB-3241-567D-8B64CF58CFDA}"/>
              </a:ext>
            </a:extLst>
          </p:cNvPr>
          <p:cNvSpPr/>
          <p:nvPr/>
        </p:nvSpPr>
        <p:spPr>
          <a:xfrm>
            <a:off x="6686309" y="3168056"/>
            <a:ext cx="488728" cy="1243757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BDA46-051F-E9B2-EA43-77FF69AC9E8E}"/>
              </a:ext>
            </a:extLst>
          </p:cNvPr>
          <p:cNvSpPr/>
          <p:nvPr/>
        </p:nvSpPr>
        <p:spPr>
          <a:xfrm>
            <a:off x="10042443" y="3168056"/>
            <a:ext cx="488728" cy="1243757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10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9D1D00-57CB-813E-B995-D8FCEB9A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35" y="924337"/>
            <a:ext cx="2734096" cy="5019261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3D3A04-75D8-31FF-948B-CB4A99D2CFD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Cited difficulties with activity-based model:</a:t>
            </a:r>
          </a:p>
          <a:p>
            <a:r>
              <a:rPr lang="en-US" dirty="0"/>
              <a:t>Computational complexity</a:t>
            </a:r>
          </a:p>
          <a:p>
            <a:r>
              <a:rPr lang="en-US" dirty="0"/>
              <a:t>Complicated design</a:t>
            </a:r>
          </a:p>
          <a:p>
            <a:r>
              <a:rPr lang="en-US" dirty="0"/>
              <a:t>Lack of interoperability</a:t>
            </a:r>
          </a:p>
          <a:p>
            <a:r>
              <a:rPr lang="en-US" dirty="0"/>
              <a:t>Staff training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75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9D1D00-57CB-813E-B995-D8FCEB9A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35" y="924337"/>
            <a:ext cx="2734096" cy="5019261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3D3A04-75D8-31FF-948B-CB4A99D2CFD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33458" y="652072"/>
            <a:ext cx="7020341" cy="5563790"/>
          </a:xfrm>
        </p:spPr>
        <p:txBody>
          <a:bodyPr>
            <a:normAutofit/>
          </a:bodyPr>
          <a:lstStyle/>
          <a:p>
            <a:r>
              <a:rPr lang="en-US" dirty="0"/>
              <a:t>Computational complexity</a:t>
            </a:r>
          </a:p>
          <a:p>
            <a:pPr lvl="1"/>
            <a:r>
              <a:rPr lang="en-US" dirty="0"/>
              <a:t>Similar runtime on same hardware</a:t>
            </a:r>
          </a:p>
          <a:p>
            <a:endParaRPr lang="en-US" dirty="0"/>
          </a:p>
          <a:p>
            <a:r>
              <a:rPr lang="en-US" dirty="0"/>
              <a:t>Complicated design</a:t>
            </a:r>
          </a:p>
          <a:p>
            <a:pPr lvl="1"/>
            <a:r>
              <a:rPr lang="en-US" dirty="0"/>
              <a:t>ActivitySim easier to interpret</a:t>
            </a:r>
          </a:p>
          <a:p>
            <a:pPr lvl="1"/>
            <a:r>
              <a:rPr lang="en-US" dirty="0"/>
              <a:t>Trip-based aggregate data harder to interpret</a:t>
            </a:r>
          </a:p>
          <a:p>
            <a:endParaRPr lang="en-US" dirty="0"/>
          </a:p>
          <a:p>
            <a:r>
              <a:rPr lang="en-US" dirty="0"/>
              <a:t>Lack of interoperability</a:t>
            </a:r>
          </a:p>
          <a:p>
            <a:pPr lvl="1"/>
            <a:r>
              <a:rPr lang="en-US" dirty="0"/>
              <a:t>ActivitySim remote work sub-models taken from SEMCOG</a:t>
            </a:r>
          </a:p>
          <a:p>
            <a:pPr lvl="1"/>
            <a:r>
              <a:rPr lang="en-US" dirty="0"/>
              <a:t>Simple to add/edit parameters</a:t>
            </a:r>
          </a:p>
          <a:p>
            <a:endParaRPr lang="en-US" dirty="0"/>
          </a:p>
          <a:p>
            <a:r>
              <a:rPr lang="en-US" dirty="0"/>
              <a:t>Staff training</a:t>
            </a:r>
          </a:p>
          <a:p>
            <a:pPr lvl="1"/>
            <a:r>
              <a:rPr lang="en-US" dirty="0"/>
              <a:t>Similar time/effort between models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Cited difficulties may not be applicable!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0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94F862-9C09-EC3A-680C-68FB18FE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Advantages of Activity-Based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D84620-6C08-2B95-0A85-FCE146A57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Activity-based models thought to be superior:</a:t>
            </a:r>
          </a:p>
          <a:p>
            <a:endParaRPr lang="en-US" dirty="0"/>
          </a:p>
          <a:p>
            <a:r>
              <a:rPr lang="en-US" dirty="0"/>
              <a:t>Information on individuals</a:t>
            </a:r>
          </a:p>
          <a:p>
            <a:r>
              <a:rPr lang="en-US" dirty="0"/>
              <a:t>Trip chaining (tours)</a:t>
            </a:r>
          </a:p>
          <a:p>
            <a:r>
              <a:rPr lang="en-US" dirty="0"/>
              <a:t>Conceptually closer to reality</a:t>
            </a:r>
          </a:p>
          <a:p>
            <a:r>
              <a:rPr lang="en-US" dirty="0"/>
              <a:t>More detailed analysis</a:t>
            </a:r>
          </a:p>
          <a:p>
            <a:pPr lvl="1"/>
            <a:r>
              <a:rPr lang="en-US" dirty="0"/>
              <a:t>Equity analyses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E24A70-1A29-6F36-ABED-07645E73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Computational complexity</a:t>
            </a:r>
          </a:p>
          <a:p>
            <a:r>
              <a:rPr lang="en-US" dirty="0"/>
              <a:t>Complicated design</a:t>
            </a:r>
          </a:p>
          <a:p>
            <a:r>
              <a:rPr lang="en-US" dirty="0"/>
              <a:t>Lack of interoperability</a:t>
            </a:r>
          </a:p>
          <a:p>
            <a:r>
              <a:rPr lang="en-US" dirty="0"/>
              <a:t>Staff training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Things may be changing</a:t>
            </a:r>
          </a:p>
          <a:p>
            <a:pPr lvl="1"/>
            <a:r>
              <a:rPr lang="en-US" dirty="0"/>
              <a:t>Open-source models (ActivitySim)</a:t>
            </a:r>
          </a:p>
          <a:p>
            <a:pPr lvl="1"/>
            <a:r>
              <a:rPr lang="en-US" dirty="0"/>
              <a:t>General maturity/familiarity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C7509F-4FDA-D07D-F8F8-D88D3976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with Activity-Based Models</a:t>
            </a:r>
          </a:p>
        </p:txBody>
      </p:sp>
    </p:spTree>
    <p:extLst>
      <p:ext uri="{BB962C8B-B14F-4D97-AF65-F5344CB8AC3E}">
        <p14:creationId xmlns:p14="http://schemas.microsoft.com/office/powerpoint/2010/main" val="215578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B50E40-B955-825A-9E78-0D39FCD0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Comparisons focus on theoretical benefits</a:t>
            </a:r>
          </a:p>
          <a:p>
            <a:endParaRPr lang="en-US" dirty="0"/>
          </a:p>
          <a:p>
            <a:r>
              <a:rPr lang="en-US" dirty="0"/>
              <a:t>Cited difficulties may be outdated</a:t>
            </a:r>
          </a:p>
          <a:p>
            <a:endParaRPr lang="en-US" dirty="0"/>
          </a:p>
          <a:p>
            <a:r>
              <a:rPr lang="en-US" dirty="0"/>
              <a:t>Practicality of activity-based models</a:t>
            </a:r>
          </a:p>
          <a:p>
            <a:pPr lvl="1"/>
            <a:r>
              <a:rPr lang="en-US" dirty="0"/>
              <a:t>Ease of use</a:t>
            </a:r>
          </a:p>
          <a:p>
            <a:pPr lvl="1"/>
            <a:r>
              <a:rPr lang="en-US" dirty="0"/>
              <a:t>Types of analyses</a:t>
            </a:r>
          </a:p>
          <a:p>
            <a:pPr lvl="1"/>
            <a:r>
              <a:rPr lang="en-US" dirty="0"/>
              <a:t>Ease of interpretation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EC5E3-20B7-28BA-C9A2-34C7C1B4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</a:t>
            </a:r>
          </a:p>
        </p:txBody>
      </p:sp>
    </p:spTree>
    <p:extLst>
      <p:ext uri="{BB962C8B-B14F-4D97-AF65-F5344CB8AC3E}">
        <p14:creationId xmlns:p14="http://schemas.microsoft.com/office/powerpoint/2010/main" val="291100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27D35-0FAC-ADC2-409D-3471257BB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96227"/>
            <a:ext cx="5157787" cy="557226"/>
          </a:xfrm>
        </p:spPr>
        <p:txBody>
          <a:bodyPr/>
          <a:lstStyle/>
          <a:p>
            <a:r>
              <a:rPr lang="en-US" dirty="0"/>
              <a:t>WFRC Model (trip-based)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07C482-5F91-D406-706E-3589582E1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96227"/>
            <a:ext cx="5183188" cy="557226"/>
          </a:xfrm>
        </p:spPr>
        <p:txBody>
          <a:bodyPr/>
          <a:lstStyle/>
          <a:p>
            <a:r>
              <a:rPr lang="en-US" dirty="0"/>
              <a:t>ActivitySim (activity-based)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BB3D8A-53E7-C876-84BD-D04301C0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Models</a:t>
            </a:r>
          </a:p>
        </p:txBody>
      </p:sp>
      <p:pic>
        <p:nvPicPr>
          <p:cNvPr id="20" name="Content Placeholder 19" descr="A diagram of a flowchart&#10;&#10;Description automatically generated">
            <a:extLst>
              <a:ext uri="{FF2B5EF4-FFF2-40B4-BE49-F238E27FC236}">
                <a16:creationId xmlns:a16="http://schemas.microsoft.com/office/drawing/2014/main" id="{03A79BF0-E276-CD3E-4428-90EE9810EB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75153" y="1954213"/>
            <a:ext cx="4887057" cy="4235450"/>
          </a:xfrm>
        </p:spPr>
      </p:pic>
      <p:pic>
        <p:nvPicPr>
          <p:cNvPr id="22" name="Content Placeholder 21" descr="A diagram of a work flow&#10;&#10;Description automatically generated">
            <a:extLst>
              <a:ext uri="{FF2B5EF4-FFF2-40B4-BE49-F238E27FC236}">
                <a16:creationId xmlns:a16="http://schemas.microsoft.com/office/drawing/2014/main" id="{495FDA25-46B8-75C4-403D-BABFD34E133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744112" y="1954213"/>
            <a:ext cx="4039364" cy="4235450"/>
          </a:xfr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4EE5CB-9F71-E1CD-566C-FB5E460AF8C9}"/>
              </a:ext>
            </a:extLst>
          </p:cNvPr>
          <p:cNvCxnSpPr/>
          <p:nvPr/>
        </p:nvCxnSpPr>
        <p:spPr>
          <a:xfrm>
            <a:off x="5680953" y="5966298"/>
            <a:ext cx="57717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659BE4-D82D-CF61-42A6-D0667622583A}"/>
              </a:ext>
            </a:extLst>
          </p:cNvPr>
          <p:cNvCxnSpPr>
            <a:cxnSpLocks/>
          </p:cNvCxnSpPr>
          <p:nvPr/>
        </p:nvCxnSpPr>
        <p:spPr>
          <a:xfrm flipV="1">
            <a:off x="6251643" y="2077455"/>
            <a:ext cx="0" cy="389532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E7B6DE-3CB9-27C1-55BF-AEA35B7AF7AF}"/>
              </a:ext>
            </a:extLst>
          </p:cNvPr>
          <p:cNvCxnSpPr>
            <a:cxnSpLocks/>
          </p:cNvCxnSpPr>
          <p:nvPr/>
        </p:nvCxnSpPr>
        <p:spPr>
          <a:xfrm>
            <a:off x="6258128" y="2077455"/>
            <a:ext cx="1861225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88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2FE581D-C628-CA87-EFBD-E70E1173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Calibration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FFBF6A-8FD7-18A4-8A79-B979D8B351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Population</a:t>
            </a:r>
          </a:p>
          <a:p>
            <a:pPr lvl="1"/>
            <a:r>
              <a:rPr lang="en-US" dirty="0"/>
              <a:t>Household size</a:t>
            </a:r>
          </a:p>
          <a:p>
            <a:pPr lvl="1"/>
            <a:r>
              <a:rPr lang="en-US" dirty="0"/>
              <a:t>Income</a:t>
            </a:r>
          </a:p>
          <a:p>
            <a:endParaRPr lang="en-US" dirty="0"/>
          </a:p>
          <a:p>
            <a:r>
              <a:rPr lang="en-US" dirty="0"/>
              <a:t>Trips</a:t>
            </a:r>
          </a:p>
          <a:p>
            <a:pPr lvl="1"/>
            <a:r>
              <a:rPr lang="en-US" dirty="0"/>
              <a:t>Mode choice</a:t>
            </a:r>
          </a:p>
          <a:p>
            <a:pPr lvl="1"/>
            <a:r>
              <a:rPr lang="en-US" dirty="0"/>
              <a:t>Remote work</a:t>
            </a:r>
          </a:p>
          <a:p>
            <a:pPr lvl="1"/>
            <a:r>
              <a:rPr lang="en-US" dirty="0"/>
              <a:t>Trip length distribution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CD3E2E1-3F0C-DF41-CA61-74ECB845FB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89207" y="1722595"/>
            <a:ext cx="7738510" cy="422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9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9AE03D1-E253-4A70-83CD-B64C3DE52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060316"/>
              </p:ext>
            </p:extLst>
          </p:nvPr>
        </p:nvGraphicFramePr>
        <p:xfrm>
          <a:off x="838200" y="1567793"/>
          <a:ext cx="10515597" cy="4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8678925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21427909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86140451"/>
                    </a:ext>
                  </a:extLst>
                </a:gridCol>
              </a:tblGrid>
              <a:tr h="11942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Land Use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Scenario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Transit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Scenario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Remote Work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Scenario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76192779"/>
                  </a:ext>
                </a:extLst>
              </a:tr>
              <a:tr h="315274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New development at old Draper prison site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Projected 2050 data for The Point development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Increase frequency and speeds of FrontRunner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New Frontrunner stations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Based on WFRC 2050 plan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Higher work-from-home and telecommute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Calibrated to WFRC 2050 projections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6245846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82E1DE2-4B45-2E3E-2009-D67B3E51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Overview</a:t>
            </a:r>
          </a:p>
        </p:txBody>
      </p:sp>
    </p:spTree>
    <p:extLst>
      <p:ext uri="{BB962C8B-B14F-4D97-AF65-F5344CB8AC3E}">
        <p14:creationId xmlns:p14="http://schemas.microsoft.com/office/powerpoint/2010/main" val="297301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23BB-719D-AC4F-1AB2-74C613A1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Use</a:t>
            </a:r>
            <a:br>
              <a:rPr lang="en-US" dirty="0"/>
            </a:br>
            <a:r>
              <a:rPr lang="en-US" dirty="0"/>
              <a:t>Scenario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New development (The Point)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1039-2C4C-7875-42DC-DAB8614F26F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/>
                <a:ea typeface="Open Sans"/>
                <a:cs typeface="Open Sans"/>
              </a:rPr>
              <a:t>WFRC Model:</a:t>
            </a:r>
          </a:p>
          <a:p>
            <a:r>
              <a:rPr lang="en-US" dirty="0">
                <a:latin typeface="Helvetica"/>
                <a:ea typeface="Open Sans"/>
                <a:cs typeface="Open Sans"/>
              </a:rPr>
              <a:t>Change land use data for The Point area</a:t>
            </a:r>
          </a:p>
          <a:p>
            <a:pPr lvl="1"/>
            <a:r>
              <a:rPr lang="en-US" dirty="0">
                <a:latin typeface="Helvetica"/>
                <a:ea typeface="Open Sans"/>
                <a:cs typeface="Open Sans"/>
              </a:rPr>
              <a:t>Match 2050 data</a:t>
            </a:r>
          </a:p>
          <a:p>
            <a:pPr lvl="2"/>
            <a:r>
              <a:rPr lang="en-US" dirty="0">
                <a:latin typeface="Helvetica"/>
                <a:ea typeface="Open Sans"/>
                <a:cs typeface="Open Sans"/>
              </a:rPr>
              <a:t>7,430 new households</a:t>
            </a:r>
          </a:p>
          <a:p>
            <a:pPr lvl="2"/>
            <a:r>
              <a:rPr lang="en-US" dirty="0">
                <a:latin typeface="Helvetica"/>
                <a:ea typeface="Open Sans"/>
                <a:cs typeface="Helvetica"/>
              </a:rPr>
              <a:t>22,200 new jobs</a:t>
            </a:r>
            <a:endParaRPr lang="en-US" dirty="0">
              <a:latin typeface="Helvetica"/>
              <a:ea typeface="Open Sans"/>
              <a:cs typeface="Open Sans"/>
            </a:endParaRPr>
          </a:p>
          <a:p>
            <a:pPr marL="0" indent="0">
              <a:buNone/>
            </a:pPr>
            <a:endParaRPr lang="en-US" dirty="0">
              <a:latin typeface="Helvetica"/>
              <a:ea typeface="Open Sans"/>
              <a:cs typeface="Open Sans"/>
            </a:endParaRPr>
          </a:p>
          <a:p>
            <a:pPr marL="0" indent="0">
              <a:buNone/>
            </a:pPr>
            <a:endParaRPr lang="en-US" dirty="0">
              <a:latin typeface="Helvetica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dirty="0">
                <a:latin typeface="Helvetica"/>
                <a:ea typeface="Open Sans"/>
                <a:cs typeface="Open Sans"/>
              </a:rPr>
              <a:t>ActivitySim:</a:t>
            </a:r>
          </a:p>
          <a:p>
            <a:r>
              <a:rPr lang="en-US" dirty="0">
                <a:latin typeface="Helvetica"/>
                <a:ea typeface="Open Sans"/>
                <a:cs typeface="Open Sans"/>
              </a:rPr>
              <a:t>New synthetic population for The Point area</a:t>
            </a:r>
          </a:p>
          <a:p>
            <a:pPr lvl="1"/>
            <a:r>
              <a:rPr lang="en-US" dirty="0">
                <a:latin typeface="Helvetica"/>
                <a:ea typeface="Open Sans"/>
                <a:cs typeface="Open Sans"/>
              </a:rPr>
              <a:t>Population modeled on Gateway area (SLC)</a:t>
            </a:r>
          </a:p>
          <a:p>
            <a:pPr lvl="1"/>
            <a:r>
              <a:rPr lang="en-US" dirty="0"/>
              <a:t>Joined with baseline scenario population</a:t>
            </a:r>
          </a:p>
        </p:txBody>
      </p:sp>
    </p:spTree>
    <p:extLst>
      <p:ext uri="{BB962C8B-B14F-4D97-AF65-F5344CB8AC3E}">
        <p14:creationId xmlns:p14="http://schemas.microsoft.com/office/powerpoint/2010/main" val="27096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YU">
      <a:dk1>
        <a:srgbClr val="000000"/>
      </a:dk1>
      <a:lt1>
        <a:srgbClr val="FFFFFF"/>
      </a:lt1>
      <a:dk2>
        <a:srgbClr val="002E5D"/>
      </a:dk2>
      <a:lt2>
        <a:srgbClr val="BDD6E6"/>
      </a:lt2>
      <a:accent1>
        <a:srgbClr val="003CA5"/>
      </a:accent1>
      <a:accent2>
        <a:srgbClr val="A39382"/>
      </a:accent2>
      <a:accent3>
        <a:srgbClr val="00966C"/>
      </a:accent3>
      <a:accent4>
        <a:srgbClr val="D14124"/>
      </a:accent4>
      <a:accent5>
        <a:srgbClr val="A73A64"/>
      </a:accent5>
      <a:accent6>
        <a:srgbClr val="9E2A2B"/>
      </a:accent6>
      <a:hlink>
        <a:srgbClr val="6E7CA0"/>
      </a:hlink>
      <a:folHlink>
        <a:srgbClr val="7C878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C088363D-8004-1741-B9D1-2144FE35E703}" vid="{96A489CC-B5AC-0D40-B971-DFA112D8AA9F}"/>
    </a:ext>
  </a:extLst>
</a:theme>
</file>

<file path=ppt/theme/theme2.xml><?xml version="1.0" encoding="utf-8"?>
<a:theme xmlns:a="http://schemas.openxmlformats.org/drawingml/2006/main" name="Title slid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723</Words>
  <Application>Microsoft Macintosh PowerPoint</Application>
  <PresentationFormat>Widescreen</PresentationFormat>
  <Paragraphs>185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Helvetica</vt:lpstr>
      <vt:lpstr>Helvetica Neue</vt:lpstr>
      <vt:lpstr>Rockwell</vt:lpstr>
      <vt:lpstr>Sitka Display</vt:lpstr>
      <vt:lpstr>Source Sans Pro</vt:lpstr>
      <vt:lpstr>Office Theme</vt:lpstr>
      <vt:lpstr>Title slide</vt:lpstr>
      <vt:lpstr>A Comparative Illustration of Trip- and Activity-Based Modelling Techniques</vt:lpstr>
      <vt:lpstr>Travel Demand Models</vt:lpstr>
      <vt:lpstr>Advantages of Activity-Based Models</vt:lpstr>
      <vt:lpstr>Difficulties with Activity-Based Models</vt:lpstr>
      <vt:lpstr>Research Gap</vt:lpstr>
      <vt:lpstr>Two Models</vt:lpstr>
      <vt:lpstr>Model Calibration</vt:lpstr>
      <vt:lpstr>Scenarios Overview</vt:lpstr>
      <vt:lpstr>Land Use Scenario  New development (The Point)</vt:lpstr>
      <vt:lpstr>New Trips</vt:lpstr>
      <vt:lpstr>WFRC: Non–Home-Based Trips</vt:lpstr>
      <vt:lpstr>ActivitySim: New Resident Trips</vt:lpstr>
      <vt:lpstr>Transit Scenario  Improved FrontRunner</vt:lpstr>
      <vt:lpstr>Change in Mode Split</vt:lpstr>
      <vt:lpstr>At-Work Mode Switching</vt:lpstr>
      <vt:lpstr>Daily Mode Switching</vt:lpstr>
      <vt:lpstr>Transit Riders Income Distribution</vt:lpstr>
      <vt:lpstr>Remote Work Scenario  Increased remote work rates</vt:lpstr>
      <vt:lpstr>Remote Work Considerations</vt:lpstr>
      <vt:lpstr>Change in Number of Trips</vt:lpstr>
      <vt:lpstr>WFRC: Trip Count vs Length</vt:lpstr>
      <vt:lpstr>ActivitySim: Trip Count vs Length</vt:lpstr>
      <vt:lpstr>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Activity-based Model Implementation and Analysis Considerations </dc:title>
  <dc:creator>Gregory Macfarlane</dc:creator>
  <cp:lastModifiedBy>Hayden Atchley</cp:lastModifiedBy>
  <cp:revision>369</cp:revision>
  <cp:lastPrinted>2024-06-07T05:45:51Z</cp:lastPrinted>
  <dcterms:created xsi:type="dcterms:W3CDTF">2022-03-31T14:24:01Z</dcterms:created>
  <dcterms:modified xsi:type="dcterms:W3CDTF">2024-06-11T03:16:22Z</dcterms:modified>
</cp:coreProperties>
</file>