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78" r:id="rId4"/>
    <p:sldId id="270" r:id="rId5"/>
    <p:sldId id="268" r:id="rId6"/>
    <p:sldId id="272" r:id="rId7"/>
    <p:sldId id="277" r:id="rId8"/>
    <p:sldId id="258" r:id="rId9"/>
    <p:sldId id="261" r:id="rId10"/>
    <p:sldId id="271" r:id="rId11"/>
    <p:sldId id="262" r:id="rId12"/>
    <p:sldId id="263" r:id="rId13"/>
    <p:sldId id="264" r:id="rId14"/>
    <p:sldId id="267" r:id="rId15"/>
    <p:sldId id="266" r:id="rId16"/>
    <p:sldId id="274" r:id="rId17"/>
    <p:sldId id="275" r:id="rId18"/>
    <p:sldId id="276" r:id="rId19"/>
    <p:sldId id="260" r:id="rId20"/>
    <p:sldId id="279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BCE"/>
    <a:srgbClr val="DAC2EC"/>
    <a:srgbClr val="B17ED8"/>
    <a:srgbClr val="F33729"/>
    <a:srgbClr val="FF6600"/>
    <a:srgbClr val="9999FF"/>
    <a:srgbClr val="F7CCA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1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C4A4A-45FB-4F3E-BDBD-78169923C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4477B1-589A-49CA-B6C5-60AE25822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B15912-613B-4568-8529-E10C48A2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DE11-B5DE-48FD-B82F-6984DCF4DB71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488833-227F-46A6-82A9-D19D6D02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4B069-ACE3-47E5-8B93-3309E015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4816-DC52-4761-B1CE-2B8992A3BE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52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F9096-C1FB-4C3E-8601-E0ED99A4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F07ABB-ABAA-41B7-8155-6A73170AF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EC049-6474-4203-9A9B-46945F12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DE11-B5DE-48FD-B82F-6984DCF4DB71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8D765-F623-4679-93FB-DEFED59F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2E2FE0-8F89-46FF-A022-0F0674BE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4816-DC52-4761-B1CE-2B8992A3BE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3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A42ED5-8DF5-4BBE-BE6E-2CAAA26F2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B20880-1A5A-4F62-B6FC-92493D00E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C1CE5B-FC1F-49C4-895A-C5416F0A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DE11-B5DE-48FD-B82F-6984DCF4DB71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BB538F-D37C-4F47-9131-4A2A5C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A0AF1C-BE70-4607-942F-E1A35AEB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4816-DC52-4761-B1CE-2B8992A3BE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03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CA89F-6A3E-49E5-9BC0-718EDCBD2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Consolas" panose="020B0609020204030204" pitchFamily="49" charset="0"/>
              </a:defRPr>
            </a:lvl1pPr>
          </a:lstStyle>
          <a:p>
            <a:r>
              <a:rPr lang="de-DE" dirty="0"/>
              <a:t>MASTERTITELFORMAT BEARBEITEN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12543-D08D-4538-9361-E8821BCF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BF498-E1CA-4988-B29A-D54D61AC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DE11-B5DE-48FD-B82F-6984DCF4DB71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3D2877-8F77-4B25-A560-CC38C336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84494-DD6C-43B1-B475-E05EF3FA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4816-DC52-4761-B1CE-2B8992A3BE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51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B1D93-5DA9-4985-B9DC-E66F3077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9BF156-160C-406E-96C1-B2868E33C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9FE0C8-7BCC-4FE6-AAF8-BB507012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DE11-B5DE-48FD-B82F-6984DCF4DB71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616754-9522-4530-AD62-EEEBBAB7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0A470-5B65-41B1-8D94-5E50C772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4816-DC52-4761-B1CE-2B8992A3BE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63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95B24-9391-4F48-98F2-2FC7C80E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3991A-4E08-4939-9E37-32EA4A7C5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BCF3EF-B5B4-4CDA-BA47-F9457E485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18582F-E1D2-41F0-AA95-410B6664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DE11-B5DE-48FD-B82F-6984DCF4DB71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F13646-9562-4B55-BD3D-79FEF71B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9701E4-C2AC-453B-9E38-A80E2F1D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4816-DC52-4761-B1CE-2B8992A3BE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18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46FB4-8FFC-49B4-BB8D-00FF4956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5861CA-6096-4895-B922-F08FF77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EF7821-27F2-4718-9B88-060E66A4D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6CE543-A6F1-4020-A178-4B967D7A1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8BD696-340D-44E0-9234-B5EA28F71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AA8D48-DFA6-434D-B307-2956D0ED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DE11-B5DE-48FD-B82F-6984DCF4DB71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9DC3C6-AB23-4D8D-B143-FB752CBC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39CEF5-5ADC-48D0-84E9-EFDDCFEC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4816-DC52-4761-B1CE-2B8992A3BE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85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A0B61-9828-4648-A5FD-DAC721B2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8E5BCC-7CB0-4CB7-90D3-CEA107F4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DE11-B5DE-48FD-B82F-6984DCF4DB71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872151-D8FA-4F9F-9590-DD6ACBFC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7BEC14-04CB-49B7-8AEF-A729ABF2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4816-DC52-4761-B1CE-2B8992A3BE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6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1E5E67-89DC-44F2-9B71-441971C3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DE11-B5DE-48FD-B82F-6984DCF4DB71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B87190-9AEF-40DD-8C7E-9B102758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A2793E-FFCE-4B29-A229-2179333B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4816-DC52-4761-B1CE-2B8992A3BE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41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F565E-8C00-4984-87EC-E22DF770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C6B19-ADA4-44D6-B6C1-222603C8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80F516-711D-4864-AAE1-E159AAD32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0A89F6-230B-4B26-B86D-5D3C108C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DE11-B5DE-48FD-B82F-6984DCF4DB71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0BB0F7-00CB-41E3-BC67-CEBDF731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806E2C-1C18-4B7F-9D77-22E82D5E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4816-DC52-4761-B1CE-2B8992A3BE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16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279B1-2A63-4690-AB2D-82460EA4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990B21-C7F4-41EC-9C87-48D92C6DD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05AC10-B7B9-4C27-9349-5BB19CA6F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F96E00-1B85-42AB-A1A5-3A92AC18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DE11-B5DE-48FD-B82F-6984DCF4DB71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549154-A8A1-40E9-AD17-A64D2904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EEF211-18A6-4D28-9BE9-51F9706B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4816-DC52-4761-B1CE-2B8992A3BE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ED7813-4829-4AA8-A2BC-2576B35A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ABDBEF-352A-44C4-AB7A-0C6B556D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B55C84-D557-40BA-816C-CA3558CEF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DE11-B5DE-48FD-B82F-6984DCF4DB71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1FC39E-A7E0-4F1D-8700-1C02010B8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C03D2-A7E9-4F87-92CA-7E2F70696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4816-DC52-4761-B1CE-2B8992A3BE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80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xnat.org/display/xnat16/example+xnat+architectur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questions/20099818/understanding-load-balancing-in-asp-net" TargetMode="Externa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useppeurso.eu/en/how-to-configure-a-load-balanced-mysql-cluster-with-pfsense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fault.com/questions/578382/should-internet-access-be-disabled-on-production-servers/57838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229E89-C928-4E56-9BBB-069C0AB81E31}"/>
              </a:ext>
            </a:extLst>
          </p:cNvPr>
          <p:cNvGrpSpPr/>
          <p:nvPr/>
        </p:nvGrpSpPr>
        <p:grpSpPr>
          <a:xfrm>
            <a:off x="3362036" y="2575420"/>
            <a:ext cx="4397782" cy="3649889"/>
            <a:chOff x="2881745" y="1533236"/>
            <a:chExt cx="6059411" cy="51492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B20F3E9-4BEE-4C7D-B69A-6F8CA1364E7F}"/>
                </a:ext>
              </a:extLst>
            </p:cNvPr>
            <p:cNvSpPr/>
            <p:nvPr/>
          </p:nvSpPr>
          <p:spPr>
            <a:xfrm>
              <a:off x="3556000" y="2115127"/>
              <a:ext cx="4682836" cy="4082473"/>
            </a:xfrm>
            <a:prstGeom prst="ellipse">
              <a:avLst/>
            </a:prstGeom>
            <a:noFill/>
            <a:ln w="152400">
              <a:solidFill>
                <a:srgbClr val="F7C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feil: nach rechts 5">
              <a:extLst>
                <a:ext uri="{FF2B5EF4-FFF2-40B4-BE49-F238E27FC236}">
                  <a16:creationId xmlns:a16="http://schemas.microsoft.com/office/drawing/2014/main" id="{66A10143-948B-479A-BBEC-91F9F38FC9C4}"/>
                </a:ext>
              </a:extLst>
            </p:cNvPr>
            <p:cNvSpPr/>
            <p:nvPr/>
          </p:nvSpPr>
          <p:spPr>
            <a:xfrm rot="19659265">
              <a:off x="4400158" y="2024384"/>
              <a:ext cx="665018" cy="717989"/>
            </a:xfrm>
            <a:prstGeom prst="rightArrow">
              <a:avLst/>
            </a:prstGeom>
            <a:solidFill>
              <a:srgbClr val="F7C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46B2B33C-E206-4A06-B2EA-078B41ADAC32}"/>
                </a:ext>
              </a:extLst>
            </p:cNvPr>
            <p:cNvSpPr/>
            <p:nvPr/>
          </p:nvSpPr>
          <p:spPr>
            <a:xfrm>
              <a:off x="5153891" y="1533236"/>
              <a:ext cx="1903043" cy="1154546"/>
            </a:xfrm>
            <a:prstGeom prst="roundRect">
              <a:avLst/>
            </a:prstGeom>
            <a:solidFill>
              <a:srgbClr val="CCCC00"/>
            </a:solidFill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Create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6D18684E-F54F-42FB-8F4D-6702F388C233}"/>
                </a:ext>
              </a:extLst>
            </p:cNvPr>
            <p:cNvSpPr/>
            <p:nvPr/>
          </p:nvSpPr>
          <p:spPr>
            <a:xfrm>
              <a:off x="5227782" y="5527964"/>
              <a:ext cx="1745673" cy="115454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Share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982B5ED0-31E2-4A01-A6FB-C36A414C2659}"/>
                </a:ext>
              </a:extLst>
            </p:cNvPr>
            <p:cNvSpPr/>
            <p:nvPr/>
          </p:nvSpPr>
          <p:spPr>
            <a:xfrm>
              <a:off x="2881745" y="2734090"/>
              <a:ext cx="1829153" cy="1154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</a:rPr>
                <a:t>Destroy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D2A71BBB-00AB-400B-87BA-F13A51A9C241}"/>
                </a:ext>
              </a:extLst>
            </p:cNvPr>
            <p:cNvSpPr/>
            <p:nvPr/>
          </p:nvSpPr>
          <p:spPr>
            <a:xfrm>
              <a:off x="7112003" y="2648528"/>
              <a:ext cx="1829153" cy="1154546"/>
            </a:xfrm>
            <a:prstGeom prst="roundRect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Store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87866B9E-407B-49E7-B48C-D94890D80F6B}"/>
                </a:ext>
              </a:extLst>
            </p:cNvPr>
            <p:cNvSpPr/>
            <p:nvPr/>
          </p:nvSpPr>
          <p:spPr>
            <a:xfrm>
              <a:off x="2953573" y="4507598"/>
              <a:ext cx="1829153" cy="11545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Archive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557DC6DE-BEFC-48E7-8DEB-F3E190C98109}"/>
                </a:ext>
              </a:extLst>
            </p:cNvPr>
            <p:cNvSpPr/>
            <p:nvPr/>
          </p:nvSpPr>
          <p:spPr>
            <a:xfrm>
              <a:off x="7199746" y="4287984"/>
              <a:ext cx="1741410" cy="115454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</a:rPr>
                <a:t>Use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itel 1">
            <a:extLst>
              <a:ext uri="{FF2B5EF4-FFF2-40B4-BE49-F238E27FC236}">
                <a16:creationId xmlns:a16="http://schemas.microsoft.com/office/drawing/2014/main" id="{C262A87A-1350-48B9-9EFF-5260CA58B188}"/>
              </a:ext>
            </a:extLst>
          </p:cNvPr>
          <p:cNvSpPr txBox="1">
            <a:spLocks/>
          </p:cNvSpPr>
          <p:nvPr/>
        </p:nvSpPr>
        <p:spPr>
          <a:xfrm>
            <a:off x="1231106" y="514576"/>
            <a:ext cx="9144000" cy="870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latin typeface="Consolas" panose="020B0609020204030204" pitchFamily="49" charset="0"/>
              </a:rPr>
              <a:t>DATA LIFECYCLE</a:t>
            </a:r>
            <a:endParaRPr lang="fr-FR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1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2D4C-C173-4E69-9046-DB829EAC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051230-9A26-44FD-BECC-70954311B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26969"/>
              </p:ext>
            </p:extLst>
          </p:nvPr>
        </p:nvGraphicFramePr>
        <p:xfrm>
          <a:off x="3575107" y="1946245"/>
          <a:ext cx="5041785" cy="4748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870">
                  <a:extLst>
                    <a:ext uri="{9D8B030D-6E8A-4147-A177-3AD203B41FA5}">
                      <a16:colId xmlns:a16="http://schemas.microsoft.com/office/drawing/2014/main" val="2247799731"/>
                    </a:ext>
                  </a:extLst>
                </a:gridCol>
                <a:gridCol w="1365870">
                  <a:extLst>
                    <a:ext uri="{9D8B030D-6E8A-4147-A177-3AD203B41FA5}">
                      <a16:colId xmlns:a16="http://schemas.microsoft.com/office/drawing/2014/main" val="3044014412"/>
                    </a:ext>
                  </a:extLst>
                </a:gridCol>
                <a:gridCol w="314973">
                  <a:extLst>
                    <a:ext uri="{9D8B030D-6E8A-4147-A177-3AD203B41FA5}">
                      <a16:colId xmlns:a16="http://schemas.microsoft.com/office/drawing/2014/main" val="2396105718"/>
                    </a:ext>
                  </a:extLst>
                </a:gridCol>
                <a:gridCol w="419469">
                  <a:extLst>
                    <a:ext uri="{9D8B030D-6E8A-4147-A177-3AD203B41FA5}">
                      <a16:colId xmlns:a16="http://schemas.microsoft.com/office/drawing/2014/main" val="2429725072"/>
                    </a:ext>
                  </a:extLst>
                </a:gridCol>
                <a:gridCol w="420210">
                  <a:extLst>
                    <a:ext uri="{9D8B030D-6E8A-4147-A177-3AD203B41FA5}">
                      <a16:colId xmlns:a16="http://schemas.microsoft.com/office/drawing/2014/main" val="1691484801"/>
                    </a:ext>
                  </a:extLst>
                </a:gridCol>
                <a:gridCol w="420210">
                  <a:extLst>
                    <a:ext uri="{9D8B030D-6E8A-4147-A177-3AD203B41FA5}">
                      <a16:colId xmlns:a16="http://schemas.microsoft.com/office/drawing/2014/main" val="3422255530"/>
                    </a:ext>
                  </a:extLst>
                </a:gridCol>
                <a:gridCol w="420210">
                  <a:extLst>
                    <a:ext uri="{9D8B030D-6E8A-4147-A177-3AD203B41FA5}">
                      <a16:colId xmlns:a16="http://schemas.microsoft.com/office/drawing/2014/main" val="1801579496"/>
                    </a:ext>
                  </a:extLst>
                </a:gridCol>
                <a:gridCol w="314973">
                  <a:extLst>
                    <a:ext uri="{9D8B030D-6E8A-4147-A177-3AD203B41FA5}">
                      <a16:colId xmlns:a16="http://schemas.microsoft.com/office/drawing/2014/main" val="3063343023"/>
                    </a:ext>
                  </a:extLst>
                </a:gridCol>
              </a:tblGrid>
              <a:tr h="120451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71755" marR="71755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de-DE" sz="900">
                          <a:effectLst/>
                        </a:rPr>
                        <a:t>dm_owner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 vert="vert"/>
                </a:tc>
                <a:tc>
                  <a:txBody>
                    <a:bodyPr/>
                    <a:lstStyle/>
                    <a:p>
                      <a:pPr marL="71755" marR="71755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de-DE" sz="900">
                          <a:effectLst/>
                        </a:rPr>
                        <a:t>dm_world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 vert="vert"/>
                </a:tc>
                <a:tc>
                  <a:txBody>
                    <a:bodyPr/>
                    <a:lstStyle/>
                    <a:p>
                      <a:pPr marL="71755" marR="71755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Créateurs</a:t>
                      </a:r>
                      <a:endParaRPr lang="en-US" sz="900">
                        <a:effectLst/>
                      </a:endParaRPr>
                    </a:p>
                    <a:p>
                      <a:pPr marL="71755" marR="71755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 (role_createur)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 vert="vert"/>
                </a:tc>
                <a:tc>
                  <a:txBody>
                    <a:bodyPr/>
                    <a:lstStyle/>
                    <a:p>
                      <a:pPr marL="71755" marR="71755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Integrators</a:t>
                      </a:r>
                    </a:p>
                    <a:p>
                      <a:pPr marL="71755" marR="71755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(role_integrateur)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 vert="vert"/>
                </a:tc>
                <a:tc>
                  <a:txBody>
                    <a:bodyPr/>
                    <a:lstStyle/>
                    <a:p>
                      <a:pPr marL="71755" marR="71755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Manageurs</a:t>
                      </a:r>
                      <a:endParaRPr lang="en-US" sz="900">
                        <a:effectLst/>
                      </a:endParaRPr>
                    </a:p>
                    <a:p>
                      <a:pPr marL="71755" marR="71755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(grp_manageurs)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 vert="vert"/>
                </a:tc>
                <a:tc>
                  <a:txBody>
                    <a:bodyPr/>
                    <a:lstStyle/>
                    <a:p>
                      <a:pPr marL="71755" marR="71755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admingroup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 vert="vert"/>
                </a:tc>
                <a:extLst>
                  <a:ext uri="{0D108BD9-81ED-4DB2-BD59-A6C34878D82A}">
                    <a16:rowId xmlns:a16="http://schemas.microsoft.com/office/drawing/2014/main" val="256420693"/>
                  </a:ext>
                </a:extLst>
              </a:tr>
              <a:tr h="295142">
                <a:tc rowSpan="7"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Basic Permissions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None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extLst>
                  <a:ext uri="{0D108BD9-81ED-4DB2-BD59-A6C34878D82A}">
                    <a16:rowId xmlns:a16="http://schemas.microsoft.com/office/drawing/2014/main" val="3971041704"/>
                  </a:ext>
                </a:extLst>
              </a:tr>
              <a:tr h="29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Attributes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extLst>
                  <a:ext uri="{0D108BD9-81ED-4DB2-BD59-A6C34878D82A}">
                    <a16:rowId xmlns:a16="http://schemas.microsoft.com/office/drawing/2014/main" val="4240849942"/>
                  </a:ext>
                </a:extLst>
              </a:tr>
              <a:tr h="29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Read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extLst>
                  <a:ext uri="{0D108BD9-81ED-4DB2-BD59-A6C34878D82A}">
                    <a16:rowId xmlns:a16="http://schemas.microsoft.com/office/drawing/2014/main" val="576872733"/>
                  </a:ext>
                </a:extLst>
              </a:tr>
              <a:tr h="295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Annotate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extLst>
                  <a:ext uri="{0D108BD9-81ED-4DB2-BD59-A6C34878D82A}">
                    <a16:rowId xmlns:a16="http://schemas.microsoft.com/office/drawing/2014/main" val="2931133045"/>
                  </a:ext>
                </a:extLst>
              </a:tr>
              <a:tr h="29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Version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extLst>
                  <a:ext uri="{0D108BD9-81ED-4DB2-BD59-A6C34878D82A}">
                    <a16:rowId xmlns:a16="http://schemas.microsoft.com/office/drawing/2014/main" val="1639035403"/>
                  </a:ext>
                </a:extLst>
              </a:tr>
              <a:tr h="29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Write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 dirty="0">
                          <a:effectLst/>
                        </a:rPr>
                        <a:t>X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extLst>
                  <a:ext uri="{0D108BD9-81ED-4DB2-BD59-A6C34878D82A}">
                    <a16:rowId xmlns:a16="http://schemas.microsoft.com/office/drawing/2014/main" val="3886184709"/>
                  </a:ext>
                </a:extLst>
              </a:tr>
              <a:tr h="29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Delete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extLst>
                  <a:ext uri="{0D108BD9-81ED-4DB2-BD59-A6C34878D82A}">
                    <a16:rowId xmlns:a16="http://schemas.microsoft.com/office/drawing/2014/main" val="642058823"/>
                  </a:ext>
                </a:extLst>
              </a:tr>
              <a:tr h="295790">
                <a:tc rowSpan="5"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Extends Permissions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Carry out procedure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extLst>
                  <a:ext uri="{0D108BD9-81ED-4DB2-BD59-A6C34878D82A}">
                    <a16:rowId xmlns:a16="http://schemas.microsoft.com/office/drawing/2014/main" val="2893075160"/>
                  </a:ext>
                </a:extLst>
              </a:tr>
              <a:tr h="29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Change Location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extLst>
                  <a:ext uri="{0D108BD9-81ED-4DB2-BD59-A6C34878D82A}">
                    <a16:rowId xmlns:a16="http://schemas.microsoft.com/office/drawing/2014/main" val="2136362108"/>
                  </a:ext>
                </a:extLst>
              </a:tr>
              <a:tr h="29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Change object state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extLst>
                  <a:ext uri="{0D108BD9-81ED-4DB2-BD59-A6C34878D82A}">
                    <a16:rowId xmlns:a16="http://schemas.microsoft.com/office/drawing/2014/main" val="830362560"/>
                  </a:ext>
                </a:extLst>
              </a:tr>
              <a:tr h="295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Change permissions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fr-BE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extLst>
                  <a:ext uri="{0D108BD9-81ED-4DB2-BD59-A6C34878D82A}">
                    <a16:rowId xmlns:a16="http://schemas.microsoft.com/office/drawing/2014/main" val="139960748"/>
                  </a:ext>
                </a:extLst>
              </a:tr>
              <a:tr h="295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Change owner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900" dirty="0">
                          <a:effectLst/>
                        </a:rPr>
                        <a:t>X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4060" marR="64060" marT="0" marB="0"/>
                </a:tc>
                <a:extLst>
                  <a:ext uri="{0D108BD9-81ED-4DB2-BD59-A6C34878D82A}">
                    <a16:rowId xmlns:a16="http://schemas.microsoft.com/office/drawing/2014/main" val="203452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92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639932C-A42F-4296-90CE-4A1D1C41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20" y="409789"/>
            <a:ext cx="10515600" cy="1141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 b="1" dirty="0">
                <a:latin typeface="Consolas" panose="020B0609020204030204" pitchFamily="49" charset="0"/>
                <a:cs typeface="Aharoni" panose="02010803020104030203" pitchFamily="2" charset="-79"/>
              </a:rPr>
              <a:t>ALFRESCO DIGITAL BUSINESS PLATFORM</a:t>
            </a:r>
            <a:endParaRPr lang="fr-FR" sz="3200" b="1" dirty="0"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28CAA-E551-4457-A055-F57857518801}"/>
              </a:ext>
            </a:extLst>
          </p:cNvPr>
          <p:cNvSpPr txBox="1"/>
          <p:nvPr/>
        </p:nvSpPr>
        <p:spPr>
          <a:xfrm>
            <a:off x="729671" y="2318327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Application</a:t>
            </a:r>
            <a:r>
              <a:rPr lang="de-DE" b="1" dirty="0"/>
              <a:t> Layer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2ECEE-92DB-437D-8085-27289AF41B3D}"/>
              </a:ext>
            </a:extLst>
          </p:cNvPr>
          <p:cNvSpPr txBox="1"/>
          <p:nvPr/>
        </p:nvSpPr>
        <p:spPr>
          <a:xfrm>
            <a:off x="738905" y="3195317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Integration Layer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E85F41-A620-483E-950B-BED1187DC1EA}"/>
              </a:ext>
            </a:extLst>
          </p:cNvPr>
          <p:cNvSpPr txBox="1"/>
          <p:nvPr/>
        </p:nvSpPr>
        <p:spPr>
          <a:xfrm>
            <a:off x="729671" y="4156527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Service Layer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8CAA10-3961-4820-A436-311E4F364603}"/>
              </a:ext>
            </a:extLst>
          </p:cNvPr>
          <p:cNvSpPr txBox="1"/>
          <p:nvPr/>
        </p:nvSpPr>
        <p:spPr>
          <a:xfrm>
            <a:off x="771226" y="4947120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Governance</a:t>
            </a:r>
            <a:r>
              <a:rPr lang="de-DE" b="1" dirty="0"/>
              <a:t> Layer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B86E4D-46F4-432C-98EC-5B2406940CA9}"/>
              </a:ext>
            </a:extLst>
          </p:cNvPr>
          <p:cNvSpPr txBox="1"/>
          <p:nvPr/>
        </p:nvSpPr>
        <p:spPr>
          <a:xfrm>
            <a:off x="785072" y="5505386"/>
            <a:ext cx="200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Deployment</a:t>
            </a:r>
            <a:r>
              <a:rPr lang="de-DE" b="1" dirty="0"/>
              <a:t> Layer</a:t>
            </a:r>
            <a:endParaRPr lang="en-US" b="1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FF13D10-C1E9-44A9-A132-4C492DE3ADB7}"/>
              </a:ext>
            </a:extLst>
          </p:cNvPr>
          <p:cNvGrpSpPr/>
          <p:nvPr/>
        </p:nvGrpSpPr>
        <p:grpSpPr>
          <a:xfrm>
            <a:off x="2925608" y="1900554"/>
            <a:ext cx="7546137" cy="4160749"/>
            <a:chOff x="2925608" y="1900554"/>
            <a:chExt cx="7546137" cy="4160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42BAE3-302C-42AC-B65B-3CFB8ABBCAF9}"/>
                </a:ext>
              </a:extLst>
            </p:cNvPr>
            <p:cNvSpPr/>
            <p:nvPr/>
          </p:nvSpPr>
          <p:spPr>
            <a:xfrm>
              <a:off x="2937163" y="1900554"/>
              <a:ext cx="7509164" cy="943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20B0604020202020204" pitchFamily="66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AC8AAB-4E83-48BF-A3EE-8F9FF670FA9E}"/>
                </a:ext>
              </a:extLst>
            </p:cNvPr>
            <p:cNvSpPr txBox="1"/>
            <p:nvPr/>
          </p:nvSpPr>
          <p:spPr>
            <a:xfrm>
              <a:off x="4007985" y="2255486"/>
              <a:ext cx="1670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Engaging</a:t>
              </a:r>
              <a:r>
                <a:rPr lang="de-DE" dirty="0"/>
                <a:t> </a:t>
              </a:r>
              <a:r>
                <a:rPr lang="de-DE" dirty="0" err="1"/>
                <a:t>Ux,UI</a:t>
              </a:r>
              <a:r>
                <a:rPr lang="de-DE" dirty="0"/>
                <a:t>,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AADF06-A2BA-47E4-957B-AE47164A2B49}"/>
                </a:ext>
              </a:extLst>
            </p:cNvPr>
            <p:cNvSpPr txBox="1"/>
            <p:nvPr/>
          </p:nvSpPr>
          <p:spPr>
            <a:xfrm>
              <a:off x="5688473" y="2271471"/>
              <a:ext cx="103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Mobile,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761CB0-37DF-46DF-90BC-71B6F413E2EE}"/>
                </a:ext>
              </a:extLst>
            </p:cNvPr>
            <p:cNvSpPr txBox="1"/>
            <p:nvPr/>
          </p:nvSpPr>
          <p:spPr>
            <a:xfrm>
              <a:off x="6578801" y="2262970"/>
              <a:ext cx="379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Application</a:t>
              </a:r>
              <a:r>
                <a:rPr lang="de-DE" dirty="0"/>
                <a:t> </a:t>
              </a:r>
              <a:r>
                <a:rPr lang="de-DE" dirty="0" err="1"/>
                <a:t>Developpment</a:t>
              </a:r>
              <a:r>
                <a:rPr lang="de-DE" dirty="0"/>
                <a:t> Framework</a:t>
              </a:r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DBD6BF-433E-44A7-B1FB-B0CB38DFF9C8}"/>
                </a:ext>
              </a:extLst>
            </p:cNvPr>
            <p:cNvGrpSpPr/>
            <p:nvPr/>
          </p:nvGrpSpPr>
          <p:grpSpPr>
            <a:xfrm>
              <a:off x="3168072" y="2022394"/>
              <a:ext cx="692728" cy="757382"/>
              <a:chOff x="2604654" y="4082473"/>
              <a:chExt cx="692728" cy="75738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73CD66A-12A4-42E9-977F-053E23D0481F}"/>
                  </a:ext>
                </a:extLst>
              </p:cNvPr>
              <p:cNvSpPr/>
              <p:nvPr/>
            </p:nvSpPr>
            <p:spPr>
              <a:xfrm>
                <a:off x="2604654" y="4082473"/>
                <a:ext cx="692728" cy="757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cs typeface="Arabic Typesetting" panose="020B0604020202020204" pitchFamily="66" charset="-78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F3E788-187D-4988-A645-18247890A431}"/>
                  </a:ext>
                </a:extLst>
              </p:cNvPr>
              <p:cNvSpPr/>
              <p:nvPr/>
            </p:nvSpPr>
            <p:spPr>
              <a:xfrm>
                <a:off x="2604654" y="4645891"/>
                <a:ext cx="692728" cy="193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cs typeface="Arabic Typesetting" panose="020B0604020202020204" pitchFamily="66" charset="-78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F9AB4C5-9CCC-4B78-BFDE-BB907B1ADDD7}"/>
                  </a:ext>
                </a:extLst>
              </p:cNvPr>
              <p:cNvSpPr/>
              <p:nvPr/>
            </p:nvSpPr>
            <p:spPr>
              <a:xfrm>
                <a:off x="2807854" y="4428836"/>
                <a:ext cx="221673" cy="1939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cs typeface="Arabic Typesetting" panose="020B0604020202020204" pitchFamily="66" charset="-78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F9E71D-6BBB-41EA-A43B-A50B25FE64A7}"/>
                </a:ext>
              </a:extLst>
            </p:cNvPr>
            <p:cNvSpPr/>
            <p:nvPr/>
          </p:nvSpPr>
          <p:spPr>
            <a:xfrm>
              <a:off x="2953328" y="2944040"/>
              <a:ext cx="7509164" cy="8124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20B0604020202020204" pitchFamily="66" charset="-7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58F80B-270F-4A4A-BF40-5964448A63F1}"/>
                </a:ext>
              </a:extLst>
            </p:cNvPr>
            <p:cNvSpPr txBox="1"/>
            <p:nvPr/>
          </p:nvSpPr>
          <p:spPr>
            <a:xfrm>
              <a:off x="4863073" y="3143808"/>
              <a:ext cx="2230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Integration,Extension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E960DB-3CE4-4900-9CB1-A549FB6A835E}"/>
                </a:ext>
              </a:extLst>
            </p:cNvPr>
            <p:cNvSpPr txBox="1"/>
            <p:nvPr/>
          </p:nvSpPr>
          <p:spPr>
            <a:xfrm>
              <a:off x="6973921" y="3092105"/>
              <a:ext cx="2754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cs typeface="Arabic Typesetting" panose="020B0604020202020204" pitchFamily="66" charset="-78"/>
                </a:rPr>
                <a:t> </a:t>
              </a:r>
              <a:r>
                <a:rPr lang="de-DE" dirty="0" err="1"/>
                <a:t>Intelligence</a:t>
              </a:r>
              <a:r>
                <a:rPr lang="de-DE" dirty="0"/>
                <a:t> &amp; </a:t>
              </a:r>
              <a:r>
                <a:rPr lang="de-DE" dirty="0" err="1"/>
                <a:t>Analytoics</a:t>
              </a:r>
              <a:r>
                <a:rPr lang="de-DE" dirty="0"/>
                <a:t>,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DF1C4B-6198-4D2F-BD9E-BC26CD175CB3}"/>
                </a:ext>
              </a:extLst>
            </p:cNvPr>
            <p:cNvSpPr txBox="1"/>
            <p:nvPr/>
          </p:nvSpPr>
          <p:spPr>
            <a:xfrm>
              <a:off x="3389538" y="3179980"/>
              <a:ext cx="1528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OPEN </a:t>
              </a:r>
              <a:r>
                <a:rPr lang="de-DE" b="1" dirty="0" err="1"/>
                <a:t>API</a:t>
              </a:r>
              <a:r>
                <a:rPr lang="de-DE" dirty="0" err="1"/>
                <a:t>‘s</a:t>
              </a:r>
              <a:r>
                <a:rPr lang="de-DE" dirty="0"/>
                <a:t> -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CE1BB9-23C1-46EC-8277-E100D9A10C30}"/>
                </a:ext>
              </a:extLst>
            </p:cNvPr>
            <p:cNvSpPr/>
            <p:nvPr/>
          </p:nvSpPr>
          <p:spPr>
            <a:xfrm>
              <a:off x="2937163" y="3856284"/>
              <a:ext cx="3812324" cy="969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20B0604020202020204" pitchFamily="66" charset="-7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1BD440-916A-4B32-9CE0-224D541BE159}"/>
                </a:ext>
              </a:extLst>
            </p:cNvPr>
            <p:cNvSpPr txBox="1"/>
            <p:nvPr/>
          </p:nvSpPr>
          <p:spPr>
            <a:xfrm>
              <a:off x="3689221" y="4125749"/>
              <a:ext cx="26575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</a:lstStyle>
            <a:p>
              <a:r>
                <a:rPr lang="de-DE" b="1" dirty="0"/>
                <a:t>CONTENT SERVICES</a:t>
              </a:r>
            </a:p>
            <a:p>
              <a:r>
                <a:rPr lang="de-DE" dirty="0"/>
                <a:t> (</a:t>
              </a:r>
              <a:r>
                <a:rPr lang="de-DE" b="1" i="1" dirty="0"/>
                <a:t>ECM</a:t>
              </a:r>
              <a:r>
                <a:rPr lang="de-DE" dirty="0"/>
                <a:t>)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ABB41C-FD9A-4F72-A670-2CA7824BE920}"/>
                </a:ext>
              </a:extLst>
            </p:cNvPr>
            <p:cNvSpPr/>
            <p:nvPr/>
          </p:nvSpPr>
          <p:spPr>
            <a:xfrm>
              <a:off x="6749487" y="3856284"/>
              <a:ext cx="3722258" cy="969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20B0604020202020204" pitchFamily="66" charset="-7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13FA75-A024-4877-8C8F-404285DE1BE4}"/>
                </a:ext>
              </a:extLst>
            </p:cNvPr>
            <p:cNvSpPr txBox="1"/>
            <p:nvPr/>
          </p:nvSpPr>
          <p:spPr>
            <a:xfrm>
              <a:off x="7577593" y="4125749"/>
              <a:ext cx="273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</a:lstStyle>
            <a:p>
              <a:r>
                <a:rPr lang="de-DE" b="1" dirty="0"/>
                <a:t>PROCESS SERVICES</a:t>
              </a:r>
            </a:p>
            <a:p>
              <a:r>
                <a:rPr lang="de-DE" dirty="0"/>
                <a:t> (</a:t>
              </a:r>
              <a:r>
                <a:rPr lang="de-DE" b="1" i="1" dirty="0"/>
                <a:t>BPM</a:t>
              </a:r>
              <a:r>
                <a:rPr lang="de-DE" dirty="0"/>
                <a:t>)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F7D501-4E51-4336-B49F-15F79228B5CD}"/>
                </a:ext>
              </a:extLst>
            </p:cNvPr>
            <p:cNvSpPr/>
            <p:nvPr/>
          </p:nvSpPr>
          <p:spPr>
            <a:xfrm>
              <a:off x="2925608" y="4842088"/>
              <a:ext cx="7546137" cy="627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20B0604020202020204" pitchFamily="66" charset="-78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FBE46D-1238-4ADE-BD71-946A892927BD}"/>
                </a:ext>
              </a:extLst>
            </p:cNvPr>
            <p:cNvSpPr/>
            <p:nvPr/>
          </p:nvSpPr>
          <p:spPr>
            <a:xfrm>
              <a:off x="2925608" y="5542456"/>
              <a:ext cx="7546137" cy="518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CD9B248-67B3-481A-B931-95E820945254}"/>
                </a:ext>
              </a:extLst>
            </p:cNvPr>
            <p:cNvGrpSpPr/>
            <p:nvPr/>
          </p:nvGrpSpPr>
          <p:grpSpPr>
            <a:xfrm>
              <a:off x="6537049" y="4921805"/>
              <a:ext cx="424876" cy="470464"/>
              <a:chOff x="355597" y="1403927"/>
              <a:chExt cx="798950" cy="702561"/>
            </a:xfrm>
          </p:grpSpPr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BC6EA3B6-ECF9-4936-9E14-056FB446B7AC}"/>
                  </a:ext>
                </a:extLst>
              </p:cNvPr>
              <p:cNvSpPr/>
              <p:nvPr/>
            </p:nvSpPr>
            <p:spPr>
              <a:xfrm>
                <a:off x="434109" y="1403927"/>
                <a:ext cx="665018" cy="20576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cs typeface="Arabic Typesetting" panose="020B0604020202020204" pitchFamily="66" charset="-78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85D0790-76A2-485F-A3B6-EFECF75EE03A}"/>
                  </a:ext>
                </a:extLst>
              </p:cNvPr>
              <p:cNvSpPr/>
              <p:nvPr/>
            </p:nvSpPr>
            <p:spPr>
              <a:xfrm>
                <a:off x="434109" y="1625602"/>
                <a:ext cx="665018" cy="29195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cs typeface="Arabic Typesetting" panose="020B0604020202020204" pitchFamily="66" charset="-78"/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00A3122-0686-4DD9-B6B9-C0DED27C6264}"/>
                  </a:ext>
                </a:extLst>
              </p:cNvPr>
              <p:cNvSpPr/>
              <p:nvPr/>
            </p:nvSpPr>
            <p:spPr>
              <a:xfrm>
                <a:off x="355597" y="1925033"/>
                <a:ext cx="798950" cy="1814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cs typeface="Arabic Typesetting" panose="020B0604020202020204" pitchFamily="66" charset="-78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3D22D20-6578-48CF-9CAD-F00749EB14EC}"/>
                  </a:ext>
                </a:extLst>
              </p:cNvPr>
              <p:cNvCxnSpPr/>
              <p:nvPr/>
            </p:nvCxnSpPr>
            <p:spPr>
              <a:xfrm>
                <a:off x="591127" y="1699491"/>
                <a:ext cx="0" cy="1749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AC45FA3-4216-453D-B4FE-543F4661F93B}"/>
                  </a:ext>
                </a:extLst>
              </p:cNvPr>
              <p:cNvCxnSpPr/>
              <p:nvPr/>
            </p:nvCxnSpPr>
            <p:spPr>
              <a:xfrm>
                <a:off x="932873" y="1699491"/>
                <a:ext cx="0" cy="1749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DC5B2E3-EAD7-4FD1-BF1D-5E5EEFF2B148}"/>
                  </a:ext>
                </a:extLst>
              </p:cNvPr>
              <p:cNvCxnSpPr/>
              <p:nvPr/>
            </p:nvCxnSpPr>
            <p:spPr>
              <a:xfrm>
                <a:off x="762005" y="1713349"/>
                <a:ext cx="0" cy="1749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B13343-1636-440E-BC03-2BA0F82FAB6A}"/>
                </a:ext>
              </a:extLst>
            </p:cNvPr>
            <p:cNvSpPr txBox="1"/>
            <p:nvPr/>
          </p:nvSpPr>
          <p:spPr>
            <a:xfrm>
              <a:off x="3949647" y="5617213"/>
              <a:ext cx="1812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Open </a:t>
              </a:r>
              <a:r>
                <a:rPr lang="de-DE" dirty="0" err="1"/>
                <a:t>Premise</a:t>
              </a:r>
              <a:r>
                <a:rPr lang="de-DE" dirty="0"/>
                <a:t>,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9E29B58-CEE7-4D03-95A4-4DD4C0A40662}"/>
                </a:ext>
              </a:extLst>
            </p:cNvPr>
            <p:cNvSpPr txBox="1"/>
            <p:nvPr/>
          </p:nvSpPr>
          <p:spPr>
            <a:xfrm>
              <a:off x="6346727" y="5653511"/>
              <a:ext cx="994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CLOUD</a:t>
              </a:r>
              <a:r>
                <a:rPr lang="de-DE" dirty="0"/>
                <a:t>,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44DD67-E8FD-45E6-A2F8-A44FBE751C0E}"/>
                </a:ext>
              </a:extLst>
            </p:cNvPr>
            <p:cNvSpPr txBox="1"/>
            <p:nvPr/>
          </p:nvSpPr>
          <p:spPr>
            <a:xfrm>
              <a:off x="7911923" y="5615782"/>
              <a:ext cx="994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HYBRID</a:t>
              </a:r>
              <a:endParaRPr lang="en-US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653E3C-0AD8-4314-AD3B-9A48447F6449}"/>
                </a:ext>
              </a:extLst>
            </p:cNvPr>
            <p:cNvSpPr txBox="1"/>
            <p:nvPr/>
          </p:nvSpPr>
          <p:spPr>
            <a:xfrm>
              <a:off x="3078959" y="5018290"/>
              <a:ext cx="2547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GOVERNANCE SERVICES</a:t>
              </a:r>
              <a:r>
                <a:rPr lang="de-DE" dirty="0"/>
                <a:t>,</a:t>
              </a:r>
              <a:endParaRPr lang="en-US" dirty="0"/>
            </a:p>
          </p:txBody>
        </p:sp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31225228-E4FF-4089-B0C0-6A35574A20F1}"/>
                </a:ext>
              </a:extLst>
            </p:cNvPr>
            <p:cNvSpPr/>
            <p:nvPr/>
          </p:nvSpPr>
          <p:spPr>
            <a:xfrm>
              <a:off x="3067355" y="4015946"/>
              <a:ext cx="606455" cy="7043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Process 50">
              <a:extLst>
                <a:ext uri="{FF2B5EF4-FFF2-40B4-BE49-F238E27FC236}">
                  <a16:creationId xmlns:a16="http://schemas.microsoft.com/office/drawing/2014/main" id="{5C51ACB2-48B3-44C2-86D0-3DF59C6B426E}"/>
                </a:ext>
              </a:extLst>
            </p:cNvPr>
            <p:cNvSpPr/>
            <p:nvPr/>
          </p:nvSpPr>
          <p:spPr>
            <a:xfrm>
              <a:off x="6986639" y="4015946"/>
              <a:ext cx="409429" cy="23322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Decision 51">
              <a:extLst>
                <a:ext uri="{FF2B5EF4-FFF2-40B4-BE49-F238E27FC236}">
                  <a16:creationId xmlns:a16="http://schemas.microsoft.com/office/drawing/2014/main" id="{478D515D-72E3-4F66-ABBB-5C0B1DC3F886}"/>
                </a:ext>
              </a:extLst>
            </p:cNvPr>
            <p:cNvSpPr/>
            <p:nvPr/>
          </p:nvSpPr>
          <p:spPr>
            <a:xfrm>
              <a:off x="7060403" y="4274861"/>
              <a:ext cx="268595" cy="22395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C68A0B07-1119-4568-874D-5C63411C07C3}"/>
                </a:ext>
              </a:extLst>
            </p:cNvPr>
            <p:cNvSpPr/>
            <p:nvPr/>
          </p:nvSpPr>
          <p:spPr>
            <a:xfrm>
              <a:off x="7042696" y="4521780"/>
              <a:ext cx="374706" cy="198486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3B348E0-81CB-41D0-B7F8-6DCF1F3F3456}"/>
                </a:ext>
              </a:extLst>
            </p:cNvPr>
            <p:cNvSpPr txBox="1"/>
            <p:nvPr/>
          </p:nvSpPr>
          <p:spPr>
            <a:xfrm>
              <a:off x="7136299" y="4978255"/>
              <a:ext cx="3236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Information </a:t>
              </a:r>
              <a:r>
                <a:rPr lang="de-DE" b="1" i="1" dirty="0"/>
                <a:t>Policy</a:t>
              </a:r>
              <a:r>
                <a:rPr lang="de-DE" dirty="0"/>
                <a:t> (Retention),</a:t>
              </a:r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F85F9AC-8531-4676-8456-423D21C91333}"/>
                </a:ext>
              </a:extLst>
            </p:cNvPr>
            <p:cNvGrpSpPr/>
            <p:nvPr/>
          </p:nvGrpSpPr>
          <p:grpSpPr>
            <a:xfrm>
              <a:off x="9646444" y="3015112"/>
              <a:ext cx="444843" cy="470960"/>
              <a:chOff x="10997514" y="1551434"/>
              <a:chExt cx="642551" cy="708886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3CA7320-CD3A-4B85-84AA-C480412C5C8A}"/>
                  </a:ext>
                </a:extLst>
              </p:cNvPr>
              <p:cNvCxnSpPr/>
              <p:nvPr/>
            </p:nvCxnSpPr>
            <p:spPr>
              <a:xfrm flipV="1">
                <a:off x="10997514" y="1551434"/>
                <a:ext cx="0" cy="70888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04C0201-AE52-49F5-BB5C-C3D75FA5AFDD}"/>
                  </a:ext>
                </a:extLst>
              </p:cNvPr>
              <p:cNvCxnSpPr/>
              <p:nvPr/>
            </p:nvCxnSpPr>
            <p:spPr>
              <a:xfrm flipV="1">
                <a:off x="10997514" y="2231642"/>
                <a:ext cx="642551" cy="2867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CB3D9F1-14DB-47FA-A0ED-3E7006B499FD}"/>
                  </a:ext>
                </a:extLst>
              </p:cNvPr>
              <p:cNvCxnSpPr/>
              <p:nvPr/>
            </p:nvCxnSpPr>
            <p:spPr>
              <a:xfrm>
                <a:off x="11170508" y="2022394"/>
                <a:ext cx="0" cy="20924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76BCE59-C8AA-4E51-98C7-5F48886F9FBD}"/>
                  </a:ext>
                </a:extLst>
              </p:cNvPr>
              <p:cNvCxnSpPr/>
              <p:nvPr/>
            </p:nvCxnSpPr>
            <p:spPr>
              <a:xfrm>
                <a:off x="11385420" y="1900554"/>
                <a:ext cx="0" cy="3310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962B3E1-2710-4B73-B666-FF1F6C81676E}"/>
                  </a:ext>
                </a:extLst>
              </p:cNvPr>
              <p:cNvCxnSpPr/>
              <p:nvPr/>
            </p:nvCxnSpPr>
            <p:spPr>
              <a:xfrm>
                <a:off x="11640065" y="1729946"/>
                <a:ext cx="0" cy="50169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A70846C-5BF0-48C3-82A1-ED5CAF4FCB3A}"/>
                  </a:ext>
                </a:extLst>
              </p:cNvPr>
              <p:cNvCxnSpPr/>
              <p:nvPr/>
            </p:nvCxnSpPr>
            <p:spPr>
              <a:xfrm flipV="1">
                <a:off x="11170508" y="1655805"/>
                <a:ext cx="469557" cy="24474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8F361D4-C6F0-4F7E-AFF9-5E21ACAD9BFA}"/>
              </a:ext>
            </a:extLst>
          </p:cNvPr>
          <p:cNvSpPr txBox="1"/>
          <p:nvPr/>
        </p:nvSpPr>
        <p:spPr>
          <a:xfrm>
            <a:off x="5377683" y="5002305"/>
            <a:ext cx="12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err="1"/>
              <a:t>Regulatory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4730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01B551-39ED-40E2-AA7F-543403F40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50266"/>
              </p:ext>
            </p:extLst>
          </p:nvPr>
        </p:nvGraphicFramePr>
        <p:xfrm>
          <a:off x="619450" y="1627634"/>
          <a:ext cx="10962950" cy="4389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3082">
                  <a:extLst>
                    <a:ext uri="{9D8B030D-6E8A-4147-A177-3AD203B41FA5}">
                      <a16:colId xmlns:a16="http://schemas.microsoft.com/office/drawing/2014/main" val="3370193423"/>
                    </a:ext>
                  </a:extLst>
                </a:gridCol>
                <a:gridCol w="1022819">
                  <a:extLst>
                    <a:ext uri="{9D8B030D-6E8A-4147-A177-3AD203B41FA5}">
                      <a16:colId xmlns:a16="http://schemas.microsoft.com/office/drawing/2014/main" val="3249164997"/>
                    </a:ext>
                  </a:extLst>
                </a:gridCol>
                <a:gridCol w="881669">
                  <a:extLst>
                    <a:ext uri="{9D8B030D-6E8A-4147-A177-3AD203B41FA5}">
                      <a16:colId xmlns:a16="http://schemas.microsoft.com/office/drawing/2014/main" val="919918876"/>
                    </a:ext>
                  </a:extLst>
                </a:gridCol>
                <a:gridCol w="3355380">
                  <a:extLst>
                    <a:ext uri="{9D8B030D-6E8A-4147-A177-3AD203B41FA5}">
                      <a16:colId xmlns:a16="http://schemas.microsoft.com/office/drawing/2014/main" val="3456328901"/>
                    </a:ext>
                  </a:extLst>
                </a:gridCol>
              </a:tblGrid>
              <a:tr h="274078">
                <a:tc>
                  <a:txBody>
                    <a:bodyPr/>
                    <a:lstStyle/>
                    <a:p>
                      <a:r>
                        <a:rPr lang="de-DE" dirty="0"/>
                        <a:t>Document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Comments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06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Afriland GED - Cahier des Charges - version 1.0.pdf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AFB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4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AFB-Cahier des </a:t>
                      </a:r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specs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V2.1-12102016.docx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AYD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Arial Narrow" panose="020B0606020202030204" pitchFamily="34" charset="0"/>
                        </a:rPr>
                        <a:t>Le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degree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detail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non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satisfesant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pour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un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passage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au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developpement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.</a:t>
                      </a:r>
                    </a:p>
                    <a:p>
                      <a:endParaRPr lang="de-DE" sz="1600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de-DE" sz="1600" dirty="0">
                          <a:latin typeface="Arial Narrow" panose="020B0606020202030204" pitchFamily="34" charset="0"/>
                        </a:rPr>
                        <a:t>- Il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n‘est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clairement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visible si la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contribution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de AYD se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limite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au parametrage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ou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alors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s‘il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ya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eu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customisation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 de la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platforme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Alfresco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destinée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aux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de-DE" sz="1600" dirty="0" err="1">
                          <a:latin typeface="Arial Narrow" panose="020B0606020202030204" pitchFamily="34" charset="0"/>
                        </a:rPr>
                        <a:t>besoins</a:t>
                      </a:r>
                      <a:r>
                        <a:rPr lang="de-DE" sz="1600" dirty="0">
                          <a:latin typeface="Arial Narrow" panose="020B0606020202030204" pitchFamily="34" charset="0"/>
                        </a:rPr>
                        <a:t> de AFB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4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Guide de formation Averroes.pdf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AYD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23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Configuration IMAP sur Averroès.pdf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AYD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2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BackupAFB.pdf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AYD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CIFS.pdf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AYD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313714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33BD4128-96EA-4320-9C4E-C16ADDDC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20" y="409789"/>
            <a:ext cx="10515600" cy="1141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 b="1" dirty="0">
                <a:latin typeface="Consolas" panose="020B0609020204030204" pitchFamily="49" charset="0"/>
              </a:rPr>
              <a:t>PROJECT INITIATION</a:t>
            </a:r>
            <a:endParaRPr lang="fr-FR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2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8C3B37-056E-45C1-BAAC-13B1FE36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70" y="1862399"/>
            <a:ext cx="7540091" cy="4478429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5D3DD741-FA56-411C-9AD4-100B5866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20" y="409789"/>
            <a:ext cx="10515600" cy="1141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 b="1" dirty="0">
                <a:latin typeface="Consolas" panose="020B0609020204030204" pitchFamily="49" charset="0"/>
              </a:rPr>
              <a:t>SOLUTION PROPOSE PAR AYD</a:t>
            </a:r>
            <a:endParaRPr lang="fr-FR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034B881-3CA1-470A-8C16-0C2046B60A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400814"/>
              </p:ext>
            </p:extLst>
          </p:nvPr>
        </p:nvGraphicFramePr>
        <p:xfrm>
          <a:off x="2857500" y="1573417"/>
          <a:ext cx="5410200" cy="499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3" imgW="5409360" imgH="4998240" progId="">
                  <p:embed/>
                </p:oleObj>
              </mc:Choice>
              <mc:Fallback>
                <p:oleObj r:id="rId3" imgW="5409360" imgH="49982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573417"/>
                        <a:ext cx="5410200" cy="499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9746A5EE-310C-405F-8947-6BCB4AF4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83" y="409789"/>
            <a:ext cx="10991137" cy="1141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 b="1" dirty="0">
                <a:latin typeface="Consolas" panose="020B0609020204030204" pitchFamily="49" charset="0"/>
              </a:rPr>
              <a:t>APLICATION ARCHITECTURE OVERVIEW</a:t>
            </a:r>
            <a:endParaRPr lang="fr-FR" sz="32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410B0-FADF-4860-9787-382967DE9A29}"/>
              </a:ext>
            </a:extLst>
          </p:cNvPr>
          <p:cNvSpPr txBox="1"/>
          <p:nvPr/>
        </p:nvSpPr>
        <p:spPr>
          <a:xfrm>
            <a:off x="226503" y="3429000"/>
            <a:ext cx="2583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 Nova Cond Light" panose="020B0306020202020204" pitchFamily="34" charset="0"/>
              </a:rPr>
              <a:t>Inconvenian</a:t>
            </a:r>
            <a:r>
              <a:rPr lang="de-DE" sz="1200" dirty="0">
                <a:latin typeface="Arial Nova Cond Light" panose="020B0306020202020204" pitchFamily="34" charset="0"/>
              </a:rPr>
              <a:t> </a:t>
            </a:r>
          </a:p>
          <a:p>
            <a:r>
              <a:rPr lang="de-DE" sz="1200" dirty="0">
                <a:latin typeface="Arial Nova Cond Light" panose="020B0306020202020204" pitchFamily="34" charset="0"/>
              </a:rPr>
              <a:t>A - </a:t>
            </a:r>
            <a:r>
              <a:rPr lang="de-DE" sz="1200" dirty="0" err="1">
                <a:latin typeface="Arial Nova Cond Light" panose="020B0306020202020204" pitchFamily="34" charset="0"/>
              </a:rPr>
              <a:t>il</a:t>
            </a:r>
            <a:r>
              <a:rPr lang="de-DE" sz="1200" dirty="0">
                <a:latin typeface="Arial Nova Cond Light" panose="020B0306020202020204" pitchFamily="34" charset="0"/>
              </a:rPr>
              <a:t> </a:t>
            </a:r>
            <a:r>
              <a:rPr lang="de-DE" sz="1200" dirty="0" err="1">
                <a:latin typeface="Arial Nova Cond Light" panose="020B0306020202020204" pitchFamily="34" charset="0"/>
              </a:rPr>
              <a:t>faut</a:t>
            </a:r>
            <a:r>
              <a:rPr lang="de-DE" sz="1200" dirty="0">
                <a:latin typeface="Arial Nova Cond Light" panose="020B0306020202020204" pitchFamily="34" charset="0"/>
              </a:rPr>
              <a:t> </a:t>
            </a:r>
            <a:r>
              <a:rPr lang="de-DE" sz="1200" dirty="0" err="1">
                <a:latin typeface="Arial Nova Cond Light" panose="020B0306020202020204" pitchFamily="34" charset="0"/>
              </a:rPr>
              <a:t>necessaiement</a:t>
            </a:r>
            <a:r>
              <a:rPr lang="de-DE" sz="1200" dirty="0">
                <a:latin typeface="Arial Nova Cond Light" panose="020B0306020202020204" pitchFamily="34" charset="0"/>
              </a:rPr>
              <a:t> </a:t>
            </a:r>
            <a:r>
              <a:rPr lang="de-DE" sz="1200" dirty="0" err="1">
                <a:latin typeface="Arial Nova Cond Light" panose="020B0306020202020204" pitchFamily="34" charset="0"/>
              </a:rPr>
              <a:t>separer</a:t>
            </a:r>
            <a:r>
              <a:rPr lang="de-DE" sz="1200" dirty="0">
                <a:latin typeface="Arial Nova Cond Light" panose="020B0306020202020204" pitchFamily="34" charset="0"/>
              </a:rPr>
              <a:t> </a:t>
            </a:r>
            <a:r>
              <a:rPr lang="de-DE" sz="1200" dirty="0" err="1">
                <a:latin typeface="Arial Nova Cond Light" panose="020B0306020202020204" pitchFamily="34" charset="0"/>
              </a:rPr>
              <a:t>les</a:t>
            </a:r>
            <a:r>
              <a:rPr lang="de-DE" sz="1200" dirty="0">
                <a:latin typeface="Arial Nova Cond Light" panose="020B0306020202020204" pitchFamily="34" charset="0"/>
              </a:rPr>
              <a:t> </a:t>
            </a:r>
            <a:r>
              <a:rPr lang="de-DE" sz="1200" dirty="0" err="1">
                <a:latin typeface="Arial Nova Cond Light" panose="020B0306020202020204" pitchFamily="34" charset="0"/>
              </a:rPr>
              <a:t>serveur</a:t>
            </a:r>
            <a:endParaRPr lang="de-DE" sz="1200" dirty="0">
              <a:latin typeface="Arial Nova Cond Light" panose="020B0306020202020204" pitchFamily="34" charset="0"/>
            </a:endParaRPr>
          </a:p>
          <a:p>
            <a:r>
              <a:rPr lang="de-DE" sz="1200" dirty="0">
                <a:latin typeface="Arial Nova Cond Light" panose="020B0306020202020204" pitchFamily="34" charset="0"/>
              </a:rPr>
              <a:t>HTTP des </a:t>
            </a:r>
            <a:r>
              <a:rPr lang="de-DE" sz="1200" dirty="0" err="1">
                <a:latin typeface="Arial Nova Cond Light" panose="020B0306020202020204" pitchFamily="34" charset="0"/>
              </a:rPr>
              <a:t>serveur</a:t>
            </a:r>
            <a:r>
              <a:rPr lang="de-DE" sz="1200" dirty="0">
                <a:latin typeface="Arial Nova Cond Light" panose="020B0306020202020204" pitchFamily="34" charset="0"/>
              </a:rPr>
              <a:t> </a:t>
            </a:r>
            <a:r>
              <a:rPr lang="de-DE" sz="1200" dirty="0" err="1">
                <a:latin typeface="Arial Nova Cond Light" panose="020B0306020202020204" pitchFamily="34" charset="0"/>
              </a:rPr>
              <a:t>d‘application</a:t>
            </a:r>
            <a:r>
              <a:rPr lang="de-DE" sz="1200" dirty="0">
                <a:latin typeface="Arial Nova Cond Light" panose="020B0306020202020204" pitchFamily="34" charset="0"/>
              </a:rPr>
              <a:t>, </a:t>
            </a:r>
          </a:p>
          <a:p>
            <a:r>
              <a:rPr lang="de-DE" sz="1200" dirty="0">
                <a:latin typeface="Arial Nova Cond Light" panose="020B0306020202020204" pitchFamily="34" charset="0"/>
              </a:rPr>
              <a:t>JSP </a:t>
            </a:r>
            <a:r>
              <a:rPr lang="de-DE" sz="1200" dirty="0" err="1">
                <a:latin typeface="Arial Nova Cond Light" panose="020B0306020202020204" pitchFamily="34" charset="0"/>
              </a:rPr>
              <a:t>engine</a:t>
            </a:r>
            <a:r>
              <a:rPr lang="de-DE" sz="1200" dirty="0">
                <a:latin typeface="Arial Nova Cond Light" panose="020B0306020202020204" pitchFamily="34" charset="0"/>
              </a:rPr>
              <a:t> TOMCAT</a:t>
            </a:r>
          </a:p>
          <a:p>
            <a:r>
              <a:rPr lang="de-DE" sz="1200" dirty="0">
                <a:latin typeface="Arial Nova Cond Light" panose="020B0306020202020204" pitchFamily="34" charset="0"/>
              </a:rPr>
              <a:t>B-</a:t>
            </a:r>
            <a:r>
              <a:rPr lang="de-DE" sz="1200" dirty="0" err="1">
                <a:latin typeface="Arial Nova Cond Light" panose="020B0306020202020204" pitchFamily="34" charset="0"/>
              </a:rPr>
              <a:t>les</a:t>
            </a:r>
            <a:r>
              <a:rPr lang="de-DE" sz="1200" dirty="0">
                <a:latin typeface="Arial Nova Cond Light" panose="020B0306020202020204" pitchFamily="34" charset="0"/>
              </a:rPr>
              <a:t> </a:t>
            </a:r>
            <a:r>
              <a:rPr lang="de-DE" sz="1200" dirty="0" err="1">
                <a:latin typeface="Arial Nova Cond Light" panose="020B0306020202020204" pitchFamily="34" charset="0"/>
              </a:rPr>
              <a:t>couches</a:t>
            </a:r>
            <a:r>
              <a:rPr lang="de-DE" sz="1200" dirty="0">
                <a:latin typeface="Arial Nova Cond Light" panose="020B0306020202020204" pitchFamily="34" charset="0"/>
              </a:rPr>
              <a:t> </a:t>
            </a:r>
            <a:r>
              <a:rPr lang="de-DE" sz="1200" dirty="0" err="1">
                <a:latin typeface="Arial Nova Cond Light" panose="020B0306020202020204" pitchFamily="34" charset="0"/>
              </a:rPr>
              <a:t>metiers</a:t>
            </a:r>
            <a:r>
              <a:rPr lang="de-DE" sz="1200" dirty="0">
                <a:latin typeface="Arial Nova Cond Light" panose="020B0306020202020204" pitchFamily="34" charset="0"/>
              </a:rPr>
              <a:t> </a:t>
            </a:r>
            <a:r>
              <a:rPr lang="de-DE" sz="1200" dirty="0" err="1">
                <a:latin typeface="Arial Nova Cond Light" panose="020B0306020202020204" pitchFamily="34" charset="0"/>
              </a:rPr>
              <a:t>doivent</a:t>
            </a:r>
            <a:r>
              <a:rPr lang="de-DE" sz="1200" dirty="0">
                <a:latin typeface="Arial Nova Cond Light" panose="020B0306020202020204" pitchFamily="34" charset="0"/>
              </a:rPr>
              <a:t> </a:t>
            </a:r>
            <a:r>
              <a:rPr lang="de-DE" sz="1200" dirty="0" err="1">
                <a:latin typeface="Arial Nova Cond Light" panose="020B0306020202020204" pitchFamily="34" charset="0"/>
              </a:rPr>
              <a:t>egalement</a:t>
            </a:r>
            <a:r>
              <a:rPr lang="de-DE" sz="1200" dirty="0">
                <a:latin typeface="Arial Nova Cond Light" panose="020B0306020202020204" pitchFamily="34" charset="0"/>
              </a:rPr>
              <a:t> </a:t>
            </a:r>
          </a:p>
          <a:p>
            <a:r>
              <a:rPr lang="de-DE" sz="1200" dirty="0" err="1">
                <a:latin typeface="Arial Nova Cond Light" panose="020B0306020202020204" pitchFamily="34" charset="0"/>
              </a:rPr>
              <a:t>Etre</a:t>
            </a:r>
            <a:r>
              <a:rPr lang="de-DE" sz="1200" dirty="0">
                <a:latin typeface="Arial Nova Cond Light" panose="020B0306020202020204" pitchFamily="34" charset="0"/>
              </a:rPr>
              <a:t> </a:t>
            </a:r>
            <a:r>
              <a:rPr lang="de-DE" sz="1200" dirty="0" err="1">
                <a:latin typeface="Arial Nova Cond Light" panose="020B0306020202020204" pitchFamily="34" charset="0"/>
              </a:rPr>
              <a:t>séparées</a:t>
            </a:r>
            <a:r>
              <a:rPr lang="de-DE" sz="1200" dirty="0">
                <a:latin typeface="Arial Nova Cond Light" panose="020B0306020202020204" pitchFamily="34" charset="0"/>
              </a:rPr>
              <a:t> </a:t>
            </a:r>
            <a:r>
              <a:rPr lang="de-DE" sz="1200" dirty="0" err="1">
                <a:latin typeface="Arial Nova Cond Light" panose="020B0306020202020204" pitchFamily="34" charset="0"/>
              </a:rPr>
              <a:t>physiquement</a:t>
            </a:r>
            <a:r>
              <a:rPr lang="de-DE" sz="1200" dirty="0">
                <a:latin typeface="Arial Nova Cond Light" panose="020B0306020202020204" pitchFamily="34" charset="0"/>
              </a:rPr>
              <a:t> des </a:t>
            </a:r>
            <a:r>
              <a:rPr lang="de-DE" sz="1200" dirty="0" err="1">
                <a:latin typeface="Arial Nova Cond Light" panose="020B0306020202020204" pitchFamily="34" charset="0"/>
              </a:rPr>
              <a:t>modeles</a:t>
            </a:r>
            <a:endParaRPr lang="en-US" sz="1200" dirty="0">
              <a:latin typeface="Arial Nova Cond Light" panose="020B03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1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02077-57B2-4F99-9F59-4C604D293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1990725"/>
            <a:ext cx="10655300" cy="287655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FA7EAD6-B645-48CC-854D-8DC22322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83" y="401400"/>
            <a:ext cx="10991137" cy="1141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 b="1" dirty="0">
                <a:latin typeface="Consolas" panose="020B0609020204030204" pitchFamily="49" charset="0"/>
                <a:cs typeface="Aharoni" panose="02010803020104030203" pitchFamily="2" charset="-79"/>
              </a:rPr>
              <a:t>WEAK PERFORMANCE : OVERLOAD SINGLE SERVER</a:t>
            </a:r>
            <a:endParaRPr lang="fr-FR" sz="3200" b="1" dirty="0"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0B393-181E-47EA-8F6E-610D9A27C7B7}"/>
              </a:ext>
            </a:extLst>
          </p:cNvPr>
          <p:cNvSpPr txBox="1"/>
          <p:nvPr/>
        </p:nvSpPr>
        <p:spPr>
          <a:xfrm>
            <a:off x="2055303" y="5335398"/>
            <a:ext cx="413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Current Architecture </a:t>
            </a:r>
            <a:r>
              <a:rPr lang="de-DE" sz="2000" b="1" dirty="0" err="1"/>
              <a:t>implementation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5767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1999-F88B-40F3-BF92-BBF8AFBD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6CFAD-DF76-46C6-8748-D8C730236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1177" y="1920051"/>
            <a:ext cx="3194360" cy="4430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0BC9C6-234F-478F-B148-EFCB5E71B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94895" y="2452437"/>
            <a:ext cx="30861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6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CE62-0865-4E73-B6E5-1BA1818E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9DC90-E9C0-4251-819E-C8E901351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62650" y="1852470"/>
            <a:ext cx="4429387" cy="49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0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8609-55E1-4A4B-A0FB-E4260EB4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A0992-2D66-4A91-8BF5-413DF13F2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532" y="2937299"/>
            <a:ext cx="9510584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7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3C2E282-2414-4358-8FFC-270DC22B729D}"/>
              </a:ext>
            </a:extLst>
          </p:cNvPr>
          <p:cNvGrpSpPr/>
          <p:nvPr/>
        </p:nvGrpSpPr>
        <p:grpSpPr>
          <a:xfrm>
            <a:off x="1560945" y="1717963"/>
            <a:ext cx="8672946" cy="4202546"/>
            <a:chOff x="2161309" y="1764145"/>
            <a:chExt cx="8672946" cy="4202546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ED4F89F4-D0C5-4C31-9DFB-551BE89070DF}"/>
                </a:ext>
              </a:extLst>
            </p:cNvPr>
            <p:cNvSpPr/>
            <p:nvPr/>
          </p:nvSpPr>
          <p:spPr>
            <a:xfrm>
              <a:off x="2161309" y="1764145"/>
              <a:ext cx="8672946" cy="4202546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6FC653D5-694C-4426-B8BB-DE60C53D1A3B}"/>
                </a:ext>
              </a:extLst>
            </p:cNvPr>
            <p:cNvGrpSpPr/>
            <p:nvPr/>
          </p:nvGrpSpPr>
          <p:grpSpPr>
            <a:xfrm>
              <a:off x="3057237" y="2207490"/>
              <a:ext cx="6904181" cy="3343567"/>
              <a:chOff x="1976582" y="2068945"/>
              <a:chExt cx="6904181" cy="3343567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3C34AA75-FBBE-4066-927C-F4CA4FD101E5}"/>
                  </a:ext>
                </a:extLst>
              </p:cNvPr>
              <p:cNvGrpSpPr/>
              <p:nvPr/>
            </p:nvGrpSpPr>
            <p:grpSpPr>
              <a:xfrm>
                <a:off x="1976582" y="2068945"/>
                <a:ext cx="3214254" cy="498764"/>
                <a:chOff x="1976582" y="2068945"/>
                <a:chExt cx="3214254" cy="498764"/>
              </a:xfrm>
            </p:grpSpPr>
            <p:grpSp>
              <p:nvGrpSpPr>
                <p:cNvPr id="6" name="Gruppieren 5">
                  <a:extLst>
                    <a:ext uri="{FF2B5EF4-FFF2-40B4-BE49-F238E27FC236}">
                      <a16:creationId xmlns:a16="http://schemas.microsoft.com/office/drawing/2014/main" id="{AF49F1D3-1422-42FF-B03B-F56BD4F6E2FE}"/>
                    </a:ext>
                  </a:extLst>
                </p:cNvPr>
                <p:cNvGrpSpPr/>
                <p:nvPr/>
              </p:nvGrpSpPr>
              <p:grpSpPr>
                <a:xfrm>
                  <a:off x="1976582" y="2068945"/>
                  <a:ext cx="2946400" cy="498764"/>
                  <a:chOff x="1976582" y="2068945"/>
                  <a:chExt cx="2946400" cy="498764"/>
                </a:xfrm>
              </p:grpSpPr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05DD820A-2FE3-4F8F-A4FE-38ED33F93678}"/>
                      </a:ext>
                    </a:extLst>
                  </p:cNvPr>
                  <p:cNvSpPr/>
                  <p:nvPr/>
                </p:nvSpPr>
                <p:spPr>
                  <a:xfrm>
                    <a:off x="2262909" y="2068945"/>
                    <a:ext cx="2660073" cy="49876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 err="1"/>
                      <a:t>Requirement</a:t>
                    </a:r>
                    <a:r>
                      <a:rPr lang="de-DE" dirty="0"/>
                      <a:t> Analysis</a:t>
                    </a:r>
                    <a:endParaRPr lang="fr-FR" dirty="0"/>
                  </a:p>
                </p:txBody>
              </p:sp>
              <p:sp>
                <p:nvSpPr>
                  <p:cNvPr id="4" name="Raute 3">
                    <a:extLst>
                      <a:ext uri="{FF2B5EF4-FFF2-40B4-BE49-F238E27FC236}">
                        <a16:creationId xmlns:a16="http://schemas.microsoft.com/office/drawing/2014/main" id="{E528A0F2-EB05-4850-A9FD-FAC128B90B4A}"/>
                      </a:ext>
                    </a:extLst>
                  </p:cNvPr>
                  <p:cNvSpPr/>
                  <p:nvPr/>
                </p:nvSpPr>
                <p:spPr>
                  <a:xfrm>
                    <a:off x="1976582" y="2068945"/>
                    <a:ext cx="535709" cy="498764"/>
                  </a:xfrm>
                  <a:prstGeom prst="diamond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1</a:t>
                    </a:r>
                    <a:endParaRPr lang="fr-FR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" name="Raute 6">
                  <a:extLst>
                    <a:ext uri="{FF2B5EF4-FFF2-40B4-BE49-F238E27FC236}">
                      <a16:creationId xmlns:a16="http://schemas.microsoft.com/office/drawing/2014/main" id="{D41C9550-2D45-4881-8458-57CA29F5D70B}"/>
                    </a:ext>
                  </a:extLst>
                </p:cNvPr>
                <p:cNvSpPr/>
                <p:nvPr/>
              </p:nvSpPr>
              <p:spPr>
                <a:xfrm>
                  <a:off x="4655127" y="2068945"/>
                  <a:ext cx="535709" cy="498764"/>
                </a:xfrm>
                <a:prstGeom prst="diamond">
                  <a:avLst/>
                </a:prstGeom>
                <a:solidFill>
                  <a:schemeClr val="accent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39E1E2E1-4D7C-4871-8FF3-ACBF0CE99BE0}"/>
                  </a:ext>
                </a:extLst>
              </p:cNvPr>
              <p:cNvGrpSpPr/>
              <p:nvPr/>
            </p:nvGrpSpPr>
            <p:grpSpPr>
              <a:xfrm>
                <a:off x="2745509" y="2729345"/>
                <a:ext cx="3207327" cy="514926"/>
                <a:chOff x="1983509" y="2068945"/>
                <a:chExt cx="3207327" cy="514926"/>
              </a:xfrm>
              <a:solidFill>
                <a:srgbClr val="FF0000"/>
              </a:solidFill>
            </p:grpSpPr>
            <p:grpSp>
              <p:nvGrpSpPr>
                <p:cNvPr id="10" name="Gruppieren 9">
                  <a:extLst>
                    <a:ext uri="{FF2B5EF4-FFF2-40B4-BE49-F238E27FC236}">
                      <a16:creationId xmlns:a16="http://schemas.microsoft.com/office/drawing/2014/main" id="{540DE5FA-4FA4-4DEB-BD69-C1EA8B9DE85C}"/>
                    </a:ext>
                  </a:extLst>
                </p:cNvPr>
                <p:cNvGrpSpPr/>
                <p:nvPr/>
              </p:nvGrpSpPr>
              <p:grpSpPr>
                <a:xfrm>
                  <a:off x="1983509" y="2068945"/>
                  <a:ext cx="2939473" cy="514926"/>
                  <a:chOff x="1983509" y="2068945"/>
                  <a:chExt cx="2939473" cy="514926"/>
                </a:xfrm>
                <a:grpFill/>
              </p:grpSpPr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5B4F2269-17CA-495A-B7D7-B910806B1F5C}"/>
                      </a:ext>
                    </a:extLst>
                  </p:cNvPr>
                  <p:cNvSpPr/>
                  <p:nvPr/>
                </p:nvSpPr>
                <p:spPr>
                  <a:xfrm>
                    <a:off x="2262909" y="2068945"/>
                    <a:ext cx="2660073" cy="49876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Design</a:t>
                    </a:r>
                    <a:endParaRPr lang="fr-FR" dirty="0"/>
                  </a:p>
                </p:txBody>
              </p:sp>
              <p:sp>
                <p:nvSpPr>
                  <p:cNvPr id="13" name="Raute 12">
                    <a:extLst>
                      <a:ext uri="{FF2B5EF4-FFF2-40B4-BE49-F238E27FC236}">
                        <a16:creationId xmlns:a16="http://schemas.microsoft.com/office/drawing/2014/main" id="{8EFB311E-2EC1-4ACD-9DE4-3E81001248CF}"/>
                      </a:ext>
                    </a:extLst>
                  </p:cNvPr>
                  <p:cNvSpPr/>
                  <p:nvPr/>
                </p:nvSpPr>
                <p:spPr>
                  <a:xfrm>
                    <a:off x="1983509" y="2085107"/>
                    <a:ext cx="535709" cy="498764"/>
                  </a:xfrm>
                  <a:prstGeom prst="diamond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rgbClr val="FF0000"/>
                        </a:solidFill>
                      </a:rPr>
                      <a:t>2</a:t>
                    </a:r>
                    <a:endParaRPr lang="fr-FR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1" name="Raute 10">
                  <a:extLst>
                    <a:ext uri="{FF2B5EF4-FFF2-40B4-BE49-F238E27FC236}">
                      <a16:creationId xmlns:a16="http://schemas.microsoft.com/office/drawing/2014/main" id="{3C48E341-2FB7-49D8-BD77-4159CB599BBB}"/>
                    </a:ext>
                  </a:extLst>
                </p:cNvPr>
                <p:cNvSpPr/>
                <p:nvPr/>
              </p:nvSpPr>
              <p:spPr>
                <a:xfrm>
                  <a:off x="4655127" y="2068945"/>
                  <a:ext cx="535709" cy="498764"/>
                </a:xfrm>
                <a:prstGeom prst="diamond">
                  <a:avLst/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EBC1212D-224A-4AFF-97A4-C9BA809327D3}"/>
                  </a:ext>
                </a:extLst>
              </p:cNvPr>
              <p:cNvGrpSpPr/>
              <p:nvPr/>
            </p:nvGrpSpPr>
            <p:grpSpPr>
              <a:xfrm>
                <a:off x="3810000" y="3380510"/>
                <a:ext cx="3214254" cy="498764"/>
                <a:chOff x="1976582" y="2068945"/>
                <a:chExt cx="3214254" cy="49876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5" name="Gruppieren 14">
                  <a:extLst>
                    <a:ext uri="{FF2B5EF4-FFF2-40B4-BE49-F238E27FC236}">
                      <a16:creationId xmlns:a16="http://schemas.microsoft.com/office/drawing/2014/main" id="{75A271F4-D8D6-451D-9A4F-FD9B34AD55B0}"/>
                    </a:ext>
                  </a:extLst>
                </p:cNvPr>
                <p:cNvGrpSpPr/>
                <p:nvPr/>
              </p:nvGrpSpPr>
              <p:grpSpPr>
                <a:xfrm>
                  <a:off x="1976582" y="2068945"/>
                  <a:ext cx="2946400" cy="498764"/>
                  <a:chOff x="1976582" y="2068945"/>
                  <a:chExt cx="2946400" cy="498764"/>
                </a:xfrm>
                <a:grpFill/>
              </p:grpSpPr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5C01E4BD-4087-4CA6-A730-ACC2EFE8CBF8}"/>
                      </a:ext>
                    </a:extLst>
                  </p:cNvPr>
                  <p:cNvSpPr/>
                  <p:nvPr/>
                </p:nvSpPr>
                <p:spPr>
                  <a:xfrm>
                    <a:off x="2262909" y="2068945"/>
                    <a:ext cx="2660073" cy="49876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Development</a:t>
                    </a:r>
                    <a:endParaRPr lang="fr-FR" dirty="0"/>
                  </a:p>
                </p:txBody>
              </p:sp>
              <p:sp>
                <p:nvSpPr>
                  <p:cNvPr id="18" name="Raute 17">
                    <a:extLst>
                      <a:ext uri="{FF2B5EF4-FFF2-40B4-BE49-F238E27FC236}">
                        <a16:creationId xmlns:a16="http://schemas.microsoft.com/office/drawing/2014/main" id="{FD6DB457-1E96-4C15-AF04-6BA92A09B87B}"/>
                      </a:ext>
                    </a:extLst>
                  </p:cNvPr>
                  <p:cNvSpPr/>
                  <p:nvPr/>
                </p:nvSpPr>
                <p:spPr>
                  <a:xfrm>
                    <a:off x="1976582" y="2068945"/>
                    <a:ext cx="535709" cy="498764"/>
                  </a:xfrm>
                  <a:prstGeom prst="diamond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3</a:t>
                    </a:r>
                    <a:endParaRPr lang="fr-FR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6" name="Raute 15">
                  <a:extLst>
                    <a:ext uri="{FF2B5EF4-FFF2-40B4-BE49-F238E27FC236}">
                      <a16:creationId xmlns:a16="http://schemas.microsoft.com/office/drawing/2014/main" id="{CDD1F663-FB2D-4DF6-9F00-22BD63900C97}"/>
                    </a:ext>
                  </a:extLst>
                </p:cNvPr>
                <p:cNvSpPr/>
                <p:nvPr/>
              </p:nvSpPr>
              <p:spPr>
                <a:xfrm>
                  <a:off x="4655127" y="2068945"/>
                  <a:ext cx="535709" cy="498764"/>
                </a:xfrm>
                <a:prstGeom prst="diamond">
                  <a:avLst/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4C939AD6-3952-4353-916A-A925900E32DF}"/>
                  </a:ext>
                </a:extLst>
              </p:cNvPr>
              <p:cNvGrpSpPr/>
              <p:nvPr/>
            </p:nvGrpSpPr>
            <p:grpSpPr>
              <a:xfrm>
                <a:off x="4576631" y="4013201"/>
                <a:ext cx="3214254" cy="498764"/>
                <a:chOff x="1976582" y="2068945"/>
                <a:chExt cx="3214254" cy="498764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grpSp>
              <p:nvGrpSpPr>
                <p:cNvPr id="20" name="Gruppieren 19">
                  <a:extLst>
                    <a:ext uri="{FF2B5EF4-FFF2-40B4-BE49-F238E27FC236}">
                      <a16:creationId xmlns:a16="http://schemas.microsoft.com/office/drawing/2014/main" id="{F4887B05-956B-4F3F-A38E-BEF02CB7EF43}"/>
                    </a:ext>
                  </a:extLst>
                </p:cNvPr>
                <p:cNvGrpSpPr/>
                <p:nvPr/>
              </p:nvGrpSpPr>
              <p:grpSpPr>
                <a:xfrm>
                  <a:off x="1976582" y="2068945"/>
                  <a:ext cx="2946400" cy="498764"/>
                  <a:chOff x="1976582" y="2068945"/>
                  <a:chExt cx="2946400" cy="498764"/>
                </a:xfrm>
                <a:grpFill/>
              </p:grpSpPr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0A9D4554-9995-4907-AD5A-D1A07F3E3A31}"/>
                      </a:ext>
                    </a:extLst>
                  </p:cNvPr>
                  <p:cNvSpPr/>
                  <p:nvPr/>
                </p:nvSpPr>
                <p:spPr>
                  <a:xfrm>
                    <a:off x="2262909" y="2068945"/>
                    <a:ext cx="2660073" cy="49876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 err="1"/>
                      <a:t>Testing</a:t>
                    </a:r>
                    <a:endParaRPr lang="fr-FR" dirty="0"/>
                  </a:p>
                </p:txBody>
              </p:sp>
              <p:sp>
                <p:nvSpPr>
                  <p:cNvPr id="23" name="Raute 22">
                    <a:extLst>
                      <a:ext uri="{FF2B5EF4-FFF2-40B4-BE49-F238E27FC236}">
                        <a16:creationId xmlns:a16="http://schemas.microsoft.com/office/drawing/2014/main" id="{1B8F4030-68D5-4F49-929B-80BF5EF12723}"/>
                      </a:ext>
                    </a:extLst>
                  </p:cNvPr>
                  <p:cNvSpPr/>
                  <p:nvPr/>
                </p:nvSpPr>
                <p:spPr>
                  <a:xfrm>
                    <a:off x="1976582" y="2068945"/>
                    <a:ext cx="535709" cy="498764"/>
                  </a:xfrm>
                  <a:prstGeom prst="diamond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4</a:t>
                    </a:r>
                    <a:endParaRPr lang="fr-FR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1" name="Raute 20">
                  <a:extLst>
                    <a:ext uri="{FF2B5EF4-FFF2-40B4-BE49-F238E27FC236}">
                      <a16:creationId xmlns:a16="http://schemas.microsoft.com/office/drawing/2014/main" id="{5CFEFCBE-4C2B-41F5-A669-38599F44F915}"/>
                    </a:ext>
                  </a:extLst>
                </p:cNvPr>
                <p:cNvSpPr/>
                <p:nvPr/>
              </p:nvSpPr>
              <p:spPr>
                <a:xfrm>
                  <a:off x="4655127" y="2068945"/>
                  <a:ext cx="535709" cy="498764"/>
                </a:xfrm>
                <a:prstGeom prst="diamond">
                  <a:avLst/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755D4E8E-91FB-4ADC-B520-E4C99A03F6B1}"/>
                  </a:ext>
                </a:extLst>
              </p:cNvPr>
              <p:cNvGrpSpPr/>
              <p:nvPr/>
            </p:nvGrpSpPr>
            <p:grpSpPr>
              <a:xfrm>
                <a:off x="5666509" y="4765961"/>
                <a:ext cx="3214254" cy="498764"/>
                <a:chOff x="1976582" y="2068945"/>
                <a:chExt cx="3214254" cy="498764"/>
              </a:xfrm>
              <a:solidFill>
                <a:srgbClr val="7030A0"/>
              </a:solidFill>
            </p:grpSpPr>
            <p:grpSp>
              <p:nvGrpSpPr>
                <p:cNvPr id="25" name="Gruppieren 24">
                  <a:extLst>
                    <a:ext uri="{FF2B5EF4-FFF2-40B4-BE49-F238E27FC236}">
                      <a16:creationId xmlns:a16="http://schemas.microsoft.com/office/drawing/2014/main" id="{D84285AD-3E8E-4EF0-A838-094260D7B52C}"/>
                    </a:ext>
                  </a:extLst>
                </p:cNvPr>
                <p:cNvGrpSpPr/>
                <p:nvPr/>
              </p:nvGrpSpPr>
              <p:grpSpPr>
                <a:xfrm>
                  <a:off x="1976582" y="2068945"/>
                  <a:ext cx="2946400" cy="498764"/>
                  <a:chOff x="1976582" y="2068945"/>
                  <a:chExt cx="2946400" cy="498764"/>
                </a:xfrm>
                <a:grpFill/>
              </p:grpSpPr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54EF3A9E-FEEB-4E4F-9787-BB17F438656F}"/>
                      </a:ext>
                    </a:extLst>
                  </p:cNvPr>
                  <p:cNvSpPr/>
                  <p:nvPr/>
                </p:nvSpPr>
                <p:spPr>
                  <a:xfrm>
                    <a:off x="2262909" y="2068945"/>
                    <a:ext cx="2660073" cy="498764"/>
                  </a:xfrm>
                  <a:prstGeom prst="rect">
                    <a:avLst/>
                  </a:prstGeom>
                  <a:solidFill>
                    <a:srgbClr val="9999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Maintenance</a:t>
                    </a:r>
                    <a:endParaRPr lang="fr-FR" dirty="0"/>
                  </a:p>
                </p:txBody>
              </p:sp>
              <p:sp>
                <p:nvSpPr>
                  <p:cNvPr id="28" name="Raute 27">
                    <a:extLst>
                      <a:ext uri="{FF2B5EF4-FFF2-40B4-BE49-F238E27FC236}">
                        <a16:creationId xmlns:a16="http://schemas.microsoft.com/office/drawing/2014/main" id="{7DD4B9CD-4A17-4EE7-B842-0E1A6DCB0BCE}"/>
                      </a:ext>
                    </a:extLst>
                  </p:cNvPr>
                  <p:cNvSpPr/>
                  <p:nvPr/>
                </p:nvSpPr>
                <p:spPr>
                  <a:xfrm>
                    <a:off x="1976582" y="2068945"/>
                    <a:ext cx="535709" cy="498764"/>
                  </a:xfrm>
                  <a:prstGeom prst="diamond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9999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rgbClr val="9999FF"/>
                        </a:solidFill>
                      </a:rPr>
                      <a:t>5</a:t>
                    </a:r>
                    <a:endParaRPr lang="fr-FR" dirty="0">
                      <a:solidFill>
                        <a:srgbClr val="9999FF"/>
                      </a:solidFill>
                    </a:endParaRPr>
                  </a:p>
                </p:txBody>
              </p:sp>
            </p:grpSp>
            <p:sp>
              <p:nvSpPr>
                <p:cNvPr id="26" name="Raute 25">
                  <a:extLst>
                    <a:ext uri="{FF2B5EF4-FFF2-40B4-BE49-F238E27FC236}">
                      <a16:creationId xmlns:a16="http://schemas.microsoft.com/office/drawing/2014/main" id="{41791B56-D30C-4FD5-916D-BCB0BC77A8CD}"/>
                    </a:ext>
                  </a:extLst>
                </p:cNvPr>
                <p:cNvSpPr/>
                <p:nvPr/>
              </p:nvSpPr>
              <p:spPr>
                <a:xfrm>
                  <a:off x="4655127" y="2068945"/>
                  <a:ext cx="535709" cy="498764"/>
                </a:xfrm>
                <a:prstGeom prst="diamond">
                  <a:avLst/>
                </a:prstGeom>
                <a:solidFill>
                  <a:srgbClr val="9999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0" name="Bogen 29">
                <a:extLst>
                  <a:ext uri="{FF2B5EF4-FFF2-40B4-BE49-F238E27FC236}">
                    <a16:creationId xmlns:a16="http://schemas.microsoft.com/office/drawing/2014/main" id="{30D5B9A8-1DAD-4FD7-8E9A-13A3207A0BE3}"/>
                  </a:ext>
                </a:extLst>
              </p:cNvPr>
              <p:cNvSpPr/>
              <p:nvPr/>
            </p:nvSpPr>
            <p:spPr>
              <a:xfrm>
                <a:off x="5190835" y="2068945"/>
                <a:ext cx="1048331" cy="942110"/>
              </a:xfrm>
              <a:prstGeom prst="arc">
                <a:avLst>
                  <a:gd name="adj1" fmla="val 12509084"/>
                  <a:gd name="adj2" fmla="val 3674998"/>
                </a:avLst>
              </a:prstGeom>
              <a:ln w="38100"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Bogen 30">
                <a:extLst>
                  <a:ext uri="{FF2B5EF4-FFF2-40B4-BE49-F238E27FC236}">
                    <a16:creationId xmlns:a16="http://schemas.microsoft.com/office/drawing/2014/main" id="{68D404E0-A199-4567-823C-F72B10EB7832}"/>
                  </a:ext>
                </a:extLst>
              </p:cNvPr>
              <p:cNvSpPr/>
              <p:nvPr/>
            </p:nvSpPr>
            <p:spPr>
              <a:xfrm>
                <a:off x="6987307" y="3348179"/>
                <a:ext cx="1163783" cy="942110"/>
              </a:xfrm>
              <a:prstGeom prst="arc">
                <a:avLst>
                  <a:gd name="adj1" fmla="val 13027374"/>
                  <a:gd name="adj2" fmla="val 3674998"/>
                </a:avLst>
              </a:prstGeom>
              <a:ln w="38100"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Bogen 31">
                <a:extLst>
                  <a:ext uri="{FF2B5EF4-FFF2-40B4-BE49-F238E27FC236}">
                    <a16:creationId xmlns:a16="http://schemas.microsoft.com/office/drawing/2014/main" id="{0ED45BC4-C3C6-4610-8C10-BD2142039DB5}"/>
                  </a:ext>
                </a:extLst>
              </p:cNvPr>
              <p:cNvSpPr/>
              <p:nvPr/>
            </p:nvSpPr>
            <p:spPr>
              <a:xfrm rot="16200000" flipH="1">
                <a:off x="2431473" y="2648093"/>
                <a:ext cx="1163783" cy="1774251"/>
              </a:xfrm>
              <a:prstGeom prst="arc">
                <a:avLst>
                  <a:gd name="adj1" fmla="val 12509084"/>
                  <a:gd name="adj2" fmla="val 4348626"/>
                </a:avLst>
              </a:prstGeom>
              <a:ln w="38100"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Bogen 32">
                <a:extLst>
                  <a:ext uri="{FF2B5EF4-FFF2-40B4-BE49-F238E27FC236}">
                    <a16:creationId xmlns:a16="http://schemas.microsoft.com/office/drawing/2014/main" id="{B4BA658B-0D45-4542-97BF-A5D88E68C89A}"/>
                  </a:ext>
                </a:extLst>
              </p:cNvPr>
              <p:cNvSpPr/>
              <p:nvPr/>
            </p:nvSpPr>
            <p:spPr>
              <a:xfrm rot="16200000" flipH="1">
                <a:off x="4299527" y="3943495"/>
                <a:ext cx="1163783" cy="1774251"/>
              </a:xfrm>
              <a:prstGeom prst="arc">
                <a:avLst>
                  <a:gd name="adj1" fmla="val 12509084"/>
                  <a:gd name="adj2" fmla="val 4348626"/>
                </a:avLst>
              </a:prstGeom>
              <a:ln w="38100"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7" name="Titel 1">
            <a:extLst>
              <a:ext uri="{FF2B5EF4-FFF2-40B4-BE49-F238E27FC236}">
                <a16:creationId xmlns:a16="http://schemas.microsoft.com/office/drawing/2014/main" id="{8B9F2FD2-9B65-4624-A2C1-860581D6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31" y="410064"/>
            <a:ext cx="10515600" cy="1141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 b="1" dirty="0">
                <a:latin typeface="Consolas" panose="020B0609020204030204" pitchFamily="49" charset="0"/>
              </a:rPr>
              <a:t>SOFTWARE DEVELOPMENT CYCLE</a:t>
            </a:r>
            <a:endParaRPr lang="fr-FR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8302-676E-4CD1-AFD7-2A714B2ED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26610-0428-4427-B31E-3939424B3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9286-B47F-4F42-B2C4-78C4117F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3" y="7131"/>
            <a:ext cx="11550314" cy="1325563"/>
          </a:xfrm>
        </p:spPr>
        <p:txBody>
          <a:bodyPr>
            <a:normAutofit/>
          </a:bodyPr>
          <a:lstStyle/>
          <a:p>
            <a:r>
              <a:rPr lang="de-DE" dirty="0"/>
              <a:t>Hardware </a:t>
            </a:r>
            <a:r>
              <a:rPr lang="de-DE" dirty="0" err="1"/>
              <a:t>application</a:t>
            </a:r>
            <a:r>
              <a:rPr lang="de-DE" dirty="0"/>
              <a:t> Development Stack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15165F-65E1-425A-B2A9-35AB4D16B6AA}"/>
              </a:ext>
            </a:extLst>
          </p:cNvPr>
          <p:cNvGrpSpPr/>
          <p:nvPr/>
        </p:nvGrpSpPr>
        <p:grpSpPr>
          <a:xfrm>
            <a:off x="1000664" y="2467155"/>
            <a:ext cx="8177843" cy="2820837"/>
            <a:chOff x="-369313" y="2053088"/>
            <a:chExt cx="10200818" cy="345981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D578814-8453-4D5E-907E-F2712A0DFDBF}"/>
                </a:ext>
              </a:extLst>
            </p:cNvPr>
            <p:cNvSpPr/>
            <p:nvPr/>
          </p:nvSpPr>
          <p:spPr>
            <a:xfrm>
              <a:off x="7459916" y="2053088"/>
              <a:ext cx="2371589" cy="345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C410DF-7262-4857-A0BD-E0149B5B7409}"/>
                </a:ext>
              </a:extLst>
            </p:cNvPr>
            <p:cNvSpPr/>
            <p:nvPr/>
          </p:nvSpPr>
          <p:spPr>
            <a:xfrm>
              <a:off x="5113055" y="2055704"/>
              <a:ext cx="2323883" cy="345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38A6004-D0A1-4A58-A3A7-251504C04C81}"/>
                </a:ext>
              </a:extLst>
            </p:cNvPr>
            <p:cNvSpPr/>
            <p:nvPr/>
          </p:nvSpPr>
          <p:spPr>
            <a:xfrm>
              <a:off x="2813023" y="2070340"/>
              <a:ext cx="2177990" cy="34425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EB4FBD40-F596-4E2F-9DCE-22305597DAB9}"/>
                </a:ext>
              </a:extLst>
            </p:cNvPr>
            <p:cNvSpPr/>
            <p:nvPr/>
          </p:nvSpPr>
          <p:spPr>
            <a:xfrm>
              <a:off x="2343242" y="2210755"/>
              <a:ext cx="332158" cy="32142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087B36F-B017-4484-ABBF-BB8C389A4294}"/>
                </a:ext>
              </a:extLst>
            </p:cNvPr>
            <p:cNvSpPr/>
            <p:nvPr/>
          </p:nvSpPr>
          <p:spPr>
            <a:xfrm>
              <a:off x="2843078" y="4600718"/>
              <a:ext cx="2125737" cy="601011"/>
            </a:xfrm>
            <a:prstGeom prst="roundRect">
              <a:avLst/>
            </a:prstGeom>
            <a:solidFill>
              <a:srgbClr val="99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SERVER HARDWARE1</a:t>
              </a:r>
              <a:endParaRPr lang="en-US" sz="14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8922F06-BB2E-4B0B-8761-61D3446BAA4B}"/>
                </a:ext>
              </a:extLst>
            </p:cNvPr>
            <p:cNvSpPr/>
            <p:nvPr/>
          </p:nvSpPr>
          <p:spPr>
            <a:xfrm>
              <a:off x="2851704" y="4074832"/>
              <a:ext cx="2105910" cy="43197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HOST OS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4C214A-B987-4079-9AB7-33F6E7FC1D39}"/>
                </a:ext>
              </a:extLst>
            </p:cNvPr>
            <p:cNvSpPr/>
            <p:nvPr/>
          </p:nvSpPr>
          <p:spPr>
            <a:xfrm>
              <a:off x="2877582" y="2811767"/>
              <a:ext cx="2039674" cy="601012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BinLibs</a:t>
              </a:r>
              <a:endParaRPr lang="en-US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F33A5A-8953-4424-A338-4C7EEF71A0CC}"/>
                </a:ext>
              </a:extLst>
            </p:cNvPr>
            <p:cNvSpPr/>
            <p:nvPr/>
          </p:nvSpPr>
          <p:spPr>
            <a:xfrm>
              <a:off x="2823534" y="2210755"/>
              <a:ext cx="2093722" cy="5071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APPS</a:t>
              </a:r>
              <a:endParaRPr lang="en-US" sz="14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D0D7D0-3B1B-40DA-BF6B-90D2BE2B1186}"/>
                </a:ext>
              </a:extLst>
            </p:cNvPr>
            <p:cNvSpPr/>
            <p:nvPr/>
          </p:nvSpPr>
          <p:spPr>
            <a:xfrm>
              <a:off x="2877582" y="3525469"/>
              <a:ext cx="2039675" cy="43667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RUN TIME ENGINE</a:t>
              </a:r>
              <a:endParaRPr lang="en-US" sz="1400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12591DD-8318-4DE1-BBCC-4862BC1BA1FB}"/>
                </a:ext>
              </a:extLst>
            </p:cNvPr>
            <p:cNvGrpSpPr/>
            <p:nvPr/>
          </p:nvGrpSpPr>
          <p:grpSpPr>
            <a:xfrm>
              <a:off x="5090076" y="2210755"/>
              <a:ext cx="2220344" cy="2990974"/>
              <a:chOff x="4344358" y="3013011"/>
              <a:chExt cx="2220344" cy="2990974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75CC43F-8057-4D5A-8213-CF425EBBCD58}"/>
                  </a:ext>
                </a:extLst>
              </p:cNvPr>
              <p:cNvSpPr/>
              <p:nvPr/>
            </p:nvSpPr>
            <p:spPr>
              <a:xfrm>
                <a:off x="4398406" y="5402974"/>
                <a:ext cx="2166296" cy="60101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SERVER HARDWARE2</a:t>
                </a:r>
                <a:endParaRPr lang="en-US" sz="1400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84BB611-1702-4D04-B68B-FB2B3E36B913}"/>
                  </a:ext>
                </a:extLst>
              </p:cNvPr>
              <p:cNvSpPr/>
              <p:nvPr/>
            </p:nvSpPr>
            <p:spPr>
              <a:xfrm>
                <a:off x="4398406" y="4877088"/>
                <a:ext cx="2105910" cy="43197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HOST OS</a:t>
                </a:r>
                <a:endParaRPr lang="en-US" sz="14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C73C3C-C31B-41D5-AF68-706C5C18775E}"/>
                  </a:ext>
                </a:extLst>
              </p:cNvPr>
              <p:cNvSpPr/>
              <p:nvPr/>
            </p:nvSpPr>
            <p:spPr>
              <a:xfrm>
                <a:off x="4398406" y="3614023"/>
                <a:ext cx="2039674" cy="601012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err="1"/>
                  <a:t>BinLibs</a:t>
                </a:r>
                <a:endParaRPr lang="en-US" sz="1400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F72FB3AD-9B0D-4FF9-B85A-CAA823ED686E}"/>
                  </a:ext>
                </a:extLst>
              </p:cNvPr>
              <p:cNvSpPr/>
              <p:nvPr/>
            </p:nvSpPr>
            <p:spPr>
              <a:xfrm>
                <a:off x="4344358" y="3013011"/>
                <a:ext cx="2093722" cy="50710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APPS</a:t>
                </a:r>
                <a:endParaRPr lang="en-US" sz="14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951FE8F-625C-4349-A7D2-E317E959260C}"/>
                  </a:ext>
                </a:extLst>
              </p:cNvPr>
              <p:cNvSpPr/>
              <p:nvPr/>
            </p:nvSpPr>
            <p:spPr>
              <a:xfrm>
                <a:off x="4398406" y="4327725"/>
                <a:ext cx="2039675" cy="43667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RUN TIME ENGINE</a:t>
                </a:r>
                <a:endParaRPr lang="en-US" sz="14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75CCB6B-E670-4836-8804-17E063FBB899}"/>
                </a:ext>
              </a:extLst>
            </p:cNvPr>
            <p:cNvGrpSpPr/>
            <p:nvPr/>
          </p:nvGrpSpPr>
          <p:grpSpPr>
            <a:xfrm>
              <a:off x="7500193" y="2210755"/>
              <a:ext cx="2185840" cy="2990974"/>
              <a:chOff x="4344358" y="3013011"/>
              <a:chExt cx="2185840" cy="2990974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EF77748-7B3A-4892-B1E5-43C3BDF8173B}"/>
                  </a:ext>
                </a:extLst>
              </p:cNvPr>
              <p:cNvSpPr/>
              <p:nvPr/>
            </p:nvSpPr>
            <p:spPr>
              <a:xfrm>
                <a:off x="4363902" y="5402974"/>
                <a:ext cx="2166296" cy="60101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SERVER </a:t>
                </a:r>
                <a:r>
                  <a:rPr lang="de-DE" sz="1400" dirty="0" err="1"/>
                  <a:t>HARDWAREn</a:t>
                </a:r>
                <a:endParaRPr lang="en-US" sz="1400" dirty="0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A0074ED-1A1C-40BF-BFB0-C75382C4773A}"/>
                  </a:ext>
                </a:extLst>
              </p:cNvPr>
              <p:cNvSpPr/>
              <p:nvPr/>
            </p:nvSpPr>
            <p:spPr>
              <a:xfrm>
                <a:off x="4398406" y="4877088"/>
                <a:ext cx="2105910" cy="43197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HOST OS</a:t>
                </a:r>
                <a:endParaRPr lang="en-US" sz="14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0560588-15E8-447E-9726-791D755BC1AB}"/>
                  </a:ext>
                </a:extLst>
              </p:cNvPr>
              <p:cNvSpPr/>
              <p:nvPr/>
            </p:nvSpPr>
            <p:spPr>
              <a:xfrm>
                <a:off x="4398406" y="3614023"/>
                <a:ext cx="2039674" cy="601012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err="1"/>
                  <a:t>BinLibs</a:t>
                </a:r>
                <a:endParaRPr lang="en-US" sz="1400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ED37B613-8C1B-49F0-B81A-7407A0544C95}"/>
                  </a:ext>
                </a:extLst>
              </p:cNvPr>
              <p:cNvSpPr/>
              <p:nvPr/>
            </p:nvSpPr>
            <p:spPr>
              <a:xfrm>
                <a:off x="4344358" y="3013011"/>
                <a:ext cx="2093722" cy="50710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err="1"/>
                  <a:t>APPSn</a:t>
                </a:r>
                <a:endParaRPr lang="en-US" sz="14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2BA1ED1-B215-4513-A194-39D8DDE969D7}"/>
                  </a:ext>
                </a:extLst>
              </p:cNvPr>
              <p:cNvSpPr/>
              <p:nvPr/>
            </p:nvSpPr>
            <p:spPr>
              <a:xfrm>
                <a:off x="4398406" y="4327725"/>
                <a:ext cx="2039675" cy="43667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RUN TIME ENGINE</a:t>
                </a:r>
                <a:endParaRPr lang="en-US" sz="14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6124BA-F98E-47C0-AC9C-51B9A1D7ECA9}"/>
                </a:ext>
              </a:extLst>
            </p:cNvPr>
            <p:cNvSpPr txBox="1"/>
            <p:nvPr/>
          </p:nvSpPr>
          <p:spPr>
            <a:xfrm>
              <a:off x="-369313" y="3529407"/>
              <a:ext cx="2712555" cy="56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latin typeface="Arial Nova" panose="020B0604020202020204" pitchFamily="34" charset="0"/>
                </a:rPr>
                <a:t>Distinguisch</a:t>
              </a:r>
              <a:r>
                <a:rPr lang="de-DE" sz="1200" b="1" dirty="0">
                  <a:latin typeface="Arial Nova" panose="020B0604020202020204" pitchFamily="34" charset="0"/>
                </a:rPr>
                <a:t>  Server </a:t>
              </a:r>
            </a:p>
            <a:p>
              <a:r>
                <a:rPr lang="de-DE" sz="1200" b="1" dirty="0" err="1">
                  <a:latin typeface="Arial Nova" panose="020B0604020202020204" pitchFamily="34" charset="0"/>
                </a:rPr>
                <a:t>Application</a:t>
              </a:r>
              <a:r>
                <a:rPr lang="de-DE" sz="1200" b="1" dirty="0">
                  <a:latin typeface="Arial Nova" panose="020B0604020202020204" pitchFamily="34" charset="0"/>
                </a:rPr>
                <a:t> Environments</a:t>
              </a:r>
              <a:endParaRPr lang="en-US" sz="1200" b="1" dirty="0">
                <a:latin typeface="Arial Nov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454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9286-B47F-4F42-B2C4-78C4117F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81" y="44929"/>
            <a:ext cx="10515600" cy="1325563"/>
          </a:xfrm>
        </p:spPr>
        <p:txBody>
          <a:bodyPr/>
          <a:lstStyle/>
          <a:p>
            <a:r>
              <a:rPr lang="de-DE" dirty="0"/>
              <a:t>Virtual </a:t>
            </a:r>
            <a:r>
              <a:rPr lang="de-DE" dirty="0" err="1"/>
              <a:t>Application</a:t>
            </a:r>
            <a:r>
              <a:rPr lang="de-DE" dirty="0"/>
              <a:t> Development Stacks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AEC3B-3095-4B0D-9C89-87BBA64C7678}"/>
              </a:ext>
            </a:extLst>
          </p:cNvPr>
          <p:cNvGrpSpPr/>
          <p:nvPr/>
        </p:nvGrpSpPr>
        <p:grpSpPr>
          <a:xfrm>
            <a:off x="139419" y="2481942"/>
            <a:ext cx="5202030" cy="3221271"/>
            <a:chOff x="2094067" y="2216987"/>
            <a:chExt cx="5759274" cy="404957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A19E19-AE93-42E7-B3AC-823D9D8B9A96}"/>
                </a:ext>
              </a:extLst>
            </p:cNvPr>
            <p:cNvSpPr/>
            <p:nvPr/>
          </p:nvSpPr>
          <p:spPr>
            <a:xfrm>
              <a:off x="3933645" y="2216987"/>
              <a:ext cx="3919696" cy="31000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F2810B-A3B7-452C-8C2F-BEDCD3922934}"/>
                </a:ext>
              </a:extLst>
            </p:cNvPr>
            <p:cNvGrpSpPr/>
            <p:nvPr/>
          </p:nvGrpSpPr>
          <p:grpSpPr>
            <a:xfrm>
              <a:off x="2094067" y="2326059"/>
              <a:ext cx="5653616" cy="3940499"/>
              <a:chOff x="1921539" y="2083276"/>
              <a:chExt cx="4904818" cy="3619751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087B36F-B017-4484-ABBF-BB8C389A4294}"/>
                  </a:ext>
                </a:extLst>
              </p:cNvPr>
              <p:cNvSpPr/>
              <p:nvPr/>
            </p:nvSpPr>
            <p:spPr>
              <a:xfrm>
                <a:off x="3666226" y="5313872"/>
                <a:ext cx="3081045" cy="389155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SERVER HARDWARE</a:t>
                </a:r>
                <a:endParaRPr lang="en-US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8922F06-BB2E-4B0B-8761-61D3446BAA4B}"/>
                  </a:ext>
                </a:extLst>
              </p:cNvPr>
              <p:cNvSpPr/>
              <p:nvPr/>
            </p:nvSpPr>
            <p:spPr>
              <a:xfrm>
                <a:off x="3666226" y="4830794"/>
                <a:ext cx="3081045" cy="36933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HOST  Operating System</a:t>
                </a:r>
                <a:endParaRPr lang="en-US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DF35A50-E827-44D0-BDF3-C5B5CCADD28D}"/>
                  </a:ext>
                </a:extLst>
              </p:cNvPr>
              <p:cNvSpPr/>
              <p:nvPr/>
            </p:nvSpPr>
            <p:spPr>
              <a:xfrm>
                <a:off x="3666226" y="4373594"/>
                <a:ext cx="3081045" cy="37093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HYPERVISOR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4C214A-B987-4079-9AB7-33F6E7FC1D39}"/>
                  </a:ext>
                </a:extLst>
              </p:cNvPr>
              <p:cNvSpPr/>
              <p:nvPr/>
            </p:nvSpPr>
            <p:spPr>
              <a:xfrm>
                <a:off x="3666226" y="2656936"/>
                <a:ext cx="992041" cy="55209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BinLibs</a:t>
                </a:r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D9FD10A-3F52-4494-AFF2-D566C253EF11}"/>
                  </a:ext>
                </a:extLst>
              </p:cNvPr>
              <p:cNvSpPr/>
              <p:nvPr/>
            </p:nvSpPr>
            <p:spPr>
              <a:xfrm>
                <a:off x="4758905" y="2656934"/>
                <a:ext cx="992041" cy="55209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BinLibs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D58707-E312-484D-BFCE-17F65A70CC5A}"/>
                  </a:ext>
                </a:extLst>
              </p:cNvPr>
              <p:cNvSpPr/>
              <p:nvPr/>
            </p:nvSpPr>
            <p:spPr>
              <a:xfrm>
                <a:off x="5834316" y="2656933"/>
                <a:ext cx="992041" cy="55209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BinLibs</a:t>
                </a:r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CF33A5A-8953-4424-A338-4C7EEF71A0CC}"/>
                  </a:ext>
                </a:extLst>
              </p:cNvPr>
              <p:cNvSpPr/>
              <p:nvPr/>
            </p:nvSpPr>
            <p:spPr>
              <a:xfrm>
                <a:off x="3666226" y="2130725"/>
                <a:ext cx="931653" cy="4658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APPS</a:t>
                </a:r>
                <a:endParaRPr lang="en-US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40F8ECF-7A01-4520-AD33-927E8E45DA93}"/>
                  </a:ext>
                </a:extLst>
              </p:cNvPr>
              <p:cNvSpPr/>
              <p:nvPr/>
            </p:nvSpPr>
            <p:spPr>
              <a:xfrm>
                <a:off x="4758905" y="2102640"/>
                <a:ext cx="931653" cy="4658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APPS</a:t>
                </a:r>
                <a:endParaRPr lang="en-US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F0F68BE-3119-4F3F-931C-8F26325CF9FC}"/>
                  </a:ext>
                </a:extLst>
              </p:cNvPr>
              <p:cNvSpPr/>
              <p:nvPr/>
            </p:nvSpPr>
            <p:spPr>
              <a:xfrm>
                <a:off x="5864509" y="2083276"/>
                <a:ext cx="931653" cy="4658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APPS</a:t>
                </a:r>
                <a:endParaRPr lang="en-US" dirty="0"/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EB4FBD40-F596-4E2F-9DCE-22305597DAB9}"/>
                  </a:ext>
                </a:extLst>
              </p:cNvPr>
              <p:cNvSpPr/>
              <p:nvPr/>
            </p:nvSpPr>
            <p:spPr>
              <a:xfrm>
                <a:off x="3079630" y="2130725"/>
                <a:ext cx="146649" cy="219542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11AE10-3892-491F-83A7-EA5182956640}"/>
                  </a:ext>
                </a:extLst>
              </p:cNvPr>
              <p:cNvSpPr txBox="1"/>
              <p:nvPr/>
            </p:nvSpPr>
            <p:spPr>
              <a:xfrm>
                <a:off x="2415396" y="3209023"/>
                <a:ext cx="589999" cy="426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/>
                  <a:t>VMs</a:t>
                </a:r>
                <a:endParaRPr lang="en-US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784A65-74A6-4C44-A4AD-A654F8FFDBA9}"/>
                  </a:ext>
                </a:extLst>
              </p:cNvPr>
              <p:cNvSpPr txBox="1"/>
              <p:nvPr/>
            </p:nvSpPr>
            <p:spPr>
              <a:xfrm>
                <a:off x="1921539" y="4461460"/>
                <a:ext cx="1500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VM Manager</a:t>
                </a:r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CD0D7D0-3B1B-40DA-BF6B-90D2BE2B1186}"/>
                  </a:ext>
                </a:extLst>
              </p:cNvPr>
              <p:cNvSpPr/>
              <p:nvPr/>
            </p:nvSpPr>
            <p:spPr>
              <a:xfrm>
                <a:off x="3723689" y="3308229"/>
                <a:ext cx="940279" cy="101791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OS1</a:t>
                </a:r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17BAA3C-440C-4969-8F50-C76D26361DD9}"/>
                  </a:ext>
                </a:extLst>
              </p:cNvPr>
              <p:cNvSpPr/>
              <p:nvPr/>
            </p:nvSpPr>
            <p:spPr>
              <a:xfrm>
                <a:off x="4787631" y="3295289"/>
                <a:ext cx="940279" cy="101791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OS2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05E247-F8D1-47E6-94F5-373CA90FF75A}"/>
                  </a:ext>
                </a:extLst>
              </p:cNvPr>
              <p:cNvSpPr/>
              <p:nvPr/>
            </p:nvSpPr>
            <p:spPr>
              <a:xfrm>
                <a:off x="5806994" y="3308229"/>
                <a:ext cx="940279" cy="101791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OS3</a:t>
                </a:r>
                <a:endParaRPr lang="en-US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748CE7-2F95-43C8-8D81-0D5D51C6723F}"/>
              </a:ext>
            </a:extLst>
          </p:cNvPr>
          <p:cNvGrpSpPr/>
          <p:nvPr/>
        </p:nvGrpSpPr>
        <p:grpSpPr>
          <a:xfrm>
            <a:off x="5994370" y="2481942"/>
            <a:ext cx="5945917" cy="3221271"/>
            <a:chOff x="1018951" y="2372262"/>
            <a:chExt cx="6538344" cy="330392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38BC843-96CD-411F-8413-A39B75D2E439}"/>
                </a:ext>
              </a:extLst>
            </p:cNvPr>
            <p:cNvSpPr/>
            <p:nvPr/>
          </p:nvSpPr>
          <p:spPr>
            <a:xfrm>
              <a:off x="3595802" y="2372262"/>
              <a:ext cx="3961493" cy="2177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E94EF92-3443-4B05-8CE7-A9542ECADDB8}"/>
                </a:ext>
              </a:extLst>
            </p:cNvPr>
            <p:cNvSpPr/>
            <p:nvPr/>
          </p:nvSpPr>
          <p:spPr>
            <a:xfrm>
              <a:off x="3725548" y="5075172"/>
              <a:ext cx="3607771" cy="60101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SERVER HARDWARE</a:t>
              </a:r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369EB2A-7540-4D2E-87D8-A50B6B1D22BD}"/>
                </a:ext>
              </a:extLst>
            </p:cNvPr>
            <p:cNvSpPr/>
            <p:nvPr/>
          </p:nvSpPr>
          <p:spPr>
            <a:xfrm>
              <a:off x="3725548" y="4549286"/>
              <a:ext cx="3642576" cy="43197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Host Operating System</a:t>
              </a:r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67F04F9-D3E5-44AD-81D5-03B71D9F0EF9}"/>
                </a:ext>
              </a:extLst>
            </p:cNvPr>
            <p:cNvSpPr/>
            <p:nvPr/>
          </p:nvSpPr>
          <p:spPr>
            <a:xfrm>
              <a:off x="3725548" y="4051573"/>
              <a:ext cx="3642576" cy="43197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DOCKER ENGINE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32144E-59AB-4FE4-A210-EC9BC56C4916}"/>
                </a:ext>
              </a:extLst>
            </p:cNvPr>
            <p:cNvSpPr/>
            <p:nvPr/>
          </p:nvSpPr>
          <p:spPr>
            <a:xfrm>
              <a:off x="3725547" y="3312853"/>
              <a:ext cx="2395567" cy="6010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BinLibs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0FB2943-062A-4D50-BBD7-6ACE643EA1C6}"/>
                </a:ext>
              </a:extLst>
            </p:cNvPr>
            <p:cNvSpPr/>
            <p:nvPr/>
          </p:nvSpPr>
          <p:spPr>
            <a:xfrm>
              <a:off x="6224632" y="3312849"/>
              <a:ext cx="1143492" cy="6010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BinLibs</a:t>
              </a:r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E63ECB8-50C9-4EFF-8523-66875B05E65E}"/>
                </a:ext>
              </a:extLst>
            </p:cNvPr>
            <p:cNvSpPr/>
            <p:nvPr/>
          </p:nvSpPr>
          <p:spPr>
            <a:xfrm>
              <a:off x="3725548" y="2740014"/>
              <a:ext cx="1073885" cy="50710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APPS</a:t>
              </a:r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AE9FAD7-6405-4F90-AC3D-F2B3B54D3B2A}"/>
                </a:ext>
              </a:extLst>
            </p:cNvPr>
            <p:cNvSpPr/>
            <p:nvPr/>
          </p:nvSpPr>
          <p:spPr>
            <a:xfrm>
              <a:off x="4985042" y="2709440"/>
              <a:ext cx="1073885" cy="50710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APPS</a:t>
              </a:r>
              <a:endParaRPr lang="en-US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20E693C-ACF1-4AAD-8B20-A9616328C562}"/>
                </a:ext>
              </a:extLst>
            </p:cNvPr>
            <p:cNvSpPr/>
            <p:nvPr/>
          </p:nvSpPr>
          <p:spPr>
            <a:xfrm>
              <a:off x="6259434" y="2688360"/>
              <a:ext cx="1073885" cy="50710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APPS</a:t>
              </a:r>
              <a:endParaRPr lang="en-US" dirty="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37853756-6DFB-49D4-879D-19471C83ACD5}"/>
                </a:ext>
              </a:extLst>
            </p:cNvPr>
            <p:cNvSpPr/>
            <p:nvPr/>
          </p:nvSpPr>
          <p:spPr>
            <a:xfrm>
              <a:off x="3049400" y="2550240"/>
              <a:ext cx="147946" cy="145242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5D1845-096B-486C-B800-EB1B56164650}"/>
                </a:ext>
              </a:extLst>
            </p:cNvPr>
            <p:cNvSpPr txBox="1"/>
            <p:nvPr/>
          </p:nvSpPr>
          <p:spPr>
            <a:xfrm>
              <a:off x="1842961" y="3135168"/>
              <a:ext cx="1104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Container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87D13C-2660-4E27-AD8E-0DB008087C95}"/>
                </a:ext>
              </a:extLst>
            </p:cNvPr>
            <p:cNvSpPr txBox="1"/>
            <p:nvPr/>
          </p:nvSpPr>
          <p:spPr>
            <a:xfrm>
              <a:off x="1018951" y="4114218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ContainerManager</a:t>
              </a:r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2EFE1E-1DC1-4EFE-BBB5-67F6F503D71D}"/>
              </a:ext>
            </a:extLst>
          </p:cNvPr>
          <p:cNvCxnSpPr>
            <a:cxnSpLocks/>
          </p:cNvCxnSpPr>
          <p:nvPr/>
        </p:nvCxnSpPr>
        <p:spPr>
          <a:xfrm flipH="1">
            <a:off x="6015281" y="1572126"/>
            <a:ext cx="507" cy="495738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D6930120-3B56-4E82-BF3B-C433DD4BE945}"/>
              </a:ext>
            </a:extLst>
          </p:cNvPr>
          <p:cNvSpPr/>
          <p:nvPr/>
        </p:nvSpPr>
        <p:spPr>
          <a:xfrm rot="16200000">
            <a:off x="3173989" y="4033255"/>
            <a:ext cx="614042" cy="39539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A37018-DC33-4D2D-91FD-02A025BC2F10}"/>
              </a:ext>
            </a:extLst>
          </p:cNvPr>
          <p:cNvSpPr txBox="1"/>
          <p:nvPr/>
        </p:nvSpPr>
        <p:spPr>
          <a:xfrm>
            <a:off x="2034141" y="6315885"/>
            <a:ext cx="305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Virtual </a:t>
            </a:r>
            <a:r>
              <a:rPr lang="de-DE" sz="2400" b="1" dirty="0" err="1"/>
              <a:t>Machine</a:t>
            </a:r>
            <a:r>
              <a:rPr lang="de-DE" sz="2400" b="1" dirty="0"/>
              <a:t> Stack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F6897F-2ACC-483C-B078-FE2315572AFA}"/>
              </a:ext>
            </a:extLst>
          </p:cNvPr>
          <p:cNvSpPr txBox="1"/>
          <p:nvPr/>
        </p:nvSpPr>
        <p:spPr>
          <a:xfrm>
            <a:off x="8455726" y="6269129"/>
            <a:ext cx="327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Vdocker</a:t>
            </a:r>
            <a:r>
              <a:rPr lang="de-DE" sz="2400" b="1" dirty="0"/>
              <a:t> Container Stack</a:t>
            </a:r>
            <a:endParaRPr lang="en-US" sz="2400" b="1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435FE63-74D3-46E2-9F76-43AC6C42A12B}"/>
              </a:ext>
            </a:extLst>
          </p:cNvPr>
          <p:cNvSpPr/>
          <p:nvPr/>
        </p:nvSpPr>
        <p:spPr>
          <a:xfrm rot="16200000">
            <a:off x="9831991" y="4089585"/>
            <a:ext cx="614042" cy="39539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62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F195-58CF-4376-B401-39C3670B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37"/>
            <a:ext cx="10515600" cy="967801"/>
          </a:xfrm>
        </p:spPr>
        <p:txBody>
          <a:bodyPr>
            <a:normAutofit fontScale="90000"/>
          </a:bodyPr>
          <a:lstStyle/>
          <a:p>
            <a:r>
              <a:rPr lang="de-DE" sz="3600" dirty="0" err="1"/>
              <a:t>Classical</a:t>
            </a:r>
            <a:r>
              <a:rPr lang="de-DE" sz="3600" dirty="0"/>
              <a:t> </a:t>
            </a:r>
            <a:r>
              <a:rPr lang="de-DE" sz="3600" dirty="0" err="1"/>
              <a:t>Automated</a:t>
            </a:r>
            <a:r>
              <a:rPr lang="de-DE" sz="3600" dirty="0"/>
              <a:t> Development Environment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E74C22-0720-4939-A478-1A4AFF5FF174}"/>
              </a:ext>
            </a:extLst>
          </p:cNvPr>
          <p:cNvSpPr/>
          <p:nvPr/>
        </p:nvSpPr>
        <p:spPr>
          <a:xfrm>
            <a:off x="8960951" y="3440395"/>
            <a:ext cx="2441521" cy="2274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D87C79-1E2A-4562-91CB-B463C3A3067F}"/>
              </a:ext>
            </a:extLst>
          </p:cNvPr>
          <p:cNvGrpSpPr/>
          <p:nvPr/>
        </p:nvGrpSpPr>
        <p:grpSpPr>
          <a:xfrm>
            <a:off x="1340140" y="3440395"/>
            <a:ext cx="2702495" cy="2274600"/>
            <a:chOff x="1340140" y="3717986"/>
            <a:chExt cx="2702495" cy="2274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203325-E675-4513-BA72-09093EB6E1CE}"/>
                </a:ext>
              </a:extLst>
            </p:cNvPr>
            <p:cNvSpPr/>
            <p:nvPr/>
          </p:nvSpPr>
          <p:spPr>
            <a:xfrm>
              <a:off x="1340140" y="3717986"/>
              <a:ext cx="2702495" cy="2274600"/>
            </a:xfrm>
            <a:prstGeom prst="rect">
              <a:avLst/>
            </a:prstGeom>
            <a:solidFill>
              <a:srgbClr val="DAC2E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12B60C-7481-4D35-8A50-B57FAD411937}"/>
                </a:ext>
              </a:extLst>
            </p:cNvPr>
            <p:cNvSpPr/>
            <p:nvPr/>
          </p:nvSpPr>
          <p:spPr>
            <a:xfrm>
              <a:off x="1639438" y="4453084"/>
              <a:ext cx="948906" cy="93165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 err="1">
                  <a:solidFill>
                    <a:schemeClr val="tx1"/>
                  </a:solidFill>
                  <a:latin typeface="Arial Black" panose="020B0A04020102020204" pitchFamily="34" charset="0"/>
                </a:rPr>
                <a:t>Dj</a:t>
              </a:r>
              <a:r>
                <a:rPr lang="de-DE" sz="24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 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EF3398-7411-49AF-9F18-444CE203D737}"/>
                </a:ext>
              </a:extLst>
            </p:cNvPr>
            <p:cNvSpPr/>
            <p:nvPr/>
          </p:nvSpPr>
          <p:spPr>
            <a:xfrm>
              <a:off x="2828038" y="4453084"/>
              <a:ext cx="948906" cy="93165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PG   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7F3E01-DC75-48D4-9F11-40157E9EC8D1}"/>
              </a:ext>
            </a:extLst>
          </p:cNvPr>
          <p:cNvSpPr/>
          <p:nvPr/>
        </p:nvSpPr>
        <p:spPr>
          <a:xfrm>
            <a:off x="7502377" y="3441618"/>
            <a:ext cx="1282391" cy="2274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75DDCA-6656-486E-8ADD-571C88AF3A60}"/>
              </a:ext>
            </a:extLst>
          </p:cNvPr>
          <p:cNvSpPr/>
          <p:nvPr/>
        </p:nvSpPr>
        <p:spPr>
          <a:xfrm>
            <a:off x="4543763" y="1588014"/>
            <a:ext cx="2175162" cy="816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/>
              <a:t>Git</a:t>
            </a:r>
            <a:r>
              <a:rPr lang="de-DE" sz="2800" b="1" dirty="0"/>
              <a:t> Server</a:t>
            </a:r>
            <a:endParaRPr lang="en-US" sz="28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666D6-6272-4491-BE1A-09A63009B3C6}"/>
              </a:ext>
            </a:extLst>
          </p:cNvPr>
          <p:cNvGrpSpPr/>
          <p:nvPr/>
        </p:nvGrpSpPr>
        <p:grpSpPr>
          <a:xfrm>
            <a:off x="4383140" y="3440395"/>
            <a:ext cx="2702495" cy="2274600"/>
            <a:chOff x="1340140" y="3717986"/>
            <a:chExt cx="2702495" cy="22746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102C80-1CC2-4F57-A80D-1919B45138FA}"/>
                </a:ext>
              </a:extLst>
            </p:cNvPr>
            <p:cNvSpPr/>
            <p:nvPr/>
          </p:nvSpPr>
          <p:spPr>
            <a:xfrm>
              <a:off x="1340140" y="3717986"/>
              <a:ext cx="2702495" cy="2274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68BE74-9DD1-42B2-BCF3-E1DF27F2F512}"/>
                </a:ext>
              </a:extLst>
            </p:cNvPr>
            <p:cNvSpPr/>
            <p:nvPr/>
          </p:nvSpPr>
          <p:spPr>
            <a:xfrm>
              <a:off x="1639438" y="4453084"/>
              <a:ext cx="948906" cy="93165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b="1">
                  <a:solidFill>
                    <a:schemeClr val="tx1"/>
                  </a:solidFill>
                  <a:latin typeface="Arial Black" panose="020B0A04020102020204" pitchFamily="34" charset="0"/>
                </a:rPr>
                <a:t>Dj </a:t>
              </a:r>
              <a:r>
                <a:rPr lang="de-DE" sz="24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6968B5-BE68-4A10-B011-66CC139A4AB1}"/>
                </a:ext>
              </a:extLst>
            </p:cNvPr>
            <p:cNvSpPr/>
            <p:nvPr/>
          </p:nvSpPr>
          <p:spPr>
            <a:xfrm>
              <a:off x="2828038" y="4453084"/>
              <a:ext cx="948906" cy="93165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PG  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ADF4EA-C3B0-4D90-9F1B-854F482CC0BF}"/>
              </a:ext>
            </a:extLst>
          </p:cNvPr>
          <p:cNvSpPr txBox="1"/>
          <p:nvPr/>
        </p:nvSpPr>
        <p:spPr>
          <a:xfrm>
            <a:off x="1263847" y="6315387"/>
            <a:ext cx="3091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Development </a:t>
            </a:r>
            <a:r>
              <a:rPr lang="de-DE" sz="2400" b="1" dirty="0" err="1"/>
              <a:t>Machine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631458-BA63-46BC-A8C2-E611CCE10716}"/>
              </a:ext>
            </a:extLst>
          </p:cNvPr>
          <p:cNvSpPr txBox="1"/>
          <p:nvPr/>
        </p:nvSpPr>
        <p:spPr>
          <a:xfrm>
            <a:off x="4861787" y="6282347"/>
            <a:ext cx="1728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Build</a:t>
            </a:r>
            <a:r>
              <a:rPr lang="de-DE" sz="2400" b="1" dirty="0"/>
              <a:t> Server</a:t>
            </a:r>
            <a:endParaRPr 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C5F891-5DFC-4E6E-85BA-9ACE5E8D5644}"/>
              </a:ext>
            </a:extLst>
          </p:cNvPr>
          <p:cNvSpPr txBox="1"/>
          <p:nvPr/>
        </p:nvSpPr>
        <p:spPr>
          <a:xfrm>
            <a:off x="7900010" y="6278371"/>
            <a:ext cx="337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Production</a:t>
            </a:r>
            <a:r>
              <a:rPr lang="de-DE" sz="2400" b="1" dirty="0"/>
              <a:t>  Environment</a:t>
            </a:r>
            <a:endParaRPr lang="en-US" sz="2400" b="1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3B45190D-8F99-46E1-B24D-AB62831D7ADF}"/>
              </a:ext>
            </a:extLst>
          </p:cNvPr>
          <p:cNvSpPr/>
          <p:nvPr/>
        </p:nvSpPr>
        <p:spPr>
          <a:xfrm rot="16200000">
            <a:off x="9270424" y="4005044"/>
            <a:ext cx="445960" cy="3982054"/>
          </a:xfrm>
          <a:prstGeom prst="leftBrace">
            <a:avLst>
              <a:gd name="adj1" fmla="val 8333"/>
              <a:gd name="adj2" fmla="val 5200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37EA36-DDBA-434C-80FB-D4ACE291A228}"/>
              </a:ext>
            </a:extLst>
          </p:cNvPr>
          <p:cNvSpPr/>
          <p:nvPr/>
        </p:nvSpPr>
        <p:spPr>
          <a:xfrm>
            <a:off x="9111082" y="3646041"/>
            <a:ext cx="948906" cy="93165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b="1">
                <a:solidFill>
                  <a:schemeClr val="tx1"/>
                </a:solidFill>
                <a:latin typeface="Arial Black" panose="020B0A04020102020204" pitchFamily="34" charset="0"/>
              </a:rPr>
              <a:t>Dj </a:t>
            </a:r>
            <a:r>
              <a:rPr lang="de-DE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 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EE484D-20ED-4A8F-9E89-28E82A4B90A9}"/>
              </a:ext>
            </a:extLst>
          </p:cNvPr>
          <p:cNvSpPr/>
          <p:nvPr/>
        </p:nvSpPr>
        <p:spPr>
          <a:xfrm>
            <a:off x="7669119" y="3626016"/>
            <a:ext cx="948906" cy="93165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PG  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59A8BF2-CC33-422E-BF60-A70FBBF1021C}"/>
              </a:ext>
            </a:extLst>
          </p:cNvPr>
          <p:cNvGrpSpPr/>
          <p:nvPr/>
        </p:nvGrpSpPr>
        <p:grpSpPr>
          <a:xfrm>
            <a:off x="10272540" y="3642344"/>
            <a:ext cx="948906" cy="931653"/>
            <a:chOff x="7613003" y="1633888"/>
            <a:chExt cx="948906" cy="93165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E650E70-3A58-443E-B44A-45F27C74E6C4}"/>
                </a:ext>
              </a:extLst>
            </p:cNvPr>
            <p:cNvSpPr/>
            <p:nvPr/>
          </p:nvSpPr>
          <p:spPr>
            <a:xfrm>
              <a:off x="7613003" y="1633888"/>
              <a:ext cx="948906" cy="93165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 </a:t>
              </a:r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74254B54-3B24-47D7-9729-DE7A4D5C1A3E}"/>
                </a:ext>
              </a:extLst>
            </p:cNvPr>
            <p:cNvSpPr/>
            <p:nvPr/>
          </p:nvSpPr>
          <p:spPr>
            <a:xfrm>
              <a:off x="7733669" y="1747562"/>
              <a:ext cx="707574" cy="68590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/>
                <a:t>N</a:t>
              </a:r>
              <a:endParaRPr lang="en-US" b="1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108546-EA6E-4CE6-B3AF-5AD9AD5A5AEA}"/>
              </a:ext>
            </a:extLst>
          </p:cNvPr>
          <p:cNvCxnSpPr>
            <a:cxnSpLocks/>
          </p:cNvCxnSpPr>
          <p:nvPr/>
        </p:nvCxnSpPr>
        <p:spPr>
          <a:xfrm flipH="1">
            <a:off x="5153953" y="2530929"/>
            <a:ext cx="2938" cy="8980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BE9E77-00D7-440B-A209-0B37222EB130}"/>
              </a:ext>
            </a:extLst>
          </p:cNvPr>
          <p:cNvCxnSpPr>
            <a:cxnSpLocks/>
          </p:cNvCxnSpPr>
          <p:nvPr/>
        </p:nvCxnSpPr>
        <p:spPr>
          <a:xfrm flipV="1">
            <a:off x="6096000" y="2530929"/>
            <a:ext cx="0" cy="8164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EFBF9AA0-86D2-4DE8-A944-117B718D141F}"/>
              </a:ext>
            </a:extLst>
          </p:cNvPr>
          <p:cNvSpPr/>
          <p:nvPr/>
        </p:nvSpPr>
        <p:spPr>
          <a:xfrm>
            <a:off x="6345491" y="2602197"/>
            <a:ext cx="244451" cy="238972"/>
          </a:xfrm>
          <a:prstGeom prst="flowChartConnector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3BA57A-BB8B-4AA7-B833-B62292629059}"/>
              </a:ext>
            </a:extLst>
          </p:cNvPr>
          <p:cNvSpPr txBox="1"/>
          <p:nvPr/>
        </p:nvSpPr>
        <p:spPr>
          <a:xfrm>
            <a:off x="6589942" y="2479612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Build</a:t>
            </a:r>
            <a:r>
              <a:rPr lang="de-DE" sz="2800" b="1" dirty="0"/>
              <a:t> </a:t>
            </a:r>
            <a:r>
              <a:rPr lang="de-DE" sz="2800" b="1" dirty="0" err="1"/>
              <a:t>passes</a:t>
            </a:r>
            <a:endParaRPr lang="en-US" sz="2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E5A22A-CFCF-4684-BC8B-D1B951525EF4}"/>
              </a:ext>
            </a:extLst>
          </p:cNvPr>
          <p:cNvSpPr txBox="1"/>
          <p:nvPr/>
        </p:nvSpPr>
        <p:spPr>
          <a:xfrm>
            <a:off x="1902367" y="1865193"/>
            <a:ext cx="1707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New Code</a:t>
            </a:r>
            <a:endParaRPr lang="en-US" sz="2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BD7DC2-DE66-4806-8E09-CEB314F65105}"/>
              </a:ext>
            </a:extLst>
          </p:cNvPr>
          <p:cNvSpPr txBox="1"/>
          <p:nvPr/>
        </p:nvSpPr>
        <p:spPr>
          <a:xfrm>
            <a:off x="6819944" y="1653405"/>
            <a:ext cx="4927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 err="1"/>
              <a:t>afrilandfirst</a:t>
            </a:r>
            <a:r>
              <a:rPr lang="de-DE" sz="2400" b="1" i="1" dirty="0"/>
              <a:t>/</a:t>
            </a:r>
            <a:r>
              <a:rPr lang="de-DE" sz="2400" b="1" i="1" dirty="0" err="1"/>
              <a:t>projects</a:t>
            </a:r>
            <a:r>
              <a:rPr lang="de-DE" sz="2400" b="1" i="1" dirty="0"/>
              <a:t>/</a:t>
            </a:r>
            <a:r>
              <a:rPr lang="de-DE" sz="2400" b="1" i="1" dirty="0" err="1"/>
              <a:t>ged</a:t>
            </a:r>
            <a:r>
              <a:rPr lang="de-DE" sz="2400" b="1" i="1" dirty="0"/>
              <a:t>/65024ce….</a:t>
            </a:r>
            <a:endParaRPr lang="en-US" sz="2400" b="1" i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72F900-4D9C-42C3-B0B0-E837548161DF}"/>
              </a:ext>
            </a:extLst>
          </p:cNvPr>
          <p:cNvCxnSpPr/>
          <p:nvPr/>
        </p:nvCxnSpPr>
        <p:spPr>
          <a:xfrm flipV="1">
            <a:off x="2691387" y="1865193"/>
            <a:ext cx="1664140" cy="113763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7EAC641-652D-483C-B336-B42FD44D0F75}"/>
              </a:ext>
            </a:extLst>
          </p:cNvPr>
          <p:cNvGrpSpPr/>
          <p:nvPr/>
        </p:nvGrpSpPr>
        <p:grpSpPr>
          <a:xfrm>
            <a:off x="10322155" y="4654015"/>
            <a:ext cx="948906" cy="931653"/>
            <a:chOff x="10029173" y="2097457"/>
            <a:chExt cx="948906" cy="93165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EBE2FF3-7EB8-4D30-B38B-C42618BF6FD1}"/>
                </a:ext>
              </a:extLst>
            </p:cNvPr>
            <p:cNvSpPr/>
            <p:nvPr/>
          </p:nvSpPr>
          <p:spPr>
            <a:xfrm>
              <a:off x="10029173" y="2097457"/>
              <a:ext cx="948906" cy="93165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 </a:t>
              </a:r>
            </a:p>
          </p:txBody>
        </p:sp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F72C73F8-972C-44CD-9279-C6349F8684E4}"/>
                </a:ext>
              </a:extLst>
            </p:cNvPr>
            <p:cNvSpPr/>
            <p:nvPr/>
          </p:nvSpPr>
          <p:spPr>
            <a:xfrm>
              <a:off x="10181711" y="2339422"/>
              <a:ext cx="695912" cy="469089"/>
            </a:xfrm>
            <a:prstGeom prst="cub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/>
                <a:t>CFG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85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71E1590-FC76-46AB-9E9F-9894B7D4D5E6}"/>
              </a:ext>
            </a:extLst>
          </p:cNvPr>
          <p:cNvSpPr/>
          <p:nvPr/>
        </p:nvSpPr>
        <p:spPr>
          <a:xfrm>
            <a:off x="372982" y="3283258"/>
            <a:ext cx="2829785" cy="2780657"/>
          </a:xfrm>
          <a:prstGeom prst="rect">
            <a:avLst/>
          </a:prstGeom>
          <a:solidFill>
            <a:srgbClr val="DAC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CF195-58CF-4376-B401-39C3670B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37"/>
            <a:ext cx="10515600" cy="967801"/>
          </a:xfrm>
        </p:spPr>
        <p:txBody>
          <a:bodyPr>
            <a:normAutofit/>
          </a:bodyPr>
          <a:lstStyle/>
          <a:p>
            <a:r>
              <a:rPr lang="de-DE" sz="3600" dirty="0"/>
              <a:t>Docker </a:t>
            </a:r>
            <a:r>
              <a:rPr lang="de-DE" dirty="0" err="1"/>
              <a:t>Automated</a:t>
            </a:r>
            <a:r>
              <a:rPr lang="de-DE" sz="3600" dirty="0"/>
              <a:t> Development Environment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E74C22-0720-4939-A478-1A4AFF5FF174}"/>
              </a:ext>
            </a:extLst>
          </p:cNvPr>
          <p:cNvSpPr/>
          <p:nvPr/>
        </p:nvSpPr>
        <p:spPr>
          <a:xfrm>
            <a:off x="8559901" y="3324159"/>
            <a:ext cx="2958333" cy="27076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EB63E7-44E0-462E-B95A-463207A47229}"/>
              </a:ext>
            </a:extLst>
          </p:cNvPr>
          <p:cNvGrpSpPr/>
          <p:nvPr/>
        </p:nvGrpSpPr>
        <p:grpSpPr>
          <a:xfrm>
            <a:off x="506991" y="3416971"/>
            <a:ext cx="1211073" cy="1192873"/>
            <a:chOff x="683453" y="3914273"/>
            <a:chExt cx="1211073" cy="11928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203325-E675-4513-BA72-09093EB6E1CE}"/>
                </a:ext>
              </a:extLst>
            </p:cNvPr>
            <p:cNvSpPr/>
            <p:nvPr/>
          </p:nvSpPr>
          <p:spPr>
            <a:xfrm>
              <a:off x="683453" y="3914273"/>
              <a:ext cx="1211073" cy="1192873"/>
            </a:xfrm>
            <a:prstGeom prst="rect">
              <a:avLst/>
            </a:prstGeom>
            <a:solidFill>
              <a:srgbClr val="B17ED8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12B60C-7481-4D35-8A50-B57FAD411937}"/>
                </a:ext>
              </a:extLst>
            </p:cNvPr>
            <p:cNvSpPr/>
            <p:nvPr/>
          </p:nvSpPr>
          <p:spPr>
            <a:xfrm>
              <a:off x="805252" y="4032015"/>
              <a:ext cx="1039590" cy="994921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 err="1">
                  <a:solidFill>
                    <a:schemeClr val="tx1"/>
                  </a:solidFill>
                  <a:latin typeface="Arial Black" panose="020B0A04020102020204" pitchFamily="34" charset="0"/>
                </a:rPr>
                <a:t>dj</a:t>
              </a:r>
              <a:r>
                <a:rPr lang="de-DE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</a:t>
              </a:r>
              <a:r>
                <a:rPr lang="de-DE" sz="24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7F3E01-DC75-48D4-9F11-40157E9EC8D1}"/>
              </a:ext>
            </a:extLst>
          </p:cNvPr>
          <p:cNvSpPr/>
          <p:nvPr/>
        </p:nvSpPr>
        <p:spPr>
          <a:xfrm>
            <a:off x="6968143" y="3281198"/>
            <a:ext cx="1505357" cy="27275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75DDCA-6656-486E-8ADD-571C88AF3A60}"/>
              </a:ext>
            </a:extLst>
          </p:cNvPr>
          <p:cNvSpPr/>
          <p:nvPr/>
        </p:nvSpPr>
        <p:spPr>
          <a:xfrm>
            <a:off x="2077398" y="1803458"/>
            <a:ext cx="1743362" cy="816433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/>
              <a:t>Git</a:t>
            </a:r>
            <a:r>
              <a:rPr lang="de-DE" sz="2400" b="1" dirty="0"/>
              <a:t> Server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ADF4EA-C3B0-4D90-9F1B-854F482CC0BF}"/>
              </a:ext>
            </a:extLst>
          </p:cNvPr>
          <p:cNvSpPr txBox="1"/>
          <p:nvPr/>
        </p:nvSpPr>
        <p:spPr>
          <a:xfrm>
            <a:off x="715524" y="6315387"/>
            <a:ext cx="3091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Development </a:t>
            </a:r>
            <a:r>
              <a:rPr lang="de-DE" sz="2400" b="1" dirty="0" err="1"/>
              <a:t>Machine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631458-BA63-46BC-A8C2-E611CCE10716}"/>
              </a:ext>
            </a:extLst>
          </p:cNvPr>
          <p:cNvSpPr txBox="1"/>
          <p:nvPr/>
        </p:nvSpPr>
        <p:spPr>
          <a:xfrm>
            <a:off x="4460737" y="6282347"/>
            <a:ext cx="1728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Build</a:t>
            </a:r>
            <a:r>
              <a:rPr lang="de-DE" sz="2400" b="1" dirty="0"/>
              <a:t> Server</a:t>
            </a:r>
            <a:endParaRPr 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C5F891-5DFC-4E6E-85BA-9ACE5E8D5644}"/>
              </a:ext>
            </a:extLst>
          </p:cNvPr>
          <p:cNvSpPr txBox="1"/>
          <p:nvPr/>
        </p:nvSpPr>
        <p:spPr>
          <a:xfrm>
            <a:off x="7498960" y="6278371"/>
            <a:ext cx="337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Production</a:t>
            </a:r>
            <a:r>
              <a:rPr lang="de-DE" sz="2400" b="1" dirty="0"/>
              <a:t>  Environment</a:t>
            </a:r>
            <a:endParaRPr lang="en-US" sz="2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9D6D54-111F-4F14-92C1-9D4E49057177}"/>
              </a:ext>
            </a:extLst>
          </p:cNvPr>
          <p:cNvGrpSpPr/>
          <p:nvPr/>
        </p:nvGrpSpPr>
        <p:grpSpPr>
          <a:xfrm>
            <a:off x="5526702" y="2688761"/>
            <a:ext cx="2156263" cy="461665"/>
            <a:chOff x="6345491" y="2458766"/>
            <a:chExt cx="2156263" cy="461665"/>
          </a:xfrm>
        </p:grpSpPr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EFBF9AA0-86D2-4DE8-A944-117B718D141F}"/>
                </a:ext>
              </a:extLst>
            </p:cNvPr>
            <p:cNvSpPr/>
            <p:nvPr/>
          </p:nvSpPr>
          <p:spPr>
            <a:xfrm>
              <a:off x="6345491" y="2602197"/>
              <a:ext cx="244451" cy="238972"/>
            </a:xfrm>
            <a:prstGeom prst="flowChartConnector">
              <a:avLst/>
            </a:prstGeom>
            <a:solidFill>
              <a:srgbClr val="00B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D3BA57A-BB8B-4AA7-B833-B62292629059}"/>
                </a:ext>
              </a:extLst>
            </p:cNvPr>
            <p:cNvSpPr txBox="1"/>
            <p:nvPr/>
          </p:nvSpPr>
          <p:spPr>
            <a:xfrm>
              <a:off x="6575136" y="2458766"/>
              <a:ext cx="1926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Docker Image</a:t>
              </a:r>
              <a:endParaRPr lang="en-US" sz="2400" b="1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0E5A22A-CFCF-4684-BC8B-D1B951525EF4}"/>
              </a:ext>
            </a:extLst>
          </p:cNvPr>
          <p:cNvSpPr txBox="1"/>
          <p:nvPr/>
        </p:nvSpPr>
        <p:spPr>
          <a:xfrm>
            <a:off x="366257" y="2460919"/>
            <a:ext cx="1707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New Code</a:t>
            </a:r>
            <a:endParaRPr lang="en-US" sz="2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BD7DC2-DE66-4806-8E09-CEB314F65105}"/>
              </a:ext>
            </a:extLst>
          </p:cNvPr>
          <p:cNvSpPr txBox="1"/>
          <p:nvPr/>
        </p:nvSpPr>
        <p:spPr>
          <a:xfrm>
            <a:off x="7802326" y="1858399"/>
            <a:ext cx="45442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i="1" dirty="0" err="1"/>
              <a:t>afrilandfirst</a:t>
            </a:r>
            <a:r>
              <a:rPr lang="de-DE" sz="2200" b="1" i="1" dirty="0"/>
              <a:t>/</a:t>
            </a:r>
            <a:r>
              <a:rPr lang="de-DE" sz="2200" b="1" i="1" dirty="0" err="1"/>
              <a:t>projects</a:t>
            </a:r>
            <a:r>
              <a:rPr lang="de-DE" sz="2200" b="1" i="1" dirty="0"/>
              <a:t>/</a:t>
            </a:r>
            <a:r>
              <a:rPr lang="de-DE" sz="2200" b="1" i="1" dirty="0" err="1"/>
              <a:t>ged</a:t>
            </a:r>
            <a:r>
              <a:rPr lang="de-DE" sz="2200" b="1" i="1" dirty="0"/>
              <a:t>/65024ce….</a:t>
            </a:r>
            <a:endParaRPr lang="en-US" sz="2200" b="1" i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72F900-4D9C-42C3-B0B0-E837548161DF}"/>
              </a:ext>
            </a:extLst>
          </p:cNvPr>
          <p:cNvCxnSpPr>
            <a:cxnSpLocks/>
          </p:cNvCxnSpPr>
          <p:nvPr/>
        </p:nvCxnSpPr>
        <p:spPr>
          <a:xfrm flipV="1">
            <a:off x="1890898" y="2704949"/>
            <a:ext cx="569634" cy="5164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BBF6BEB-72E6-422E-9330-E18BBA1F0555}"/>
              </a:ext>
            </a:extLst>
          </p:cNvPr>
          <p:cNvSpPr/>
          <p:nvPr/>
        </p:nvSpPr>
        <p:spPr>
          <a:xfrm>
            <a:off x="5455036" y="1739139"/>
            <a:ext cx="2347290" cy="816433"/>
          </a:xfrm>
          <a:prstGeom prst="rect">
            <a:avLst/>
          </a:prstGeom>
          <a:solidFill>
            <a:srgbClr val="428BCE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Docker</a:t>
            </a:r>
            <a:r>
              <a:rPr lang="de-DE" sz="2800" b="1" dirty="0"/>
              <a:t> </a:t>
            </a:r>
            <a:r>
              <a:rPr lang="de-DE" sz="2400" b="1" dirty="0"/>
              <a:t>Registry</a:t>
            </a:r>
            <a:endParaRPr lang="en-US" sz="28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84A3A8-D368-404C-8CAD-BAE258652B08}"/>
              </a:ext>
            </a:extLst>
          </p:cNvPr>
          <p:cNvCxnSpPr>
            <a:cxnSpLocks/>
          </p:cNvCxnSpPr>
          <p:nvPr/>
        </p:nvCxnSpPr>
        <p:spPr>
          <a:xfrm>
            <a:off x="3446661" y="2752723"/>
            <a:ext cx="675993" cy="4644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C9E092-FD1A-4880-B6DE-479D5A67FBD4}"/>
              </a:ext>
            </a:extLst>
          </p:cNvPr>
          <p:cNvGrpSpPr/>
          <p:nvPr/>
        </p:nvGrpSpPr>
        <p:grpSpPr>
          <a:xfrm>
            <a:off x="1908074" y="3392095"/>
            <a:ext cx="1161389" cy="1112663"/>
            <a:chOff x="2309124" y="3392095"/>
            <a:chExt cx="1161389" cy="111266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D8B9347-E21F-41FC-8E95-FA6D4F150C3F}"/>
                </a:ext>
              </a:extLst>
            </p:cNvPr>
            <p:cNvSpPr/>
            <p:nvPr/>
          </p:nvSpPr>
          <p:spPr>
            <a:xfrm>
              <a:off x="2309124" y="3392095"/>
              <a:ext cx="1161389" cy="1112663"/>
            </a:xfrm>
            <a:prstGeom prst="rect">
              <a:avLst/>
            </a:prstGeom>
            <a:solidFill>
              <a:srgbClr val="B17ED8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337D33-6BD1-4880-9EBC-9B16B804FB94}"/>
                </a:ext>
              </a:extLst>
            </p:cNvPr>
            <p:cNvSpPr/>
            <p:nvPr/>
          </p:nvSpPr>
          <p:spPr>
            <a:xfrm>
              <a:off x="2366755" y="3493795"/>
              <a:ext cx="1039590" cy="994921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PG  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011B9F-7467-4626-B6BC-9467BC400CC7}"/>
              </a:ext>
            </a:extLst>
          </p:cNvPr>
          <p:cNvGrpSpPr/>
          <p:nvPr/>
        </p:nvGrpSpPr>
        <p:grpSpPr>
          <a:xfrm>
            <a:off x="486192" y="4693128"/>
            <a:ext cx="1211073" cy="1192873"/>
            <a:chOff x="662654" y="5190430"/>
            <a:chExt cx="1211073" cy="119287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7B52A86-625F-4010-9019-D55CC493A672}"/>
                </a:ext>
              </a:extLst>
            </p:cNvPr>
            <p:cNvSpPr/>
            <p:nvPr/>
          </p:nvSpPr>
          <p:spPr>
            <a:xfrm>
              <a:off x="662654" y="5190430"/>
              <a:ext cx="1211073" cy="1192873"/>
            </a:xfrm>
            <a:prstGeom prst="rect">
              <a:avLst/>
            </a:prstGeom>
            <a:solidFill>
              <a:srgbClr val="B17ED8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93A9E2F-FFF5-49A2-AC4C-4828E104FA78}"/>
                </a:ext>
              </a:extLst>
            </p:cNvPr>
            <p:cNvGrpSpPr/>
            <p:nvPr/>
          </p:nvGrpSpPr>
          <p:grpSpPr>
            <a:xfrm>
              <a:off x="754945" y="5287399"/>
              <a:ext cx="948906" cy="931653"/>
              <a:chOff x="10029173" y="2097457"/>
              <a:chExt cx="948906" cy="93165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CEF3725-DE16-467B-A4B7-E96E63B8AA84}"/>
                  </a:ext>
                </a:extLst>
              </p:cNvPr>
              <p:cNvSpPr/>
              <p:nvPr/>
            </p:nvSpPr>
            <p:spPr>
              <a:xfrm>
                <a:off x="10029173" y="2097457"/>
                <a:ext cx="948906" cy="931653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4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   </a:t>
                </a:r>
              </a:p>
            </p:txBody>
          </p:sp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2CB82A55-7019-48E0-B10B-C1CC24619570}"/>
                  </a:ext>
                </a:extLst>
              </p:cNvPr>
              <p:cNvSpPr/>
              <p:nvPr/>
            </p:nvSpPr>
            <p:spPr>
              <a:xfrm>
                <a:off x="10181711" y="2339422"/>
                <a:ext cx="695912" cy="469089"/>
              </a:xfrm>
              <a:prstGeom prst="cub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CFG</a:t>
                </a:r>
                <a:endParaRPr lang="en-US" sz="1400" b="1" dirty="0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B1B806-E709-44FD-8E75-CDD80AC52653}"/>
              </a:ext>
            </a:extLst>
          </p:cNvPr>
          <p:cNvGrpSpPr/>
          <p:nvPr/>
        </p:nvGrpSpPr>
        <p:grpSpPr>
          <a:xfrm>
            <a:off x="1908074" y="4703217"/>
            <a:ext cx="1211073" cy="1192873"/>
            <a:chOff x="2120593" y="5202382"/>
            <a:chExt cx="1211073" cy="119287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56005B-BDCE-4CB6-AC83-83FBE2158A1A}"/>
                </a:ext>
              </a:extLst>
            </p:cNvPr>
            <p:cNvSpPr/>
            <p:nvPr/>
          </p:nvSpPr>
          <p:spPr>
            <a:xfrm>
              <a:off x="2120593" y="5202382"/>
              <a:ext cx="1211073" cy="1192873"/>
            </a:xfrm>
            <a:prstGeom prst="rect">
              <a:avLst/>
            </a:prstGeom>
            <a:solidFill>
              <a:srgbClr val="B17ED8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CC5E81-10A4-48E3-848B-81B7ACBDA1BA}"/>
                </a:ext>
              </a:extLst>
            </p:cNvPr>
            <p:cNvGrpSpPr/>
            <p:nvPr/>
          </p:nvGrpSpPr>
          <p:grpSpPr>
            <a:xfrm>
              <a:off x="2246675" y="5303524"/>
              <a:ext cx="948906" cy="931653"/>
              <a:chOff x="7613003" y="1633888"/>
              <a:chExt cx="948906" cy="93165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A8202B2-C568-4E09-829C-5D9E69DD878E}"/>
                  </a:ext>
                </a:extLst>
              </p:cNvPr>
              <p:cNvSpPr/>
              <p:nvPr/>
            </p:nvSpPr>
            <p:spPr>
              <a:xfrm>
                <a:off x="7613003" y="1633888"/>
                <a:ext cx="948906" cy="931653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   </a:t>
                </a:r>
              </a:p>
            </p:txBody>
          </p:sp>
          <p:sp>
            <p:nvSpPr>
              <p:cNvPr id="65" name="Diamond 64">
                <a:extLst>
                  <a:ext uri="{FF2B5EF4-FFF2-40B4-BE49-F238E27FC236}">
                    <a16:creationId xmlns:a16="http://schemas.microsoft.com/office/drawing/2014/main" id="{2A605234-EE61-41E4-8467-335E5170341A}"/>
                  </a:ext>
                </a:extLst>
              </p:cNvPr>
              <p:cNvSpPr/>
              <p:nvPr/>
            </p:nvSpPr>
            <p:spPr>
              <a:xfrm>
                <a:off x="7733669" y="1747562"/>
                <a:ext cx="707574" cy="685907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/>
                  <a:t>N</a:t>
                </a:r>
                <a:endParaRPr lang="en-US" b="1" dirty="0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E67A14E-7B83-4D6E-88F8-8136299B3BA3}"/>
              </a:ext>
            </a:extLst>
          </p:cNvPr>
          <p:cNvGrpSpPr/>
          <p:nvPr/>
        </p:nvGrpSpPr>
        <p:grpSpPr>
          <a:xfrm>
            <a:off x="7161827" y="3544029"/>
            <a:ext cx="1161389" cy="1112663"/>
            <a:chOff x="2309124" y="3392095"/>
            <a:chExt cx="1161389" cy="1112663"/>
          </a:xfrm>
          <a:solidFill>
            <a:schemeClr val="accent2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BFE723-E790-4268-AD6B-1CB627E56969}"/>
                </a:ext>
              </a:extLst>
            </p:cNvPr>
            <p:cNvSpPr/>
            <p:nvPr/>
          </p:nvSpPr>
          <p:spPr>
            <a:xfrm>
              <a:off x="2309124" y="3392095"/>
              <a:ext cx="1161389" cy="1112663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C97E5E4-6847-4BBB-8032-4E5669A28D82}"/>
                </a:ext>
              </a:extLst>
            </p:cNvPr>
            <p:cNvSpPr/>
            <p:nvPr/>
          </p:nvSpPr>
          <p:spPr>
            <a:xfrm>
              <a:off x="2366755" y="3493795"/>
              <a:ext cx="1039590" cy="994921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PG   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EA7B96-0851-4633-A8F2-8194CC183F62}"/>
              </a:ext>
            </a:extLst>
          </p:cNvPr>
          <p:cNvGrpSpPr/>
          <p:nvPr/>
        </p:nvGrpSpPr>
        <p:grpSpPr>
          <a:xfrm>
            <a:off x="8710101" y="3551838"/>
            <a:ext cx="1161389" cy="1112663"/>
            <a:chOff x="2309124" y="3392095"/>
            <a:chExt cx="1161389" cy="1112663"/>
          </a:xfrm>
          <a:solidFill>
            <a:schemeClr val="accent2"/>
          </a:solidFill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0663EBA-19A4-4BE1-BFE7-EFB2FEF027FA}"/>
                </a:ext>
              </a:extLst>
            </p:cNvPr>
            <p:cNvSpPr/>
            <p:nvPr/>
          </p:nvSpPr>
          <p:spPr>
            <a:xfrm>
              <a:off x="2309124" y="3392095"/>
              <a:ext cx="1161389" cy="1112663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368E63C-E2E9-4EE1-8907-991E030BCD14}"/>
                </a:ext>
              </a:extLst>
            </p:cNvPr>
            <p:cNvSpPr/>
            <p:nvPr/>
          </p:nvSpPr>
          <p:spPr>
            <a:xfrm>
              <a:off x="2366755" y="3477753"/>
              <a:ext cx="1039590" cy="994921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b="1" dirty="0" err="1">
                  <a:solidFill>
                    <a:schemeClr val="tx1"/>
                  </a:solidFill>
                  <a:latin typeface="Arial Black" panose="020B0A04020102020204" pitchFamily="34" charset="0"/>
                </a:rPr>
                <a:t>dj</a:t>
              </a:r>
              <a:r>
                <a:rPr lang="de-DE" sz="24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6CEEAF0-0ED8-4B69-8481-7C42963E2689}"/>
              </a:ext>
            </a:extLst>
          </p:cNvPr>
          <p:cNvGrpSpPr/>
          <p:nvPr/>
        </p:nvGrpSpPr>
        <p:grpSpPr>
          <a:xfrm>
            <a:off x="8710101" y="4738604"/>
            <a:ext cx="1211073" cy="1192873"/>
            <a:chOff x="662654" y="5190430"/>
            <a:chExt cx="1211073" cy="1192873"/>
          </a:xfrm>
          <a:solidFill>
            <a:schemeClr val="accent2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3E5B93-24AC-4971-A345-9B1A197AB4F2}"/>
                </a:ext>
              </a:extLst>
            </p:cNvPr>
            <p:cNvSpPr/>
            <p:nvPr/>
          </p:nvSpPr>
          <p:spPr>
            <a:xfrm>
              <a:off x="662654" y="5190430"/>
              <a:ext cx="1211073" cy="1192873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4DDD266-8F4C-483D-8CB0-7BD0CB9FA471}"/>
                </a:ext>
              </a:extLst>
            </p:cNvPr>
            <p:cNvGrpSpPr/>
            <p:nvPr/>
          </p:nvGrpSpPr>
          <p:grpSpPr>
            <a:xfrm>
              <a:off x="754945" y="5287399"/>
              <a:ext cx="948906" cy="931653"/>
              <a:chOff x="10029173" y="2097457"/>
              <a:chExt cx="948906" cy="931653"/>
            </a:xfrm>
            <a:grp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E7DCB32-65B1-4B62-B38B-7A01CC689AC2}"/>
                  </a:ext>
                </a:extLst>
              </p:cNvPr>
              <p:cNvSpPr/>
              <p:nvPr/>
            </p:nvSpPr>
            <p:spPr>
              <a:xfrm>
                <a:off x="10029173" y="2097457"/>
                <a:ext cx="948906" cy="931653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4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   </a:t>
                </a:r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7801C9D6-9D8E-4458-89B4-65742490AE6D}"/>
                  </a:ext>
                </a:extLst>
              </p:cNvPr>
              <p:cNvSpPr/>
              <p:nvPr/>
            </p:nvSpPr>
            <p:spPr>
              <a:xfrm>
                <a:off x="10181711" y="2339422"/>
                <a:ext cx="695912" cy="469089"/>
              </a:xfrm>
              <a:prstGeom prst="cub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CFG</a:t>
                </a:r>
                <a:endParaRPr lang="en-US" sz="1400" b="1" dirty="0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D1CD2BA-2D74-441B-B8C4-DA10376DDE46}"/>
              </a:ext>
            </a:extLst>
          </p:cNvPr>
          <p:cNvGrpSpPr/>
          <p:nvPr/>
        </p:nvGrpSpPr>
        <p:grpSpPr>
          <a:xfrm>
            <a:off x="10131983" y="4748693"/>
            <a:ext cx="1211073" cy="1192873"/>
            <a:chOff x="2120593" y="5202382"/>
            <a:chExt cx="1211073" cy="119287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86BF834-D3D1-42C3-B05A-3A5AB581C610}"/>
                </a:ext>
              </a:extLst>
            </p:cNvPr>
            <p:cNvSpPr/>
            <p:nvPr/>
          </p:nvSpPr>
          <p:spPr>
            <a:xfrm>
              <a:off x="2120593" y="5202382"/>
              <a:ext cx="1211073" cy="1192873"/>
            </a:xfrm>
            <a:prstGeom prst="rect">
              <a:avLst/>
            </a:prstGeom>
            <a:solidFill>
              <a:schemeClr val="accent2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4578BD7-E084-4A78-A05B-FF1E34746BC2}"/>
                </a:ext>
              </a:extLst>
            </p:cNvPr>
            <p:cNvGrpSpPr/>
            <p:nvPr/>
          </p:nvGrpSpPr>
          <p:grpSpPr>
            <a:xfrm>
              <a:off x="2246675" y="5303524"/>
              <a:ext cx="948906" cy="931653"/>
              <a:chOff x="7613003" y="1633888"/>
              <a:chExt cx="948906" cy="931653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8F5A497-6372-456B-BB02-E1763AEDE042}"/>
                  </a:ext>
                </a:extLst>
              </p:cNvPr>
              <p:cNvSpPr/>
              <p:nvPr/>
            </p:nvSpPr>
            <p:spPr>
              <a:xfrm>
                <a:off x="7613003" y="1633888"/>
                <a:ext cx="948906" cy="931653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   </a:t>
                </a:r>
              </a:p>
            </p:txBody>
          </p:sp>
          <p:sp>
            <p:nvSpPr>
              <p:cNvPr id="82" name="Diamond 81">
                <a:extLst>
                  <a:ext uri="{FF2B5EF4-FFF2-40B4-BE49-F238E27FC236}">
                    <a16:creationId xmlns:a16="http://schemas.microsoft.com/office/drawing/2014/main" id="{F6B85AD9-8E88-468A-8E56-B9A57CD358A0}"/>
                  </a:ext>
                </a:extLst>
              </p:cNvPr>
              <p:cNvSpPr/>
              <p:nvPr/>
            </p:nvSpPr>
            <p:spPr>
              <a:xfrm>
                <a:off x="7733669" y="1747562"/>
                <a:ext cx="707574" cy="685907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2F76CCF-A11A-4023-B9D3-D069E2ECE894}"/>
              </a:ext>
            </a:extLst>
          </p:cNvPr>
          <p:cNvSpPr/>
          <p:nvPr/>
        </p:nvSpPr>
        <p:spPr>
          <a:xfrm>
            <a:off x="3602371" y="3283258"/>
            <a:ext cx="2958333" cy="2773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130267D-4173-42A5-A766-27A2C216DB2D}"/>
              </a:ext>
            </a:extLst>
          </p:cNvPr>
          <p:cNvGrpSpPr/>
          <p:nvPr/>
        </p:nvGrpSpPr>
        <p:grpSpPr>
          <a:xfrm>
            <a:off x="3807204" y="3438461"/>
            <a:ext cx="1211073" cy="1192873"/>
            <a:chOff x="683453" y="3914273"/>
            <a:chExt cx="1211073" cy="1192873"/>
          </a:xfrm>
          <a:solidFill>
            <a:schemeClr val="accent6">
              <a:lumMod val="75000"/>
            </a:schemeClr>
          </a:solidFill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DF7DE92-F3CD-4674-8658-0F8015929F21}"/>
                </a:ext>
              </a:extLst>
            </p:cNvPr>
            <p:cNvSpPr/>
            <p:nvPr/>
          </p:nvSpPr>
          <p:spPr>
            <a:xfrm>
              <a:off x="683453" y="3914273"/>
              <a:ext cx="1211073" cy="1192873"/>
            </a:xfrm>
            <a:prstGeom prst="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49F2138-208E-4A8E-BFDA-347FE715C336}"/>
                </a:ext>
              </a:extLst>
            </p:cNvPr>
            <p:cNvSpPr/>
            <p:nvPr/>
          </p:nvSpPr>
          <p:spPr>
            <a:xfrm>
              <a:off x="796874" y="4020307"/>
              <a:ext cx="1039590" cy="994921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 err="1">
                  <a:solidFill>
                    <a:schemeClr val="tx1"/>
                  </a:solidFill>
                  <a:latin typeface="Arial Black" panose="020B0A04020102020204" pitchFamily="34" charset="0"/>
                </a:rPr>
                <a:t>dj</a:t>
              </a:r>
              <a:r>
                <a:rPr lang="de-DE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</a:t>
              </a:r>
              <a:r>
                <a:rPr lang="de-DE" sz="24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  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27BD0EC-6207-4FF0-8C0D-9E43C6E24149}"/>
              </a:ext>
            </a:extLst>
          </p:cNvPr>
          <p:cNvGrpSpPr/>
          <p:nvPr/>
        </p:nvGrpSpPr>
        <p:grpSpPr>
          <a:xfrm>
            <a:off x="5208287" y="3413585"/>
            <a:ext cx="1161389" cy="1112663"/>
            <a:chOff x="2309124" y="3392095"/>
            <a:chExt cx="1161389" cy="111266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0D9C3D3-B302-48DB-9F41-AD8EDCD46B76}"/>
                </a:ext>
              </a:extLst>
            </p:cNvPr>
            <p:cNvSpPr/>
            <p:nvPr/>
          </p:nvSpPr>
          <p:spPr>
            <a:xfrm>
              <a:off x="2309124" y="3392095"/>
              <a:ext cx="1161389" cy="11126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FE6A16B-CDCB-4D28-8CA0-BF6E39626A72}"/>
                </a:ext>
              </a:extLst>
            </p:cNvPr>
            <p:cNvSpPr/>
            <p:nvPr/>
          </p:nvSpPr>
          <p:spPr>
            <a:xfrm>
              <a:off x="2366755" y="3493795"/>
              <a:ext cx="1039590" cy="994921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PG   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E11C3B-7F4D-438E-BB99-BB44A4CF1DCE}"/>
              </a:ext>
            </a:extLst>
          </p:cNvPr>
          <p:cNvGrpSpPr/>
          <p:nvPr/>
        </p:nvGrpSpPr>
        <p:grpSpPr>
          <a:xfrm>
            <a:off x="3786405" y="4714618"/>
            <a:ext cx="1211073" cy="1192873"/>
            <a:chOff x="662654" y="5190430"/>
            <a:chExt cx="1211073" cy="119287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2D400D1-5501-4659-9F31-207E7E7141A3}"/>
                </a:ext>
              </a:extLst>
            </p:cNvPr>
            <p:cNvSpPr/>
            <p:nvPr/>
          </p:nvSpPr>
          <p:spPr>
            <a:xfrm>
              <a:off x="662654" y="5190430"/>
              <a:ext cx="1211073" cy="119287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4B933E3-FCC0-4C5C-8B97-8C79265E69D5}"/>
                </a:ext>
              </a:extLst>
            </p:cNvPr>
            <p:cNvGrpSpPr/>
            <p:nvPr/>
          </p:nvGrpSpPr>
          <p:grpSpPr>
            <a:xfrm>
              <a:off x="754945" y="5287399"/>
              <a:ext cx="948906" cy="931653"/>
              <a:chOff x="10029173" y="2097457"/>
              <a:chExt cx="948906" cy="931653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E4679C9-27FB-439A-B559-C8BF4337DA38}"/>
                  </a:ext>
                </a:extLst>
              </p:cNvPr>
              <p:cNvSpPr/>
              <p:nvPr/>
            </p:nvSpPr>
            <p:spPr>
              <a:xfrm>
                <a:off x="10029173" y="2097457"/>
                <a:ext cx="948906" cy="931653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4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   </a:t>
                </a:r>
              </a:p>
            </p:txBody>
          </p:sp>
          <p:sp>
            <p:nvSpPr>
              <p:cNvPr id="94" name="Cube 93">
                <a:extLst>
                  <a:ext uri="{FF2B5EF4-FFF2-40B4-BE49-F238E27FC236}">
                    <a16:creationId xmlns:a16="http://schemas.microsoft.com/office/drawing/2014/main" id="{0010B828-E451-4ECE-88B8-5B5BCFFDADFD}"/>
                  </a:ext>
                </a:extLst>
              </p:cNvPr>
              <p:cNvSpPr/>
              <p:nvPr/>
            </p:nvSpPr>
            <p:spPr>
              <a:xfrm>
                <a:off x="10181711" y="2339422"/>
                <a:ext cx="695912" cy="469089"/>
              </a:xfrm>
              <a:prstGeom prst="cub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CFG</a:t>
                </a:r>
                <a:endParaRPr lang="en-US" sz="1400" b="1" dirty="0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8B36D3-17F5-4FE1-866E-A5941CF3A80A}"/>
              </a:ext>
            </a:extLst>
          </p:cNvPr>
          <p:cNvGrpSpPr/>
          <p:nvPr/>
        </p:nvGrpSpPr>
        <p:grpSpPr>
          <a:xfrm>
            <a:off x="5208287" y="4724707"/>
            <a:ext cx="1211073" cy="1192873"/>
            <a:chOff x="2120593" y="5202382"/>
            <a:chExt cx="1211073" cy="119287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2C16D20-EB38-4B93-8A56-8680BAE1C33D}"/>
                </a:ext>
              </a:extLst>
            </p:cNvPr>
            <p:cNvSpPr/>
            <p:nvPr/>
          </p:nvSpPr>
          <p:spPr>
            <a:xfrm>
              <a:off x="2120593" y="5202382"/>
              <a:ext cx="1211073" cy="119287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B89C87C-8C8C-4981-BE4C-154F2FD6F37A}"/>
                </a:ext>
              </a:extLst>
            </p:cNvPr>
            <p:cNvGrpSpPr/>
            <p:nvPr/>
          </p:nvGrpSpPr>
          <p:grpSpPr>
            <a:xfrm>
              <a:off x="2246675" y="5303524"/>
              <a:ext cx="948906" cy="931653"/>
              <a:chOff x="7613003" y="1633888"/>
              <a:chExt cx="948906" cy="931653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941039E-2CFC-4F58-8F9F-B630D7A8BCBE}"/>
                  </a:ext>
                </a:extLst>
              </p:cNvPr>
              <p:cNvSpPr/>
              <p:nvPr/>
            </p:nvSpPr>
            <p:spPr>
              <a:xfrm>
                <a:off x="7613003" y="1633888"/>
                <a:ext cx="948906" cy="931653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   </a:t>
                </a:r>
              </a:p>
            </p:txBody>
          </p:sp>
          <p:sp>
            <p:nvSpPr>
              <p:cNvPr id="99" name="Diamond 98">
                <a:extLst>
                  <a:ext uri="{FF2B5EF4-FFF2-40B4-BE49-F238E27FC236}">
                    <a16:creationId xmlns:a16="http://schemas.microsoft.com/office/drawing/2014/main" id="{D058B65F-126B-4F01-A07E-D6849014469B}"/>
                  </a:ext>
                </a:extLst>
              </p:cNvPr>
              <p:cNvSpPr/>
              <p:nvPr/>
            </p:nvSpPr>
            <p:spPr>
              <a:xfrm>
                <a:off x="7733669" y="1747562"/>
                <a:ext cx="707574" cy="685907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/>
                  <a:t>N</a:t>
                </a:r>
                <a:endParaRPr lang="en-US" b="1" dirty="0"/>
              </a:p>
            </p:txBody>
          </p:sp>
        </p:grp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BD7D2C-EE2D-4AC3-A2FD-7AF4A71D52AC}"/>
              </a:ext>
            </a:extLst>
          </p:cNvPr>
          <p:cNvCxnSpPr>
            <a:cxnSpLocks/>
          </p:cNvCxnSpPr>
          <p:nvPr/>
        </p:nvCxnSpPr>
        <p:spPr>
          <a:xfrm flipV="1">
            <a:off x="5018277" y="2619891"/>
            <a:ext cx="549596" cy="5844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7C5F37-1B82-4D2B-AE5C-778694DE8CBF}"/>
              </a:ext>
            </a:extLst>
          </p:cNvPr>
          <p:cNvCxnSpPr>
            <a:cxnSpLocks/>
          </p:cNvCxnSpPr>
          <p:nvPr/>
        </p:nvCxnSpPr>
        <p:spPr>
          <a:xfrm>
            <a:off x="7682965" y="2619891"/>
            <a:ext cx="1271965" cy="5305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44986A0-80DE-4527-A1F9-D32D50987F19}"/>
              </a:ext>
            </a:extLst>
          </p:cNvPr>
          <p:cNvCxnSpPr/>
          <p:nvPr/>
        </p:nvCxnSpPr>
        <p:spPr>
          <a:xfrm>
            <a:off x="6968143" y="3150426"/>
            <a:ext cx="4550091" cy="53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DC5FC26-229E-4E54-9FB0-E8BA75C8A8A4}"/>
              </a:ext>
            </a:extLst>
          </p:cNvPr>
          <p:cNvSpPr txBox="1"/>
          <p:nvPr/>
        </p:nvSpPr>
        <p:spPr>
          <a:xfrm>
            <a:off x="8582907" y="2404320"/>
            <a:ext cx="201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Deployment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81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68DB-65F7-4551-8119-13DDC92D9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51792-50EF-4A76-A33F-967F0144E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221D-295F-430E-919E-8CD7DE840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3F0EC-515F-423D-AF79-541506A49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43D0-256C-4C11-A30C-DD3F854F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 b="1" dirty="0">
                <a:latin typeface="Consolas" panose="020B0609020204030204" pitchFamily="49" charset="0"/>
                <a:cs typeface="Aharoni" panose="02010803020104030203" pitchFamily="2" charset="-79"/>
              </a:rPr>
              <a:t>GED CONTENT MODEL</a:t>
            </a:r>
            <a:endParaRPr lang="en-US" sz="3200" b="1" dirty="0"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0FAB7B5-CE56-4C97-B9BE-3ADEE8C00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423" y="3412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A1A7AF9-DC48-4B4B-B948-48D8EA6D2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56165"/>
              </p:ext>
            </p:extLst>
          </p:nvPr>
        </p:nvGraphicFramePr>
        <p:xfrm>
          <a:off x="2389238" y="2064833"/>
          <a:ext cx="6731220" cy="196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Organization Chart" r:id="rId3" imgW="3654552" imgH="1066800" progId="OrgPlusWOPX.4">
                  <p:embed/>
                </p:oleObj>
              </mc:Choice>
              <mc:Fallback>
                <p:oleObj name="Organization Chart" r:id="rId3" imgW="3654552" imgH="1066800" progId="OrgPlusWOPX.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238" y="2064833"/>
                        <a:ext cx="6731220" cy="1968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54F19B54-07E5-4B21-A896-3F47F954F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461" y="30489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EC605D8-EC94-4384-95A6-2D64210F32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220264"/>
              </p:ext>
            </p:extLst>
          </p:nvPr>
        </p:nvGraphicFramePr>
        <p:xfrm>
          <a:off x="1002319" y="4958561"/>
          <a:ext cx="10576754" cy="139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Organization Chart" r:id="rId5" imgW="3646288" imgH="476996" progId="OrgPlusWOPX.4">
                  <p:embed/>
                </p:oleObj>
              </mc:Choice>
              <mc:Fallback>
                <p:oleObj name="Organization Chart" r:id="rId5" imgW="3646288" imgH="476996" progId="OrgPlusWOPX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319" y="4958561"/>
                        <a:ext cx="10576754" cy="1396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4FD383-D856-40C6-936D-ED621A82BDC3}"/>
              </a:ext>
            </a:extLst>
          </p:cNvPr>
          <p:cNvSpPr txBox="1"/>
          <p:nvPr/>
        </p:nvSpPr>
        <p:spPr>
          <a:xfrm>
            <a:off x="1002319" y="1717261"/>
            <a:ext cx="3637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 Black" panose="020B0A04020102020204" pitchFamily="34" charset="0"/>
              </a:rPr>
              <a:t>GED </a:t>
            </a:r>
            <a:r>
              <a:rPr lang="de-DE" sz="1600" dirty="0" err="1">
                <a:latin typeface="Arial Black" panose="020B0A04020102020204" pitchFamily="34" charset="0"/>
              </a:rPr>
              <a:t>Editable</a:t>
            </a:r>
            <a:r>
              <a:rPr lang="de-DE" sz="1600" dirty="0">
                <a:latin typeface="Arial Black" panose="020B0A04020102020204" pitchFamily="34" charset="0"/>
              </a:rPr>
              <a:t> Document </a:t>
            </a:r>
            <a:r>
              <a:rPr lang="de-DE" sz="1600" dirty="0" err="1">
                <a:latin typeface="Arial Black" panose="020B0A04020102020204" pitchFamily="34" charset="0"/>
              </a:rPr>
              <a:t>object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73B86-5C6C-4F33-93F5-CF187993B383}"/>
              </a:ext>
            </a:extLst>
          </p:cNvPr>
          <p:cNvSpPr txBox="1"/>
          <p:nvPr/>
        </p:nvSpPr>
        <p:spPr>
          <a:xfrm>
            <a:off x="933582" y="4727535"/>
            <a:ext cx="3699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 Black" panose="020B0A04020102020204" pitchFamily="34" charset="0"/>
              </a:rPr>
              <a:t>GED </a:t>
            </a:r>
            <a:r>
              <a:rPr lang="de-DE" sz="1600" dirty="0" err="1">
                <a:latin typeface="Arial Black" panose="020B0A04020102020204" pitchFamily="34" charset="0"/>
              </a:rPr>
              <a:t>Archived</a:t>
            </a:r>
            <a:r>
              <a:rPr lang="de-DE" sz="1600" dirty="0">
                <a:latin typeface="Arial Black" panose="020B0A04020102020204" pitchFamily="34" charset="0"/>
              </a:rPr>
              <a:t> Document </a:t>
            </a:r>
            <a:r>
              <a:rPr lang="de-DE" sz="1600" dirty="0" err="1">
                <a:latin typeface="Arial Black" panose="020B0A04020102020204" pitchFamily="34" charset="0"/>
              </a:rPr>
              <a:t>object</a:t>
            </a:r>
            <a:endParaRPr 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52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D28D-B115-4C48-8544-BF54F369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GED METHODE OBJECT STANDARIZATION</a:t>
            </a:r>
            <a:endParaRPr lang="en-US" dirty="0"/>
          </a:p>
        </p:txBody>
      </p:sp>
      <p:pic>
        <p:nvPicPr>
          <p:cNvPr id="6146" name="Picture 2" descr="ServerMethods">
            <a:extLst>
              <a:ext uri="{FF2B5EF4-FFF2-40B4-BE49-F238E27FC236}">
                <a16:creationId xmlns:a16="http://schemas.microsoft.com/office/drawing/2014/main" id="{0373CF03-E296-4183-882D-CC0DE5F1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69" y="2306972"/>
            <a:ext cx="9923961" cy="35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85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E897-47BB-4F49-942A-F8848152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ALFRESCO CONTENT MODEL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1366DE-4DD7-4D12-AC03-073C04C10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40155"/>
              </p:ext>
            </p:extLst>
          </p:nvPr>
        </p:nvGraphicFramePr>
        <p:xfrm>
          <a:off x="838200" y="1690688"/>
          <a:ext cx="10310070" cy="479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0067">
                  <a:extLst>
                    <a:ext uri="{9D8B030D-6E8A-4147-A177-3AD203B41FA5}">
                      <a16:colId xmlns:a16="http://schemas.microsoft.com/office/drawing/2014/main" val="2370765813"/>
                    </a:ext>
                  </a:extLst>
                </a:gridCol>
                <a:gridCol w="1937571">
                  <a:extLst>
                    <a:ext uri="{9D8B030D-6E8A-4147-A177-3AD203B41FA5}">
                      <a16:colId xmlns:a16="http://schemas.microsoft.com/office/drawing/2014/main" val="3031940016"/>
                    </a:ext>
                  </a:extLst>
                </a:gridCol>
                <a:gridCol w="2221360">
                  <a:extLst>
                    <a:ext uri="{9D8B030D-6E8A-4147-A177-3AD203B41FA5}">
                      <a16:colId xmlns:a16="http://schemas.microsoft.com/office/drawing/2014/main" val="1918476674"/>
                    </a:ext>
                  </a:extLst>
                </a:gridCol>
                <a:gridCol w="1174285">
                  <a:extLst>
                    <a:ext uri="{9D8B030D-6E8A-4147-A177-3AD203B41FA5}">
                      <a16:colId xmlns:a16="http://schemas.microsoft.com/office/drawing/2014/main" val="192949692"/>
                    </a:ext>
                  </a:extLst>
                </a:gridCol>
                <a:gridCol w="1516787">
                  <a:extLst>
                    <a:ext uri="{9D8B030D-6E8A-4147-A177-3AD203B41FA5}">
                      <a16:colId xmlns:a16="http://schemas.microsoft.com/office/drawing/2014/main" val="3055286053"/>
                    </a:ext>
                  </a:extLst>
                </a:gridCol>
              </a:tblGrid>
              <a:tr h="6562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NAMESPACES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PREFIX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3031622"/>
                  </a:ext>
                </a:extLst>
              </a:tr>
              <a:tr h="6562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alfresco-data-model-[version].jar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dictionaryModel.xml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model/dictionary/1.0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2211684"/>
                  </a:ext>
                </a:extLst>
              </a:tr>
              <a:tr h="3787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alfresco-repository-[version].jar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systemModel.xml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model/system/1.0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sys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0022158"/>
                  </a:ext>
                </a:extLst>
              </a:tr>
              <a:tr h="328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system/registry/1.0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reg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4748404"/>
                  </a:ext>
                </a:extLst>
              </a:tr>
              <a:tr h="328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system/modules/1.0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module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595877"/>
                  </a:ext>
                </a:extLst>
              </a:tr>
              <a:tr h="3787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alfresco-repository-[version].jar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contentModel.xml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model/content/1.0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cm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d, sys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5301951"/>
                  </a:ext>
                </a:extLst>
              </a:tr>
              <a:tr h="328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model/rendition/1.0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rn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4551734"/>
                  </a:ext>
                </a:extLst>
              </a:tr>
              <a:tr h="328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model/</a:t>
                      </a:r>
                      <a:r>
                        <a:rPr lang="en-US" sz="1400" b="0" u="none" strike="noStrike" dirty="0" err="1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exif</a:t>
                      </a:r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/1.0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exif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2642696"/>
                  </a:ext>
                </a:extLst>
              </a:tr>
              <a:tr h="328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model/audio/1.0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audio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0407246"/>
                  </a:ext>
                </a:extLst>
              </a:tr>
              <a:tr h="328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model/</a:t>
                      </a:r>
                      <a:r>
                        <a:rPr lang="en-US" sz="1400" b="0" u="none" strike="noStrike" dirty="0" err="1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webdav</a:t>
                      </a:r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/1.0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webdav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5201731"/>
                  </a:ext>
                </a:extLst>
              </a:tr>
              <a:tr h="3787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alfresco-repository-[version].jar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bpmModel.xml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model/bpm/1.0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bpm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d, sys, cm, </a:t>
                      </a:r>
                      <a:r>
                        <a:rPr lang="en-US" sz="1400" b="0" u="none" strike="noStrike" dirty="0" err="1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usr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2233855"/>
                  </a:ext>
                </a:extLst>
              </a:tr>
              <a:tr h="3787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alfresco-repository-[version].jar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forumModel.xml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model/forum/1.0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fm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effectLst/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d, cm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76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03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7BB1A2C-CD35-439B-B83A-D7F37190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74" y="410064"/>
            <a:ext cx="10515600" cy="1141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 b="1" dirty="0">
                <a:latin typeface="Consolas" panose="020B0609020204030204" pitchFamily="49" charset="0"/>
              </a:rPr>
              <a:t>DOCUMENT PROCESSING ACTIVITIES</a:t>
            </a:r>
            <a:endParaRPr lang="fr-FR" sz="3200" b="1" dirty="0">
              <a:latin typeface="Consolas" panose="020B0609020204030204" pitchFamily="49" charset="0"/>
            </a:endParaRP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BF04A55-55FE-4C86-98AF-7B38C17C34B3}"/>
              </a:ext>
            </a:extLst>
          </p:cNvPr>
          <p:cNvGrpSpPr/>
          <p:nvPr/>
        </p:nvGrpSpPr>
        <p:grpSpPr>
          <a:xfrm>
            <a:off x="2946399" y="1902693"/>
            <a:ext cx="6326909" cy="3953164"/>
            <a:chOff x="3327963" y="2010765"/>
            <a:chExt cx="5803483" cy="373041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C28F03AD-D206-4298-B9E2-DB1AFD785E3D}"/>
                </a:ext>
              </a:extLst>
            </p:cNvPr>
            <p:cNvSpPr/>
            <p:nvPr/>
          </p:nvSpPr>
          <p:spPr>
            <a:xfrm>
              <a:off x="3348163" y="2010765"/>
              <a:ext cx="5757867" cy="59768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555F4B3-2585-4F69-B0C0-481A077BA30A}"/>
                </a:ext>
              </a:extLst>
            </p:cNvPr>
            <p:cNvSpPr/>
            <p:nvPr/>
          </p:nvSpPr>
          <p:spPr>
            <a:xfrm>
              <a:off x="5679218" y="2237792"/>
              <a:ext cx="873678" cy="284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dirty="0" err="1">
                  <a:solidFill>
                    <a:schemeClr val="accent1">
                      <a:lumMod val="50000"/>
                    </a:schemeClr>
                  </a:solidFill>
                </a:rPr>
                <a:t>Indexing</a:t>
              </a:r>
              <a:endParaRPr lang="fr-FR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1EC975E-1A9C-4A5D-B6F8-D94DABFF81C1}"/>
                </a:ext>
              </a:extLst>
            </p:cNvPr>
            <p:cNvSpPr/>
            <p:nvPr/>
          </p:nvSpPr>
          <p:spPr>
            <a:xfrm>
              <a:off x="4736101" y="2237793"/>
              <a:ext cx="873678" cy="284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Capture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A3C4D1D-A1E1-41B8-9D3C-CA215150DF8C}"/>
                </a:ext>
              </a:extLst>
            </p:cNvPr>
            <p:cNvSpPr/>
            <p:nvPr/>
          </p:nvSpPr>
          <p:spPr>
            <a:xfrm>
              <a:off x="6651225" y="2223504"/>
              <a:ext cx="873678" cy="284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dirty="0" err="1">
                  <a:solidFill>
                    <a:schemeClr val="tx2">
                      <a:lumMod val="75000"/>
                    </a:schemeClr>
                  </a:solidFill>
                </a:rPr>
                <a:t>Metadata</a:t>
              </a:r>
              <a:endParaRPr lang="fr-FR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6FF9B79-348C-4232-A508-3FBC0AFBA64A}"/>
                </a:ext>
              </a:extLst>
            </p:cNvPr>
            <p:cNvSpPr/>
            <p:nvPr/>
          </p:nvSpPr>
          <p:spPr>
            <a:xfrm>
              <a:off x="7606890" y="2223504"/>
              <a:ext cx="873678" cy="284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2">
                      <a:lumMod val="75000"/>
                    </a:schemeClr>
                  </a:solidFill>
                </a:rPr>
                <a:t>Publishing</a:t>
              </a:r>
              <a:endParaRPr lang="fr-FR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ECFB6B3-3C63-406B-B2EA-3F3EE9EB55B5}"/>
                </a:ext>
              </a:extLst>
            </p:cNvPr>
            <p:cNvSpPr/>
            <p:nvPr/>
          </p:nvSpPr>
          <p:spPr>
            <a:xfrm>
              <a:off x="3330341" y="2640217"/>
              <a:ext cx="4657088" cy="59768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B1DDFA5-14F2-4577-B076-60890A42CB7D}"/>
                </a:ext>
              </a:extLst>
            </p:cNvPr>
            <p:cNvSpPr/>
            <p:nvPr/>
          </p:nvSpPr>
          <p:spPr>
            <a:xfrm>
              <a:off x="5671976" y="2883104"/>
              <a:ext cx="873678" cy="284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dirty="0">
                  <a:solidFill>
                    <a:schemeClr val="tx2">
                      <a:lumMod val="75000"/>
                    </a:schemeClr>
                  </a:solidFill>
                </a:rPr>
                <a:t>Retrieval</a:t>
              </a:r>
              <a:endParaRPr lang="fr-FR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144C456-CDF5-486D-BED1-76B3DE53F0E1}"/>
                </a:ext>
              </a:extLst>
            </p:cNvPr>
            <p:cNvSpPr/>
            <p:nvPr/>
          </p:nvSpPr>
          <p:spPr>
            <a:xfrm>
              <a:off x="4728848" y="2883105"/>
              <a:ext cx="873678" cy="284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  <a:endParaRPr lang="fr-FR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808611B-9754-46F1-B21C-278F08BC7AB5}"/>
                </a:ext>
              </a:extLst>
            </p:cNvPr>
            <p:cNvSpPr/>
            <p:nvPr/>
          </p:nvSpPr>
          <p:spPr>
            <a:xfrm>
              <a:off x="6634352" y="2868815"/>
              <a:ext cx="1046604" cy="3179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dirty="0" err="1">
                  <a:solidFill>
                    <a:schemeClr val="tx2">
                      <a:lumMod val="75000"/>
                    </a:schemeClr>
                  </a:solidFill>
                </a:rPr>
                <a:t>Searching</a:t>
              </a:r>
              <a:endParaRPr lang="fr-FR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7E0433F-4C58-41C6-AC8A-47852B29236F}"/>
                </a:ext>
              </a:extLst>
            </p:cNvPr>
            <p:cNvSpPr/>
            <p:nvPr/>
          </p:nvSpPr>
          <p:spPr>
            <a:xfrm>
              <a:off x="3330341" y="3264105"/>
              <a:ext cx="4651773" cy="59768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4E740D07-197F-49DE-A525-23B6A19D936B}"/>
                </a:ext>
              </a:extLst>
            </p:cNvPr>
            <p:cNvSpPr/>
            <p:nvPr/>
          </p:nvSpPr>
          <p:spPr>
            <a:xfrm>
              <a:off x="5793332" y="3499848"/>
              <a:ext cx="1024877" cy="284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dirty="0">
                  <a:solidFill>
                    <a:schemeClr val="tx2">
                      <a:lumMod val="75000"/>
                    </a:schemeClr>
                  </a:solidFill>
                </a:rPr>
                <a:t>Workflow</a:t>
              </a:r>
              <a:endParaRPr lang="fr-FR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4D01DC2-ED69-4BE3-B151-4283683CF1B6}"/>
                </a:ext>
              </a:extLst>
            </p:cNvPr>
            <p:cNvSpPr/>
            <p:nvPr/>
          </p:nvSpPr>
          <p:spPr>
            <a:xfrm>
              <a:off x="4715459" y="3480791"/>
              <a:ext cx="1024877" cy="30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2">
                      <a:lumMod val="75000"/>
                    </a:schemeClr>
                  </a:solidFill>
                </a:rPr>
                <a:t>Collaborate</a:t>
              </a:r>
              <a:endParaRPr lang="fr-FR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8FF8347-B38D-4952-B65B-F082C86C9186}"/>
                </a:ext>
              </a:extLst>
            </p:cNvPr>
            <p:cNvSpPr/>
            <p:nvPr/>
          </p:nvSpPr>
          <p:spPr>
            <a:xfrm>
              <a:off x="6900090" y="3499848"/>
              <a:ext cx="929832" cy="284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dirty="0" err="1">
                  <a:solidFill>
                    <a:schemeClr val="tx2">
                      <a:lumMod val="75000"/>
                    </a:schemeClr>
                  </a:solidFill>
                </a:rPr>
                <a:t>Versioning</a:t>
              </a:r>
              <a:endParaRPr lang="fr-FR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CB3AF6E-36F1-455F-AC88-22D27C5CA1C0}"/>
                </a:ext>
              </a:extLst>
            </p:cNvPr>
            <p:cNvSpPr/>
            <p:nvPr/>
          </p:nvSpPr>
          <p:spPr>
            <a:xfrm>
              <a:off x="3330342" y="3887988"/>
              <a:ext cx="4651772" cy="59768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F31253D-A53C-46BE-8A0D-798BFA9D36EA}"/>
                </a:ext>
              </a:extLst>
            </p:cNvPr>
            <p:cNvSpPr/>
            <p:nvPr/>
          </p:nvSpPr>
          <p:spPr>
            <a:xfrm>
              <a:off x="4726000" y="4078477"/>
              <a:ext cx="2954956" cy="329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dirty="0">
                  <a:solidFill>
                    <a:schemeClr val="tx2">
                      <a:lumMod val="75000"/>
                    </a:schemeClr>
                  </a:solidFill>
                </a:rPr>
                <a:t>Distribution</a:t>
              </a:r>
              <a:endParaRPr lang="fr-FR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F7425213-66DF-4AEC-BE45-2CC712F93257}"/>
                </a:ext>
              </a:extLst>
            </p:cNvPr>
            <p:cNvSpPr/>
            <p:nvPr/>
          </p:nvSpPr>
          <p:spPr>
            <a:xfrm>
              <a:off x="3327964" y="4518076"/>
              <a:ext cx="4651772" cy="59768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" dirty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EC26855-5A1E-4AAA-9080-A898509F8690}"/>
                </a:ext>
              </a:extLst>
            </p:cNvPr>
            <p:cNvSpPr/>
            <p:nvPr/>
          </p:nvSpPr>
          <p:spPr>
            <a:xfrm>
              <a:off x="4728666" y="4598832"/>
              <a:ext cx="1844596" cy="389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>
                  <a:solidFill>
                    <a:schemeClr val="tx2">
                      <a:lumMod val="75000"/>
                    </a:schemeClr>
                  </a:solidFill>
                </a:rPr>
                <a:t>Reproduction</a:t>
              </a:r>
              <a:endParaRPr lang="fr-FR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2133C16E-DD49-48D3-AD78-0DFA2998F068}"/>
                </a:ext>
              </a:extLst>
            </p:cNvPr>
            <p:cNvSpPr/>
            <p:nvPr/>
          </p:nvSpPr>
          <p:spPr>
            <a:xfrm>
              <a:off x="8001435" y="2645788"/>
              <a:ext cx="627435" cy="24764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/>
                <a:t>Integration</a:t>
              </a:r>
              <a:endParaRPr lang="fr-FR" sz="1400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BCD3F2E-C0B1-415E-9A83-48B6313A2EBC}"/>
                </a:ext>
              </a:extLst>
            </p:cNvPr>
            <p:cNvSpPr/>
            <p:nvPr/>
          </p:nvSpPr>
          <p:spPr>
            <a:xfrm>
              <a:off x="8659974" y="2647361"/>
              <a:ext cx="471472" cy="30938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/>
                <a:t>Security</a:t>
              </a:r>
              <a:endParaRPr lang="fr-FR" sz="1400" dirty="0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3971930B-D9B8-4972-84A6-E6EC7442E5D2}"/>
                </a:ext>
              </a:extLst>
            </p:cNvPr>
            <p:cNvSpPr/>
            <p:nvPr/>
          </p:nvSpPr>
          <p:spPr>
            <a:xfrm>
              <a:off x="3327963" y="5143498"/>
              <a:ext cx="5300905" cy="59768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46A9290-C0D0-4BDA-AF47-5D278E55A0AF}"/>
                </a:ext>
              </a:extLst>
            </p:cNvPr>
            <p:cNvSpPr/>
            <p:nvPr/>
          </p:nvSpPr>
          <p:spPr>
            <a:xfrm>
              <a:off x="3459263" y="2040380"/>
              <a:ext cx="1074235" cy="5185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</a:rPr>
                <a:t>Create</a:t>
              </a:r>
              <a:endParaRPr lang="fr-F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0E5E285-3D64-430F-ACAC-35F14AFB96E6}"/>
                </a:ext>
              </a:extLst>
            </p:cNvPr>
            <p:cNvSpPr/>
            <p:nvPr/>
          </p:nvSpPr>
          <p:spPr>
            <a:xfrm>
              <a:off x="3419163" y="2674041"/>
              <a:ext cx="1074235" cy="5185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</a:rPr>
                <a:t>Store</a:t>
              </a:r>
              <a:endParaRPr lang="fr-F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6C0E807-53EF-40F9-B7B2-D33105AAFAF2}"/>
                </a:ext>
              </a:extLst>
            </p:cNvPr>
            <p:cNvSpPr/>
            <p:nvPr/>
          </p:nvSpPr>
          <p:spPr>
            <a:xfrm>
              <a:off x="3419162" y="3286983"/>
              <a:ext cx="1074235" cy="5185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</a:rPr>
                <a:t>Use</a:t>
              </a:r>
              <a:endParaRPr lang="fr-F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2E4FDE2D-3B40-4471-9D97-AC7D43B817E7}"/>
                </a:ext>
              </a:extLst>
            </p:cNvPr>
            <p:cNvSpPr/>
            <p:nvPr/>
          </p:nvSpPr>
          <p:spPr>
            <a:xfrm>
              <a:off x="3408503" y="3923082"/>
              <a:ext cx="1074235" cy="5185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</a:rPr>
                <a:t>Share</a:t>
              </a:r>
              <a:endParaRPr lang="fr-F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846B9015-A072-424C-839F-B80F31B7DFAE}"/>
                </a:ext>
              </a:extLst>
            </p:cNvPr>
            <p:cNvSpPr/>
            <p:nvPr/>
          </p:nvSpPr>
          <p:spPr>
            <a:xfrm>
              <a:off x="3402338" y="4505331"/>
              <a:ext cx="1333763" cy="5185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/>
                <a:t>Archive</a:t>
              </a:r>
              <a:endParaRPr lang="fr-FR" sz="1600" b="1" dirty="0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BF0E1EBA-9B70-4AC6-8215-8008809B0F53}"/>
                </a:ext>
              </a:extLst>
            </p:cNvPr>
            <p:cNvSpPr/>
            <p:nvPr/>
          </p:nvSpPr>
          <p:spPr>
            <a:xfrm>
              <a:off x="3392712" y="5148224"/>
              <a:ext cx="1322747" cy="5185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err="1">
                  <a:solidFill>
                    <a:schemeClr val="bg1"/>
                  </a:solidFill>
                </a:rPr>
                <a:t>Destroy</a:t>
              </a:r>
              <a:endParaRPr lang="fr-FR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31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B85DF61-E1B8-43AF-BF60-46731808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31" y="410064"/>
            <a:ext cx="10515600" cy="1141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 b="1" dirty="0">
                <a:latin typeface="Consolas" panose="020B0609020204030204" pitchFamily="49" charset="0"/>
              </a:rPr>
              <a:t>DATA PROCESSING ROLES &amp; SECURITY</a:t>
            </a:r>
            <a:endParaRPr lang="fr-FR" sz="3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EA3A813-54E3-4D56-B37A-9DEF27BA5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3879"/>
              </p:ext>
            </p:extLst>
          </p:nvPr>
        </p:nvGraphicFramePr>
        <p:xfrm>
          <a:off x="1249193" y="2265424"/>
          <a:ext cx="48304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90">
                  <a:extLst>
                    <a:ext uri="{9D8B030D-6E8A-4147-A177-3AD203B41FA5}">
                      <a16:colId xmlns:a16="http://schemas.microsoft.com/office/drawing/2014/main" val="286782519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4196802490"/>
                    </a:ext>
                  </a:extLst>
                </a:gridCol>
                <a:gridCol w="1112901">
                  <a:extLst>
                    <a:ext uri="{9D8B030D-6E8A-4147-A177-3AD203B41FA5}">
                      <a16:colId xmlns:a16="http://schemas.microsoft.com/office/drawing/2014/main" val="40835614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1687706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/>
                        <a:t>ROLE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CREATION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APPROVE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ARCHIVE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5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Creator</a:t>
                      </a:r>
                      <a:endParaRPr lang="fr-FR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0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Writer</a:t>
                      </a:r>
                      <a:endParaRPr lang="fr-FR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7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Verificator</a:t>
                      </a:r>
                      <a:endParaRPr lang="fr-FR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28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Approver</a:t>
                      </a:r>
                      <a:endParaRPr lang="fr-FR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1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Reader</a:t>
                      </a:r>
                      <a:endParaRPr lang="fr-FR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5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4469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8468B7B-6A7C-4F37-B7F5-74A1FFD0EAD2}"/>
              </a:ext>
            </a:extLst>
          </p:cNvPr>
          <p:cNvSpPr txBox="1"/>
          <p:nvPr/>
        </p:nvSpPr>
        <p:spPr>
          <a:xfrm>
            <a:off x="8567520" y="1951831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Approver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4F69F0-B31F-41EB-915F-ECD66E79FDE3}"/>
              </a:ext>
            </a:extLst>
          </p:cNvPr>
          <p:cNvGrpSpPr/>
          <p:nvPr/>
        </p:nvGrpSpPr>
        <p:grpSpPr>
          <a:xfrm>
            <a:off x="7053817" y="2265424"/>
            <a:ext cx="4020065" cy="3331323"/>
            <a:chOff x="7992949" y="2265424"/>
            <a:chExt cx="4020065" cy="333132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A32CDD-607B-4DF3-9989-0EC8C520DAA2}"/>
                </a:ext>
              </a:extLst>
            </p:cNvPr>
            <p:cNvGrpSpPr/>
            <p:nvPr/>
          </p:nvGrpSpPr>
          <p:grpSpPr>
            <a:xfrm>
              <a:off x="8765247" y="2265424"/>
              <a:ext cx="1544595" cy="712554"/>
              <a:chOff x="8625016" y="2327208"/>
              <a:chExt cx="1544595" cy="712554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C0C54C1A-680A-4426-BC2C-A6084D9D6F61}"/>
                  </a:ext>
                </a:extLst>
              </p:cNvPr>
              <p:cNvCxnSpPr/>
              <p:nvPr/>
            </p:nvCxnSpPr>
            <p:spPr>
              <a:xfrm flipH="1">
                <a:off x="8625016" y="2327208"/>
                <a:ext cx="704335" cy="712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483D156-1C15-4404-9383-75B6EEBE8E2E}"/>
                  </a:ext>
                </a:extLst>
              </p:cNvPr>
              <p:cNvCxnSpPr/>
              <p:nvPr/>
            </p:nvCxnSpPr>
            <p:spPr>
              <a:xfrm>
                <a:off x="9378778" y="2327208"/>
                <a:ext cx="790833" cy="6878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41E43F-02B6-4EDD-BFFE-F5B501947402}"/>
                </a:ext>
              </a:extLst>
            </p:cNvPr>
            <p:cNvGrpSpPr/>
            <p:nvPr/>
          </p:nvGrpSpPr>
          <p:grpSpPr>
            <a:xfrm>
              <a:off x="7992949" y="3010939"/>
              <a:ext cx="1544595" cy="712554"/>
              <a:chOff x="8625016" y="2327208"/>
              <a:chExt cx="1544595" cy="712554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1E52C8D-E280-44EA-9293-391A56F1F7FA}"/>
                  </a:ext>
                </a:extLst>
              </p:cNvPr>
              <p:cNvCxnSpPr/>
              <p:nvPr/>
            </p:nvCxnSpPr>
            <p:spPr>
              <a:xfrm flipH="1">
                <a:off x="8625016" y="2327208"/>
                <a:ext cx="704335" cy="712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3A6912-507E-4746-ADD1-8E7A39F2256C}"/>
                  </a:ext>
                </a:extLst>
              </p:cNvPr>
              <p:cNvCxnSpPr/>
              <p:nvPr/>
            </p:nvCxnSpPr>
            <p:spPr>
              <a:xfrm>
                <a:off x="9378778" y="2327208"/>
                <a:ext cx="790833" cy="6878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26E0E78-25D4-4EF3-A3CD-014F62E41FC5}"/>
                </a:ext>
              </a:extLst>
            </p:cNvPr>
            <p:cNvGrpSpPr/>
            <p:nvPr/>
          </p:nvGrpSpPr>
          <p:grpSpPr>
            <a:xfrm>
              <a:off x="9696122" y="3010939"/>
              <a:ext cx="1544595" cy="712554"/>
              <a:chOff x="8625016" y="2327208"/>
              <a:chExt cx="1544595" cy="712554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65BB947-E133-41C5-9093-BBD050AF4C37}"/>
                  </a:ext>
                </a:extLst>
              </p:cNvPr>
              <p:cNvCxnSpPr/>
              <p:nvPr/>
            </p:nvCxnSpPr>
            <p:spPr>
              <a:xfrm flipH="1">
                <a:off x="8625016" y="2327208"/>
                <a:ext cx="704335" cy="712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67CE628-B003-4859-88FC-761AD52F0745}"/>
                  </a:ext>
                </a:extLst>
              </p:cNvPr>
              <p:cNvCxnSpPr/>
              <p:nvPr/>
            </p:nvCxnSpPr>
            <p:spPr>
              <a:xfrm>
                <a:off x="9378778" y="2327208"/>
                <a:ext cx="790833" cy="6878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F38569-242A-4393-8082-19226FEDE463}"/>
                </a:ext>
              </a:extLst>
            </p:cNvPr>
            <p:cNvGrpSpPr/>
            <p:nvPr/>
          </p:nvGrpSpPr>
          <p:grpSpPr>
            <a:xfrm>
              <a:off x="8752890" y="3786438"/>
              <a:ext cx="1544595" cy="712554"/>
              <a:chOff x="8625016" y="2327208"/>
              <a:chExt cx="1544595" cy="712554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7106EDE-13F2-4E3E-B692-67D2291A2ABE}"/>
                  </a:ext>
                </a:extLst>
              </p:cNvPr>
              <p:cNvCxnSpPr/>
              <p:nvPr/>
            </p:nvCxnSpPr>
            <p:spPr>
              <a:xfrm flipH="1">
                <a:off x="8625016" y="2327208"/>
                <a:ext cx="704335" cy="712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E2A6411-EAA2-4A01-85BF-3038E72081AC}"/>
                  </a:ext>
                </a:extLst>
              </p:cNvPr>
              <p:cNvCxnSpPr/>
              <p:nvPr/>
            </p:nvCxnSpPr>
            <p:spPr>
              <a:xfrm>
                <a:off x="9378778" y="2327208"/>
                <a:ext cx="790833" cy="6878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0F59910-602A-44D0-84D4-4DE66706657C}"/>
                </a:ext>
              </a:extLst>
            </p:cNvPr>
            <p:cNvGrpSpPr/>
            <p:nvPr/>
          </p:nvGrpSpPr>
          <p:grpSpPr>
            <a:xfrm>
              <a:off x="10468419" y="3761725"/>
              <a:ext cx="1544595" cy="712554"/>
              <a:chOff x="8625016" y="2327208"/>
              <a:chExt cx="1544595" cy="712554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9AD9EEF-D819-4050-9076-B81A2EF254D5}"/>
                  </a:ext>
                </a:extLst>
              </p:cNvPr>
              <p:cNvCxnSpPr/>
              <p:nvPr/>
            </p:nvCxnSpPr>
            <p:spPr>
              <a:xfrm flipH="1">
                <a:off x="8625016" y="2327208"/>
                <a:ext cx="704335" cy="712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07EE017-06FB-4F09-941B-ECF968DA02FC}"/>
                  </a:ext>
                </a:extLst>
              </p:cNvPr>
              <p:cNvCxnSpPr/>
              <p:nvPr/>
            </p:nvCxnSpPr>
            <p:spPr>
              <a:xfrm>
                <a:off x="9378778" y="2327208"/>
                <a:ext cx="790833" cy="6878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E303A5-913E-46BF-9DD0-43910AAA79DA}"/>
                </a:ext>
              </a:extLst>
            </p:cNvPr>
            <p:cNvSpPr txBox="1"/>
            <p:nvPr/>
          </p:nvSpPr>
          <p:spPr>
            <a:xfrm>
              <a:off x="10400457" y="2651641"/>
              <a:ext cx="1157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Verificator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F65459-757C-4EDA-8A8B-F751FA871BCC}"/>
                </a:ext>
              </a:extLst>
            </p:cNvPr>
            <p:cNvSpPr txBox="1"/>
            <p:nvPr/>
          </p:nvSpPr>
          <p:spPr>
            <a:xfrm>
              <a:off x="11164515" y="3417106"/>
              <a:ext cx="786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Writer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DCA9E6-806D-4B68-846F-E9572E0522C4}"/>
                </a:ext>
              </a:extLst>
            </p:cNvPr>
            <p:cNvSpPr txBox="1"/>
            <p:nvPr/>
          </p:nvSpPr>
          <p:spPr>
            <a:xfrm>
              <a:off x="10429585" y="4352558"/>
              <a:ext cx="885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Creator</a:t>
              </a:r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691C780-8AFF-4392-AD7F-687225CF7581}"/>
                </a:ext>
              </a:extLst>
            </p:cNvPr>
            <p:cNvGrpSpPr/>
            <p:nvPr/>
          </p:nvGrpSpPr>
          <p:grpSpPr>
            <a:xfrm>
              <a:off x="9657287" y="4594898"/>
              <a:ext cx="1544595" cy="712554"/>
              <a:chOff x="8625016" y="2327208"/>
              <a:chExt cx="1544595" cy="71255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9EF7866-C534-434E-A6D1-79A0BAEDAA9A}"/>
                  </a:ext>
                </a:extLst>
              </p:cNvPr>
              <p:cNvCxnSpPr/>
              <p:nvPr/>
            </p:nvCxnSpPr>
            <p:spPr>
              <a:xfrm flipH="1">
                <a:off x="8625016" y="2327208"/>
                <a:ext cx="704335" cy="712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C7FEEEC-67AC-4059-B260-B2E0816E2298}"/>
                  </a:ext>
                </a:extLst>
              </p:cNvPr>
              <p:cNvCxnSpPr/>
              <p:nvPr/>
            </p:nvCxnSpPr>
            <p:spPr>
              <a:xfrm>
                <a:off x="9378778" y="2327208"/>
                <a:ext cx="790833" cy="6878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CDE7A6-7839-4676-A74B-47DEA68CE131}"/>
                </a:ext>
              </a:extLst>
            </p:cNvPr>
            <p:cNvSpPr txBox="1"/>
            <p:nvPr/>
          </p:nvSpPr>
          <p:spPr>
            <a:xfrm>
              <a:off x="9481392" y="5227415"/>
              <a:ext cx="849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Reader</a:t>
              </a:r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7F30B63-A299-4FB8-8F18-7E8B30E2C581}"/>
              </a:ext>
            </a:extLst>
          </p:cNvPr>
          <p:cNvSpPr txBox="1"/>
          <p:nvPr/>
        </p:nvSpPr>
        <p:spPr>
          <a:xfrm>
            <a:off x="7756683" y="5992342"/>
            <a:ext cx="267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ACL</a:t>
            </a:r>
            <a:r>
              <a:rPr lang="de-DE" dirty="0"/>
              <a:t> (</a:t>
            </a:r>
            <a:r>
              <a:rPr lang="de-DE" i="1" dirty="0"/>
              <a:t>Access Control List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2EC4E942-F380-41D5-9962-65CBF1EF1ADB}"/>
              </a:ext>
            </a:extLst>
          </p:cNvPr>
          <p:cNvSpPr/>
          <p:nvPr/>
        </p:nvSpPr>
        <p:spPr>
          <a:xfrm>
            <a:off x="6820911" y="1729946"/>
            <a:ext cx="4252971" cy="4102443"/>
          </a:xfrm>
          <a:prstGeom prst="flowChartProcess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873582-0EE9-46F4-ADAD-F5C5EFC1C1FD}"/>
              </a:ext>
            </a:extLst>
          </p:cNvPr>
          <p:cNvSpPr txBox="1"/>
          <p:nvPr/>
        </p:nvSpPr>
        <p:spPr>
          <a:xfrm>
            <a:off x="2072475" y="5122786"/>
            <a:ext cx="31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USER PROFILES </a:t>
            </a:r>
            <a:r>
              <a:rPr lang="de-DE" dirty="0"/>
              <a:t>(</a:t>
            </a:r>
            <a:r>
              <a:rPr lang="de-DE" i="1" dirty="0"/>
              <a:t>System </a:t>
            </a:r>
            <a:r>
              <a:rPr lang="de-DE" i="1" dirty="0" err="1"/>
              <a:t>actors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5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Widescreen</PresentationFormat>
  <Paragraphs>374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Aharoni</vt:lpstr>
      <vt:lpstr>Arabic Typesetting</vt:lpstr>
      <vt:lpstr>Arial</vt:lpstr>
      <vt:lpstr>Arial Black</vt:lpstr>
      <vt:lpstr>Arial Narrow</vt:lpstr>
      <vt:lpstr>Arial Nova</vt:lpstr>
      <vt:lpstr>Arial Nova Cond Light</vt:lpstr>
      <vt:lpstr>Calibri</vt:lpstr>
      <vt:lpstr>Calibri Light</vt:lpstr>
      <vt:lpstr>Consolas</vt:lpstr>
      <vt:lpstr>Times New Roman</vt:lpstr>
      <vt:lpstr>Office</vt:lpstr>
      <vt:lpstr>Organization Chart</vt:lpstr>
      <vt:lpstr>PowerPoint Presentation</vt:lpstr>
      <vt:lpstr>PowerPoint Presentation</vt:lpstr>
      <vt:lpstr>PowerPoint Presentation</vt:lpstr>
      <vt:lpstr>PowerPoint Presentation</vt:lpstr>
      <vt:lpstr>GED CONTENT MODEL</vt:lpstr>
      <vt:lpstr>GED METHODE OBJECT STANDARIZATION</vt:lpstr>
      <vt:lpstr>ALFRESCO CONTENT MODEL</vt:lpstr>
      <vt:lpstr>DOCUMENT PROCESSING ACTIVITIES</vt:lpstr>
      <vt:lpstr>DATA PROCESSING ROLES &amp; SECURITY</vt:lpstr>
      <vt:lpstr>PowerPoint Presentation</vt:lpstr>
      <vt:lpstr>ALFRESCO DIGITAL BUSINESS PLATFORM</vt:lpstr>
      <vt:lpstr>PROJECT INITIATION</vt:lpstr>
      <vt:lpstr>SOLUTION PROPOSE PAR AYD</vt:lpstr>
      <vt:lpstr>APLICATION ARCHITECTURE OVERVIEW</vt:lpstr>
      <vt:lpstr>WEAK PERFORMANCE : OVERLOAD SINGLE SERVER</vt:lpstr>
      <vt:lpstr>PowerPoint Presentation</vt:lpstr>
      <vt:lpstr>PowerPoint Presentation</vt:lpstr>
      <vt:lpstr>PowerPoint Presentation</vt:lpstr>
      <vt:lpstr>SOFTWARE DEVELOPMENT CYCLE</vt:lpstr>
      <vt:lpstr>Hardware application Development Stack</vt:lpstr>
      <vt:lpstr>Virtual Application Development Stacks</vt:lpstr>
      <vt:lpstr>Classical Automated Development Environment</vt:lpstr>
      <vt:lpstr>Docker Automated Development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LIFECYCLE</dc:title>
  <dc:creator>Andre Bena</dc:creator>
  <cp:lastModifiedBy>Andre Bena</cp:lastModifiedBy>
  <cp:revision>76</cp:revision>
  <dcterms:created xsi:type="dcterms:W3CDTF">2018-09-18T13:40:49Z</dcterms:created>
  <dcterms:modified xsi:type="dcterms:W3CDTF">2018-10-01T09:31:49Z</dcterms:modified>
</cp:coreProperties>
</file>