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281" r:id="rId6"/>
    <p:sldId id="267" r:id="rId7"/>
    <p:sldId id="280" r:id="rId8"/>
    <p:sldId id="266" r:id="rId9"/>
    <p:sldId id="279" r:id="rId10"/>
    <p:sldId id="268" r:id="rId11"/>
    <p:sldId id="270" r:id="rId12"/>
    <p:sldId id="277" r:id="rId13"/>
    <p:sldId id="278" r:id="rId14"/>
    <p:sldId id="269" r:id="rId15"/>
    <p:sldId id="271" r:id="rId16"/>
    <p:sldId id="272" r:id="rId17"/>
    <p:sldId id="273" r:id="rId18"/>
    <p:sldId id="275" r:id="rId19"/>
    <p:sldId id="274" r:id="rId20"/>
    <p:sldId id="276" r:id="rId21"/>
    <p:sldId id="282" r:id="rId22"/>
    <p:sldId id="284" r:id="rId23"/>
    <p:sldId id="283" r:id="rId24"/>
    <p:sldId id="285" r:id="rId25"/>
    <p:sldId id="257" r:id="rId26"/>
    <p:sldId id="262" r:id="rId27"/>
    <p:sldId id="258" r:id="rId28"/>
    <p:sldId id="259" r:id="rId29"/>
    <p:sldId id="260" r:id="rId30"/>
    <p:sldId id="26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695" userDrawn="1">
          <p15:clr>
            <a:srgbClr val="A4A3A4"/>
          </p15:clr>
        </p15:guide>
        <p15:guide id="7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703"/>
    <a:srgbClr val="132577"/>
    <a:srgbClr val="F4F4F4"/>
    <a:srgbClr val="D1D2D4"/>
    <a:srgbClr val="B7B9BA"/>
    <a:srgbClr val="AF007C"/>
    <a:srgbClr val="0098D4"/>
    <a:srgbClr val="51A026"/>
    <a:srgbClr val="FFDD00"/>
    <a:srgbClr val="F4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400" y="192"/>
      </p:cViewPr>
      <p:guideLst>
        <p:guide orient="horz" pos="2160"/>
        <p:guide orient="horz" pos="346"/>
        <p:guide orient="horz" pos="3974"/>
        <p:guide orient="horz" pos="1026"/>
        <p:guide pos="3840"/>
        <p:guide pos="695"/>
        <p:guide pos="69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05/04/2019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5440" y="1484784"/>
            <a:ext cx="9061347" cy="360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468800" y="1098000"/>
            <a:ext cx="7483200" cy="4563248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69600" y="1098000"/>
            <a:ext cx="3432000" cy="456324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70251" y="764704"/>
            <a:ext cx="10982400" cy="540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ESRF COLOUR PALETTE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34965" y="1016733"/>
            <a:ext cx="7073403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8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69600" y="764704"/>
            <a:ext cx="109824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59429" y="6483350"/>
            <a:ext cx="816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39350" y="6483438"/>
            <a:ext cx="551412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8" descr="logo_text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1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151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5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A7305-44C7-314F-9E6D-3A04C07659C5}"/>
              </a:ext>
            </a:extLst>
          </p:cNvPr>
          <p:cNvSpPr txBox="1"/>
          <p:nvPr/>
        </p:nvSpPr>
        <p:spPr>
          <a:xfrm>
            <a:off x="4367808" y="4077072"/>
            <a:ext cx="336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Accelerator Toolbox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0728A-C7FC-9B47-A2C3-550D9B0862E6}"/>
              </a:ext>
            </a:extLst>
          </p:cNvPr>
          <p:cNvSpPr txBox="1"/>
          <p:nvPr/>
        </p:nvSpPr>
        <p:spPr>
          <a:xfrm>
            <a:off x="4968421" y="5949280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L.Carver</a:t>
            </a:r>
            <a:r>
              <a:rPr lang="en-US" dirty="0"/>
              <a:t>, </a:t>
            </a:r>
            <a:r>
              <a:rPr lang="en-US" dirty="0" err="1"/>
              <a:t>S.Liuzzo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F933-1CD0-5B4D-9481-17F49F60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Introduce straight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51C6-9DCA-D540-BC27-E056DE264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3F4D-AC9E-D349-BC25-4CF7C69B3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D0A77-E680-2D45-BB82-82E63C5C39F7}"/>
              </a:ext>
            </a:extLst>
          </p:cNvPr>
          <p:cNvSpPr txBox="1"/>
          <p:nvPr/>
        </p:nvSpPr>
        <p:spPr>
          <a:xfrm>
            <a:off x="1303524" y="2626676"/>
            <a:ext cx="2127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 = 3m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L/4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  <a:p>
            <a:r>
              <a:rPr lang="en-US" dirty="0" err="1"/>
              <a:t>L_straight</a:t>
            </a:r>
            <a:r>
              <a:rPr lang="en-US" dirty="0"/>
              <a:t> = 3 * L/4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7A3EB-88A9-CE4B-ADE0-12BCF3D9B879}"/>
              </a:ext>
            </a:extLst>
          </p:cNvPr>
          <p:cNvSpPr txBox="1"/>
          <p:nvPr/>
        </p:nvSpPr>
        <p:spPr>
          <a:xfrm>
            <a:off x="1271464" y="1392638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dirty="0" err="1">
                <a:latin typeface="Courier" pitchFamily="2" charset="0"/>
              </a:rPr>
              <a:t>atdrift</a:t>
            </a:r>
            <a:r>
              <a:rPr lang="en-US" dirty="0"/>
              <a:t> </a:t>
            </a:r>
          </a:p>
          <a:p>
            <a:r>
              <a:rPr lang="en-US" dirty="0" err="1"/>
              <a:t>atsbend</a:t>
            </a:r>
            <a:endParaRPr lang="en-US" dirty="0"/>
          </a:p>
          <a:p>
            <a:r>
              <a:rPr lang="en-US" dirty="0" err="1">
                <a:latin typeface="Courier" pitchFamily="2" charset="0"/>
              </a:rPr>
              <a:t>atquadrupole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3D03E-4841-E443-8763-A7DB4DFE076B}"/>
              </a:ext>
            </a:extLst>
          </p:cNvPr>
          <p:cNvSpPr txBox="1"/>
          <p:nvPr/>
        </p:nvSpPr>
        <p:spPr>
          <a:xfrm>
            <a:off x="1290799" y="4886982"/>
            <a:ext cx="315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emittance for this lattice.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D0914B0-C97F-ED46-B3CD-580E956FC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0" y="1033689"/>
            <a:ext cx="7200900" cy="4940300"/>
          </a:xfrm>
        </p:spPr>
      </p:pic>
    </p:spTree>
    <p:extLst>
      <p:ext uri="{BB962C8B-B14F-4D97-AF65-F5344CB8AC3E}">
        <p14:creationId xmlns:p14="http://schemas.microsoft.com/office/powerpoint/2010/main" val="194128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2F3B-BDFC-D64E-AE88-45B49FC2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537C-D0AC-AE49-8B3A-6013F057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51" y="764704"/>
            <a:ext cx="5701813" cy="5400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Define magnetic fields to obtain wished parameters:</a:t>
            </a:r>
          </a:p>
          <a:p>
            <a:r>
              <a:rPr lang="en-US" dirty="0">
                <a:solidFill>
                  <a:schemeClr val="tx2"/>
                </a:solidFill>
              </a:rPr>
              <a:t>Ex : vary </a:t>
            </a:r>
            <a:r>
              <a:rPr lang="en-US" dirty="0">
                <a:solidFill>
                  <a:schemeClr val="accent3"/>
                </a:solidFill>
              </a:rPr>
              <a:t>QUADRUPOLES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        obtain wished </a:t>
            </a:r>
            <a:r>
              <a:rPr lang="en-US" dirty="0">
                <a:solidFill>
                  <a:schemeClr val="accent2"/>
                </a:solidFill>
              </a:rPr>
              <a:t>tunes, or anything else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Can be </a:t>
            </a:r>
          </a:p>
          <a:p>
            <a:r>
              <a:rPr lang="en-US" dirty="0" err="1">
                <a:solidFill>
                  <a:schemeClr val="bg2"/>
                </a:solidFill>
              </a:rPr>
              <a:t>transferline</a:t>
            </a:r>
            <a:r>
              <a:rPr lang="en-US" dirty="0">
                <a:solidFill>
                  <a:schemeClr val="tx2"/>
                </a:solidFill>
              </a:rPr>
              <a:t> : need input Twiss parameters </a:t>
            </a:r>
          </a:p>
          <a:p>
            <a:r>
              <a:rPr lang="en-US" dirty="0">
                <a:solidFill>
                  <a:schemeClr val="bg2"/>
                </a:solidFill>
              </a:rPr>
              <a:t>periodic</a:t>
            </a:r>
            <a:r>
              <a:rPr lang="en-US" dirty="0">
                <a:solidFill>
                  <a:schemeClr val="tx2"/>
                </a:solidFill>
              </a:rPr>
              <a:t> : will enforce initial and final Twiss parameters to be identical. Good for  symmetric cells.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An optimizer (ex: </a:t>
            </a:r>
            <a:r>
              <a:rPr lang="en-US" dirty="0" err="1">
                <a:solidFill>
                  <a:schemeClr val="tx2"/>
                </a:solidFill>
                <a:latin typeface="Courier" pitchFamily="2" charset="0"/>
              </a:rPr>
              <a:t>fminsearch</a:t>
            </a:r>
            <a:r>
              <a:rPr lang="en-US" dirty="0">
                <a:solidFill>
                  <a:schemeClr val="tx2"/>
                </a:solidFill>
              </a:rPr>
              <a:t>) is run to find (if it exist) the optimal set of quadrupole strengths that best match the wished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BCDA4-935F-7D42-8234-77DA47805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A9A5D-A914-374B-89C8-66DA55E92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8CA31D-DAF7-0C4A-BBF0-64E31F7D33F8}"/>
              </a:ext>
            </a:extLst>
          </p:cNvPr>
          <p:cNvCxnSpPr>
            <a:cxnSpLocks/>
          </p:cNvCxnSpPr>
          <p:nvPr/>
        </p:nvCxnSpPr>
        <p:spPr>
          <a:xfrm>
            <a:off x="7608168" y="1196752"/>
            <a:ext cx="0" cy="403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DB0AC3-252C-274B-9734-39085ACFA041}"/>
              </a:ext>
            </a:extLst>
          </p:cNvPr>
          <p:cNvSpPr txBox="1"/>
          <p:nvPr/>
        </p:nvSpPr>
        <p:spPr>
          <a:xfrm rot="16200000">
            <a:off x="5137944" y="3218299"/>
            <a:ext cx="441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magnets layout, different gradients!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C8BC6C-C10C-EC4F-9E40-0AF02687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4" y="764704"/>
            <a:ext cx="4230196" cy="2902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30E095-522A-8948-BFE8-A8AF35D90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04" y="3782490"/>
            <a:ext cx="4230196" cy="29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7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EE898EA-750C-0D45-BBA3-4E5D777CE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00" y="843967"/>
            <a:ext cx="7200900" cy="49403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CF933-1CD0-5B4D-9481-17F49F60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Match lattice optics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51C6-9DCA-D540-BC27-E056DE264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3F4D-AC9E-D349-BC25-4CF7C69B3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3D03E-4841-E443-8763-A7DB4DFE076B}"/>
              </a:ext>
            </a:extLst>
          </p:cNvPr>
          <p:cNvSpPr txBox="1"/>
          <p:nvPr/>
        </p:nvSpPr>
        <p:spPr>
          <a:xfrm>
            <a:off x="239350" y="843967"/>
            <a:ext cx="43444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lattice acceptable for synchrotron Radiation production?  </a:t>
            </a:r>
          </a:p>
          <a:p>
            <a:endParaRPr lang="en-US" dirty="0"/>
          </a:p>
          <a:p>
            <a:r>
              <a:rPr lang="en-US" dirty="0"/>
              <a:t>Dispersion is large at the straight sections (SS), and at the dipoles!</a:t>
            </a:r>
          </a:p>
          <a:p>
            <a:endParaRPr lang="en-US" dirty="0"/>
          </a:p>
          <a:p>
            <a:r>
              <a:rPr lang="en-US" dirty="0"/>
              <a:t>Let’s set the dispersion at the SS to zero and see it’s evolution.</a:t>
            </a:r>
          </a:p>
          <a:p>
            <a:endParaRPr lang="en-US" dirty="0"/>
          </a:p>
          <a:p>
            <a:r>
              <a:rPr lang="en-US" dirty="0"/>
              <a:t>Use 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[</a:t>
            </a:r>
            <a:r>
              <a:rPr lang="en-US" sz="1600" dirty="0" err="1">
                <a:latin typeface="Courier" pitchFamily="2" charset="0"/>
              </a:rPr>
              <a:t>TwissStart</a:t>
            </a:r>
            <a:r>
              <a:rPr lang="en-US" sz="1600" dirty="0">
                <a:latin typeface="Courier" pitchFamily="2" charset="0"/>
              </a:rPr>
              <a:t>,~,~]=</a:t>
            </a:r>
            <a:r>
              <a:rPr lang="en-US" sz="1600" dirty="0" err="1">
                <a:latin typeface="Courier" pitchFamily="2" charset="0"/>
              </a:rPr>
              <a:t>atlinopt</a:t>
            </a:r>
            <a:r>
              <a:rPr lang="en-US" sz="1600" dirty="0">
                <a:latin typeface="Courier" pitchFamily="2" charset="0"/>
              </a:rPr>
              <a:t>(…,0,1)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dirty="0"/>
              <a:t>and</a:t>
            </a:r>
          </a:p>
          <a:p>
            <a:r>
              <a:rPr lang="en-US" dirty="0"/>
              <a:t> </a:t>
            </a:r>
            <a:r>
              <a:rPr lang="en-US" sz="1600" dirty="0" err="1">
                <a:latin typeface="Courier" pitchFamily="2" charset="0"/>
              </a:rPr>
              <a:t>atplot</a:t>
            </a:r>
            <a:r>
              <a:rPr lang="en-US" sz="1600" dirty="0">
                <a:latin typeface="Courier" pitchFamily="2" charset="0"/>
              </a:rPr>
              <a:t>(…,’</a:t>
            </a:r>
            <a:r>
              <a:rPr lang="en-US" sz="1600" dirty="0" err="1">
                <a:latin typeface="Courier" pitchFamily="2" charset="0"/>
              </a:rPr>
              <a:t>inputtwiss</a:t>
            </a:r>
            <a:r>
              <a:rPr lang="en-US" sz="1600" dirty="0">
                <a:latin typeface="Courier" pitchFamily="2" charset="0"/>
              </a:rPr>
              <a:t>’,</a:t>
            </a:r>
            <a:r>
              <a:rPr lang="en-US" sz="1600" dirty="0" err="1">
                <a:latin typeface="Courier" pitchFamily="2" charset="0"/>
              </a:rPr>
              <a:t>TwissStart</a:t>
            </a:r>
            <a:r>
              <a:rPr lang="en-US" sz="1600" dirty="0">
                <a:latin typeface="Courier" pitchFamily="2" charset="0"/>
              </a:rPr>
              <a:t>)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dirty="0"/>
              <a:t>to observe the dispersion evolution in the cell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47B459C-70FF-BA46-945B-89C98D292D88}"/>
              </a:ext>
            </a:extLst>
          </p:cNvPr>
          <p:cNvSpPr/>
          <p:nvPr/>
        </p:nvSpPr>
        <p:spPr>
          <a:xfrm>
            <a:off x="4824122" y="4797152"/>
            <a:ext cx="1645632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undulator</a:t>
            </a:r>
          </a:p>
        </p:txBody>
      </p:sp>
    </p:spTree>
    <p:extLst>
      <p:ext uri="{BB962C8B-B14F-4D97-AF65-F5344CB8AC3E}">
        <p14:creationId xmlns:p14="http://schemas.microsoft.com/office/powerpoint/2010/main" val="362106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3364C41-8C81-B747-9B95-ACF9FB04A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20" y="918856"/>
            <a:ext cx="5776068" cy="393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CF933-1CD0-5B4D-9481-17F49F60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dispersion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51C6-9DCA-D540-BC27-E056DE264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3F4D-AC9E-D349-BC25-4CF7C69B30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E6A793-6EE7-E142-8A24-45D3FF1B0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" y="918856"/>
            <a:ext cx="5769910" cy="3938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875CE8-326F-5C44-A85E-D0D040DCB355}"/>
              </a:ext>
            </a:extLst>
          </p:cNvPr>
          <p:cNvSpPr txBox="1"/>
          <p:nvPr/>
        </p:nvSpPr>
        <p:spPr>
          <a:xfrm>
            <a:off x="2765895" y="4982790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One cell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208C5E-FA02-5249-8588-9E7865A63A82}"/>
              </a:ext>
            </a:extLst>
          </p:cNvPr>
          <p:cNvSpPr txBox="1"/>
          <p:nvPr/>
        </p:nvSpPr>
        <p:spPr>
          <a:xfrm>
            <a:off x="8040216" y="4982790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 cells : [arc ; arc (end:-1</a:t>
            </a:r>
            <a:r>
              <a:rPr lang="en-US" sz="2000" b="1" dirty="0">
                <a:sym typeface="Wingdings" pitchFamily="2" charset="2"/>
              </a:rPr>
              <a:t>:1)]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C5CCA-9B7E-3A44-80A0-C3BB35F97C29}"/>
              </a:ext>
            </a:extLst>
          </p:cNvPr>
          <p:cNvSpPr txBox="1"/>
          <p:nvPr/>
        </p:nvSpPr>
        <p:spPr>
          <a:xfrm>
            <a:off x="7892739" y="576772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Dispersion increases at each dipole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BAD4F-307B-BB4C-B894-AE303B4C9656}"/>
              </a:ext>
            </a:extLst>
          </p:cNvPr>
          <p:cNvSpPr/>
          <p:nvPr/>
        </p:nvSpPr>
        <p:spPr>
          <a:xfrm>
            <a:off x="695400" y="55906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TwissStart</a:t>
            </a:r>
            <a:r>
              <a:rPr lang="en-US" dirty="0">
                <a:latin typeface="Courier" pitchFamily="2" charset="0"/>
              </a:rPr>
              <a:t>,~,~]=</a:t>
            </a:r>
            <a:r>
              <a:rPr lang="en-US" dirty="0" err="1">
                <a:latin typeface="Courier" pitchFamily="2" charset="0"/>
              </a:rPr>
              <a:t>atlinopt</a:t>
            </a:r>
            <a:r>
              <a:rPr lang="en-US" dirty="0">
                <a:latin typeface="Courier" pitchFamily="2" charset="0"/>
              </a:rPr>
              <a:t>(…,0,1)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>
                <a:latin typeface="Courier" pitchFamily="2" charset="0"/>
              </a:rPr>
              <a:t>atplot</a:t>
            </a:r>
            <a:r>
              <a:rPr lang="en-US" dirty="0">
                <a:latin typeface="Courier" pitchFamily="2" charset="0"/>
              </a:rPr>
              <a:t>(…,’</a:t>
            </a:r>
            <a:r>
              <a:rPr lang="en-US" dirty="0" err="1">
                <a:latin typeface="Courier" pitchFamily="2" charset="0"/>
              </a:rPr>
              <a:t>inputtwiss</a:t>
            </a:r>
            <a:r>
              <a:rPr lang="en-US" dirty="0">
                <a:latin typeface="Courier" pitchFamily="2" charset="0"/>
              </a:rPr>
              <a:t>’,</a:t>
            </a:r>
            <a:r>
              <a:rPr lang="en-US" dirty="0" err="1">
                <a:latin typeface="Courier" pitchFamily="2" charset="0"/>
              </a:rPr>
              <a:t>TwissStart</a:t>
            </a:r>
            <a:r>
              <a:rPr lang="en-US" dirty="0">
                <a:latin typeface="Courier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7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84224BE-2398-5749-8C44-5B510CAD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60" y="819964"/>
            <a:ext cx="709930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09F7F-440B-854B-A701-26093C23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Match dispersion at straight sections to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DF22-5DE0-1B4E-A677-D9FA299FC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9681-7C02-7B4F-B58D-FA8419AAFB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65FD5-ACE9-ED49-8625-1164690A1395}"/>
              </a:ext>
            </a:extLst>
          </p:cNvPr>
          <p:cNvSpPr txBox="1"/>
          <p:nvPr/>
        </p:nvSpPr>
        <p:spPr>
          <a:xfrm>
            <a:off x="969600" y="246389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Rename quadrupoles: QF1, QD2, QD3, QF4.</a:t>
            </a:r>
          </a:p>
          <a:p>
            <a:endParaRPr lang="en-US" dirty="0"/>
          </a:p>
          <a:p>
            <a:r>
              <a:rPr lang="en-US" dirty="0"/>
              <a:t>Twiss input: from </a:t>
            </a:r>
            <a:r>
              <a:rPr lang="en-US" dirty="0" err="1"/>
              <a:t>atlinopt</a:t>
            </a:r>
            <a:r>
              <a:rPr lang="en-US" dirty="0"/>
              <a:t> modified Dispersion = [0 0 0 0];</a:t>
            </a:r>
          </a:p>
          <a:p>
            <a:endParaRPr lang="en-US" dirty="0"/>
          </a:p>
          <a:p>
            <a:r>
              <a:rPr lang="en-US" dirty="0"/>
              <a:t>Requirements @end of cell:</a:t>
            </a:r>
          </a:p>
          <a:p>
            <a:r>
              <a:rPr lang="en-US" dirty="0" err="1"/>
              <a:t>Alpha_x</a:t>
            </a:r>
            <a:r>
              <a:rPr lang="en-US" dirty="0"/>
              <a:t>, </a:t>
            </a:r>
            <a:r>
              <a:rPr lang="en-US" dirty="0" err="1"/>
              <a:t>alpha_y</a:t>
            </a:r>
            <a:r>
              <a:rPr lang="en-US" dirty="0"/>
              <a:t>, </a:t>
            </a:r>
            <a:r>
              <a:rPr lang="en-US" dirty="0" err="1"/>
              <a:t>dispersion_x</a:t>
            </a:r>
            <a:r>
              <a:rPr lang="en-US" dirty="0"/>
              <a:t>’ = 0</a:t>
            </a:r>
          </a:p>
          <a:p>
            <a:r>
              <a:rPr lang="en-US" dirty="0" err="1"/>
              <a:t>Beta_y</a:t>
            </a:r>
            <a:r>
              <a:rPr lang="en-US" dirty="0"/>
              <a:t> all over the cell &lt; 40m</a:t>
            </a:r>
          </a:p>
          <a:p>
            <a:r>
              <a:rPr lang="en-US" dirty="0"/>
              <a:t>1000 calls</a:t>
            </a:r>
          </a:p>
          <a:p>
            <a:r>
              <a:rPr lang="en-US" dirty="0"/>
              <a:t>Tolerance = 1e-15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C1D04-CBED-9242-B6D7-7B24D8D2D5C0}"/>
              </a:ext>
            </a:extLst>
          </p:cNvPr>
          <p:cNvSpPr txBox="1"/>
          <p:nvPr/>
        </p:nvSpPr>
        <p:spPr>
          <a:xfrm>
            <a:off x="973470" y="819964"/>
            <a:ext cx="2528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above +:</a:t>
            </a:r>
          </a:p>
          <a:p>
            <a:r>
              <a:rPr lang="en-US" dirty="0" err="1">
                <a:latin typeface="Courier" pitchFamily="2" charset="0"/>
              </a:rPr>
              <a:t>atlinopt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atmatch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atVariableBuilder</a:t>
            </a:r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atlinconstraints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773A55-3857-6945-BEAC-B74F45BA0B10}"/>
              </a:ext>
            </a:extLst>
          </p:cNvPr>
          <p:cNvCxnSpPr>
            <a:cxnSpLocks/>
          </p:cNvCxnSpPr>
          <p:nvPr/>
        </p:nvCxnSpPr>
        <p:spPr>
          <a:xfrm>
            <a:off x="9480376" y="2564904"/>
            <a:ext cx="18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C49FAD-61C4-5B40-86E7-98130C6B158B}"/>
              </a:ext>
            </a:extLst>
          </p:cNvPr>
          <p:cNvCxnSpPr>
            <a:cxnSpLocks/>
          </p:cNvCxnSpPr>
          <p:nvPr/>
        </p:nvCxnSpPr>
        <p:spPr>
          <a:xfrm>
            <a:off x="9480376" y="3861048"/>
            <a:ext cx="1800200" cy="5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33488-47B2-9746-877D-9019CD29D61C}"/>
              </a:ext>
            </a:extLst>
          </p:cNvPr>
          <p:cNvCxnSpPr>
            <a:cxnSpLocks/>
          </p:cNvCxnSpPr>
          <p:nvPr/>
        </p:nvCxnSpPr>
        <p:spPr>
          <a:xfrm>
            <a:off x="9480376" y="4077072"/>
            <a:ext cx="18002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B1DF12-AFF4-CF4D-AEC9-038FE8D74EEA}"/>
              </a:ext>
            </a:extLst>
          </p:cNvPr>
          <p:cNvSpPr/>
          <p:nvPr/>
        </p:nvSpPr>
        <p:spPr>
          <a:xfrm>
            <a:off x="8865383" y="2233296"/>
            <a:ext cx="19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dispersion_x</a:t>
            </a:r>
            <a:r>
              <a:rPr lang="en-US" dirty="0"/>
              <a:t>’ =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9B4BF-5323-F64F-AFE1-156581BADB49}"/>
              </a:ext>
            </a:extLst>
          </p:cNvPr>
          <p:cNvSpPr/>
          <p:nvPr/>
        </p:nvSpPr>
        <p:spPr>
          <a:xfrm>
            <a:off x="8865382" y="3492257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alpha_y</a:t>
            </a:r>
            <a:r>
              <a:rPr lang="en-US" dirty="0"/>
              <a:t> =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C2EE82-0760-794A-A154-EEB4378312AF}"/>
              </a:ext>
            </a:extLst>
          </p:cNvPr>
          <p:cNvSpPr/>
          <p:nvPr/>
        </p:nvSpPr>
        <p:spPr>
          <a:xfrm>
            <a:off x="8865382" y="3987390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alpha_x</a:t>
            </a:r>
            <a:r>
              <a:rPr lang="en-US" dirty="0"/>
              <a:t> = 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01332E-4606-2640-99A0-338232D3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896" y="5810564"/>
            <a:ext cx="1339915" cy="6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9D91-2A69-F948-9C32-0DEC8DA4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symmetric 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07BE-DD8C-E24D-B32E-04FC57666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F196-88CB-8244-8A3D-D9FCC30626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90DCC-597C-4A42-B212-8097CE4EF65B}"/>
              </a:ext>
            </a:extLst>
          </p:cNvPr>
          <p:cNvSpPr txBox="1"/>
          <p:nvPr/>
        </p:nvSpPr>
        <p:spPr>
          <a:xfrm>
            <a:off x="324977" y="2420888"/>
            <a:ext cx="2762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matlab</a:t>
            </a:r>
            <a:r>
              <a:rPr lang="en-US" dirty="0"/>
              <a:t> array slicing</a:t>
            </a:r>
          </a:p>
          <a:p>
            <a:r>
              <a:rPr lang="en-US" dirty="0"/>
              <a:t>To build a symmetric cell.</a:t>
            </a:r>
          </a:p>
          <a:p>
            <a:endParaRPr lang="en-US" dirty="0"/>
          </a:p>
          <a:p>
            <a:r>
              <a:rPr lang="en-US" dirty="0"/>
              <a:t>Compute the emittance.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D356A4-899D-1C4F-934E-40ADA449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10" y="880363"/>
            <a:ext cx="3621658" cy="2487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CAB44-EB8D-F84A-9A12-B23FA6C72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5537" y="880362"/>
            <a:ext cx="3787784" cy="2487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8908CD-6BA9-2349-A617-879B55E95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710" y="3621217"/>
            <a:ext cx="7510611" cy="23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9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7C2790C-FFB2-E146-AB4D-3C4E5CF8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27" y="1218794"/>
            <a:ext cx="5856316" cy="39383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8BD8-D05B-0647-B2B6-759FB50F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36" y="931193"/>
            <a:ext cx="4909725" cy="489594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Store quadrupole gradients from previous matching.</a:t>
            </a:r>
          </a:p>
          <a:p>
            <a:r>
              <a:rPr lang="en-US" dirty="0">
                <a:solidFill>
                  <a:schemeClr val="tx2"/>
                </a:solidFill>
              </a:rPr>
              <a:t>Match full cell (DBA) as </a:t>
            </a:r>
            <a:r>
              <a:rPr lang="en-US" dirty="0">
                <a:solidFill>
                  <a:schemeClr val="accent2"/>
                </a:solidFill>
              </a:rPr>
              <a:t>periodic</a:t>
            </a:r>
            <a:r>
              <a:rPr lang="en-US" dirty="0">
                <a:solidFill>
                  <a:schemeClr val="tx2"/>
                </a:solidFill>
              </a:rPr>
              <a:t> cell, without any input optics.</a:t>
            </a:r>
          </a:p>
          <a:p>
            <a:r>
              <a:rPr lang="en-US" dirty="0">
                <a:solidFill>
                  <a:schemeClr val="tx2"/>
                </a:solidFill>
              </a:rPr>
              <a:t>Use as constraints:</a:t>
            </a:r>
          </a:p>
          <a:p>
            <a:r>
              <a:rPr lang="en-US" dirty="0" err="1">
                <a:solidFill>
                  <a:schemeClr val="tx2"/>
                </a:solidFill>
              </a:rPr>
              <a:t>Beta_x</a:t>
            </a:r>
            <a:r>
              <a:rPr lang="en-US" dirty="0">
                <a:solidFill>
                  <a:schemeClr val="tx2"/>
                </a:solidFill>
              </a:rPr>
              <a:t> &lt; 60m</a:t>
            </a:r>
          </a:p>
          <a:p>
            <a:r>
              <a:rPr lang="en-US" dirty="0" err="1">
                <a:solidFill>
                  <a:schemeClr val="tx2"/>
                </a:solidFill>
              </a:rPr>
              <a:t>Beta_y</a:t>
            </a:r>
            <a:r>
              <a:rPr lang="en-US" dirty="0">
                <a:solidFill>
                  <a:schemeClr val="tx2"/>
                </a:solidFill>
              </a:rPr>
              <a:t> &lt; 60m</a:t>
            </a:r>
          </a:p>
          <a:p>
            <a:r>
              <a:rPr lang="en-US" dirty="0" err="1">
                <a:solidFill>
                  <a:schemeClr val="tx2"/>
                </a:solidFill>
              </a:rPr>
              <a:t>Dispersion_x</a:t>
            </a:r>
            <a:r>
              <a:rPr lang="en-US" dirty="0">
                <a:solidFill>
                  <a:schemeClr val="tx2"/>
                </a:solidFill>
              </a:rPr>
              <a:t>’ @ cell center =0</a:t>
            </a:r>
          </a:p>
          <a:p>
            <a:r>
              <a:rPr lang="en-US" dirty="0">
                <a:solidFill>
                  <a:schemeClr val="tx2"/>
                </a:solidFill>
              </a:rPr>
              <a:t>Dispersion x @ end of cell = 0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Get emittance of this lattice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15F33-4275-3F41-8494-1847398D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72D8-7C75-584F-9935-96C228AF5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DE685A-AD69-974F-8A92-9D8D7F1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periodic cell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08FF5-34AE-CF42-BBCB-B3D7A58ABBC7}"/>
              </a:ext>
            </a:extLst>
          </p:cNvPr>
          <p:cNvCxnSpPr>
            <a:cxnSpLocks/>
          </p:cNvCxnSpPr>
          <p:nvPr/>
        </p:nvCxnSpPr>
        <p:spPr>
          <a:xfrm flipH="1">
            <a:off x="9119429" y="980728"/>
            <a:ext cx="288939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F040E-F5D1-414F-B080-2EFFA3973943}"/>
              </a:ext>
            </a:extLst>
          </p:cNvPr>
          <p:cNvSpPr txBox="1"/>
          <p:nvPr/>
        </p:nvSpPr>
        <p:spPr>
          <a:xfrm>
            <a:off x="9389973" y="70715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80495-19AA-404D-BC84-B805AFA0E555}"/>
              </a:ext>
            </a:extLst>
          </p:cNvPr>
          <p:cNvSpPr txBox="1"/>
          <p:nvPr/>
        </p:nvSpPr>
        <p:spPr>
          <a:xfrm>
            <a:off x="10970075" y="81506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 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F2141-7FC8-E445-9B35-B38E324F7469}"/>
              </a:ext>
            </a:extLst>
          </p:cNvPr>
          <p:cNvCxnSpPr>
            <a:cxnSpLocks/>
          </p:cNvCxnSpPr>
          <p:nvPr/>
        </p:nvCxnSpPr>
        <p:spPr>
          <a:xfrm flipH="1">
            <a:off x="11208568" y="1083526"/>
            <a:ext cx="277033" cy="192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3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7347-32E2-1B47-A927-20D3A6CD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Introduce </a:t>
            </a:r>
            <a:r>
              <a:rPr lang="en-US" dirty="0" err="1"/>
              <a:t>sextupoles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8DC2-6887-0845-B07A-D58A03C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268760"/>
            <a:ext cx="4477677" cy="410385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Use: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atsextupole</a:t>
            </a:r>
            <a:r>
              <a:rPr lang="en-US" b="0" dirty="0">
                <a:solidFill>
                  <a:schemeClr val="tx2"/>
                </a:solidFill>
                <a:latin typeface="Courier" pitchFamily="2" charset="0"/>
              </a:rPr>
              <a:t>,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atlinopt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i="1" dirty="0">
                <a:solidFill>
                  <a:schemeClr val="tx2"/>
                </a:solidFill>
              </a:rPr>
              <a:t>What is the best location for </a:t>
            </a:r>
            <a:r>
              <a:rPr lang="en-US" i="1" dirty="0" err="1">
                <a:solidFill>
                  <a:schemeClr val="tx2"/>
                </a:solidFill>
              </a:rPr>
              <a:t>sextupoles</a:t>
            </a:r>
            <a:r>
              <a:rPr lang="en-US" i="1" dirty="0">
                <a:solidFill>
                  <a:schemeClr val="tx2"/>
                </a:solidFill>
              </a:rPr>
              <a:t>?</a:t>
            </a:r>
          </a:p>
          <a:p>
            <a:r>
              <a:rPr lang="en-US" dirty="0">
                <a:solidFill>
                  <a:schemeClr val="tx2"/>
                </a:solidFill>
              </a:rPr>
              <a:t>Add </a:t>
            </a:r>
            <a:r>
              <a:rPr lang="en-US" dirty="0" err="1">
                <a:solidFill>
                  <a:schemeClr val="tx2"/>
                </a:solidFill>
              </a:rPr>
              <a:t>sextupoles</a:t>
            </a:r>
            <a:r>
              <a:rPr lang="en-US" dirty="0">
                <a:solidFill>
                  <a:schemeClr val="tx2"/>
                </a:solidFill>
              </a:rPr>
              <a:t> to the lattice (without changing the length of the lattice)</a:t>
            </a:r>
          </a:p>
          <a:p>
            <a:r>
              <a:rPr lang="en-US" dirty="0">
                <a:solidFill>
                  <a:schemeClr val="tx2"/>
                </a:solidFill>
              </a:rPr>
              <a:t>Rematch optics if needed.</a:t>
            </a:r>
          </a:p>
          <a:p>
            <a:r>
              <a:rPr lang="en-US" dirty="0">
                <a:solidFill>
                  <a:schemeClr val="tx2"/>
                </a:solidFill>
              </a:rPr>
              <a:t>Correct chromaticity either from scratch or using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atfitchrom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Compare initial chromaticity to final chromaticity.</a:t>
            </a: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1225-0725-9C4E-9EB2-DE0077965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01D1-1FAF-4743-9A89-3E92B68AE6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23056-32B8-2342-BAB2-1C7303D3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44" y="1268760"/>
            <a:ext cx="6180956" cy="41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7347-32E2-1B47-A927-20D3A6CD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Introduce </a:t>
            </a:r>
            <a:r>
              <a:rPr lang="en-US" dirty="0" err="1"/>
              <a:t>sextupoles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8DC2-6887-0845-B07A-D58A03C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501147"/>
            <a:ext cx="4477677" cy="410385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Use: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atsextupole</a:t>
            </a:r>
            <a:r>
              <a:rPr lang="en-US" b="0" dirty="0">
                <a:solidFill>
                  <a:schemeClr val="tx2"/>
                </a:solidFill>
                <a:latin typeface="Courier" pitchFamily="2" charset="0"/>
              </a:rPr>
              <a:t>,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atlinopt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Find best location for </a:t>
            </a:r>
            <a:r>
              <a:rPr lang="en-US" dirty="0" err="1">
                <a:solidFill>
                  <a:schemeClr val="tx2"/>
                </a:solidFill>
              </a:rPr>
              <a:t>sextupoles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Add </a:t>
            </a:r>
            <a:r>
              <a:rPr lang="en-US" dirty="0" err="1">
                <a:solidFill>
                  <a:schemeClr val="tx2"/>
                </a:solidFill>
              </a:rPr>
              <a:t>sextupoles</a:t>
            </a:r>
            <a:r>
              <a:rPr lang="en-US" dirty="0">
                <a:solidFill>
                  <a:schemeClr val="tx2"/>
                </a:solidFill>
              </a:rPr>
              <a:t> to the lattice (without changing the length of the lattice)</a:t>
            </a:r>
          </a:p>
          <a:p>
            <a:r>
              <a:rPr lang="en-US" dirty="0">
                <a:solidFill>
                  <a:schemeClr val="tx2"/>
                </a:solidFill>
              </a:rPr>
              <a:t>Rematch optics if needed.</a:t>
            </a:r>
          </a:p>
          <a:p>
            <a:r>
              <a:rPr lang="en-US" dirty="0">
                <a:solidFill>
                  <a:schemeClr val="tx2"/>
                </a:solidFill>
              </a:rPr>
              <a:t>Correct chromaticity either from scratch or using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atfitchrom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Compare initial chromaticity to final chromaticity.</a:t>
            </a: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51225-0725-9C4E-9EB2-DE0077965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01D1-1FAF-4743-9A89-3E92B68AE6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B0343A-EC3C-5F43-810A-D5031C570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21" y="1405678"/>
            <a:ext cx="6346875" cy="42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3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553E-6B77-F445-AEED-C362F139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Add an RF cavity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E98F-8696-BA4B-98A6-D2932195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51" y="1124744"/>
            <a:ext cx="4405669" cy="4427066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atrfcavity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atsetcavity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add an RF cavity</a:t>
            </a: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emittance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emittance using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atx</a:t>
            </a:r>
            <a:endParaRPr lang="en-US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emittance using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ringpara</a:t>
            </a:r>
            <a:endParaRPr lang="en-US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  <a:p>
            <a:endParaRPr lang="en-US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atgeometry</a:t>
            </a:r>
            <a:r>
              <a:rPr lang="en-US" b="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r>
              <a:rPr lang="en-US" dirty="0">
                <a:solidFill>
                  <a:schemeClr val="tx2"/>
                </a:solidFill>
              </a:rPr>
              <a:t>verify total angle is correct</a:t>
            </a:r>
          </a:p>
          <a:p>
            <a:r>
              <a:rPr lang="en-US" dirty="0">
                <a:solidFill>
                  <a:schemeClr val="tx2"/>
                </a:solidFill>
              </a:rPr>
              <a:t>Verify lattice geometry (full ring)</a:t>
            </a:r>
          </a:p>
          <a:p>
            <a:endParaRPr lang="en-US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DD3-E331-4448-A25F-1E67F9081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7173B-0CD8-E94E-9271-257C98FDA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51E60-5C31-F94D-B340-07DA0C0AC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93" y="1124744"/>
            <a:ext cx="6567003" cy="442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FD51FF-0138-5244-83A1-B1667842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FODO lattice to Double Bend Achromat lattice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432E66-B103-7A43-90DF-C11D82A8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00" y="1083350"/>
            <a:ext cx="10982400" cy="540000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Build a FODO lattice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Introduce dipoles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Compute emittance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Move dipoles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Introduce straight sections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Match dispersion to zero at straight sections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Match periodic cell, verify total angle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Introduce </a:t>
            </a:r>
            <a:r>
              <a:rPr lang="en-US" dirty="0" err="1">
                <a:solidFill>
                  <a:schemeClr val="tx2"/>
                </a:solidFill>
              </a:rPr>
              <a:t>sextupoles</a:t>
            </a:r>
            <a:r>
              <a:rPr lang="en-US" dirty="0">
                <a:solidFill>
                  <a:schemeClr val="tx2"/>
                </a:solidFill>
              </a:rPr>
              <a:t> and correct chromaticity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Introduce an RF cavity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 Match tune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 Tracking and plot of phase space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tx2"/>
                </a:solidFill>
              </a:rPr>
              <a:t> transverse dynamic aperture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AA3DC-4A09-8844-99DA-86D415145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52A42-EB86-8F41-B93F-2C2F85732E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CAF4E-442C-3245-90E5-99053C02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3" y="2780928"/>
            <a:ext cx="4499463" cy="3033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DA438-4C4C-2D4F-A4AD-C21AD163BF22}"/>
              </a:ext>
            </a:extLst>
          </p:cNvPr>
          <p:cNvSpPr txBox="1"/>
          <p:nvPr/>
        </p:nvSpPr>
        <p:spPr>
          <a:xfrm>
            <a:off x="7421611" y="904153"/>
            <a:ext cx="4381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</a:t>
            </a:r>
          </a:p>
          <a:p>
            <a:r>
              <a:rPr lang="en-US" sz="2800" b="1" dirty="0"/>
              <a:t>Design a fully functional low emittance lattice</a:t>
            </a:r>
          </a:p>
        </p:txBody>
      </p:sp>
    </p:spTree>
    <p:extLst>
      <p:ext uri="{BB962C8B-B14F-4D97-AF65-F5344CB8AC3E}">
        <p14:creationId xmlns:p14="http://schemas.microsoft.com/office/powerpoint/2010/main" val="221263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0AA-3A20-1349-AF2D-3D0B1584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match tune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FF65-A5E9-8647-AF4E-5F3B1EA0B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40D1-3953-4540-9BAB-A9962F3AD1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FF7EF0-7F23-5043-816A-0F4DB76C4887}"/>
              </a:ext>
            </a:extLst>
          </p:cNvPr>
          <p:cNvSpPr txBox="1">
            <a:spLocks/>
          </p:cNvSpPr>
          <p:nvPr/>
        </p:nvSpPr>
        <p:spPr bwMode="gray">
          <a:xfrm>
            <a:off x="970251" y="2204864"/>
            <a:ext cx="4405669" cy="26642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Arial" pitchFamily="34" charset="0"/>
              <a:buNone/>
              <a:defRPr sz="1800" b="1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500"/>
              </a:spcAft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buSzPct val="80000"/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defTabSz="914400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accent6"/>
              </a:buClr>
              <a:buFont typeface="ITCOfficinaSans LT Book" pitchFamily="2" charset="0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atfittune</a:t>
            </a:r>
            <a:r>
              <a:rPr lang="en-US" b="0" dirty="0">
                <a:solidFill>
                  <a:schemeClr val="tx2"/>
                </a:solidFill>
                <a:latin typeface="Courier" pitchFamily="2" charset="0"/>
              </a:rPr>
              <a:t>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tune to some value 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 [.44 .39]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b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ringpara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quadrupole gradients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BBCDFA-07BC-8641-AD99-A7007B9E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32" y="836712"/>
            <a:ext cx="7121768" cy="2160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FEDC4-7937-CE4E-85FE-6B9F615E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26" y="3458619"/>
            <a:ext cx="7062398" cy="220262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2A56F7-A805-5B42-91A8-227410F8D685}"/>
              </a:ext>
            </a:extLst>
          </p:cNvPr>
          <p:cNvCxnSpPr>
            <a:cxnSpLocks/>
          </p:cNvCxnSpPr>
          <p:nvPr/>
        </p:nvCxnSpPr>
        <p:spPr>
          <a:xfrm>
            <a:off x="5231904" y="1268760"/>
            <a:ext cx="144016" cy="218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46C-D9D6-B54D-8FA9-670F7476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4302-05BF-1449-A202-9D2E081B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51" y="764704"/>
            <a:ext cx="4261653" cy="5400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Use:</a:t>
            </a:r>
          </a:p>
          <a:p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ringpass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10 particles with initial amplitudes at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1 - 10 mm for 4000 turns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phase space x-x’, y-y’,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-delta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with: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on radiation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atradon</a:t>
            </a:r>
            <a:endParaRPr lang="en-US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Sextupoles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 </a:t>
            </a:r>
            <a:r>
              <a:rPr lang="en-US" sz="1100" b="0" dirty="0" err="1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atgetcells</a:t>
            </a:r>
            <a:r>
              <a:rPr lang="en-US" sz="1100" b="0" dirty="0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solidFill>
                  <a:schemeClr val="tx2"/>
                </a:solidFill>
                <a:latin typeface="Courier" pitchFamily="2" charset="0"/>
                <a:cs typeface="Arial" panose="020B0604020202020204" pitchFamily="34" charset="0"/>
              </a:rPr>
              <a:t>atsetfieldvalues</a:t>
            </a:r>
            <a:endParaRPr lang="en-US" sz="1100" b="0" dirty="0">
              <a:solidFill>
                <a:schemeClr val="tx2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initial amplitudes</a:t>
            </a: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differences do you notice?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D16B-538A-094C-8022-3311D5BEC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BB57-BC3F-F24A-ACF3-C85F572AB6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B4D6A-41C4-894E-8AD7-E5537E51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0" y="913441"/>
            <a:ext cx="6578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46C-D9D6-B54D-8FA9-670F7476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4302-05BF-1449-A202-9D2E081B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00" y="839072"/>
            <a:ext cx="4261653" cy="50890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Use:</a:t>
            </a:r>
          </a:p>
          <a:p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linepass</a:t>
            </a:r>
            <a:endParaRPr lang="en-US" b="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10 particles with initial amplitudes at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1 - 10 mm for 4000 turns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radiation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 phase space x-x’, y-y’,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-delta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QF1 center, 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QD2 center, 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Lattice entrance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Sext. entrance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D16B-538A-094C-8022-3311D5BEC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BB57-BC3F-F24A-ACF3-C85F572AB6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B4D6A-41C4-894E-8AD7-E5537E510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400" y="913441"/>
            <a:ext cx="65786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9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51C-0B21-5542-BB20-B9C930F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 Dynamic aperture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43F9-BA6E-CE4A-AEC3-BF23A7A7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429" y="905479"/>
            <a:ext cx="4712255" cy="446773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b="0" dirty="0" err="1">
                <a:solidFill>
                  <a:schemeClr val="tx2"/>
                </a:solidFill>
                <a:latin typeface="Courier" pitchFamily="2" charset="0"/>
              </a:rPr>
              <a:t>atdynap</a:t>
            </a:r>
            <a:r>
              <a:rPr lang="en-US" dirty="0">
                <a:solidFill>
                  <a:schemeClr val="tx2"/>
                </a:solidFill>
              </a:rPr>
              <a:t> for a rough computation of transverse D.A.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Compute for 2 different tunes and compare also natural emittances.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Compute </a:t>
            </a:r>
            <a:r>
              <a:rPr lang="en-US" dirty="0" err="1">
                <a:solidFill>
                  <a:schemeClr val="tx2"/>
                </a:solidFill>
              </a:rPr>
              <a:t>sextupoles</a:t>
            </a:r>
            <a:r>
              <a:rPr lang="en-US" dirty="0">
                <a:solidFill>
                  <a:schemeClr val="tx2"/>
                </a:solidFill>
              </a:rPr>
              <a:t> off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0AB1-575C-3B4F-B26F-81228B476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6A8C-B925-EC44-9612-208F3E1A45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0A025-734D-F64F-AA0D-454AE106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84" y="941446"/>
            <a:ext cx="6280316" cy="44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0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229-2D70-1A40-BEA7-BCEFE9B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9A5D-C33E-3443-BACD-0F1C53195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73223-2BAF-2640-A820-5E679BCC6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E8E2-1380-964A-9E73-84D174747F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443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E14A67-6DB1-8E4D-A601-E78F5845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DAA87F-612D-1F4D-B39E-9C88BCCB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Install AT</a:t>
            </a:r>
          </a:p>
          <a:p>
            <a:r>
              <a:rPr lang="en-US" sz="1600" dirty="0"/>
              <a:t>AT concepts: integrators, coordinate system</a:t>
            </a:r>
          </a:p>
          <a:p>
            <a:r>
              <a:rPr lang="en-US" sz="1600" dirty="0"/>
              <a:t>Build a lattice: lattice elements, tune, </a:t>
            </a:r>
            <a:r>
              <a:rPr lang="en-US" sz="1600" dirty="0" err="1"/>
              <a:t>chrom</a:t>
            </a:r>
            <a:r>
              <a:rPr lang="en-US" sz="1600" dirty="0"/>
              <a:t>, compute and plot optics (periodic and open line)</a:t>
            </a:r>
          </a:p>
          <a:p>
            <a:r>
              <a:rPr lang="en-US" sz="1600" dirty="0"/>
              <a:t>Tracking, phase space, single turn with initial conditions</a:t>
            </a:r>
          </a:p>
          <a:p>
            <a:r>
              <a:rPr lang="en-US" sz="1600" dirty="0"/>
              <a:t>DA, MA</a:t>
            </a:r>
          </a:p>
          <a:p>
            <a:r>
              <a:rPr lang="en-US" sz="1600" dirty="0"/>
              <a:t>Cavity setting</a:t>
            </a:r>
          </a:p>
          <a:p>
            <a:r>
              <a:rPr lang="en-US" sz="1600" dirty="0"/>
              <a:t>Lattice geometry</a:t>
            </a:r>
          </a:p>
          <a:p>
            <a:endParaRPr lang="en-US" sz="1600" dirty="0"/>
          </a:p>
          <a:p>
            <a:r>
              <a:rPr lang="en-US" sz="1600" dirty="0"/>
              <a:t>Exercises:</a:t>
            </a:r>
          </a:p>
          <a:p>
            <a:pPr marL="342900" indent="-342900">
              <a:buAutoNum type="arabicParenR"/>
            </a:pPr>
            <a:r>
              <a:rPr lang="en-US" sz="1600" dirty="0"/>
              <a:t>Build a FODO: 2 quads + dip + sext + bpm/</a:t>
            </a:r>
            <a:r>
              <a:rPr lang="en-US" sz="1600" dirty="0" err="1"/>
              <a:t>corr</a:t>
            </a: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Phase space: linear lattice, lattice with </a:t>
            </a:r>
            <a:r>
              <a:rPr lang="en-US" sz="1600" dirty="0" err="1"/>
              <a:t>sextupoles</a:t>
            </a:r>
            <a:r>
              <a:rPr lang="en-US" sz="1600" dirty="0"/>
              <a:t>, lattice with RF, lattice with radiation</a:t>
            </a:r>
          </a:p>
          <a:p>
            <a:pPr marL="342900" indent="-342900">
              <a:buAutoNum type="arabicParenR"/>
            </a:pPr>
            <a:r>
              <a:rPr lang="en-US" sz="1600" dirty="0"/>
              <a:t>Compute detuning with amplitude and momentum</a:t>
            </a:r>
          </a:p>
          <a:p>
            <a:pPr marL="342900" indent="-342900">
              <a:buAutoNum type="arabicParenR"/>
            </a:pPr>
            <a:r>
              <a:rPr lang="en-US" sz="1600" dirty="0"/>
              <a:t>Compute DA</a:t>
            </a:r>
          </a:p>
          <a:p>
            <a:pPr marL="342900" indent="-342900">
              <a:buAutoNum type="arabicParenR"/>
            </a:pPr>
            <a:r>
              <a:rPr lang="en-US" sz="1600" dirty="0"/>
              <a:t>Injection efficiency (</a:t>
            </a:r>
            <a:r>
              <a:rPr lang="en-US" sz="1600" dirty="0" err="1"/>
              <a:t>atbeam</a:t>
            </a:r>
            <a:r>
              <a:rPr lang="en-US" sz="1600" dirty="0"/>
              <a:t>)</a:t>
            </a:r>
          </a:p>
          <a:p>
            <a:pPr marL="342900" indent="-342900">
              <a:buAutoNum type="arabicParenR"/>
            </a:pPr>
            <a:r>
              <a:rPr lang="en-US" sz="1600" dirty="0"/>
              <a:t>Tune scan (</a:t>
            </a:r>
            <a:r>
              <a:rPr lang="en-US" sz="1600" dirty="0" err="1"/>
              <a:t>DA@inj</a:t>
            </a:r>
            <a:r>
              <a:rPr lang="en-US" sz="1600" dirty="0"/>
              <a:t> vs tunes)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44A1B-F227-0A42-AB66-4D608192F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17B2-F9E1-B644-955E-8FCA3A6CD0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64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29E4-EAD2-944F-933A-02F05408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BF5F-0110-C94A-8377-C286A7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  <a:p>
            <a:endParaRPr lang="en-US" dirty="0"/>
          </a:p>
          <a:p>
            <a:r>
              <a:rPr lang="en-US" dirty="0"/>
              <a:t>Exercises:</a:t>
            </a:r>
          </a:p>
          <a:p>
            <a:pPr marL="342900" indent="-342900">
              <a:buAutoNum type="arabicParenR"/>
            </a:pPr>
            <a:r>
              <a:rPr lang="en-US" dirty="0"/>
              <a:t>Match beta functions in FODO lattice</a:t>
            </a:r>
          </a:p>
          <a:p>
            <a:pPr marL="342900" indent="-342900">
              <a:buAutoNum type="arabicParenR"/>
            </a:pPr>
            <a:r>
              <a:rPr lang="en-US" dirty="0"/>
              <a:t>Match dispersion suppressor</a:t>
            </a:r>
          </a:p>
          <a:p>
            <a:pPr marL="342900" indent="-342900">
              <a:buAutoNum type="arabicParenR"/>
            </a:pPr>
            <a:r>
              <a:rPr lang="en-US" dirty="0"/>
              <a:t>Match with initial conditions</a:t>
            </a:r>
          </a:p>
          <a:p>
            <a:pPr marL="342900" indent="-342900">
              <a:buAutoNum type="arabicParenR"/>
            </a:pPr>
            <a:r>
              <a:rPr lang="en-US" dirty="0"/>
              <a:t>Optimize dipole field profile to minimize effective emittance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AAED-E950-2144-8D64-25240A865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D409-0AD9-A54A-9E1B-0E74257DB2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67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19B6-DE1A-A040-97C8-1F3DFA0D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4821-C728-5044-95BF-853B37352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and correction: set errors, look at orbit, dispersion, beta-beating, coupling</a:t>
            </a:r>
          </a:p>
          <a:p>
            <a:endParaRPr lang="en-US" dirty="0"/>
          </a:p>
          <a:p>
            <a:r>
              <a:rPr lang="en-US" dirty="0"/>
              <a:t>Exercises:</a:t>
            </a:r>
          </a:p>
          <a:p>
            <a:pPr marL="342900" indent="-342900">
              <a:buAutoNum type="arabicParenR"/>
            </a:pPr>
            <a:r>
              <a:rPr lang="en-US" dirty="0"/>
              <a:t>Produce a closed orbit bump</a:t>
            </a:r>
          </a:p>
          <a:p>
            <a:pPr marL="342900" indent="-342900">
              <a:buAutoNum type="arabicParenR"/>
            </a:pPr>
            <a:r>
              <a:rPr lang="en-US" dirty="0"/>
              <a:t>Measure dispersion</a:t>
            </a:r>
          </a:p>
          <a:p>
            <a:pPr marL="342900" indent="-342900">
              <a:buAutoNum type="arabicParenR"/>
            </a:pPr>
            <a:r>
              <a:rPr lang="en-US" dirty="0"/>
              <a:t>Correct orbit: measure orbit, simulate/measure RM, correct. Compare simulated/measured</a:t>
            </a:r>
          </a:p>
          <a:p>
            <a:pPr marL="342900" indent="-342900">
              <a:buAutoNum type="arabicParenR"/>
            </a:pPr>
            <a:r>
              <a:rPr lang="en-US" dirty="0"/>
              <a:t>Set gradient quad errors, correct tune. Same with </a:t>
            </a:r>
            <a:r>
              <a:rPr lang="en-US" dirty="0" err="1"/>
              <a:t>sextupole</a:t>
            </a:r>
            <a:r>
              <a:rPr lang="en-US" dirty="0"/>
              <a:t> misalignments.</a:t>
            </a:r>
          </a:p>
          <a:p>
            <a:pPr marL="342900" indent="-342900">
              <a:buAutoNum type="arabicParenR"/>
            </a:pPr>
            <a:r>
              <a:rPr lang="en-US" dirty="0"/>
              <a:t>Several error seeds, look at distribution of emittances.</a:t>
            </a:r>
          </a:p>
          <a:p>
            <a:pPr marL="342900" indent="-342900">
              <a:buAutoNum type="arabicParenR"/>
            </a:pPr>
            <a:r>
              <a:rPr lang="en-US" dirty="0"/>
              <a:t>DA evolution increasing errors.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7D124-9957-644E-9147-676DF9BB4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9D4D-87D0-DD47-B9CB-537FA64E41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04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29E4-EAD2-944F-933A-02F05408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BF5F-0110-C94A-8377-C286A744F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  <a:p>
            <a:endParaRPr lang="en-US" dirty="0"/>
          </a:p>
          <a:p>
            <a:r>
              <a:rPr lang="en-US" dirty="0"/>
              <a:t>Exercises:</a:t>
            </a:r>
          </a:p>
          <a:p>
            <a:pPr marL="342900" indent="-342900">
              <a:buAutoNum type="arabicParenR"/>
            </a:pPr>
            <a:r>
              <a:rPr lang="en-US" dirty="0"/>
              <a:t>Match beta functions in FODO lattice</a:t>
            </a:r>
          </a:p>
          <a:p>
            <a:pPr marL="342900" indent="-342900">
              <a:buAutoNum type="arabicParenR"/>
            </a:pPr>
            <a:r>
              <a:rPr lang="en-US" dirty="0"/>
              <a:t>Match dispersion suppressor</a:t>
            </a:r>
          </a:p>
          <a:p>
            <a:pPr marL="342900" indent="-342900">
              <a:buAutoNum type="arabicParenR"/>
            </a:pPr>
            <a:r>
              <a:rPr lang="en-US" dirty="0"/>
              <a:t>Match with initial conditions</a:t>
            </a:r>
          </a:p>
          <a:p>
            <a:pPr marL="342900" indent="-342900">
              <a:buAutoNum type="arabicParenR"/>
            </a:pPr>
            <a:r>
              <a:rPr lang="en-US" dirty="0"/>
              <a:t>Optimize dipole field profile to minimize effective emittance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6AAED-E950-2144-8D64-25240A865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D409-0AD9-A54A-9E1B-0E74257DB2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36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55B4-6C9B-FC49-9A97-3E5F4214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EED0-EC33-9549-BF1B-DBF1D6EB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December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an open </a:t>
            </a:r>
            <a:r>
              <a:rPr lang="fr-FR" dirty="0" err="1"/>
              <a:t>list</a:t>
            </a:r>
            <a:r>
              <a:rPr lang="fr-FR" dirty="0"/>
              <a:t> of topics to </a:t>
            </a:r>
            <a:r>
              <a:rPr lang="fr-FR" dirty="0" err="1"/>
              <a:t>study</a:t>
            </a:r>
            <a:r>
              <a:rPr lang="fr-FR" dirty="0"/>
              <a:t>: </a:t>
            </a:r>
          </a:p>
          <a:p>
            <a:r>
              <a:rPr lang="fr-FR" dirty="0"/>
              <a:t>- 8 </a:t>
            </a:r>
            <a:r>
              <a:rPr lang="fr-FR" dirty="0" err="1"/>
              <a:t>bend</a:t>
            </a:r>
            <a:r>
              <a:rPr lang="fr-FR" dirty="0"/>
              <a:t> achromat option</a:t>
            </a:r>
          </a:p>
          <a:p>
            <a:r>
              <a:rPr lang="fr-FR" dirty="0"/>
              <a:t>- short </a:t>
            </a:r>
            <a:r>
              <a:rPr lang="fr-FR" dirty="0" err="1"/>
              <a:t>bend</a:t>
            </a:r>
            <a:r>
              <a:rPr lang="fr-FR" dirty="0"/>
              <a:t> in the middle of the </a:t>
            </a:r>
            <a:r>
              <a:rPr lang="fr-FR" dirty="0" err="1"/>
              <a:t>cell</a:t>
            </a:r>
            <a:r>
              <a:rPr lang="fr-FR" dirty="0"/>
              <a:t> for </a:t>
            </a:r>
            <a:r>
              <a:rPr lang="fr-FR" dirty="0" err="1"/>
              <a:t>Bending</a:t>
            </a:r>
            <a:r>
              <a:rPr lang="fr-FR" dirty="0"/>
              <a:t> </a:t>
            </a:r>
            <a:r>
              <a:rPr lang="fr-FR" dirty="0" err="1"/>
              <a:t>Magnet</a:t>
            </a:r>
            <a:r>
              <a:rPr lang="fr-FR" dirty="0"/>
              <a:t> </a:t>
            </a:r>
            <a:r>
              <a:rPr lang="fr-FR" dirty="0" err="1"/>
              <a:t>beamlines</a:t>
            </a:r>
            <a:endParaRPr lang="fr-FR" dirty="0"/>
          </a:p>
          <a:p>
            <a:r>
              <a:rPr lang="fr-FR" dirty="0"/>
              <a:t>- long straight section of 10-15m for large beta at injection, </a:t>
            </a:r>
            <a:r>
              <a:rPr lang="fr-FR" dirty="0" err="1"/>
              <a:t>symmetric</a:t>
            </a:r>
            <a:r>
              <a:rPr lang="fr-FR" dirty="0"/>
              <a:t> on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sides</a:t>
            </a:r>
            <a:r>
              <a:rPr lang="fr-FR" dirty="0"/>
              <a:t> of the ring.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topics? 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sufficient</a:t>
            </a:r>
            <a:r>
              <a:rPr lang="fr-FR" dirty="0"/>
              <a:t> time and </a:t>
            </a:r>
            <a:r>
              <a:rPr lang="fr-FR" dirty="0" err="1"/>
              <a:t>manpower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r>
              <a:rPr lang="fr-FR" dirty="0"/>
              <a:t>-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tolerance</a:t>
            </a:r>
            <a:r>
              <a:rPr lang="fr-FR" dirty="0"/>
              <a:t> </a:t>
            </a:r>
            <a:r>
              <a:rPr lang="fr-FR" dirty="0" err="1"/>
              <a:t>studies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dynamic</a:t>
            </a:r>
            <a:r>
              <a:rPr lang="fr-FR" dirty="0"/>
              <a:t> aperture/ </a:t>
            </a:r>
            <a:r>
              <a:rPr lang="fr-FR" dirty="0" err="1"/>
              <a:t>lifetime</a:t>
            </a:r>
            <a:r>
              <a:rPr lang="fr-FR" dirty="0"/>
              <a:t>/ injection </a:t>
            </a:r>
            <a:r>
              <a:rPr lang="fr-FR" dirty="0" err="1"/>
              <a:t>efficiency</a:t>
            </a:r>
            <a:r>
              <a:rPr lang="fr-FR" dirty="0"/>
              <a:t> </a:t>
            </a:r>
            <a:r>
              <a:rPr lang="fr-FR" dirty="0" err="1"/>
              <a:t>estimates</a:t>
            </a:r>
            <a:r>
              <a:rPr lang="fr-FR" dirty="0"/>
              <a:t> (cluster </a:t>
            </a:r>
            <a:r>
              <a:rPr lang="fr-FR" dirty="0" err="1"/>
              <a:t>computing</a:t>
            </a:r>
            <a:r>
              <a:rPr lang="fr-FR" dirty="0"/>
              <a:t>)</a:t>
            </a:r>
          </a:p>
          <a:p>
            <a:r>
              <a:rPr lang="fr-FR" dirty="0"/>
              <a:t>- booster </a:t>
            </a:r>
            <a:r>
              <a:rPr lang="fr-FR" dirty="0" err="1"/>
              <a:t>lattice</a:t>
            </a:r>
            <a:r>
              <a:rPr lang="fr-FR" dirty="0"/>
              <a:t> </a:t>
            </a:r>
            <a:r>
              <a:rPr lang="fr-FR" dirty="0" err="1"/>
              <a:t>optics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transfer</a:t>
            </a:r>
            <a:r>
              <a:rPr lang="fr-FR" dirty="0"/>
              <a:t> line </a:t>
            </a:r>
            <a:r>
              <a:rPr lang="fr-FR" dirty="0" err="1"/>
              <a:t>optics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7C5E-62AD-BF41-BDB5-E15E05D49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97AE9-9EAD-DE47-9107-50E52FE02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0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E0B3-1B12-3C4A-B1C4-15403EB6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Build a FODO Lattice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889F0-BBD9-DF4E-80FB-AE1F432A2D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47AE6-9CFD-E249-BB8A-22256C5144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8739D-3AA3-F146-B2DE-015404FBA231}"/>
              </a:ext>
            </a:extLst>
          </p:cNvPr>
          <p:cNvSpPr txBox="1"/>
          <p:nvPr/>
        </p:nvSpPr>
        <p:spPr>
          <a:xfrm>
            <a:off x="1271464" y="2315968"/>
            <a:ext cx="16786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 = 3m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2C64A4-2427-F14B-9F90-D72012F07977}"/>
              </a:ext>
            </a:extLst>
          </p:cNvPr>
          <p:cNvSpPr txBox="1"/>
          <p:nvPr/>
        </p:nvSpPr>
        <p:spPr>
          <a:xfrm>
            <a:off x="1271464" y="1392638"/>
            <a:ext cx="1838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dirty="0" err="1">
                <a:latin typeface="Courier" pitchFamily="2" charset="0"/>
              </a:rPr>
              <a:t>atdrift</a:t>
            </a:r>
            <a:r>
              <a:rPr lang="en-US" dirty="0"/>
              <a:t> </a:t>
            </a:r>
          </a:p>
          <a:p>
            <a:r>
              <a:rPr lang="en-US" dirty="0" err="1">
                <a:latin typeface="Courier" pitchFamily="2" charset="0"/>
              </a:rPr>
              <a:t>atquadrupole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01F7C-E94C-1B48-9637-CBD685B67D10}"/>
              </a:ext>
            </a:extLst>
          </p:cNvPr>
          <p:cNvSpPr txBox="1"/>
          <p:nvPr/>
        </p:nvSpPr>
        <p:spPr>
          <a:xfrm>
            <a:off x="1271464" y="422108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 the beta functions behave as you would expect?</a:t>
            </a:r>
          </a:p>
          <a:p>
            <a:endParaRPr lang="en-US" i="1" dirty="0"/>
          </a:p>
          <a:p>
            <a:r>
              <a:rPr lang="en-US" i="1" dirty="0"/>
              <a:t>What is the natural emittance of this lattice?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3EE3BD-55B1-C14F-968C-E9F2C0154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57" y="908720"/>
            <a:ext cx="7150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61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F225-2FE9-6D4F-BB02-77F22D63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8D61-A49F-2D49-BBEF-7CCBD211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use 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917C-0B8E-B04E-8858-3A32132CE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40C3-3DDC-8B40-98AE-B35E6D408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571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F33-7CE3-EE4F-BF00-33B96B9A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dipoles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D313-F5DF-0148-85D8-C7FB281C7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69F8-BE06-F842-B2E1-7F88E0CFC0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7ECE-8AB5-DE4B-BD44-043D6B5203CC}"/>
              </a:ext>
            </a:extLst>
          </p:cNvPr>
          <p:cNvSpPr txBox="1"/>
          <p:nvPr/>
        </p:nvSpPr>
        <p:spPr>
          <a:xfrm>
            <a:off x="1239983" y="2708920"/>
            <a:ext cx="20120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3m</a:t>
            </a:r>
          </a:p>
          <a:p>
            <a:r>
              <a:rPr lang="en-US" b="1" dirty="0" err="1"/>
              <a:t>Ncells</a:t>
            </a:r>
            <a:r>
              <a:rPr lang="en-US" b="1" dirty="0"/>
              <a:t> = 50;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L/4</a:t>
            </a:r>
          </a:p>
          <a:p>
            <a:r>
              <a:rPr lang="en-US" dirty="0" err="1"/>
              <a:t>L_bend</a:t>
            </a:r>
            <a:r>
              <a:rPr lang="en-US" dirty="0"/>
              <a:t> = L/2</a:t>
            </a:r>
          </a:p>
          <a:p>
            <a:r>
              <a:rPr lang="en-US" dirty="0" err="1"/>
              <a:t>Ang_bend</a:t>
            </a:r>
            <a:r>
              <a:rPr lang="en-US" dirty="0"/>
              <a:t> = ???  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211E-850B-774F-B192-1C9C39B8EE22}"/>
              </a:ext>
            </a:extLst>
          </p:cNvPr>
          <p:cNvSpPr txBox="1"/>
          <p:nvPr/>
        </p:nvSpPr>
        <p:spPr>
          <a:xfrm>
            <a:off x="1271464" y="1392638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above +:</a:t>
            </a:r>
          </a:p>
          <a:p>
            <a:r>
              <a:rPr lang="en-US" dirty="0"/>
              <a:t> </a:t>
            </a:r>
          </a:p>
          <a:p>
            <a:r>
              <a:rPr lang="en-US" dirty="0" err="1">
                <a:latin typeface="Courier" pitchFamily="2" charset="0"/>
              </a:rPr>
              <a:t>atsbend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91D7CA-227E-DB41-957F-68C601E2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908720"/>
            <a:ext cx="7264400" cy="4889500"/>
          </a:xfrm>
        </p:spPr>
      </p:pic>
    </p:spTree>
    <p:extLst>
      <p:ext uri="{BB962C8B-B14F-4D97-AF65-F5344CB8AC3E}">
        <p14:creationId xmlns:p14="http://schemas.microsoft.com/office/powerpoint/2010/main" val="28163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F33-7CE3-EE4F-BF00-33B96B9A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dipoles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D313-F5DF-0148-85D8-C7FB281C7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69F8-BE06-F842-B2E1-7F88E0CFC0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7ECE-8AB5-DE4B-BD44-043D6B5203CC}"/>
              </a:ext>
            </a:extLst>
          </p:cNvPr>
          <p:cNvSpPr txBox="1"/>
          <p:nvPr/>
        </p:nvSpPr>
        <p:spPr>
          <a:xfrm>
            <a:off x="1239983" y="2708920"/>
            <a:ext cx="2948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3m</a:t>
            </a:r>
          </a:p>
          <a:p>
            <a:r>
              <a:rPr lang="en-US" b="1" dirty="0" err="1"/>
              <a:t>Ncells</a:t>
            </a:r>
            <a:r>
              <a:rPr lang="en-US" b="1" dirty="0"/>
              <a:t> = 50;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L/4</a:t>
            </a:r>
          </a:p>
          <a:p>
            <a:r>
              <a:rPr lang="en-US" dirty="0" err="1"/>
              <a:t>L_bend</a:t>
            </a:r>
            <a:r>
              <a:rPr lang="en-US" dirty="0"/>
              <a:t> = L/2</a:t>
            </a:r>
          </a:p>
          <a:p>
            <a:r>
              <a:rPr lang="en-US" dirty="0" err="1"/>
              <a:t>Ang_bend</a:t>
            </a:r>
            <a:r>
              <a:rPr lang="en-US" dirty="0"/>
              <a:t> = </a:t>
            </a:r>
            <a:r>
              <a:rPr lang="en-US" i="1" dirty="0"/>
              <a:t>2pi/ </a:t>
            </a:r>
            <a:r>
              <a:rPr lang="en-US" i="1" dirty="0" err="1"/>
              <a:t>Ncells</a:t>
            </a:r>
            <a:r>
              <a:rPr lang="en-US" i="1" dirty="0"/>
              <a:t> /2  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211E-850B-774F-B192-1C9C39B8EE22}"/>
              </a:ext>
            </a:extLst>
          </p:cNvPr>
          <p:cNvSpPr txBox="1"/>
          <p:nvPr/>
        </p:nvSpPr>
        <p:spPr>
          <a:xfrm>
            <a:off x="1271464" y="1392638"/>
            <a:ext cx="1550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above +:</a:t>
            </a:r>
          </a:p>
          <a:p>
            <a:r>
              <a:rPr lang="en-US" dirty="0"/>
              <a:t> </a:t>
            </a:r>
          </a:p>
          <a:p>
            <a:r>
              <a:rPr lang="en-US" dirty="0" err="1">
                <a:latin typeface="Courier" pitchFamily="2" charset="0"/>
              </a:rPr>
              <a:t>atsbend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48EA9F2D-270F-5D4B-80CA-403CEB154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295800" y="908720"/>
            <a:ext cx="7264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7F6F-CA6B-3B4A-B7CC-DE222AE5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Compute emittance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F081C-AACB-FE41-A8AA-4BF256294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B754-98EC-1B45-BD2B-B019F10E3C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85BFA3-99E5-A94A-8241-9E0C60D5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04" y="764704"/>
            <a:ext cx="7295196" cy="53990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DC6A7F-BCEB-374E-A5E9-EB2C0B6CC197}"/>
              </a:ext>
            </a:extLst>
          </p:cNvPr>
          <p:cNvSpPr/>
          <p:nvPr/>
        </p:nvSpPr>
        <p:spPr>
          <a:xfrm>
            <a:off x="5303912" y="1412776"/>
            <a:ext cx="648072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atgetcells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atgetfieldvalues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atlinopt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arrayfun</a:t>
            </a:r>
            <a:r>
              <a:rPr lang="en-US" dirty="0">
                <a:latin typeface="Courier" pitchFamily="2" charset="0"/>
              </a:rPr>
              <a:t> (optional),</a:t>
            </a:r>
            <a:r>
              <a:rPr lang="en-US" dirty="0"/>
              <a:t> to get the relevant quantities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36F17-3B43-4B48-91D2-B1F90BAA6B85}"/>
              </a:ext>
            </a:extLst>
          </p:cNvPr>
          <p:cNvSpPr txBox="1"/>
          <p:nvPr/>
        </p:nvSpPr>
        <p:spPr>
          <a:xfrm>
            <a:off x="969600" y="1273921"/>
            <a:ext cx="2448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bx</a:t>
            </a:r>
            <a:r>
              <a:rPr lang="en-US" dirty="0"/>
              <a:t>= </a:t>
            </a:r>
            <a:r>
              <a:rPr lang="en-US" dirty="0" err="1"/>
              <a:t>beta_x</a:t>
            </a:r>
            <a:endParaRPr lang="en-US" dirty="0"/>
          </a:p>
          <a:p>
            <a:r>
              <a:rPr lang="en-US" dirty="0"/>
              <a:t>dx = Dispersion x</a:t>
            </a:r>
          </a:p>
          <a:p>
            <a:r>
              <a:rPr lang="en-US" dirty="0" err="1"/>
              <a:t>dxp</a:t>
            </a:r>
            <a:r>
              <a:rPr lang="en-US" dirty="0"/>
              <a:t> = </a:t>
            </a:r>
            <a:r>
              <a:rPr lang="en-US" dirty="0" err="1"/>
              <a:t>Disperison</a:t>
            </a:r>
            <a:r>
              <a:rPr lang="en-US" dirty="0"/>
              <a:t> x’</a:t>
            </a:r>
          </a:p>
          <a:p>
            <a:r>
              <a:rPr lang="en-US" dirty="0"/>
              <a:t>ax = </a:t>
            </a:r>
            <a:r>
              <a:rPr lang="en-US" dirty="0" err="1"/>
              <a:t>alpha_x</a:t>
            </a:r>
            <a:endParaRPr lang="en-US" dirty="0"/>
          </a:p>
          <a:p>
            <a:r>
              <a:rPr lang="en-US" dirty="0" err="1"/>
              <a:t>dipAng</a:t>
            </a:r>
            <a:r>
              <a:rPr lang="en-US" dirty="0"/>
              <a:t> = dipole angle</a:t>
            </a:r>
          </a:p>
          <a:p>
            <a:r>
              <a:rPr lang="en-US" dirty="0" err="1"/>
              <a:t>dipLen</a:t>
            </a:r>
            <a:r>
              <a:rPr lang="en-US" dirty="0"/>
              <a:t> = dipole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EC5AB-D22B-3941-B5D8-8FB40718D11E}"/>
              </a:ext>
            </a:extLst>
          </p:cNvPr>
          <p:cNvSpPr txBox="1"/>
          <p:nvPr/>
        </p:nvSpPr>
        <p:spPr>
          <a:xfrm>
            <a:off x="959429" y="3692082"/>
            <a:ext cx="3384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this function and compute emittance for the above lattice. </a:t>
            </a:r>
          </a:p>
          <a:p>
            <a:endParaRPr lang="en-US" dirty="0"/>
          </a:p>
          <a:p>
            <a:r>
              <a:rPr lang="en-US" dirty="0"/>
              <a:t>Should be around 115 </a:t>
            </a:r>
            <a:r>
              <a:rPr lang="en-US" dirty="0" err="1"/>
              <a:t>nm.rad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How to reduce the emittance?</a:t>
            </a:r>
          </a:p>
        </p:txBody>
      </p:sp>
    </p:spTree>
    <p:extLst>
      <p:ext uri="{BB962C8B-B14F-4D97-AF65-F5344CB8AC3E}">
        <p14:creationId xmlns:p14="http://schemas.microsoft.com/office/powerpoint/2010/main" val="278189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7F6F-CA6B-3B4A-B7CC-DE222AE5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Compute emittance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F081C-AACB-FE41-A8AA-4BF256294D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B754-98EC-1B45-BD2B-B019F10E3C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85BFA3-99E5-A94A-8241-9E0C60D5D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04" y="764704"/>
            <a:ext cx="7295196" cy="53990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DC6A7F-BCEB-374E-A5E9-EB2C0B6CC197}"/>
              </a:ext>
            </a:extLst>
          </p:cNvPr>
          <p:cNvSpPr/>
          <p:nvPr/>
        </p:nvSpPr>
        <p:spPr>
          <a:xfrm>
            <a:off x="5303912" y="1412776"/>
            <a:ext cx="6480720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</a:t>
            </a:r>
            <a:r>
              <a:rPr lang="en-US" dirty="0" err="1">
                <a:latin typeface="Courier" pitchFamily="2" charset="0"/>
              </a:rPr>
              <a:t>atgetcells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atgetfieldvalues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atlinopt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arrayfun</a:t>
            </a:r>
            <a:r>
              <a:rPr lang="en-US" dirty="0">
                <a:latin typeface="Courier" pitchFamily="2" charset="0"/>
              </a:rPr>
              <a:t> (optional),</a:t>
            </a:r>
            <a:r>
              <a:rPr lang="en-US" dirty="0"/>
              <a:t> to get the relevant quantities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36F17-3B43-4B48-91D2-B1F90BAA6B85}"/>
              </a:ext>
            </a:extLst>
          </p:cNvPr>
          <p:cNvSpPr txBox="1"/>
          <p:nvPr/>
        </p:nvSpPr>
        <p:spPr>
          <a:xfrm>
            <a:off x="969600" y="1273921"/>
            <a:ext cx="24481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bx</a:t>
            </a:r>
            <a:r>
              <a:rPr lang="en-US" dirty="0"/>
              <a:t>= </a:t>
            </a:r>
            <a:r>
              <a:rPr lang="en-US" dirty="0" err="1"/>
              <a:t>beta_x</a:t>
            </a:r>
            <a:endParaRPr lang="en-US" dirty="0"/>
          </a:p>
          <a:p>
            <a:r>
              <a:rPr lang="en-US" dirty="0"/>
              <a:t>dx = Dispersion x</a:t>
            </a:r>
          </a:p>
          <a:p>
            <a:r>
              <a:rPr lang="en-US" dirty="0" err="1"/>
              <a:t>dxp</a:t>
            </a:r>
            <a:r>
              <a:rPr lang="en-US" dirty="0"/>
              <a:t> = </a:t>
            </a:r>
            <a:r>
              <a:rPr lang="en-US" dirty="0" err="1"/>
              <a:t>Disperison</a:t>
            </a:r>
            <a:r>
              <a:rPr lang="en-US" dirty="0"/>
              <a:t> x’</a:t>
            </a:r>
          </a:p>
          <a:p>
            <a:r>
              <a:rPr lang="en-US" dirty="0"/>
              <a:t>ax = </a:t>
            </a:r>
            <a:r>
              <a:rPr lang="en-US" dirty="0" err="1"/>
              <a:t>alpha_x</a:t>
            </a:r>
            <a:endParaRPr lang="en-US" dirty="0"/>
          </a:p>
          <a:p>
            <a:r>
              <a:rPr lang="en-US" dirty="0" err="1"/>
              <a:t>dipAng</a:t>
            </a:r>
            <a:r>
              <a:rPr lang="en-US" dirty="0"/>
              <a:t> = dipole angle</a:t>
            </a:r>
          </a:p>
          <a:p>
            <a:r>
              <a:rPr lang="en-US" dirty="0" err="1"/>
              <a:t>dipLen</a:t>
            </a:r>
            <a:r>
              <a:rPr lang="en-US" dirty="0"/>
              <a:t> = dipole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EC5AB-D22B-3941-B5D8-8FB40718D11E}"/>
              </a:ext>
            </a:extLst>
          </p:cNvPr>
          <p:cNvSpPr txBox="1"/>
          <p:nvPr/>
        </p:nvSpPr>
        <p:spPr>
          <a:xfrm>
            <a:off x="959429" y="3692082"/>
            <a:ext cx="3384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this function and compute emittance for the above lattice. </a:t>
            </a:r>
          </a:p>
          <a:p>
            <a:endParaRPr lang="en-US" dirty="0"/>
          </a:p>
          <a:p>
            <a:r>
              <a:rPr lang="en-US" dirty="0"/>
              <a:t>Should be around 115 </a:t>
            </a:r>
            <a:r>
              <a:rPr lang="en-US" dirty="0" err="1"/>
              <a:t>nm.rad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How to reduce the emittance?</a:t>
            </a:r>
          </a:p>
          <a:p>
            <a:r>
              <a:rPr lang="en-US" i="1" dirty="0"/>
              <a:t>Place dipoles in low beta and low dispersion regions.</a:t>
            </a:r>
          </a:p>
        </p:txBody>
      </p:sp>
    </p:spTree>
    <p:extLst>
      <p:ext uri="{BB962C8B-B14F-4D97-AF65-F5344CB8AC3E}">
        <p14:creationId xmlns:p14="http://schemas.microsoft.com/office/powerpoint/2010/main" val="41797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99EE-317E-D744-8A0C-F63869E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Move dipole to low horizontal beta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37A2-1045-DB43-AAD6-78D5E5FBD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AF74-7FBE-D643-8BF6-EAF3371017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A600-2AFC-CA4B-980A-5BE6B790ED24}"/>
              </a:ext>
            </a:extLst>
          </p:cNvPr>
          <p:cNvSpPr txBox="1"/>
          <p:nvPr/>
        </p:nvSpPr>
        <p:spPr>
          <a:xfrm>
            <a:off x="1303524" y="2327352"/>
            <a:ext cx="167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 = 3m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L/4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55F7B-BCE1-5F47-8499-9796C1F2608D}"/>
              </a:ext>
            </a:extLst>
          </p:cNvPr>
          <p:cNvSpPr txBox="1"/>
          <p:nvPr/>
        </p:nvSpPr>
        <p:spPr>
          <a:xfrm>
            <a:off x="1271464" y="1093314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dirty="0" err="1">
                <a:latin typeface="Courier" pitchFamily="2" charset="0"/>
              </a:rPr>
              <a:t>atdrift</a:t>
            </a:r>
            <a:r>
              <a:rPr lang="en-US" dirty="0"/>
              <a:t> </a:t>
            </a:r>
          </a:p>
          <a:p>
            <a:r>
              <a:rPr lang="en-US" dirty="0" err="1"/>
              <a:t>atsbend</a:t>
            </a:r>
            <a:endParaRPr lang="en-US" dirty="0"/>
          </a:p>
          <a:p>
            <a:r>
              <a:rPr lang="en-US" dirty="0" err="1">
                <a:latin typeface="Courier" pitchFamily="2" charset="0"/>
              </a:rPr>
              <a:t>atquadrupole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71BB1-28F0-C64F-8D86-63F38B4E9381}"/>
              </a:ext>
            </a:extLst>
          </p:cNvPr>
          <p:cNvSpPr txBox="1"/>
          <p:nvPr/>
        </p:nvSpPr>
        <p:spPr>
          <a:xfrm>
            <a:off x="969600" y="4103110"/>
            <a:ext cx="37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emittance for this lattice. </a:t>
            </a:r>
          </a:p>
          <a:p>
            <a:endParaRPr lang="en-US" dirty="0"/>
          </a:p>
          <a:p>
            <a:r>
              <a:rPr lang="en-US" dirty="0"/>
              <a:t>Should be around 392 </a:t>
            </a:r>
            <a:r>
              <a:rPr lang="en-US" dirty="0" err="1"/>
              <a:t>nm.rad</a:t>
            </a:r>
            <a:r>
              <a:rPr lang="en-US" dirty="0"/>
              <a:t> (!)</a:t>
            </a:r>
          </a:p>
          <a:p>
            <a:endParaRPr lang="en-US" i="1" dirty="0"/>
          </a:p>
          <a:p>
            <a:r>
              <a:rPr lang="en-US" i="1" dirty="0"/>
              <a:t>Why?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F2E46E1-08EF-1F44-8669-0D436FEB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00" y="980728"/>
            <a:ext cx="7289800" cy="4914900"/>
          </a:xfrm>
        </p:spPr>
      </p:pic>
    </p:spTree>
    <p:extLst>
      <p:ext uri="{BB962C8B-B14F-4D97-AF65-F5344CB8AC3E}">
        <p14:creationId xmlns:p14="http://schemas.microsoft.com/office/powerpoint/2010/main" val="79972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99EE-317E-D744-8A0C-F63869E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Move dipole to low horizontal beta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37A2-1045-DB43-AAD6-78D5E5FBD6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AF74-7FBE-D643-8BF6-EAF3371017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 AT Training l 3-5 April 2019 l L.Carver S.Liuzzo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A600-2AFC-CA4B-980A-5BE6B790ED24}"/>
              </a:ext>
            </a:extLst>
          </p:cNvPr>
          <p:cNvSpPr txBox="1"/>
          <p:nvPr/>
        </p:nvSpPr>
        <p:spPr>
          <a:xfrm>
            <a:off x="1303524" y="2327352"/>
            <a:ext cx="16786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L = 3m</a:t>
            </a:r>
          </a:p>
          <a:p>
            <a:r>
              <a:rPr lang="en-US" dirty="0"/>
              <a:t>K = 0.1*sqrt(2)</a:t>
            </a:r>
          </a:p>
          <a:p>
            <a:r>
              <a:rPr lang="en-US" dirty="0" err="1"/>
              <a:t>L_drift</a:t>
            </a:r>
            <a:r>
              <a:rPr lang="en-US" dirty="0"/>
              <a:t> = L/4</a:t>
            </a:r>
          </a:p>
          <a:p>
            <a:r>
              <a:rPr lang="en-US" dirty="0" err="1"/>
              <a:t>L_quad</a:t>
            </a:r>
            <a:r>
              <a:rPr lang="en-US" dirty="0"/>
              <a:t> = L/4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55F7B-BCE1-5F47-8499-9796C1F2608D}"/>
              </a:ext>
            </a:extLst>
          </p:cNvPr>
          <p:cNvSpPr txBox="1"/>
          <p:nvPr/>
        </p:nvSpPr>
        <p:spPr>
          <a:xfrm>
            <a:off x="1271464" y="1093314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Use:</a:t>
            </a:r>
          </a:p>
          <a:p>
            <a:r>
              <a:rPr lang="en-US" dirty="0" err="1">
                <a:latin typeface="Courier" pitchFamily="2" charset="0"/>
              </a:rPr>
              <a:t>atdrift</a:t>
            </a:r>
            <a:r>
              <a:rPr lang="en-US" dirty="0"/>
              <a:t> </a:t>
            </a:r>
          </a:p>
          <a:p>
            <a:r>
              <a:rPr lang="en-US" dirty="0" err="1"/>
              <a:t>atsbend</a:t>
            </a:r>
            <a:endParaRPr lang="en-US" dirty="0"/>
          </a:p>
          <a:p>
            <a:r>
              <a:rPr lang="en-US" dirty="0" err="1">
                <a:latin typeface="Courier" pitchFamily="2" charset="0"/>
              </a:rPr>
              <a:t>atquadrupole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71BB1-28F0-C64F-8D86-63F38B4E9381}"/>
              </a:ext>
            </a:extLst>
          </p:cNvPr>
          <p:cNvSpPr txBox="1"/>
          <p:nvPr/>
        </p:nvSpPr>
        <p:spPr>
          <a:xfrm>
            <a:off x="969600" y="4103110"/>
            <a:ext cx="37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emittance for this lattice. </a:t>
            </a:r>
          </a:p>
          <a:p>
            <a:endParaRPr lang="en-US" dirty="0"/>
          </a:p>
          <a:p>
            <a:r>
              <a:rPr lang="en-US" dirty="0"/>
              <a:t>Should be around 392 </a:t>
            </a:r>
            <a:r>
              <a:rPr lang="en-US" dirty="0" err="1"/>
              <a:t>nm.rad</a:t>
            </a:r>
            <a:r>
              <a:rPr lang="en-US" dirty="0"/>
              <a:t> (!)</a:t>
            </a:r>
          </a:p>
          <a:p>
            <a:endParaRPr lang="en-US" i="1" dirty="0"/>
          </a:p>
          <a:p>
            <a:r>
              <a:rPr lang="en-US" i="1" dirty="0"/>
              <a:t>Why? The dispersion function is now much bigger than before.</a:t>
            </a:r>
          </a:p>
        </p:txBody>
      </p:sp>
      <p:pic>
        <p:nvPicPr>
          <p:cNvPr id="11" name="Content Placeholder 13">
            <a:extLst>
              <a:ext uri="{FF2B5EF4-FFF2-40B4-BE49-F238E27FC236}">
                <a16:creationId xmlns:a16="http://schemas.microsoft.com/office/drawing/2014/main" id="{79C28542-8F96-1448-BBEC-41644FED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662200" y="980728"/>
            <a:ext cx="7289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9794"/>
      </p:ext>
    </p:extLst>
  </p:cSld>
  <p:clrMapOvr>
    <a:masterClrMapping/>
  </p:clrMapOvr>
</p:sld>
</file>

<file path=ppt/theme/theme1.xml><?xml version="1.0" encoding="utf-8"?>
<a:theme xmlns:a="http://schemas.openxmlformats.org/drawingml/2006/main" name="ESRF-default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Large" id="{B15BCB97-A8FD-D541-8A4F-8B7C02A4B762}" vid="{1D0DB679-6EAB-7647-A91B-77781071AD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ESRF-default</Template>
  <TotalTime>5604</TotalTime>
  <Words>1908</Words>
  <Application>Microsoft Macintosh PowerPoint</Application>
  <PresentationFormat>Widescreen</PresentationFormat>
  <Paragraphs>374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</vt:lpstr>
      <vt:lpstr>ITCOfficinaSans LT Book</vt:lpstr>
      <vt:lpstr>Wingdings</vt:lpstr>
      <vt:lpstr>ESRF-default</vt:lpstr>
      <vt:lpstr>PowerPoint Presentation</vt:lpstr>
      <vt:lpstr>From FODO lattice to Double Bend Achromat lattice </vt:lpstr>
      <vt:lpstr>1) Build a FODO Lattice</vt:lpstr>
      <vt:lpstr>Introduce dipoles</vt:lpstr>
      <vt:lpstr>Introduce dipoles</vt:lpstr>
      <vt:lpstr>3) Compute emittance</vt:lpstr>
      <vt:lpstr>3) Compute emittance</vt:lpstr>
      <vt:lpstr>4) Move dipole to low horizontal beta region</vt:lpstr>
      <vt:lpstr>4) Move dipole to low horizontal beta region</vt:lpstr>
      <vt:lpstr>5) Introduce straight section</vt:lpstr>
      <vt:lpstr>lattice matching</vt:lpstr>
      <vt:lpstr>6) Match lattice optics</vt:lpstr>
      <vt:lpstr>Evolution of dispersion</vt:lpstr>
      <vt:lpstr>6) Match dispersion at straight sections to zero</vt:lpstr>
      <vt:lpstr>Build a symmetric cell</vt:lpstr>
      <vt:lpstr>Match periodic cell</vt:lpstr>
      <vt:lpstr>7) Introduce sextupoles</vt:lpstr>
      <vt:lpstr>7) Introduce sextupoles</vt:lpstr>
      <vt:lpstr>8) Add an RF cavity</vt:lpstr>
      <vt:lpstr>9) match tune</vt:lpstr>
      <vt:lpstr>10) tracking</vt:lpstr>
      <vt:lpstr>10) tracking</vt:lpstr>
      <vt:lpstr>11) Dynamic aperture</vt:lpstr>
      <vt:lpstr>Further exercises</vt:lpstr>
      <vt:lpstr>outline</vt:lpstr>
      <vt:lpstr>Outline </vt:lpstr>
      <vt:lpstr>Outline </vt:lpstr>
      <vt:lpstr>Outline </vt:lpstr>
      <vt:lpstr>Real work</vt:lpstr>
      <vt:lpstr>Conclusion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2019-03-29T13:17:26Z</dcterms:created>
  <dcterms:modified xsi:type="dcterms:W3CDTF">2019-04-05T07:54:56Z</dcterms:modified>
</cp:coreProperties>
</file>