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72"/>
    <p:restoredTop sz="94660"/>
  </p:normalViewPr>
  <p:slideViewPr>
    <p:cSldViewPr showGuides="1">
      <p:cViewPr>
        <p:scale>
          <a:sx n="132" d="100"/>
          <a:sy n="132" d="100"/>
        </p:scale>
        <p:origin x="336" y="528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0B7580D-FA58-C84E-89AE-322C40C3E5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0D4B-AA14-2C42-BE90-6EB60DBEFA84}" type="datetimeFigureOut">
              <a:rPr lang="en-GB" smtClean="0"/>
              <a:t>29/09/2023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l AT workshop l 2-3 October 2023 l N. Carmignani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 rotWithShape="1">
          <a:blip r:embed="rId2" cstate="print"/>
          <a:srcRect b="17491"/>
          <a:stretch/>
        </p:blipFill>
        <p:spPr>
          <a:xfrm>
            <a:off x="972000" y="3001516"/>
            <a:ext cx="7200000" cy="2376264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F914D3-D6F0-374A-AA8F-4A7D55FCB6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8175" y="1273324"/>
            <a:ext cx="5256213" cy="792088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 sz="1700">
                <a:solidFill>
                  <a:schemeClr val="tx1"/>
                </a:solidFill>
              </a:defRPr>
            </a:lvl2pPr>
          </a:lstStyle>
          <a:p>
            <a:r>
              <a:rPr lang="en-GB" dirty="0"/>
              <a:t>Title of the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FFF11-EC96-3C46-9CAC-A1867588E6D2}"/>
              </a:ext>
            </a:extLst>
          </p:cNvPr>
          <p:cNvSpPr/>
          <p:nvPr userDrawn="1"/>
        </p:nvSpPr>
        <p:spPr>
          <a:xfrm>
            <a:off x="0" y="242545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/>
              <a:t>Nicola Carmignani, Simone Liuzzo, Lee Carver</a:t>
            </a:r>
          </a:p>
          <a:p>
            <a:pPr lvl="0" algn="ctr"/>
            <a:endParaRPr lang="en-GB" dirty="0"/>
          </a:p>
          <a:p>
            <a:pPr lvl="0" algn="ctr"/>
            <a:r>
              <a:rPr lang="en-GB" dirty="0"/>
              <a:t>AT workshop – 3/10/2023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03/10/2023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 AT workshop l 2-3 October 2023 l N. Carmignani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DDE7E-E9FF-204D-90BE-98D8142CA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AT tutorial</a:t>
            </a:r>
          </a:p>
        </p:txBody>
      </p:sp>
    </p:spTree>
    <p:extLst>
      <p:ext uri="{BB962C8B-B14F-4D97-AF65-F5344CB8AC3E}">
        <p14:creationId xmlns:p14="http://schemas.microsoft.com/office/powerpoint/2010/main" val="33289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DB36-C52F-A148-9DCD-E695FAF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2779-1397-9542-A07B-46C322C7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01" y="805272"/>
            <a:ext cx="3725927" cy="433198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AT is a code developed in early 2000 by Andrei </a:t>
            </a:r>
            <a:r>
              <a:rPr lang="en-GB" dirty="0" err="1">
                <a:solidFill>
                  <a:schemeClr val="accent1"/>
                </a:solidFill>
              </a:rPr>
              <a:t>Terebilo</a:t>
            </a:r>
            <a:r>
              <a:rPr lang="en-GB" dirty="0">
                <a:solidFill>
                  <a:schemeClr val="accent1"/>
                </a:solidFill>
              </a:rPr>
              <a:t> at SLAC.</a:t>
            </a:r>
          </a:p>
          <a:p>
            <a:r>
              <a:rPr lang="en-GB" dirty="0">
                <a:solidFill>
                  <a:schemeClr val="accent1"/>
                </a:solidFill>
              </a:rPr>
              <a:t>Here we talk about the MATLAB version, if you are interested on the new </a:t>
            </a:r>
            <a:r>
              <a:rPr lang="en-GB" dirty="0" err="1">
                <a:solidFill>
                  <a:schemeClr val="accent1"/>
                </a:solidFill>
              </a:rPr>
              <a:t>pyAT</a:t>
            </a:r>
            <a:r>
              <a:rPr lang="en-GB" dirty="0">
                <a:solidFill>
                  <a:schemeClr val="accent1"/>
                </a:solidFill>
              </a:rPr>
              <a:t> go to the other presentation.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Installation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Normal users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Developers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PassMethod</a:t>
            </a:r>
            <a:r>
              <a:rPr lang="en-GB" dirty="0">
                <a:solidFill>
                  <a:schemeClr val="accent1"/>
                </a:solidFill>
              </a:rPr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A66B-B10E-D24B-8EEE-66C10545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8FECC-DBB3-2249-9EAE-2ECF73FA2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13EE-4C9C-A042-A052-A40DFF4B94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E9580-CBC6-4A41-A68E-846AE125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33458"/>
            <a:ext cx="4572000" cy="1391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E95DF4-B76F-824C-A141-FAF49D1D9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7500"/>
            <a:ext cx="2761798" cy="2279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D0C1B2-C0BA-E44D-A18D-2BBA21C4E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32" y="2857500"/>
            <a:ext cx="2510432" cy="2280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5B4790-CFC5-D04A-BF09-2ABAEE0FCB90}"/>
              </a:ext>
            </a:extLst>
          </p:cNvPr>
          <p:cNvSpPr txBox="1"/>
          <p:nvPr/>
        </p:nvSpPr>
        <p:spPr>
          <a:xfrm>
            <a:off x="4196314" y="24903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23B44-41F4-8A46-9686-E7D0DA254FB8}"/>
              </a:ext>
            </a:extLst>
          </p:cNvPr>
          <p:cNvSpPr txBox="1"/>
          <p:nvPr/>
        </p:nvSpPr>
        <p:spPr>
          <a:xfrm>
            <a:off x="7144434" y="24881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4406D-560E-3243-9F59-D37AE4A2A501}"/>
              </a:ext>
            </a:extLst>
          </p:cNvPr>
          <p:cNvSpPr/>
          <p:nvPr/>
        </p:nvSpPr>
        <p:spPr>
          <a:xfrm>
            <a:off x="4196314" y="2037963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https://</a:t>
            </a:r>
            <a:r>
              <a:rPr lang="en-GB" b="1" dirty="0" err="1">
                <a:solidFill>
                  <a:schemeClr val="accent1"/>
                </a:solidFill>
              </a:rPr>
              <a:t>atcollab.github.io</a:t>
            </a:r>
            <a:r>
              <a:rPr lang="en-GB" b="1" dirty="0">
                <a:solidFill>
                  <a:schemeClr val="accent1"/>
                </a:solidFill>
              </a:rPr>
              <a:t>/at/</a:t>
            </a:r>
            <a:r>
              <a:rPr lang="en-GB" b="1" dirty="0" err="1">
                <a:solidFill>
                  <a:schemeClr val="accent1"/>
                </a:solidFill>
              </a:rPr>
              <a:t>index.html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7739-A13A-CD42-A320-003B2AA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System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EC60-9CA3-1C4C-BCE8-64DED0E5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chemeClr val="accent1"/>
                </a:solidFill>
              </a:rPr>
              <a:t>AT </a:t>
            </a:r>
            <a:r>
              <a:rPr lang="fr-FR" b="0" dirty="0" err="1">
                <a:solidFill>
                  <a:schemeClr val="accent1"/>
                </a:solidFill>
              </a:rPr>
              <a:t>is</a:t>
            </a:r>
            <a:r>
              <a:rPr lang="fr-FR" b="0" dirty="0">
                <a:solidFill>
                  <a:schemeClr val="accent1"/>
                </a:solidFill>
              </a:rPr>
              <a:t> compatible </a:t>
            </a:r>
            <a:r>
              <a:rPr lang="fr-FR" b="0" dirty="0" err="1">
                <a:solidFill>
                  <a:schemeClr val="accent1"/>
                </a:solidFill>
              </a:rPr>
              <a:t>with</a:t>
            </a:r>
            <a:r>
              <a:rPr lang="fr-FR" b="0" dirty="0">
                <a:solidFill>
                  <a:schemeClr val="accent1"/>
                </a:solidFill>
              </a:rPr>
              <a:t> Matlab release 2016b (Matlab 9.1) or </a:t>
            </a:r>
            <a:r>
              <a:rPr lang="fr-FR" b="0" dirty="0" err="1">
                <a:solidFill>
                  <a:schemeClr val="accent1"/>
                </a:solidFill>
              </a:rPr>
              <a:t>newer</a:t>
            </a:r>
            <a:r>
              <a:rPr lang="fr-FR" b="0" dirty="0">
                <a:solidFill>
                  <a:schemeClr val="accent1"/>
                </a:solidFill>
              </a:rPr>
              <a:t>.</a:t>
            </a:r>
          </a:p>
          <a:p>
            <a:endParaRPr lang="fr-FR" b="0" dirty="0">
              <a:solidFill>
                <a:schemeClr val="accent1"/>
              </a:solidFill>
            </a:endParaRPr>
          </a:p>
          <a:p>
            <a:r>
              <a:rPr lang="fr-FR" b="0" dirty="0">
                <a:solidFill>
                  <a:schemeClr val="accent1"/>
                </a:solidFill>
              </a:rPr>
              <a:t>AT </a:t>
            </a:r>
            <a:r>
              <a:rPr lang="fr-FR" b="0" dirty="0" err="1">
                <a:solidFill>
                  <a:schemeClr val="accent1"/>
                </a:solidFill>
              </a:rPr>
              <a:t>runs</a:t>
            </a:r>
            <a:r>
              <a:rPr lang="fr-FR" b="0" dirty="0">
                <a:solidFill>
                  <a:schemeClr val="accent1"/>
                </a:solidFill>
              </a:rPr>
              <a:t> on Linux, Windows or </a:t>
            </a:r>
            <a:r>
              <a:rPr lang="fr-FR" b="0" dirty="0" err="1">
                <a:solidFill>
                  <a:schemeClr val="accent1"/>
                </a:solidFill>
              </a:rPr>
              <a:t>MacOS</a:t>
            </a:r>
            <a:r>
              <a:rPr lang="fr-FR" b="0" dirty="0">
                <a:solidFill>
                  <a:schemeClr val="accent1"/>
                </a:solidFill>
              </a:rPr>
              <a:t>.</a:t>
            </a:r>
          </a:p>
          <a:p>
            <a:endParaRPr lang="fr-FR" b="0" dirty="0">
              <a:solidFill>
                <a:schemeClr val="accent1"/>
              </a:solidFill>
            </a:endParaRPr>
          </a:p>
          <a:p>
            <a:r>
              <a:rPr lang="fr-FR" b="0" dirty="0">
                <a:solidFill>
                  <a:schemeClr val="accent1"/>
                </a:solidFill>
              </a:rPr>
              <a:t>AT </a:t>
            </a:r>
            <a:r>
              <a:rPr lang="fr-FR" b="0" dirty="0" err="1">
                <a:solidFill>
                  <a:schemeClr val="accent1"/>
                </a:solidFill>
              </a:rPr>
              <a:t>needs</a:t>
            </a:r>
            <a:r>
              <a:rPr lang="fr-FR" b="0" dirty="0">
                <a:solidFill>
                  <a:schemeClr val="accent1"/>
                </a:solidFill>
              </a:rPr>
              <a:t> a C/C++ compiler compatible </a:t>
            </a:r>
            <a:r>
              <a:rPr lang="fr-FR" b="0" dirty="0" err="1">
                <a:solidFill>
                  <a:schemeClr val="accent1"/>
                </a:solidFill>
              </a:rPr>
              <a:t>with</a:t>
            </a:r>
            <a:r>
              <a:rPr lang="fr-FR" b="0" dirty="0">
                <a:solidFill>
                  <a:schemeClr val="accent1"/>
                </a:solidFill>
              </a:rPr>
              <a:t> the Matlab version </a:t>
            </a:r>
            <a:r>
              <a:rPr lang="fr-FR" b="0" dirty="0" err="1">
                <a:solidFill>
                  <a:schemeClr val="accent1"/>
                </a:solidFill>
              </a:rPr>
              <a:t>used</a:t>
            </a:r>
            <a:r>
              <a:rPr lang="fr-FR" b="0" dirty="0">
                <a:solidFill>
                  <a:schemeClr val="accent1"/>
                </a:solidFill>
              </a:rPr>
              <a:t>. For more information, </a:t>
            </a:r>
            <a:r>
              <a:rPr lang="fr-FR" b="0" dirty="0" err="1">
                <a:solidFill>
                  <a:schemeClr val="accent1"/>
                </a:solidFill>
              </a:rPr>
              <a:t>visit</a:t>
            </a:r>
            <a:r>
              <a:rPr lang="fr-FR" b="0" dirty="0">
                <a:solidFill>
                  <a:schemeClr val="accent1"/>
                </a:solidFill>
              </a:rPr>
              <a:t> </a:t>
            </a:r>
            <a:r>
              <a:rPr lang="fr-FR" b="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Mathworks</a:t>
            </a:r>
            <a:r>
              <a:rPr lang="fr-FR" b="0" dirty="0">
                <a:solidFill>
                  <a:schemeClr val="accent1"/>
                </a:solidFill>
              </a:rPr>
              <a:t> support and look for </a:t>
            </a:r>
            <a:r>
              <a:rPr lang="fr-FR" b="0" dirty="0" err="1">
                <a:solidFill>
                  <a:schemeClr val="accent1"/>
                </a:solidFill>
              </a:rPr>
              <a:t>supported</a:t>
            </a:r>
            <a:r>
              <a:rPr lang="fr-FR" b="0" dirty="0">
                <a:solidFill>
                  <a:schemeClr val="accent1"/>
                </a:solidFill>
              </a:rPr>
              <a:t> and compatible C/C++ </a:t>
            </a:r>
            <a:r>
              <a:rPr lang="fr-FR" b="0" dirty="0" err="1">
                <a:solidFill>
                  <a:schemeClr val="accent1"/>
                </a:solidFill>
              </a:rPr>
              <a:t>compilers</a:t>
            </a:r>
            <a:r>
              <a:rPr lang="fr-FR" b="0" dirty="0">
                <a:solidFill>
                  <a:schemeClr val="accent1"/>
                </a:solidFill>
              </a:rPr>
              <a:t>.</a:t>
            </a:r>
          </a:p>
          <a:p>
            <a:br>
              <a:rPr lang="fr-FR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6213-66CC-734E-9BF2-5855A2E9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5868-9209-9D45-A689-9DE216689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A45F-92B2-EC43-882A-3EACA167EE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  <p:extLst>
      <p:ext uri="{BB962C8B-B14F-4D97-AF65-F5344CB8AC3E}">
        <p14:creationId xmlns:p14="http://schemas.microsoft.com/office/powerpoint/2010/main" val="40274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D21EE3-A143-844A-A864-1D2F151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the code: for not developers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DFFB76-2858-0446-BFB4-8530D89E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00" y="805272"/>
            <a:ext cx="5140944" cy="433198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If you don’t want to be a developer:</a:t>
            </a:r>
          </a:p>
          <a:p>
            <a:r>
              <a:rPr lang="fr-FR" sz="1200" dirty="0" err="1">
                <a:solidFill>
                  <a:schemeClr val="accent1"/>
                </a:solidFill>
              </a:rPr>
              <a:t>From</a:t>
            </a:r>
            <a:r>
              <a:rPr lang="fr-FR" sz="1200" dirty="0">
                <a:solidFill>
                  <a:schemeClr val="accent1"/>
                </a:solidFill>
              </a:rPr>
              <a:t> Matlab Central</a:t>
            </a:r>
          </a:p>
          <a:p>
            <a:r>
              <a:rPr lang="fr-FR" sz="1200" b="0" dirty="0">
                <a:solidFill>
                  <a:schemeClr val="accent1"/>
                </a:solidFill>
              </a:rPr>
              <a:t>This </a:t>
            </a:r>
            <a:r>
              <a:rPr lang="fr-FR" sz="1200" b="0" dirty="0" err="1">
                <a:solidFill>
                  <a:schemeClr val="accent1"/>
                </a:solidFill>
              </a:rPr>
              <a:t>is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 err="1">
                <a:solidFill>
                  <a:schemeClr val="accent1"/>
                </a:solidFill>
              </a:rPr>
              <a:t>recommended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method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which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lets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you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install</a:t>
            </a:r>
            <a:r>
              <a:rPr lang="fr-FR" sz="1200" b="0" dirty="0">
                <a:solidFill>
                  <a:schemeClr val="accent1"/>
                </a:solidFill>
              </a:rPr>
              <a:t> the last stable version.</a:t>
            </a:r>
          </a:p>
          <a:p>
            <a:r>
              <a:rPr lang="fr-FR" sz="1200" b="0" dirty="0" err="1">
                <a:solidFill>
                  <a:schemeClr val="accent1"/>
                </a:solidFill>
              </a:rPr>
              <a:t>From</a:t>
            </a:r>
            <a:r>
              <a:rPr lang="fr-FR" sz="1200" b="0" dirty="0">
                <a:solidFill>
                  <a:schemeClr val="accent1"/>
                </a:solidFill>
              </a:rPr>
              <a:t> the "</a:t>
            </a:r>
            <a:r>
              <a:rPr lang="fr-FR" sz="1200" b="0" dirty="0" err="1">
                <a:solidFill>
                  <a:schemeClr val="accent1"/>
                </a:solidFill>
              </a:rPr>
              <a:t>Environment</a:t>
            </a:r>
            <a:r>
              <a:rPr lang="fr-FR" sz="1200" b="0" dirty="0">
                <a:solidFill>
                  <a:schemeClr val="accent1"/>
                </a:solidFill>
              </a:rPr>
              <a:t>" tab of the Matlab command </a:t>
            </a:r>
            <a:r>
              <a:rPr lang="fr-FR" sz="1200" b="0" dirty="0" err="1">
                <a:solidFill>
                  <a:schemeClr val="accent1"/>
                </a:solidFill>
              </a:rPr>
              <a:t>window</a:t>
            </a:r>
            <a:r>
              <a:rPr lang="fr-FR" sz="1200" b="0" dirty="0">
                <a:solidFill>
                  <a:schemeClr val="accent1"/>
                </a:solidFill>
              </a:rPr>
              <a:t>, in the "</a:t>
            </a:r>
            <a:r>
              <a:rPr lang="fr-FR" sz="1200" b="0" dirty="0" err="1">
                <a:solidFill>
                  <a:schemeClr val="accent1"/>
                </a:solidFill>
              </a:rPr>
              <a:t>Add-Ons</a:t>
            </a:r>
            <a:r>
              <a:rPr lang="fr-FR" sz="1200" b="0" dirty="0">
                <a:solidFill>
                  <a:schemeClr val="accent1"/>
                </a:solidFill>
              </a:rPr>
              <a:t>" menu, select "Manage </a:t>
            </a:r>
            <a:r>
              <a:rPr lang="fr-FR" sz="1200" b="0" dirty="0" err="1">
                <a:solidFill>
                  <a:schemeClr val="accent1"/>
                </a:solidFill>
              </a:rPr>
              <a:t>Add-Ons</a:t>
            </a:r>
            <a:r>
              <a:rPr lang="fr-FR" sz="1200" b="0" dirty="0">
                <a:solidFill>
                  <a:schemeClr val="accent1"/>
                </a:solidFill>
              </a:rPr>
              <a:t>". The in the </a:t>
            </a:r>
            <a:r>
              <a:rPr lang="fr-FR" sz="1200" b="0" dirty="0" err="1">
                <a:solidFill>
                  <a:schemeClr val="accent1"/>
                </a:solidFill>
              </a:rPr>
              <a:t>Add-On</a:t>
            </a:r>
            <a:r>
              <a:rPr lang="fr-FR" sz="1200" b="0" dirty="0">
                <a:solidFill>
                  <a:schemeClr val="accent1"/>
                </a:solidFill>
              </a:rPr>
              <a:t> Manager </a:t>
            </a:r>
            <a:r>
              <a:rPr lang="fr-FR" sz="1200" b="0" dirty="0" err="1">
                <a:solidFill>
                  <a:schemeClr val="accent1"/>
                </a:solidFill>
              </a:rPr>
              <a:t>window</a:t>
            </a:r>
            <a:r>
              <a:rPr lang="fr-FR" sz="1200" b="0" dirty="0">
                <a:solidFill>
                  <a:schemeClr val="accent1"/>
                </a:solidFill>
              </a:rPr>
              <a:t>, click in "</a:t>
            </a:r>
            <a:r>
              <a:rPr lang="fr-FR" sz="1200" b="0" dirty="0" err="1">
                <a:solidFill>
                  <a:schemeClr val="accent1"/>
                </a:solidFill>
              </a:rPr>
              <a:t>Get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Add-Ons</a:t>
            </a:r>
            <a:r>
              <a:rPr lang="fr-FR" sz="1200" b="0" dirty="0">
                <a:solidFill>
                  <a:schemeClr val="accent1"/>
                </a:solidFill>
              </a:rPr>
              <a:t>". </a:t>
            </a:r>
            <a:r>
              <a:rPr lang="fr-FR" sz="1200" b="0" dirty="0" err="1">
                <a:solidFill>
                  <a:schemeClr val="accent1"/>
                </a:solidFill>
              </a:rPr>
              <a:t>Search</a:t>
            </a:r>
            <a:r>
              <a:rPr lang="fr-FR" sz="1200" b="0" dirty="0">
                <a:solidFill>
                  <a:schemeClr val="accent1"/>
                </a:solidFill>
              </a:rPr>
              <a:t> for "</a:t>
            </a:r>
            <a:r>
              <a:rPr lang="fr-FR" sz="1200" b="0" dirty="0" err="1">
                <a:solidFill>
                  <a:schemeClr val="accent1"/>
                </a:solidFill>
              </a:rPr>
              <a:t>particle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accelerators</a:t>
            </a:r>
            <a:r>
              <a:rPr lang="fr-FR" sz="1200" b="0" dirty="0">
                <a:solidFill>
                  <a:schemeClr val="accent1"/>
                </a:solidFill>
              </a:rPr>
              <a:t>" and look for:</a:t>
            </a:r>
          </a:p>
          <a:p>
            <a:r>
              <a:rPr lang="fr-FR" sz="1200" b="0" dirty="0">
                <a:solidFill>
                  <a:schemeClr val="accent1"/>
                </a:solidFill>
              </a:rPr>
              <a:t>Click on "</a:t>
            </a:r>
            <a:r>
              <a:rPr lang="fr-FR" sz="1200" b="0" dirty="0" err="1">
                <a:solidFill>
                  <a:schemeClr val="accent1"/>
                </a:solidFill>
              </a:rPr>
              <a:t>Add</a:t>
            </a:r>
            <a:r>
              <a:rPr lang="fr-FR" sz="1200" b="0" dirty="0">
                <a:solidFill>
                  <a:schemeClr val="accent1"/>
                </a:solidFill>
              </a:rPr>
              <a:t>". You </a:t>
            </a:r>
            <a:r>
              <a:rPr lang="fr-FR" sz="1200" b="0" dirty="0" err="1">
                <a:solidFill>
                  <a:schemeClr val="accent1"/>
                </a:solidFill>
              </a:rPr>
              <a:t>can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also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download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 err="1">
                <a:solidFill>
                  <a:schemeClr val="accent1"/>
                </a:solidFill>
              </a:rPr>
              <a:t>toolbox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from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</a:t>
            </a:r>
            <a:r>
              <a:rPr lang="fr-FR" sz="1200" b="0" dirty="0">
                <a:solidFill>
                  <a:schemeClr val="accent1"/>
                </a:solidFill>
              </a:rPr>
              <a:t> Web site.</a:t>
            </a:r>
          </a:p>
          <a:p>
            <a:br>
              <a:rPr lang="fr-FR" sz="1200" dirty="0"/>
            </a:br>
            <a:endParaRPr lang="fr-FR" sz="1200" b="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997D8-A379-E844-9F1E-87E0BA1D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6CE28-C5D4-8543-AD04-1FC47BDA9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D9E3-75A8-474E-91C2-88B8934DEE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95662-5452-604A-8087-B000A2F5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307423"/>
            <a:ext cx="2186019" cy="17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1C26-8581-7D4F-8B83-F30D3064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the code: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9247-4119-0341-90C2-D013DF0B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>
                <a:solidFill>
                  <a:schemeClr val="accent1"/>
                </a:solidFill>
              </a:rPr>
              <a:t>From</a:t>
            </a:r>
            <a:r>
              <a:rPr lang="fr-FR" sz="1200" dirty="0">
                <a:solidFill>
                  <a:schemeClr val="accent1"/>
                </a:solidFill>
              </a:rPr>
              <a:t> GitHub</a:t>
            </a:r>
          </a:p>
          <a:p>
            <a:r>
              <a:rPr lang="fr-FR" sz="1200" b="0" dirty="0">
                <a:solidFill>
                  <a:schemeClr val="accent1"/>
                </a:solidFill>
              </a:rPr>
              <a:t>This </a:t>
            </a:r>
            <a:r>
              <a:rPr lang="fr-FR" sz="1200" b="0" dirty="0" err="1">
                <a:solidFill>
                  <a:schemeClr val="accent1"/>
                </a:solidFill>
              </a:rPr>
              <a:t>lets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you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install</a:t>
            </a:r>
            <a:r>
              <a:rPr lang="fr-FR" sz="1200" b="0" dirty="0">
                <a:solidFill>
                  <a:schemeClr val="accent1"/>
                </a:solidFill>
              </a:rPr>
              <a:t> the last </a:t>
            </a:r>
            <a:r>
              <a:rPr lang="fr-FR" sz="1200" b="0" dirty="0" err="1">
                <a:solidFill>
                  <a:schemeClr val="accent1"/>
                </a:solidFill>
              </a:rPr>
              <a:t>updated</a:t>
            </a:r>
            <a:r>
              <a:rPr lang="fr-FR" sz="1200" b="0" dirty="0">
                <a:solidFill>
                  <a:schemeClr val="accent1"/>
                </a:solidFill>
              </a:rPr>
              <a:t> version.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1. Install git on </a:t>
            </a:r>
            <a:r>
              <a:rPr lang="fr-FR" sz="1200" dirty="0" err="1">
                <a:solidFill>
                  <a:schemeClr val="accent1"/>
                </a:solidFill>
              </a:rPr>
              <a:t>your</a:t>
            </a:r>
            <a:r>
              <a:rPr lang="fr-FR" sz="1200" dirty="0">
                <a:solidFill>
                  <a:schemeClr val="accent1"/>
                </a:solidFill>
              </a:rPr>
              <a:t> computer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2. </a:t>
            </a:r>
            <a:r>
              <a:rPr lang="fr-FR" sz="1200" dirty="0" err="1">
                <a:solidFill>
                  <a:schemeClr val="accent1"/>
                </a:solidFill>
              </a:rPr>
              <a:t>Download</a:t>
            </a:r>
            <a:r>
              <a:rPr lang="fr-FR" sz="1200" dirty="0">
                <a:solidFill>
                  <a:schemeClr val="accent1"/>
                </a:solidFill>
              </a:rPr>
              <a:t> the </a:t>
            </a:r>
            <a:r>
              <a:rPr lang="fr-FR" sz="1200" dirty="0" err="1">
                <a:solidFill>
                  <a:schemeClr val="accent1"/>
                </a:solidFill>
              </a:rPr>
              <a:t>latest</a:t>
            </a:r>
            <a:r>
              <a:rPr lang="fr-FR" sz="1200" dirty="0">
                <a:solidFill>
                  <a:schemeClr val="accent1"/>
                </a:solidFill>
              </a:rPr>
              <a:t> version of AT:</a:t>
            </a:r>
          </a:p>
          <a:p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 git clone https://</a:t>
            </a:r>
            <a:r>
              <a:rPr lang="fr-FR" sz="12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atcollab</a:t>
            </a:r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3. Set the Matlab </a:t>
            </a:r>
            <a:r>
              <a:rPr lang="fr-FR" sz="1200" dirty="0" err="1">
                <a:solidFill>
                  <a:schemeClr val="accent1"/>
                </a:solidFill>
              </a:rPr>
              <a:t>path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b="0" dirty="0">
                <a:solidFill>
                  <a:schemeClr val="accent1"/>
                </a:solidFill>
              </a:rPr>
              <a:t>Insert </a:t>
            </a:r>
            <a:r>
              <a:rPr lang="fr-FR" sz="1200" b="0" dirty="0" err="1">
                <a:solidFill>
                  <a:schemeClr val="accent1"/>
                </a:solidFill>
              </a:rPr>
              <a:t>recursively</a:t>
            </a:r>
            <a:r>
              <a:rPr lang="fr-FR" sz="1200" b="0" dirty="0">
                <a:solidFill>
                  <a:schemeClr val="accent1"/>
                </a:solidFill>
              </a:rPr>
              <a:t> the directories </a:t>
            </a:r>
            <a:r>
              <a:rPr lang="fr-FR" sz="1200" b="0" i="1" dirty="0">
                <a:solidFill>
                  <a:schemeClr val="accent1"/>
                </a:solidFill>
              </a:rPr>
              <a:t>&lt;</a:t>
            </a:r>
            <a:r>
              <a:rPr lang="fr-FR" sz="1200" b="0" i="1" dirty="0" err="1">
                <a:solidFill>
                  <a:schemeClr val="accent1"/>
                </a:solidFill>
              </a:rPr>
              <a:t>at_installation</a:t>
            </a:r>
            <a:r>
              <a:rPr lang="fr-FR" sz="1200" b="0" i="1" dirty="0">
                <a:solidFill>
                  <a:schemeClr val="accent1"/>
                </a:solidFill>
              </a:rPr>
              <a:t>&gt;</a:t>
            </a:r>
            <a:r>
              <a:rPr lang="fr-FR" sz="1200" b="0" dirty="0">
                <a:solidFill>
                  <a:schemeClr val="accent1"/>
                </a:solidFill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</a:rPr>
              <a:t>atmat</a:t>
            </a:r>
            <a:r>
              <a:rPr lang="fr-FR" sz="1200" b="0" dirty="0">
                <a:solidFill>
                  <a:schemeClr val="accent1"/>
                </a:solidFill>
              </a:rPr>
              <a:t> and </a:t>
            </a:r>
            <a:r>
              <a:rPr lang="fr-FR" sz="1200" b="0" i="1" dirty="0">
                <a:solidFill>
                  <a:schemeClr val="accent1"/>
                </a:solidFill>
              </a:rPr>
              <a:t>&lt;</a:t>
            </a:r>
            <a:r>
              <a:rPr lang="fr-FR" sz="1200" b="0" i="1" dirty="0" err="1">
                <a:solidFill>
                  <a:schemeClr val="accent1"/>
                </a:solidFill>
              </a:rPr>
              <a:t>at_installation</a:t>
            </a:r>
            <a:r>
              <a:rPr lang="fr-FR" sz="1200" b="0" i="1" dirty="0">
                <a:solidFill>
                  <a:schemeClr val="accent1"/>
                </a:solidFill>
              </a:rPr>
              <a:t>&gt;</a:t>
            </a:r>
            <a:r>
              <a:rPr lang="fr-FR" sz="1200" b="0" dirty="0">
                <a:solidFill>
                  <a:schemeClr val="accent1"/>
                </a:solidFill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</a:rPr>
              <a:t>atintegrators</a:t>
            </a:r>
            <a:r>
              <a:rPr lang="fr-FR" sz="1200" b="0" dirty="0">
                <a:solidFill>
                  <a:schemeClr val="accent1"/>
                </a:solidFill>
              </a:rPr>
              <a:t> in the Matlab </a:t>
            </a:r>
            <a:r>
              <a:rPr lang="fr-FR" sz="1200" b="0" dirty="0" err="1">
                <a:solidFill>
                  <a:schemeClr val="accent1"/>
                </a:solidFill>
              </a:rPr>
              <a:t>path</a:t>
            </a:r>
            <a:r>
              <a:rPr lang="fr-FR" sz="1200" b="0" dirty="0">
                <a:solidFill>
                  <a:schemeClr val="accent1"/>
                </a:solidFill>
              </a:rPr>
              <a:t>. This </a:t>
            </a:r>
            <a:r>
              <a:rPr lang="fr-FR" sz="1200" b="0" dirty="0" err="1">
                <a:solidFill>
                  <a:schemeClr val="accent1"/>
                </a:solidFill>
              </a:rPr>
              <a:t>can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be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done</a:t>
            </a:r>
            <a:r>
              <a:rPr lang="fr-FR" sz="1200" b="0" dirty="0">
                <a:solidFill>
                  <a:schemeClr val="accent1"/>
                </a:solidFill>
              </a:rPr>
              <a:t> by: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dirty="0" err="1">
                <a:solidFill>
                  <a:schemeClr val="accent1"/>
                </a:solidFill>
              </a:rPr>
              <a:t>Using</a:t>
            </a:r>
            <a:r>
              <a:rPr lang="fr-FR" sz="1200" b="0" dirty="0">
                <a:solidFill>
                  <a:schemeClr val="accent1"/>
                </a:solidFill>
              </a:rPr>
              <a:t> the GUI: Open the "Set Path" </a:t>
            </a:r>
            <a:r>
              <a:rPr lang="fr-FR" sz="1200" b="0" dirty="0" err="1">
                <a:solidFill>
                  <a:schemeClr val="accent1"/>
                </a:solidFill>
              </a:rPr>
              <a:t>window</a:t>
            </a:r>
            <a:r>
              <a:rPr lang="fr-FR" sz="1200" b="0" dirty="0">
                <a:solidFill>
                  <a:schemeClr val="accent1"/>
                </a:solidFill>
              </a:rPr>
              <a:t>, </a:t>
            </a:r>
            <a:r>
              <a:rPr lang="fr-FR" sz="1200" b="0" dirty="0" err="1">
                <a:solidFill>
                  <a:schemeClr val="accent1"/>
                </a:solidFill>
              </a:rPr>
              <a:t>press</a:t>
            </a:r>
            <a:r>
              <a:rPr lang="fr-FR" sz="1200" b="0" dirty="0">
                <a:solidFill>
                  <a:schemeClr val="accent1"/>
                </a:solidFill>
              </a:rPr>
              <a:t> "</a:t>
            </a:r>
            <a:r>
              <a:rPr lang="fr-FR" sz="1200" b="0" dirty="0" err="1">
                <a:solidFill>
                  <a:schemeClr val="accent1"/>
                </a:solidFill>
              </a:rPr>
              <a:t>Add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with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subfolders</a:t>
            </a:r>
            <a:r>
              <a:rPr lang="fr-FR" sz="1200" b="0" dirty="0">
                <a:solidFill>
                  <a:schemeClr val="accent1"/>
                </a:solidFill>
              </a:rPr>
              <a:t>", select </a:t>
            </a:r>
            <a:r>
              <a:rPr lang="fr-FR" sz="1200" b="0" i="1" dirty="0">
                <a:solidFill>
                  <a:schemeClr val="accent1"/>
                </a:solidFill>
              </a:rPr>
              <a:t>&lt;</a:t>
            </a:r>
            <a:r>
              <a:rPr lang="fr-FR" sz="1200" b="0" i="1" dirty="0" err="1">
                <a:solidFill>
                  <a:schemeClr val="accent1"/>
                </a:solidFill>
              </a:rPr>
              <a:t>at_installation</a:t>
            </a:r>
            <a:r>
              <a:rPr lang="fr-FR" sz="1200" b="0" i="1" dirty="0">
                <a:solidFill>
                  <a:schemeClr val="accent1"/>
                </a:solidFill>
              </a:rPr>
              <a:t>&gt;</a:t>
            </a:r>
            <a:r>
              <a:rPr lang="fr-FR" sz="1200" b="0" dirty="0">
                <a:solidFill>
                  <a:schemeClr val="accent1"/>
                </a:solidFill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</a:rPr>
              <a:t>atmat</a:t>
            </a:r>
            <a:r>
              <a:rPr lang="fr-FR" sz="1200" b="0" dirty="0">
                <a:solidFill>
                  <a:schemeClr val="accent1"/>
                </a:solidFill>
              </a:rPr>
              <a:t>; </a:t>
            </a:r>
            <a:r>
              <a:rPr lang="fr-FR" sz="1200" b="0" dirty="0" err="1">
                <a:solidFill>
                  <a:schemeClr val="accent1"/>
                </a:solidFill>
              </a:rPr>
              <a:t>repeat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 err="1">
                <a:solidFill>
                  <a:schemeClr val="accent1"/>
                </a:solidFill>
              </a:rPr>
              <a:t>operation</a:t>
            </a:r>
            <a:r>
              <a:rPr lang="fr-FR" sz="1200" b="0" dirty="0">
                <a:solidFill>
                  <a:schemeClr val="accent1"/>
                </a:solidFill>
              </a:rPr>
              <a:t> for </a:t>
            </a:r>
            <a:r>
              <a:rPr lang="fr-FR" sz="1200" b="0" i="1" dirty="0">
                <a:solidFill>
                  <a:schemeClr val="accent1"/>
                </a:solidFill>
              </a:rPr>
              <a:t>&lt;</a:t>
            </a:r>
            <a:r>
              <a:rPr lang="fr-FR" sz="1200" b="0" i="1" dirty="0" err="1">
                <a:solidFill>
                  <a:schemeClr val="accent1"/>
                </a:solidFill>
              </a:rPr>
              <a:t>at_installation</a:t>
            </a:r>
            <a:r>
              <a:rPr lang="fr-FR" sz="1200" b="0" i="1" dirty="0">
                <a:solidFill>
                  <a:schemeClr val="accent1"/>
                </a:solidFill>
              </a:rPr>
              <a:t>&gt;</a:t>
            </a:r>
            <a:r>
              <a:rPr lang="fr-FR" sz="1200" b="0" dirty="0">
                <a:solidFill>
                  <a:schemeClr val="accent1"/>
                </a:solidFill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</a:rPr>
              <a:t>atintegrators</a:t>
            </a:r>
            <a:r>
              <a:rPr lang="fr-FR" sz="1200" b="0" dirty="0">
                <a:solidFill>
                  <a:schemeClr val="accent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dirty="0" err="1">
                <a:solidFill>
                  <a:schemeClr val="accent1"/>
                </a:solidFill>
              </a:rPr>
              <a:t>Using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 err="1">
                <a:solidFill>
                  <a:schemeClr val="accent1"/>
                </a:solidFill>
              </a:rPr>
              <a:t>startup.m</a:t>
            </a:r>
            <a:r>
              <a:rPr lang="fr-FR" sz="1200" b="0" dirty="0">
                <a:solidFill>
                  <a:schemeClr val="accent1"/>
                </a:solidFill>
              </a:rPr>
              <a:t> file: Insert a line </a:t>
            </a:r>
            <a:r>
              <a:rPr lang="fr-FR" sz="1200" b="0" dirty="0" err="1">
                <a:solidFill>
                  <a:schemeClr val="accent1"/>
                </a:solidFill>
              </a:rPr>
              <a:t>addpath</a:t>
            </a:r>
            <a:r>
              <a:rPr lang="fr-FR" sz="1200" b="0" dirty="0">
                <a:solidFill>
                  <a:schemeClr val="accent1"/>
                </a:solidFill>
              </a:rPr>
              <a:t>(</a:t>
            </a:r>
            <a:r>
              <a:rPr lang="fr-FR" sz="1200" b="0" dirty="0" err="1">
                <a:solidFill>
                  <a:schemeClr val="accent1"/>
                </a:solidFill>
              </a:rPr>
              <a:t>genpath</a:t>
            </a:r>
            <a:r>
              <a:rPr lang="fr-FR" sz="1200" b="0" dirty="0">
                <a:solidFill>
                  <a:schemeClr val="accent1"/>
                </a:solidFill>
              </a:rPr>
              <a:t>(</a:t>
            </a:r>
            <a:r>
              <a:rPr lang="fr-FR" sz="1200" b="0" i="1" dirty="0">
                <a:solidFill>
                  <a:schemeClr val="accent1"/>
                </a:solidFill>
              </a:rPr>
              <a:t>&lt;</a:t>
            </a:r>
            <a:r>
              <a:rPr lang="fr-FR" sz="1200" b="0" i="1" dirty="0" err="1">
                <a:solidFill>
                  <a:schemeClr val="accent1"/>
                </a:solidFill>
              </a:rPr>
              <a:t>at_installation</a:t>
            </a:r>
            <a:r>
              <a:rPr lang="fr-FR" sz="1200" b="0" i="1" dirty="0">
                <a:solidFill>
                  <a:schemeClr val="accent1"/>
                </a:solidFill>
              </a:rPr>
              <a:t>&gt;</a:t>
            </a:r>
            <a:r>
              <a:rPr lang="fr-FR" sz="1200" b="0" dirty="0">
                <a:solidFill>
                  <a:schemeClr val="accent1"/>
                </a:solidFill>
              </a:rPr>
              <a:t>/</a:t>
            </a:r>
            <a:r>
              <a:rPr lang="fr-FR" sz="1200" b="0" dirty="0" err="1">
                <a:solidFill>
                  <a:schemeClr val="accent1"/>
                </a:solidFill>
              </a:rPr>
              <a:t>atmat</a:t>
            </a:r>
            <a:r>
              <a:rPr lang="fr-FR" sz="1200" b="0" dirty="0">
                <a:solidFill>
                  <a:schemeClr val="accent1"/>
                </a:solidFill>
              </a:rPr>
              <a:t>)) and a </a:t>
            </a:r>
            <a:r>
              <a:rPr lang="fr-FR" sz="1200" b="0" dirty="0" err="1">
                <a:solidFill>
                  <a:schemeClr val="accent1"/>
                </a:solidFill>
              </a:rPr>
              <a:t>similar</a:t>
            </a:r>
            <a:r>
              <a:rPr lang="fr-FR" sz="1200" b="0" dirty="0">
                <a:solidFill>
                  <a:schemeClr val="accent1"/>
                </a:solidFill>
              </a:rPr>
              <a:t> one for </a:t>
            </a:r>
            <a:r>
              <a:rPr lang="fr-FR" sz="1200" b="0" dirty="0" err="1">
                <a:solidFill>
                  <a:schemeClr val="accent1"/>
                </a:solidFill>
              </a:rPr>
              <a:t>atintegrators</a:t>
            </a:r>
            <a:r>
              <a:rPr lang="fr-FR" sz="1200" b="0" dirty="0">
                <a:solidFill>
                  <a:schemeClr val="accent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dirty="0" err="1">
                <a:solidFill>
                  <a:schemeClr val="accent1"/>
                </a:solidFill>
              </a:rPr>
              <a:t>Temporarily</a:t>
            </a:r>
            <a:r>
              <a:rPr lang="fr-FR" sz="1200" b="0" dirty="0">
                <a:solidFill>
                  <a:schemeClr val="accent1"/>
                </a:solidFill>
              </a:rPr>
              <a:t> </a:t>
            </a:r>
            <a:r>
              <a:rPr lang="fr-FR" sz="1200" b="0" dirty="0" err="1">
                <a:solidFill>
                  <a:schemeClr val="accent1"/>
                </a:solidFill>
              </a:rPr>
              <a:t>modifying</a:t>
            </a:r>
            <a:r>
              <a:rPr lang="fr-FR" sz="1200" b="0" dirty="0">
                <a:solidFill>
                  <a:schemeClr val="accent1"/>
                </a:solidFill>
              </a:rPr>
              <a:t> the </a:t>
            </a:r>
            <a:r>
              <a:rPr lang="fr-FR" sz="1200" b="0" dirty="0" err="1">
                <a:solidFill>
                  <a:schemeClr val="accent1"/>
                </a:solidFill>
              </a:rPr>
              <a:t>path</a:t>
            </a:r>
            <a:r>
              <a:rPr lang="fr-FR" sz="1200" b="0" dirty="0">
                <a:solidFill>
                  <a:schemeClr val="accent1"/>
                </a:solidFill>
              </a:rPr>
              <a:t> by running:</a:t>
            </a:r>
          </a:p>
          <a:p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&gt;&gt; cd &lt;</a:t>
            </a:r>
            <a:r>
              <a:rPr lang="fr-FR" sz="12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at_installation</a:t>
            </a:r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FR" sz="12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atmat</a:t>
            </a:r>
            <a:endParaRPr lang="fr-FR" sz="1200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&gt;&gt; </a:t>
            </a:r>
            <a:r>
              <a:rPr lang="fr-FR" sz="12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atpath</a:t>
            </a:r>
            <a:endParaRPr lang="fr-FR" sz="1200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fr-FR" sz="1200" dirty="0">
                <a:solidFill>
                  <a:schemeClr val="accent1"/>
                </a:solidFill>
              </a:rPr>
            </a:b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E8B8-91D9-F34E-AD81-3C982988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D29-2547-E946-A3FF-AD953D0A5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D25E-2DEA-6C45-88A1-691C0A2AA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  <p:extLst>
      <p:ext uri="{BB962C8B-B14F-4D97-AF65-F5344CB8AC3E}">
        <p14:creationId xmlns:p14="http://schemas.microsoft.com/office/powerpoint/2010/main" val="34435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F5A4-C1DC-B046-872A-1A6670C0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Compiling</a:t>
            </a:r>
            <a:r>
              <a:rPr lang="fr-FR" dirty="0"/>
              <a:t> the C/C++ </a:t>
            </a:r>
            <a:r>
              <a:rPr lang="fr-FR" dirty="0" err="1"/>
              <a:t>integrators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58A0-D7DB-8643-B535-77E2FF27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chemeClr val="accent1"/>
                </a:solidFill>
              </a:rPr>
              <a:t>The compilation of all the components </a:t>
            </a:r>
            <a:r>
              <a:rPr lang="fr-FR" b="0" dirty="0" err="1">
                <a:solidFill>
                  <a:schemeClr val="accent1"/>
                </a:solidFill>
              </a:rPr>
              <a:t>is</a:t>
            </a:r>
            <a:r>
              <a:rPr lang="fr-FR" b="0" dirty="0">
                <a:solidFill>
                  <a:schemeClr val="accent1"/>
                </a:solidFill>
              </a:rPr>
              <a:t> </a:t>
            </a:r>
            <a:r>
              <a:rPr lang="fr-FR" b="0" dirty="0" err="1">
                <a:solidFill>
                  <a:schemeClr val="accent1"/>
                </a:solidFill>
              </a:rPr>
              <a:t>performed</a:t>
            </a:r>
            <a:r>
              <a:rPr lang="fr-FR" b="0" dirty="0">
                <a:solidFill>
                  <a:schemeClr val="accent1"/>
                </a:solidFill>
              </a:rPr>
              <a:t> by running: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&gt;&gt; </a:t>
            </a: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atmexall</a:t>
            </a:r>
            <a:endParaRPr lang="fr-FR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b="0" dirty="0">
                <a:solidFill>
                  <a:schemeClr val="accent1"/>
                </a:solidFill>
              </a:rPr>
              <a:t>This is needed for developers and normal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3D1C-A9B1-0543-A3AC-EDC7B876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46F2-186B-0343-9264-89621DFD8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247C-24BB-7D4D-BD32-A9F43CE017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  <p:extLst>
      <p:ext uri="{BB962C8B-B14F-4D97-AF65-F5344CB8AC3E}">
        <p14:creationId xmlns:p14="http://schemas.microsoft.com/office/powerpoint/2010/main" val="28483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A5DC-EF94-6846-98B1-80BB8F06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48A3-DDBB-8B45-ACE4-790C03B1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sz="1100" dirty="0">
                <a:solidFill>
                  <a:schemeClr val="accent1"/>
                </a:solidFill>
              </a:rPr>
              <a:t>The </a:t>
            </a:r>
            <a:r>
              <a:rPr lang="fr-FR" sz="1100" dirty="0" err="1">
                <a:solidFill>
                  <a:schemeClr val="accent1"/>
                </a:solidFill>
              </a:rPr>
              <a:t>core</a:t>
            </a:r>
            <a:r>
              <a:rPr lang="fr-FR" sz="1100" dirty="0">
                <a:solidFill>
                  <a:schemeClr val="accent1"/>
                </a:solidFill>
              </a:rPr>
              <a:t> of </a:t>
            </a:r>
            <a:r>
              <a:rPr lang="fr-FR" sz="1100" dirty="0" err="1">
                <a:solidFill>
                  <a:schemeClr val="accent1"/>
                </a:solidFill>
              </a:rPr>
              <a:t>accelerator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toolbox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is</a:t>
            </a:r>
            <a:r>
              <a:rPr lang="fr-FR" sz="1100" dirty="0">
                <a:solidFill>
                  <a:schemeClr val="accent1"/>
                </a:solidFill>
              </a:rPr>
              <a:t> the </a:t>
            </a:r>
            <a:r>
              <a:rPr lang="fr-FR" sz="1100" dirty="0" err="1">
                <a:solidFill>
                  <a:schemeClr val="accent1"/>
                </a:solidFill>
              </a:rPr>
              <a:t>PassMethod</a:t>
            </a:r>
            <a:r>
              <a:rPr lang="fr-FR" sz="1100" dirty="0">
                <a:solidFill>
                  <a:schemeClr val="accent1"/>
                </a:solidFill>
              </a:rPr>
              <a:t>.</a:t>
            </a:r>
          </a:p>
          <a:p>
            <a:pPr lvl="1" fontAlgn="base"/>
            <a:r>
              <a:rPr lang="fr-FR" sz="1100" dirty="0">
                <a:solidFill>
                  <a:schemeClr val="accent1"/>
                </a:solidFill>
              </a:rPr>
              <a:t>A </a:t>
            </a:r>
            <a:r>
              <a:rPr lang="fr-FR" sz="1100" dirty="0" err="1">
                <a:solidFill>
                  <a:schemeClr val="accent1"/>
                </a:solidFill>
              </a:rPr>
              <a:t>PassMethod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takes</a:t>
            </a:r>
            <a:r>
              <a:rPr lang="fr-FR" sz="1100" dirty="0">
                <a:solidFill>
                  <a:schemeClr val="accent1"/>
                </a:solidFill>
              </a:rPr>
              <a:t> a set of input </a:t>
            </a:r>
            <a:r>
              <a:rPr lang="fr-FR" sz="1100" dirty="0" err="1">
                <a:solidFill>
                  <a:schemeClr val="accent1"/>
                </a:solidFill>
              </a:rPr>
              <a:t>particle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coordinates</a:t>
            </a:r>
            <a:r>
              <a:rPr lang="fr-FR" sz="1100" dirty="0">
                <a:solidFill>
                  <a:schemeClr val="accent1"/>
                </a:solidFill>
              </a:rPr>
              <a:t> and modifies </a:t>
            </a:r>
            <a:r>
              <a:rPr lang="fr-FR" sz="1100" dirty="0" err="1">
                <a:solidFill>
                  <a:schemeClr val="accent1"/>
                </a:solidFill>
              </a:rPr>
              <a:t>them</a:t>
            </a:r>
            <a:r>
              <a:rPr lang="fr-FR" sz="1100" dirty="0">
                <a:solidFill>
                  <a:schemeClr val="accent1"/>
                </a:solidFill>
              </a:rPr>
              <a:t>. All </a:t>
            </a:r>
            <a:r>
              <a:rPr lang="fr-FR" sz="1100" dirty="0" err="1">
                <a:solidFill>
                  <a:schemeClr val="accent1"/>
                </a:solidFill>
              </a:rPr>
              <a:t>PassMethods</a:t>
            </a:r>
            <a:r>
              <a:rPr lang="fr-FR" sz="1100" dirty="0">
                <a:solidFill>
                  <a:schemeClr val="accent1"/>
                </a:solidFill>
              </a:rPr>
              <a:t> are </a:t>
            </a:r>
            <a:r>
              <a:rPr lang="fr-FR" sz="1100" dirty="0" err="1">
                <a:solidFill>
                  <a:schemeClr val="accent1"/>
                </a:solidFill>
              </a:rPr>
              <a:t>written</a:t>
            </a:r>
            <a:r>
              <a:rPr lang="fr-FR" sz="1100" dirty="0">
                <a:solidFill>
                  <a:schemeClr val="accent1"/>
                </a:solidFill>
              </a:rPr>
              <a:t> in C.</a:t>
            </a:r>
          </a:p>
          <a:p>
            <a:pPr fontAlgn="base"/>
            <a:r>
              <a:rPr lang="fr-FR" sz="1100" dirty="0">
                <a:solidFill>
                  <a:schemeClr val="accent1"/>
                </a:solidFill>
              </a:rPr>
              <a:t>Python and Matlab AT are </a:t>
            </a:r>
            <a:r>
              <a:rPr lang="fr-FR" sz="1100" dirty="0" err="1">
                <a:solidFill>
                  <a:schemeClr val="accent1"/>
                </a:solidFill>
              </a:rPr>
              <a:t>actually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both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environments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that</a:t>
            </a:r>
            <a:r>
              <a:rPr lang="fr-FR" sz="1100" dirty="0">
                <a:solidFill>
                  <a:schemeClr val="accent1"/>
                </a:solidFill>
              </a:rPr>
              <a:t> are </a:t>
            </a:r>
            <a:r>
              <a:rPr lang="fr-FR" sz="1100" dirty="0" err="1">
                <a:solidFill>
                  <a:schemeClr val="accent1"/>
                </a:solidFill>
              </a:rPr>
              <a:t>wrappers</a:t>
            </a:r>
            <a:r>
              <a:rPr lang="fr-FR" sz="1100" dirty="0">
                <a:solidFill>
                  <a:schemeClr val="accent1"/>
                </a:solidFill>
              </a:rPr>
              <a:t> for the </a:t>
            </a:r>
            <a:r>
              <a:rPr lang="fr-FR" sz="1100" dirty="0" err="1">
                <a:solidFill>
                  <a:schemeClr val="accent1"/>
                </a:solidFill>
              </a:rPr>
              <a:t>PassMethods</a:t>
            </a:r>
            <a:r>
              <a:rPr lang="fr-FR" sz="1100" dirty="0">
                <a:solidFill>
                  <a:schemeClr val="accent1"/>
                </a:solidFill>
              </a:rPr>
              <a:t>. </a:t>
            </a:r>
          </a:p>
          <a:p>
            <a:pPr lvl="1" fontAlgn="base"/>
            <a:r>
              <a:rPr lang="fr-FR" sz="1100" dirty="0" err="1">
                <a:solidFill>
                  <a:schemeClr val="accent1"/>
                </a:solidFill>
              </a:rPr>
              <a:t>Both</a:t>
            </a:r>
            <a:r>
              <a:rPr lang="fr-FR" sz="1100" dirty="0">
                <a:solidFill>
                  <a:schemeClr val="accent1"/>
                </a:solidFill>
              </a:rPr>
              <a:t> Python and Matlab </a:t>
            </a:r>
            <a:r>
              <a:rPr lang="fr-FR" sz="1100" dirty="0" err="1">
                <a:solidFill>
                  <a:schemeClr val="accent1"/>
                </a:solidFill>
              </a:rPr>
              <a:t>share</a:t>
            </a:r>
            <a:r>
              <a:rPr lang="fr-FR" sz="1100" dirty="0">
                <a:solidFill>
                  <a:schemeClr val="accent1"/>
                </a:solidFill>
              </a:rPr>
              <a:t> the </a:t>
            </a:r>
            <a:r>
              <a:rPr lang="fr-FR" sz="1100" dirty="0" err="1">
                <a:solidFill>
                  <a:schemeClr val="accent1"/>
                </a:solidFill>
              </a:rPr>
              <a:t>same</a:t>
            </a:r>
            <a:r>
              <a:rPr lang="fr-FR" sz="1100" dirty="0">
                <a:solidFill>
                  <a:schemeClr val="accent1"/>
                </a:solidFill>
              </a:rPr>
              <a:t> </a:t>
            </a:r>
            <a:r>
              <a:rPr lang="fr-FR" sz="1100" dirty="0" err="1">
                <a:solidFill>
                  <a:schemeClr val="accent1"/>
                </a:solidFill>
              </a:rPr>
              <a:t>PassMethods</a:t>
            </a:r>
            <a:r>
              <a:rPr lang="fr-FR" sz="1100" dirty="0">
                <a:solidFill>
                  <a:schemeClr val="accent1"/>
                </a:solidFill>
              </a:rPr>
              <a:t> in the directory </a:t>
            </a:r>
            <a:r>
              <a:rPr lang="fr-FR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at/</a:t>
            </a:r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atintegrators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fr-FR" sz="1100" dirty="0">
                <a:solidFill>
                  <a:schemeClr val="accent1"/>
                </a:solidFill>
              </a:rPr>
              <a:t>Main </a:t>
            </a:r>
            <a:r>
              <a:rPr lang="fr-FR" sz="1100" dirty="0" err="1">
                <a:solidFill>
                  <a:schemeClr val="accent1"/>
                </a:solidFill>
              </a:rPr>
              <a:t>passmethods</a:t>
            </a:r>
            <a:r>
              <a:rPr lang="fr-FR" sz="1100" dirty="0">
                <a:solidFill>
                  <a:schemeClr val="accent1"/>
                </a:solidFill>
              </a:rPr>
              <a:t> are: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accent1"/>
                </a:solidFill>
              </a:rPr>
              <a:t>DriftPass.c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accent1"/>
                </a:solidFill>
              </a:rPr>
              <a:t>BendMPoleSymplectic4Pass.c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accent1"/>
                </a:solidFill>
              </a:rPr>
              <a:t>StrMPoleSymplectic4Pass.c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accent1"/>
                </a:solidFill>
              </a:rPr>
              <a:t>RFCavityPass.c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1"/>
              </a:solidFill>
            </a:endParaRPr>
          </a:p>
          <a:p>
            <a:pPr fontAlgn="base"/>
            <a:r>
              <a:rPr lang="fr-FR" sz="1100" b="0" dirty="0" err="1">
                <a:solidFill>
                  <a:schemeClr val="accent1"/>
                </a:solidFill>
              </a:rPr>
              <a:t>Each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PassMethod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is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initialised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with</a:t>
            </a:r>
            <a:r>
              <a:rPr lang="fr-FR" sz="1100" b="0" dirty="0">
                <a:solidFill>
                  <a:schemeClr val="accent1"/>
                </a:solidFill>
              </a:rPr>
              <a:t> a </a:t>
            </a:r>
            <a:r>
              <a:rPr lang="fr-FR" sz="1100" b="0" dirty="0" err="1">
                <a:solidFill>
                  <a:schemeClr val="accent1"/>
                </a:solidFill>
              </a:rPr>
              <a:t>needed</a:t>
            </a:r>
            <a:r>
              <a:rPr lang="fr-FR" sz="1100" b="0" dirty="0">
                <a:solidFill>
                  <a:schemeClr val="accent1"/>
                </a:solidFill>
              </a:rPr>
              <a:t> set of </a:t>
            </a:r>
            <a:r>
              <a:rPr lang="fr-FR" sz="1100" b="0" dirty="0" err="1">
                <a:solidFill>
                  <a:schemeClr val="accent1"/>
                </a:solidFill>
              </a:rPr>
              <a:t>parameters</a:t>
            </a:r>
            <a:r>
              <a:rPr lang="fr-FR" sz="1100" b="0" dirty="0">
                <a:solidFill>
                  <a:schemeClr val="accent1"/>
                </a:solidFill>
              </a:rPr>
              <a:t> (</a:t>
            </a:r>
            <a:r>
              <a:rPr lang="fr-FR" sz="1100" b="0" dirty="0" err="1">
                <a:solidFill>
                  <a:schemeClr val="accent1"/>
                </a:solidFill>
              </a:rPr>
              <a:t>e.g</a:t>
            </a:r>
            <a:r>
              <a:rPr lang="fr-FR" sz="1100" b="0" dirty="0">
                <a:solidFill>
                  <a:schemeClr val="accent1"/>
                </a:solidFill>
              </a:rPr>
              <a:t>. for a </a:t>
            </a:r>
            <a:r>
              <a:rPr lang="fr-FR" sz="1100" b="0" dirty="0" err="1">
                <a:solidFill>
                  <a:schemeClr val="accent1"/>
                </a:solidFill>
              </a:rPr>
              <a:t>Quadrupole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it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needs</a:t>
            </a:r>
            <a:r>
              <a:rPr lang="fr-FR" sz="1100" b="0" dirty="0">
                <a:solidFill>
                  <a:schemeClr val="accent1"/>
                </a:solidFill>
              </a:rPr>
              <a:t> a </a:t>
            </a:r>
            <a:r>
              <a:rPr lang="fr-FR" sz="1100" b="0" dirty="0" err="1">
                <a:solidFill>
                  <a:schemeClr val="accent1"/>
                </a:solidFill>
              </a:rPr>
              <a:t>length</a:t>
            </a:r>
            <a:r>
              <a:rPr lang="fr-FR" sz="1100" b="0" dirty="0">
                <a:solidFill>
                  <a:schemeClr val="accent1"/>
                </a:solidFill>
              </a:rPr>
              <a:t> and a </a:t>
            </a:r>
            <a:r>
              <a:rPr lang="fr-FR" sz="1100" b="0" dirty="0" err="1">
                <a:solidFill>
                  <a:schemeClr val="accent1"/>
                </a:solidFill>
              </a:rPr>
              <a:t>strength</a:t>
            </a:r>
            <a:r>
              <a:rPr lang="fr-FR" sz="1100" b="0" dirty="0">
                <a:solidFill>
                  <a:schemeClr val="accent1"/>
                </a:solidFill>
              </a:rPr>
              <a:t>, for a drift </a:t>
            </a:r>
            <a:r>
              <a:rPr lang="fr-FR" sz="1100" b="0" dirty="0" err="1">
                <a:solidFill>
                  <a:schemeClr val="accent1"/>
                </a:solidFill>
              </a:rPr>
              <a:t>it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needs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only</a:t>
            </a:r>
            <a:r>
              <a:rPr lang="fr-FR" sz="1100" b="0" dirty="0">
                <a:solidFill>
                  <a:schemeClr val="accent1"/>
                </a:solidFill>
              </a:rPr>
              <a:t> a </a:t>
            </a:r>
            <a:r>
              <a:rPr lang="fr-FR" sz="1100" b="0" dirty="0" err="1">
                <a:solidFill>
                  <a:schemeClr val="accent1"/>
                </a:solidFill>
              </a:rPr>
              <a:t>length</a:t>
            </a:r>
            <a:r>
              <a:rPr lang="fr-FR" sz="1100" b="0" dirty="0">
                <a:solidFill>
                  <a:schemeClr val="accent1"/>
                </a:solidFill>
              </a:rPr>
              <a:t>). </a:t>
            </a:r>
            <a:r>
              <a:rPr lang="fr-FR" sz="1100" b="0" dirty="0" err="1">
                <a:solidFill>
                  <a:schemeClr val="accent1"/>
                </a:solidFill>
              </a:rPr>
              <a:t>Then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you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can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pass</a:t>
            </a:r>
            <a:r>
              <a:rPr lang="fr-FR" sz="1100" b="0" dirty="0">
                <a:solidFill>
                  <a:schemeClr val="accent1"/>
                </a:solidFill>
              </a:rPr>
              <a:t> to </a:t>
            </a:r>
            <a:r>
              <a:rPr lang="fr-FR" sz="1100" b="0" dirty="0" err="1">
                <a:solidFill>
                  <a:schemeClr val="accent1"/>
                </a:solidFill>
              </a:rPr>
              <a:t>it</a:t>
            </a:r>
            <a:r>
              <a:rPr lang="fr-FR" sz="1100" b="0" dirty="0">
                <a:solidFill>
                  <a:schemeClr val="accent1"/>
                </a:solidFill>
              </a:rPr>
              <a:t> an </a:t>
            </a:r>
            <a:r>
              <a:rPr lang="fr-FR" sz="1100" b="0" dirty="0" err="1">
                <a:solidFill>
                  <a:schemeClr val="accent1"/>
                </a:solidFill>
              </a:rPr>
              <a:t>array</a:t>
            </a:r>
            <a:r>
              <a:rPr lang="fr-FR" sz="1100" b="0" dirty="0">
                <a:solidFill>
                  <a:schemeClr val="accent1"/>
                </a:solidFill>
              </a:rPr>
              <a:t> of </a:t>
            </a:r>
            <a:r>
              <a:rPr lang="fr-FR" sz="1100" b="0" dirty="0" err="1">
                <a:solidFill>
                  <a:schemeClr val="accent1"/>
                </a:solidFill>
              </a:rPr>
              <a:t>particles</a:t>
            </a:r>
            <a:r>
              <a:rPr lang="fr-FR" sz="1100" b="0" dirty="0">
                <a:solidFill>
                  <a:schemeClr val="accent1"/>
                </a:solidFill>
              </a:rPr>
              <a:t> of </a:t>
            </a:r>
            <a:r>
              <a:rPr lang="fr-FR" sz="1100" b="0" dirty="0" err="1">
                <a:solidFill>
                  <a:schemeClr val="accent1"/>
                </a:solidFill>
              </a:rPr>
              <a:t>shape</a:t>
            </a:r>
            <a:r>
              <a:rPr lang="fr-FR" sz="1100" b="0" dirty="0">
                <a:solidFill>
                  <a:schemeClr val="accent1"/>
                </a:solidFill>
              </a:rPr>
              <a:t> (6,N), and </a:t>
            </a:r>
            <a:r>
              <a:rPr lang="fr-FR" sz="1100" b="0" dirty="0" err="1">
                <a:solidFill>
                  <a:schemeClr val="accent1"/>
                </a:solidFill>
              </a:rPr>
              <a:t>it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will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perform</a:t>
            </a:r>
            <a:r>
              <a:rPr lang="fr-FR" sz="1100" b="0" dirty="0">
                <a:solidFill>
                  <a:schemeClr val="accent1"/>
                </a:solidFill>
              </a:rPr>
              <a:t> the </a:t>
            </a:r>
            <a:r>
              <a:rPr lang="fr-FR" sz="1100" b="0" dirty="0" err="1">
                <a:solidFill>
                  <a:schemeClr val="accent1"/>
                </a:solidFill>
              </a:rPr>
              <a:t>necessary</a:t>
            </a:r>
            <a:r>
              <a:rPr lang="fr-FR" sz="1100" b="0" dirty="0">
                <a:solidFill>
                  <a:schemeClr val="accent1"/>
                </a:solidFill>
              </a:rPr>
              <a:t> transformation.</a:t>
            </a:r>
          </a:p>
          <a:p>
            <a:pPr fontAlgn="base"/>
            <a:r>
              <a:rPr lang="fr-FR" sz="1100" b="0" dirty="0">
                <a:solidFill>
                  <a:schemeClr val="accent1"/>
                </a:solidFill>
              </a:rPr>
              <a:t>All of the AT computations are </a:t>
            </a:r>
            <a:r>
              <a:rPr lang="fr-FR" sz="1100" b="0" dirty="0" err="1">
                <a:solidFill>
                  <a:schemeClr val="accent1"/>
                </a:solidFill>
              </a:rPr>
              <a:t>done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with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tracking</a:t>
            </a:r>
            <a:r>
              <a:rPr lang="fr-FR" sz="1100" b="0" dirty="0">
                <a:solidFill>
                  <a:schemeClr val="accent1"/>
                </a:solidFill>
              </a:rPr>
              <a:t>. (</a:t>
            </a:r>
            <a:r>
              <a:rPr lang="fr-FR" sz="1100" b="0" dirty="0" err="1">
                <a:solidFill>
                  <a:schemeClr val="accent1"/>
                </a:solidFill>
              </a:rPr>
              <a:t>Unless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specifically</a:t>
            </a:r>
            <a:r>
              <a:rPr lang="fr-FR" sz="1100" b="0" dirty="0">
                <a:solidFill>
                  <a:schemeClr val="accent1"/>
                </a:solidFill>
              </a:rPr>
              <a:t> </a:t>
            </a:r>
            <a:r>
              <a:rPr lang="fr-FR" sz="1100" b="0" dirty="0" err="1">
                <a:solidFill>
                  <a:schemeClr val="accent1"/>
                </a:solidFill>
              </a:rPr>
              <a:t>mentioned</a:t>
            </a:r>
            <a:r>
              <a:rPr lang="fr-FR" sz="1100" b="0" dirty="0">
                <a:solidFill>
                  <a:schemeClr val="accent1"/>
                </a:solidFill>
              </a:rPr>
              <a:t>).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A364-00AD-754B-A0B9-A07D13A7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E793D-BF78-8D4B-B43C-3B426EB45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48C2-7DA5-6540-8745-1EDEA4CFE1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</p:spTree>
    <p:extLst>
      <p:ext uri="{BB962C8B-B14F-4D97-AF65-F5344CB8AC3E}">
        <p14:creationId xmlns:p14="http://schemas.microsoft.com/office/powerpoint/2010/main" val="16948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3781-E86C-CF46-917F-10B65BB3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5DB9-A281-A843-BC96-0241D3BC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813210"/>
            <a:ext cx="5688144" cy="4331980"/>
          </a:xfrm>
        </p:spPr>
        <p:txBody>
          <a:bodyPr/>
          <a:lstStyle/>
          <a:p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at/</a:t>
            </a:r>
            <a:r>
              <a:rPr lang="en-GB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atintegrators</a:t>
            </a:r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>
                <a:solidFill>
                  <a:schemeClr val="accent1"/>
                </a:solidFill>
              </a:rPr>
              <a:t>contains the </a:t>
            </a:r>
            <a:r>
              <a:rPr lang="en-GB" b="0" dirty="0" err="1">
                <a:solidFill>
                  <a:schemeClr val="accent1"/>
                </a:solidFill>
              </a:rPr>
              <a:t>PassMethods</a:t>
            </a:r>
            <a:endParaRPr lang="en-GB" b="0" dirty="0">
              <a:solidFill>
                <a:schemeClr val="accent1"/>
              </a:solidFill>
            </a:endParaRPr>
          </a:p>
          <a:p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at/</a:t>
            </a:r>
            <a:r>
              <a:rPr lang="en-GB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atmat</a:t>
            </a:r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>
                <a:solidFill>
                  <a:schemeClr val="accent1"/>
                </a:solidFill>
              </a:rPr>
              <a:t>contains the </a:t>
            </a:r>
            <a:r>
              <a:rPr lang="en-GB" b="0" dirty="0" err="1">
                <a:solidFill>
                  <a:schemeClr val="accent1"/>
                </a:solidFill>
              </a:rPr>
              <a:t>matlab</a:t>
            </a:r>
            <a:r>
              <a:rPr lang="en-GB" b="0" dirty="0">
                <a:solidFill>
                  <a:schemeClr val="accent1"/>
                </a:solidFill>
              </a:rPr>
              <a:t> code</a:t>
            </a:r>
          </a:p>
          <a:p>
            <a:endParaRPr lang="en-GB" b="0" dirty="0">
              <a:solidFill>
                <a:schemeClr val="accent1"/>
              </a:solidFill>
            </a:endParaRPr>
          </a:p>
          <a:p>
            <a:endParaRPr lang="en-GB" b="0" dirty="0">
              <a:solidFill>
                <a:schemeClr val="accent1"/>
              </a:solidFill>
            </a:endParaRPr>
          </a:p>
          <a:p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at/</a:t>
            </a:r>
            <a:r>
              <a:rPr lang="en-GB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machine_data</a:t>
            </a:r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>
                <a:solidFill>
                  <a:schemeClr val="accent1"/>
                </a:solidFill>
              </a:rPr>
              <a:t>contains some example lattices</a:t>
            </a:r>
          </a:p>
          <a:p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at/</a:t>
            </a:r>
            <a:r>
              <a:rPr lang="en-GB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pyat</a:t>
            </a:r>
            <a:r>
              <a:rPr lang="en-GB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>
                <a:solidFill>
                  <a:schemeClr val="accent1"/>
                </a:solidFill>
              </a:rPr>
              <a:t>contains the python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793E-07CC-E540-9F68-C2D00E91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B33B0-CC93-5B46-BC2A-EC57C3F90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FCEA3-C258-D141-8879-65B94027CF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  <a:endParaRPr lang="en-US" noProof="0" dirty="0"/>
          </a:p>
        </p:txBody>
      </p:sp>
      <p:pic>
        <p:nvPicPr>
          <p:cNvPr id="2050" name="Picture 2" descr="https://lh3.googleusercontent.com/WRUTKLYVRUut5KupZsUIdc4bebm4Qgx9QFtFuL9VzhC5eIpvGjDSda9Lzj8ETmVCVKOeOiDoammFCEuQFKGJbWVTYkv-4kg3DIKO0HHKCv9H1bIT0_-7oaohnyVh0MzwPaEAUYsPhnsaLRjZW7lEzjjttQ=s2048">
            <a:extLst>
              <a:ext uri="{FF2B5EF4-FFF2-40B4-BE49-F238E27FC236}">
                <a16:creationId xmlns:a16="http://schemas.microsoft.com/office/drawing/2014/main" id="{71732448-B046-EC43-A070-398464B4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98476"/>
            <a:ext cx="2116348" cy="42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7BF135-D266-DD4D-99A7-14FE2A16ACF3}"/>
              </a:ext>
            </a:extLst>
          </p:cNvPr>
          <p:cNvSpPr/>
          <p:nvPr/>
        </p:nvSpPr>
        <p:spPr>
          <a:xfrm>
            <a:off x="611560" y="1251077"/>
            <a:ext cx="864096" cy="1662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4691F7B-E05D-5449-B76F-46D0BC3D1CB2}"/>
              </a:ext>
            </a:extLst>
          </p:cNvPr>
          <p:cNvSpPr/>
          <p:nvPr/>
        </p:nvSpPr>
        <p:spPr>
          <a:xfrm>
            <a:off x="605288" y="1385680"/>
            <a:ext cx="864096" cy="17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8E3052-D96C-6349-92A9-A779D572BCF0}"/>
              </a:ext>
            </a:extLst>
          </p:cNvPr>
          <p:cNvSpPr/>
          <p:nvPr/>
        </p:nvSpPr>
        <p:spPr>
          <a:xfrm>
            <a:off x="605288" y="2497460"/>
            <a:ext cx="864096" cy="17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41D39C-D6A1-2F4C-BD94-9A1082639BA2}"/>
              </a:ext>
            </a:extLst>
          </p:cNvPr>
          <p:cNvSpPr/>
          <p:nvPr/>
        </p:nvSpPr>
        <p:spPr>
          <a:xfrm>
            <a:off x="573692" y="2673136"/>
            <a:ext cx="864096" cy="17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6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3573-E453-A54E-9900-2FF6CB7F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passmethod</a:t>
            </a:r>
            <a:r>
              <a:rPr lang="en-GB" dirty="0"/>
              <a:t> example: </a:t>
            </a:r>
            <a:r>
              <a:rPr lang="en-GB" dirty="0" err="1"/>
              <a:t>DriftPass.c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9736-C4C9-8045-AF81-958CA192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03/10/2023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B0CA-A71F-7C47-8511-4F1768A0D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0140-3958-9641-BDBE-B9B45F9B28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l AT workshop l 2-3 October 2023 l N. Carmignani</a:t>
            </a:r>
          </a:p>
        </p:txBody>
      </p:sp>
      <p:pic>
        <p:nvPicPr>
          <p:cNvPr id="3074" name="Picture 2" descr="https://lh4.googleusercontent.com/mUle65oUELsApk8-igJWOvQS5ZMmDVcKTWVW3BhjJnwqP3ooKnzc9-wZvERUcJUCzZiCAdHe243RJkW9HPZ1b5fdimD4cX02ZVb8ptBX6mPYVJCLpFGyQf1mjOO9CM1HL5k66VGQUVzcIa3Nqo3D1LF0ng=s2048">
            <a:extLst>
              <a:ext uri="{FF2B5EF4-FFF2-40B4-BE49-F238E27FC236}">
                <a16:creationId xmlns:a16="http://schemas.microsoft.com/office/drawing/2014/main" id="{BACA2DD7-6A1A-BA46-9BD1-46BC9CD0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2453478"/>
            <a:ext cx="5764218" cy="28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v0eoO5GiPTkDdUXpgRDX3J_kViOHfdhBuNyOMqFqrx0ykBB6tkhqToCIiE11TxDrUGdL3k_6b0s-UlLlzVZgsK9YhIVvf9DMyy4wThqcaMPbTpaR-zHHbgEF0Td_NY6HYItZJjFm2HFQPPWy2VFpU5Om5w=s2048">
            <a:extLst>
              <a:ext uri="{FF2B5EF4-FFF2-40B4-BE49-F238E27FC236}">
                <a16:creationId xmlns:a16="http://schemas.microsoft.com/office/drawing/2014/main" id="{594DA948-D0CA-7C42-A14E-4FCEFACB3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0" y="3731213"/>
            <a:ext cx="4876056" cy="20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FD607-519C-4340-B1C5-E07BEF6F9D0D}"/>
              </a:ext>
            </a:extLst>
          </p:cNvPr>
          <p:cNvSpPr/>
          <p:nvPr/>
        </p:nvSpPr>
        <p:spPr>
          <a:xfrm>
            <a:off x="201268" y="670281"/>
            <a:ext cx="8576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Lets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look at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DriftPass.c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get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a feeling for how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works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In conclusion, 6d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array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particles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squashed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into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(x0,xp0,y0,yp0,delta0,ct0, x1,xp1,...), and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given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PassMethod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r_in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Arithmetic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of pointers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used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loop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through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particle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. (line 30 and 31).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particle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iterated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in the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</a:rPr>
              <a:t> ATdrift6. </a:t>
            </a:r>
          </a:p>
        </p:txBody>
      </p:sp>
    </p:spTree>
    <p:extLst>
      <p:ext uri="{BB962C8B-B14F-4D97-AF65-F5344CB8AC3E}">
        <p14:creationId xmlns:p14="http://schemas.microsoft.com/office/powerpoint/2010/main" val="1508402001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A127F452-4090-7142-BA7E-DF59651D1FD0}" vid="{17F5BCDC-254B-BE46-8E3A-AD1AE363E34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ESRF - default</Template>
  <TotalTime>18349</TotalTime>
  <Words>799</Words>
  <Application>Microsoft Macintosh PowerPoint</Application>
  <PresentationFormat>On-screen Show (16:10)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ITCOfficinaSans LT Book</vt:lpstr>
      <vt:lpstr>Wingdings</vt:lpstr>
      <vt:lpstr>ESRF - default</vt:lpstr>
      <vt:lpstr>PowerPoint Presentation</vt:lpstr>
      <vt:lpstr>Introduction</vt:lpstr>
      <vt:lpstr>System Requirements</vt:lpstr>
      <vt:lpstr>How to get the code: for not developers</vt:lpstr>
      <vt:lpstr>How to get the code: for developers</vt:lpstr>
      <vt:lpstr>Compiling the C/C++ integrators </vt:lpstr>
      <vt:lpstr>Overview of AT code</vt:lpstr>
      <vt:lpstr>PowerPoint Presentation</vt:lpstr>
      <vt:lpstr>A passmethod example: DriftPass.c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2023-09-19T07:42:08Z</dcterms:created>
  <dcterms:modified xsi:type="dcterms:W3CDTF">2023-10-03T07:27:46Z</dcterms:modified>
</cp:coreProperties>
</file>