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" orient="horz"/>
        <p:guide pos="3312" orient="horz"/>
        <p:guide pos="855" orient="horz"/>
        <p:guide pos="2880"/>
        <p:guide pos="521"/>
        <p:guide pos="52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870d69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2870d690f1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1381e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e61381e96a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5c0512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5b5c051210_0_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b5c0512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5b5c051210_0_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b5c0512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5b5c051210_0_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b5c0512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5b5c051210_0_4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b5c0512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b5c051210_0_6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27089" y="1"/>
            <a:ext cx="7489825" cy="457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72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27088" y="457729"/>
            <a:ext cx="7489825" cy="479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0" y="5587803"/>
            <a:ext cx="611560" cy="1271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98001" y="5402865"/>
            <a:ext cx="413559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30001" y="5402791"/>
            <a:ext cx="6120000" cy="177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.jpg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000" y="1417500"/>
            <a:ext cx="720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727200" y="805272"/>
            <a:ext cx="8236800" cy="433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indent="-228600" lvl="2" marL="137160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spcBef>
                <a:spcPts val="300"/>
              </a:spcBef>
              <a:spcAft>
                <a:spcPts val="0"/>
              </a:spcAft>
              <a:buSzPts val="1200"/>
              <a:buChar char="&gt;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0" y="5587803"/>
            <a:ext cx="611560" cy="1271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98001" y="5402865"/>
            <a:ext cx="413559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630001" y="5402791"/>
            <a:ext cx="6120000" cy="177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108000" spcFirstLastPara="1" rIns="10800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51600" y="915000"/>
            <a:ext cx="5612400" cy="2970000"/>
          </a:xfrm>
          <a:prstGeom prst="rect">
            <a:avLst/>
          </a:prstGeom>
          <a:solidFill>
            <a:srgbClr val="4E5B99"/>
          </a:solidFill>
          <a:ln>
            <a:noFill/>
          </a:ln>
        </p:spPr>
        <p:txBody>
          <a:bodyPr anchorCtr="0" anchor="t" bIns="0" lIns="216000" spcFirstLastPara="1" rIns="0" wrap="square" tIns="252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sz="2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22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i="0" sz="15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2" type="pic"/>
          </p:nvPr>
        </p:nvSpPr>
        <p:spPr>
          <a:xfrm>
            <a:off x="727200" y="915000"/>
            <a:ext cx="2574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0" y="5587803"/>
            <a:ext cx="611560" cy="1271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98001" y="5402865"/>
            <a:ext cx="413559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30001" y="5402791"/>
            <a:ext cx="6120000" cy="177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importing slides">
  <p:cSld name="Use for importing slide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0" y="5587803"/>
            <a:ext cx="611560" cy="1271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98001" y="5402865"/>
            <a:ext cx="413559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30001" y="5402791"/>
            <a:ext cx="6120000" cy="177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texte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056" y="5067000"/>
            <a:ext cx="1975944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27200" y="805272"/>
            <a:ext cx="8236800" cy="433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0" y="5587803"/>
            <a:ext cx="611560" cy="1271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30001" y="5402791"/>
            <a:ext cx="6120000" cy="1770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98001" y="5402865"/>
            <a:ext cx="413559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studio.microsoft.com/visual-cpp-build-tool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tcollab/at" TargetMode="External"/><Relationship Id="rId4" Type="http://schemas.openxmlformats.org/officeDocument/2006/relationships/hyperlink" Target="https://github.com/atcollab/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0" y="3865612"/>
            <a:ext cx="9144000" cy="1278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DA9DA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</a:rPr>
              <a:t>PyAT Introduction</a:t>
            </a:r>
            <a:endParaRPr b="1" sz="20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DA9DA"/>
              </a:buClr>
              <a:buSzPts val="1500"/>
              <a:buFont typeface="Arial"/>
              <a:buNone/>
            </a:pPr>
            <a:r>
              <a:t/>
            </a:r>
            <a:endParaRPr b="1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11700" y="957125"/>
            <a:ext cx="82368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PyAT Website: </a:t>
            </a:r>
            <a:br>
              <a:rPr lang="en-US" sz="1400"/>
            </a:br>
            <a:r>
              <a:rPr lang="en-US" sz="1400"/>
              <a:t>https://atcollab.github.io/at/p/index.html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Detailed installation instructions can be found there.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Needed (see website for full list of requirements and dependencies):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python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numpy , scipy, setuptools, matplotlib (optional)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git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Microsoft Build Tools (windows only):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https://visualstudio.microsoft.com/visual-cpp-build-tools/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Download installer, click ‘modify’ and install ‘Desktop development with C++’, then add to path.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mpi4py (for parallelised collective effects)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INSTALLATION ON LINUX</a:t>
            </a:r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11700" y="957125"/>
            <a:ext cx="82368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If you have no intention of doing any development: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pip install accelerator</a:t>
            </a:r>
            <a:r>
              <a:rPr lang="en-US" sz="1400"/>
              <a:t>-toolbox</a:t>
            </a:r>
            <a:br>
              <a:rPr lang="en-US" sz="1400"/>
            </a:b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If you would like to do some development: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git clone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https://github.com/atcollab/at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cd 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pip install -e 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If you want to install with mpi4py for collective effects simulations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pip install mpi4py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git clone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https://github.com/atcollab/at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cd 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pip install  - -config-settings mpi=1 “.[mpi]”</a:t>
            </a:r>
            <a:br>
              <a:rPr lang="en-US" sz="1400"/>
            </a:b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Note: there is no space between the dashes.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If you do not have root privileges, follow the instructions “Installation (All Platforms)” in order to create a virtual environment.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611700" y="924150"/>
            <a:ext cx="79134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core of accelerator toolbox is the PassMethod.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 PassMethod takes a set of input particle coordinates and modifies them.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All PassMethods written in C (although python PassMethods are now possible).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Python and MatLab AT are actually both environments that are wrappers for the PassMethods.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Both Python and Matlab share the same PassMethods.  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There is a different PassMethod for each machine element: (for example, DriftPass, CavityPass).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Each PassMethod is initialised with a needed set of parameters (e.g. for a Quadrupole it needs a length and a strength, for a drift it needs only a length). Then you can pass to it an array of particles of shape (6,N), and it will perform the necessary transformation.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All of the AT computations are done with tracking. (Unless specifically mentioned). 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When you install at, the PassMethods are compiled and stored in ‘at/build/dist/at/integrators’. The source of each PassMethod is in ‘at/atintegrators’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2807925" y="899100"/>
            <a:ext cx="6009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atintegrators contains the source files of the PassMethods.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r>
              <a:rPr lang="en-US" sz="1400"/>
              <a:t>machine_data contains a few example lattices that can be imported. 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pyat contains all of the wrapper functions for PyAT.</a:t>
            </a:r>
            <a:endParaRPr sz="1400"/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851924"/>
            <a:ext cx="2249873" cy="449148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500075" y="1290450"/>
            <a:ext cx="1152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500075" y="2680500"/>
            <a:ext cx="1152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500075" y="2857500"/>
            <a:ext cx="1152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A SIMPLE PASSMETHOD EXAMPLE</a:t>
            </a:r>
            <a:endParaRPr/>
          </a:p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367500" y="760888"/>
            <a:ext cx="84090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Lets look at DriftPass.c to get a feeling for how it works.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 conclusion, 6d array of particles is squashed into (x0,xp0,y0,yp0,delta0,ct0, x1,xp1,...), and this is given to PassMethod as r_in.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Arithmetic pointers are used to loop through each particle. (line 30 and 31). Each particle is iterated in the function ATdrift6. </a:t>
            </a:r>
            <a:endParaRPr sz="1400"/>
          </a:p>
        </p:txBody>
      </p: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2204850"/>
            <a:ext cx="5841676" cy="299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600" y="3547975"/>
            <a:ext cx="46291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/>
        </p:nvSpPr>
        <p:spPr>
          <a:xfrm>
            <a:off x="449950" y="1804650"/>
            <a:ext cx="4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atintegrators/DriftPass.c</a:t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6171250" y="3091625"/>
            <a:ext cx="4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atintegrators/atlalib.c</a:t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408200" y="4244150"/>
            <a:ext cx="1703400" cy="12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AT/PYAT</a:t>
            </a:r>
            <a:endParaRPr/>
          </a:p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3290225" y="1153366"/>
            <a:ext cx="4959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at contains all of the functions and classes for PyAT.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examples contains a few examples, (only CollectiveEffects for now).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test is run after each commit to ensure compatibility. </a:t>
            </a:r>
            <a:endParaRPr sz="1400"/>
          </a:p>
        </p:txBody>
      </p:sp>
      <p:pic>
        <p:nvPicPr>
          <p:cNvPr id="110" name="Google Shape;1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88" y="1539275"/>
            <a:ext cx="19335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/>
          <p:nvPr/>
        </p:nvSpPr>
        <p:spPr>
          <a:xfrm>
            <a:off x="550175" y="1991900"/>
            <a:ext cx="1152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550175" y="1814900"/>
            <a:ext cx="1152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550175" y="2391850"/>
            <a:ext cx="1152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AT/</a:t>
            </a:r>
            <a:r>
              <a:rPr lang="en-US"/>
              <a:t>PYAT/AT</a:t>
            </a:r>
            <a:endParaRPr/>
          </a:p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0" y="5587803"/>
            <a:ext cx="6117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27/02/2019</a:t>
            </a:r>
            <a:endParaRPr/>
          </a:p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198001" y="5402865"/>
            <a:ext cx="413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307700" y="4337925"/>
            <a:ext cx="4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3290225" y="1153366"/>
            <a:ext cx="4959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This now contains all of the python functions for all of the different features of PyAT.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We will see how to use PyAT, and the help functions will be pointing back to files found in this directory. </a:t>
            </a:r>
            <a:br>
              <a:rPr lang="en-US" sz="1400"/>
            </a:br>
            <a:endParaRPr sz="1400"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75" y="1285875"/>
            <a:ext cx="18097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RF - default">
  <a:themeElements>
    <a:clrScheme name="ESRF">
      <a:dk1>
        <a:srgbClr val="000000"/>
      </a:dk1>
      <a:lt1>
        <a:srgbClr val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