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9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svg" ContentType="image/sv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324FB8-77BE-4715-8B3C-937B00F39B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79352A-7F4C-4B7D-855F-2F9C82080E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F05CBF-3DC2-4847-AB20-E5A73111C005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DCA8E8-BF5E-483D-9ADA-DBA3C779DC24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sv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8360" y="23295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Varela Round"/>
              </a:rPr>
              <a:t>QUB_ARES</a:t>
            </a:r>
            <a:br>
              <a:rPr sz="4400"/>
            </a:br>
            <a:r>
              <a:rPr b="0" lang="en-GB" sz="4400" spc="-1" strike="noStrike">
                <a:solidFill>
                  <a:srgbClr val="000000"/>
                </a:solidFill>
                <a:latin typeface="Varela Round"/>
              </a:rPr>
              <a:t>Doorbell Hacking</a:t>
            </a:r>
            <a:br>
              <a:rPr sz="4400"/>
            </a:br>
            <a:r>
              <a:rPr b="0" lang="en-GB" sz="2800" spc="-1" strike="noStrike">
                <a:solidFill>
                  <a:srgbClr val="000000"/>
                </a:solidFill>
                <a:latin typeface="Varela Round"/>
              </a:rPr>
              <a:t>Session 3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-36000" y="-35640"/>
            <a:ext cx="10238400" cy="57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-1116000" y="-483480"/>
            <a:ext cx="11519280" cy="616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" descr=""/>
          <p:cNvPicPr/>
          <p:nvPr/>
        </p:nvPicPr>
        <p:blipFill>
          <a:blip r:embed="rId1"/>
          <a:stretch/>
        </p:blipFill>
        <p:spPr>
          <a:xfrm>
            <a:off x="-108000" y="-57600"/>
            <a:ext cx="10872360" cy="592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1422360" y="1008000"/>
            <a:ext cx="6856920" cy="372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1"/>
          <a:srcRect l="0" t="30872" r="0" b="0"/>
          <a:stretch/>
        </p:blipFill>
        <p:spPr>
          <a:xfrm>
            <a:off x="1422360" y="2160000"/>
            <a:ext cx="6856920" cy="2577600"/>
          </a:xfrm>
          <a:prstGeom prst="rect">
            <a:avLst/>
          </a:prstGeom>
          <a:ln w="0">
            <a:noFill/>
          </a:ln>
        </p:spPr>
      </p:pic>
      <p:sp>
        <p:nvSpPr>
          <p:cNvPr id="38" name=""/>
          <p:cNvSpPr/>
          <p:nvPr/>
        </p:nvSpPr>
        <p:spPr>
          <a:xfrm>
            <a:off x="6499800" y="3309480"/>
            <a:ext cx="333900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Varela Round"/>
                <a:ea typeface="DejaVu Sans"/>
              </a:rPr>
              <a:t>3 parts high, 1 part low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6536160" y="3855240"/>
            <a:ext cx="333900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Varela Round"/>
                <a:ea typeface="DejaVu Sans"/>
              </a:rPr>
              <a:t>1 part high, 3 parts low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6499800" y="2260440"/>
            <a:ext cx="1785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Varela Round"/>
                <a:ea typeface="DejaVu Sans"/>
              </a:rPr>
              <a:t>1 part high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Varela Round"/>
                <a:ea typeface="DejaVu Sans"/>
              </a:rPr>
              <a:t>31 parts low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2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2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rcRect l="0" t="30872" r="0" b="0"/>
          <a:stretch/>
        </p:blipFill>
        <p:spPr>
          <a:xfrm>
            <a:off x="1422360" y="2160000"/>
            <a:ext cx="6856920" cy="257760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6643800" y="3309480"/>
            <a:ext cx="289548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Varela Round"/>
                <a:ea typeface="DejaVu Sans"/>
              </a:rPr>
              <a:t>long pulses are high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6644160" y="3855240"/>
            <a:ext cx="286956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Varela Round"/>
                <a:ea typeface="DejaVu Sans"/>
              </a:rPr>
              <a:t>short pulses are low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720000" y="360000"/>
            <a:ext cx="7739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7190" spc="-1" strike="noStrike">
              <a:solidFill>
                <a:srgbClr val="ffffff"/>
              </a:solidFill>
              <a:latin typeface="Varela Round"/>
              <a:ea typeface="DejaVu Sans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-3960" y="2016000"/>
            <a:ext cx="10681200" cy="208728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-360000" y="360"/>
            <a:ext cx="10619280" cy="2159280"/>
          </a:xfrm>
          <a:prstGeom prst="rect">
            <a:avLst/>
          </a:prstGeom>
          <a:solidFill>
            <a:srgbClr val="4019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7190" spc="-1" strike="noStrike">
              <a:solidFill>
                <a:srgbClr val="ffffff"/>
              </a:solidFill>
              <a:latin typeface="Varela Round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>
            <a:off x="-180000" y="3780000"/>
            <a:ext cx="10619280" cy="1979280"/>
          </a:xfrm>
          <a:prstGeom prst="rect">
            <a:avLst/>
          </a:prstGeom>
          <a:solidFill>
            <a:srgbClr val="19401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7190" spc="-1" strike="noStrike">
              <a:solidFill>
                <a:srgbClr val="ffffff"/>
              </a:solidFill>
              <a:latin typeface="Varela Round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3973680" y="4457160"/>
            <a:ext cx="239580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4200" spc="-1" strike="noStrike">
                <a:solidFill>
                  <a:srgbClr val="ffffff"/>
                </a:solidFill>
                <a:latin typeface="Varela Round"/>
                <a:ea typeface="DejaVu Sans"/>
              </a:rPr>
              <a:t>139187</a:t>
            </a:r>
            <a:r>
              <a:rPr b="0" lang="en-GB" sz="4200" spc="-1" strike="noStrike" baseline="-8000">
                <a:solidFill>
                  <a:srgbClr val="ffffff"/>
                </a:solidFill>
                <a:latin typeface="Varela Round"/>
                <a:ea typeface="DejaVu Sans"/>
              </a:rPr>
              <a:t>10</a:t>
            </a:r>
            <a:endParaRPr b="0" lang="en-GB" sz="42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9" name=""/>
          <p:cNvGrpSpPr/>
          <p:nvPr/>
        </p:nvGrpSpPr>
        <p:grpSpPr>
          <a:xfrm>
            <a:off x="1800000" y="2160000"/>
            <a:ext cx="8074440" cy="323280"/>
            <a:chOff x="1800000" y="2160000"/>
            <a:chExt cx="8074440" cy="323280"/>
          </a:xfrm>
        </p:grpSpPr>
        <p:sp>
          <p:nvSpPr>
            <p:cNvPr id="50" name=""/>
            <p:cNvSpPr/>
            <p:nvPr/>
          </p:nvSpPr>
          <p:spPr>
            <a:xfrm>
              <a:off x="2556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808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3060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3348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"/>
            <p:cNvSpPr/>
            <p:nvPr/>
          </p:nvSpPr>
          <p:spPr>
            <a:xfrm>
              <a:off x="3600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" name=""/>
            <p:cNvSpPr/>
            <p:nvPr/>
          </p:nvSpPr>
          <p:spPr>
            <a:xfrm>
              <a:off x="3852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4140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"/>
            <p:cNvSpPr/>
            <p:nvPr/>
          </p:nvSpPr>
          <p:spPr>
            <a:xfrm>
              <a:off x="4428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"/>
            <p:cNvSpPr/>
            <p:nvPr/>
          </p:nvSpPr>
          <p:spPr>
            <a:xfrm>
              <a:off x="4680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"/>
            <p:cNvSpPr/>
            <p:nvPr/>
          </p:nvSpPr>
          <p:spPr>
            <a:xfrm>
              <a:off x="4968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"/>
            <p:cNvSpPr/>
            <p:nvPr/>
          </p:nvSpPr>
          <p:spPr>
            <a:xfrm>
              <a:off x="5220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"/>
            <p:cNvSpPr/>
            <p:nvPr/>
          </p:nvSpPr>
          <p:spPr>
            <a:xfrm>
              <a:off x="5508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" name=""/>
            <p:cNvSpPr/>
            <p:nvPr/>
          </p:nvSpPr>
          <p:spPr>
            <a:xfrm>
              <a:off x="5796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"/>
            <p:cNvSpPr/>
            <p:nvPr/>
          </p:nvSpPr>
          <p:spPr>
            <a:xfrm>
              <a:off x="6084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6372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6660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" name=""/>
            <p:cNvSpPr/>
            <p:nvPr/>
          </p:nvSpPr>
          <p:spPr>
            <a:xfrm>
              <a:off x="6948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" name=""/>
            <p:cNvSpPr/>
            <p:nvPr/>
          </p:nvSpPr>
          <p:spPr>
            <a:xfrm>
              <a:off x="7200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"/>
            <p:cNvSpPr/>
            <p:nvPr/>
          </p:nvSpPr>
          <p:spPr>
            <a:xfrm>
              <a:off x="7452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"/>
            <p:cNvSpPr/>
            <p:nvPr/>
          </p:nvSpPr>
          <p:spPr>
            <a:xfrm>
              <a:off x="7776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7992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" name=""/>
            <p:cNvSpPr/>
            <p:nvPr/>
          </p:nvSpPr>
          <p:spPr>
            <a:xfrm>
              <a:off x="8244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" name=""/>
            <p:cNvSpPr/>
            <p:nvPr/>
          </p:nvSpPr>
          <p:spPr>
            <a:xfrm>
              <a:off x="9108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" name=""/>
            <p:cNvSpPr/>
            <p:nvPr/>
          </p:nvSpPr>
          <p:spPr>
            <a:xfrm>
              <a:off x="8568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" name=""/>
            <p:cNvSpPr/>
            <p:nvPr/>
          </p:nvSpPr>
          <p:spPr>
            <a:xfrm>
              <a:off x="8856000" y="217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"/>
            <p:cNvSpPr/>
            <p:nvPr/>
          </p:nvSpPr>
          <p:spPr>
            <a:xfrm>
              <a:off x="1800000" y="2177280"/>
              <a:ext cx="57744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MSB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9396000" y="2160000"/>
              <a:ext cx="47844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LSB</a:t>
              </a:r>
              <a:endParaRPr b="0" lang="en-GB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422360" y="1008000"/>
            <a:ext cx="6856920" cy="372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rcRect l="0" t="0" r="0" b="69114"/>
          <a:stretch/>
        </p:blipFill>
        <p:spPr>
          <a:xfrm>
            <a:off x="1422360" y="1008000"/>
            <a:ext cx="6856920" cy="115092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-3960" y="3600000"/>
            <a:ext cx="10681200" cy="2087280"/>
          </a:xfrm>
          <a:prstGeom prst="rect">
            <a:avLst/>
          </a:prstGeom>
          <a:ln w="0">
            <a:noFill/>
          </a:ln>
        </p:spPr>
      </p:pic>
      <p:grpSp>
        <p:nvGrpSpPr>
          <p:cNvPr id="80" name=""/>
          <p:cNvGrpSpPr/>
          <p:nvPr/>
        </p:nvGrpSpPr>
        <p:grpSpPr>
          <a:xfrm>
            <a:off x="1800000" y="5220000"/>
            <a:ext cx="8074440" cy="323280"/>
            <a:chOff x="1800000" y="5220000"/>
            <a:chExt cx="8074440" cy="323280"/>
          </a:xfrm>
        </p:grpSpPr>
        <p:sp>
          <p:nvSpPr>
            <p:cNvPr id="81" name=""/>
            <p:cNvSpPr/>
            <p:nvPr/>
          </p:nvSpPr>
          <p:spPr>
            <a:xfrm>
              <a:off x="2556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2808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3060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3348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3600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3852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"/>
            <p:cNvSpPr/>
            <p:nvPr/>
          </p:nvSpPr>
          <p:spPr>
            <a:xfrm>
              <a:off x="4140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4428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4680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4968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5220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5508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5796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6084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6372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"/>
            <p:cNvSpPr/>
            <p:nvPr/>
          </p:nvSpPr>
          <p:spPr>
            <a:xfrm>
              <a:off x="6660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"/>
            <p:cNvSpPr/>
            <p:nvPr/>
          </p:nvSpPr>
          <p:spPr>
            <a:xfrm>
              <a:off x="6948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"/>
            <p:cNvSpPr/>
            <p:nvPr/>
          </p:nvSpPr>
          <p:spPr>
            <a:xfrm>
              <a:off x="7200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"/>
            <p:cNvSpPr/>
            <p:nvPr/>
          </p:nvSpPr>
          <p:spPr>
            <a:xfrm>
              <a:off x="7452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"/>
            <p:cNvSpPr/>
            <p:nvPr/>
          </p:nvSpPr>
          <p:spPr>
            <a:xfrm>
              <a:off x="7776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"/>
            <p:cNvSpPr/>
            <p:nvPr/>
          </p:nvSpPr>
          <p:spPr>
            <a:xfrm>
              <a:off x="7992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"/>
            <p:cNvSpPr/>
            <p:nvPr/>
          </p:nvSpPr>
          <p:spPr>
            <a:xfrm>
              <a:off x="8244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9108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0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8568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"/>
            <p:cNvSpPr/>
            <p:nvPr/>
          </p:nvSpPr>
          <p:spPr>
            <a:xfrm>
              <a:off x="8856000" y="5237280"/>
              <a:ext cx="15840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1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"/>
            <p:cNvSpPr/>
            <p:nvPr/>
          </p:nvSpPr>
          <p:spPr>
            <a:xfrm>
              <a:off x="1800000" y="5237280"/>
              <a:ext cx="57744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MSB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"/>
            <p:cNvSpPr/>
            <p:nvPr/>
          </p:nvSpPr>
          <p:spPr>
            <a:xfrm>
              <a:off x="9396000" y="5220000"/>
              <a:ext cx="478440" cy="30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Varela Round"/>
                  <a:ea typeface="DejaVu Sans"/>
                </a:rPr>
                <a:t>LSB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8" name=""/>
          <p:cNvSpPr/>
          <p:nvPr/>
        </p:nvSpPr>
        <p:spPr>
          <a:xfrm flipH="1">
            <a:off x="1406520" y="2065320"/>
            <a:ext cx="1258920" cy="1719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"/>
          <p:cNvSpPr/>
          <p:nvPr/>
        </p:nvSpPr>
        <p:spPr>
          <a:xfrm rot="5411400">
            <a:off x="1320840" y="2823120"/>
            <a:ext cx="179640" cy="2099880"/>
          </a:xfrm>
          <a:custGeom>
            <a:avLst/>
            <a:gdLst>
              <a:gd name="textAreaLeft" fmla="*/ 115200 w 179640"/>
              <a:gd name="textAreaRight" fmla="*/ 180360 w 179640"/>
              <a:gd name="textAreaTop" fmla="*/ 54720 h 2099880"/>
              <a:gd name="textAreaBottom" fmla="*/ 2045520 h 209988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29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"/>
          <p:cNvSpPr/>
          <p:nvPr/>
        </p:nvSpPr>
        <p:spPr>
          <a:xfrm>
            <a:off x="4858920" y="2062080"/>
            <a:ext cx="359640" cy="1743840"/>
          </a:xfrm>
          <a:prstGeom prst="line">
            <a:avLst/>
          </a:prstGeom>
          <a:ln w="29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"/>
          <p:cNvSpPr/>
          <p:nvPr/>
        </p:nvSpPr>
        <p:spPr>
          <a:xfrm>
            <a:off x="7198920" y="2062080"/>
            <a:ext cx="1287360" cy="1792080"/>
          </a:xfrm>
          <a:prstGeom prst="line">
            <a:avLst/>
          </a:prstGeom>
          <a:ln w="2916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2" name=""/>
          <p:cNvSpPr/>
          <p:nvPr/>
        </p:nvSpPr>
        <p:spPr>
          <a:xfrm rot="5411400">
            <a:off x="8397720" y="3435120"/>
            <a:ext cx="179640" cy="951480"/>
          </a:xfrm>
          <a:custGeom>
            <a:avLst/>
            <a:gdLst>
              <a:gd name="textAreaLeft" fmla="*/ 115200 w 179640"/>
              <a:gd name="textAreaRight" fmla="*/ 180360 w 179640"/>
              <a:gd name="textAreaTop" fmla="*/ 24480 h 951480"/>
              <a:gd name="textAreaBottom" fmla="*/ 927360 h 95148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29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"/>
          <p:cNvSpPr/>
          <p:nvPr/>
        </p:nvSpPr>
        <p:spPr>
          <a:xfrm rot="5411400">
            <a:off x="5129640" y="1180080"/>
            <a:ext cx="179640" cy="5399280"/>
          </a:xfrm>
          <a:custGeom>
            <a:avLst/>
            <a:gdLst>
              <a:gd name="textAreaLeft" fmla="*/ 115200 w 179640"/>
              <a:gd name="textAreaRight" fmla="*/ 180360 w 179640"/>
              <a:gd name="textAreaTop" fmla="*/ 140760 h 5399280"/>
              <a:gd name="textAreaBottom" fmla="*/ 5258880 h 539928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29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"/>
          <p:cNvSpPr/>
          <p:nvPr/>
        </p:nvSpPr>
        <p:spPr>
          <a:xfrm>
            <a:off x="8141040" y="1541160"/>
            <a:ext cx="1998360" cy="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-47880" bIns="-478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" name=""/>
          <p:cNvSpPr/>
          <p:nvPr/>
        </p:nvSpPr>
        <p:spPr>
          <a:xfrm>
            <a:off x="8141400" y="2064960"/>
            <a:ext cx="1998360" cy="1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-46800" bIns="-468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>
            <a:off x="8136000" y="1502640"/>
            <a:ext cx="251964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???????????????????????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9000000" y="2061360"/>
            <a:ext cx="216720" cy="1775520"/>
          </a:xfrm>
          <a:prstGeom prst="line">
            <a:avLst/>
          </a:prstGeom>
          <a:ln w="291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 rot="5411400">
            <a:off x="9126000" y="3767760"/>
            <a:ext cx="179640" cy="287280"/>
          </a:xfrm>
          <a:custGeom>
            <a:avLst/>
            <a:gdLst>
              <a:gd name="textAreaLeft" fmla="*/ 115200 w 179640"/>
              <a:gd name="textAreaRight" fmla="*/ 180360 w 179640"/>
              <a:gd name="textAreaTop" fmla="*/ 7200 h 287280"/>
              <a:gd name="textAreaBottom" fmla="*/ 280440 h 28728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29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792000" y="1116000"/>
            <a:ext cx="8459280" cy="2760840"/>
          </a:xfrm>
          <a:prstGeom prst="rect">
            <a:avLst/>
          </a:prstGeom>
          <a:ln w="0">
            <a:noFill/>
          </a:ln>
        </p:spPr>
      </p:pic>
      <p:sp>
        <p:nvSpPr>
          <p:cNvPr id="16" name=""/>
          <p:cNvSpPr/>
          <p:nvPr/>
        </p:nvSpPr>
        <p:spPr>
          <a:xfrm>
            <a:off x="1616760" y="3772440"/>
            <a:ext cx="234252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Varela Round"/>
                <a:ea typeface="DejaVu Sans"/>
              </a:rPr>
              <a:t>Transmitter (TX)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5721120" y="3772800"/>
            <a:ext cx="194148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Varela Round"/>
                <a:ea typeface="DejaVu Sans"/>
              </a:rPr>
              <a:t>Receiver (RX)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-3960" y="1872000"/>
            <a:ext cx="10681200" cy="2087280"/>
          </a:xfrm>
          <a:prstGeom prst="rect">
            <a:avLst/>
          </a:prstGeom>
          <a:ln w="0">
            <a:noFill/>
          </a:ln>
        </p:spPr>
      </p:pic>
      <p:sp>
        <p:nvSpPr>
          <p:cNvPr id="19" name=""/>
          <p:cNvSpPr/>
          <p:nvPr/>
        </p:nvSpPr>
        <p:spPr>
          <a:xfrm>
            <a:off x="720000" y="360000"/>
            <a:ext cx="7739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7190" spc="-1" strike="noStrike">
              <a:solidFill>
                <a:srgbClr val="000000"/>
              </a:solidFill>
              <a:latin typeface="Varela Round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>
            <a:off x="-180000" y="-180000"/>
            <a:ext cx="10619280" cy="2159280"/>
          </a:xfrm>
          <a:prstGeom prst="rect">
            <a:avLst/>
          </a:prstGeom>
          <a:solidFill>
            <a:srgbClr val="4019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7190" spc="-1" strike="noStrike">
              <a:solidFill>
                <a:srgbClr val="ffffff"/>
              </a:solidFill>
              <a:latin typeface="Varela Round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>
            <a:off x="-180000" y="3780000"/>
            <a:ext cx="10619280" cy="1979280"/>
          </a:xfrm>
          <a:prstGeom prst="rect">
            <a:avLst/>
          </a:prstGeom>
          <a:solidFill>
            <a:srgbClr val="19401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7190" spc="-1" strike="noStrike">
              <a:solidFill>
                <a:srgbClr val="ffffff"/>
              </a:solidFill>
              <a:latin typeface="Varela Round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324000" y="0"/>
            <a:ext cx="9448920" cy="566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324000" y="360"/>
            <a:ext cx="9448920" cy="5668920"/>
          </a:xfrm>
          <a:prstGeom prst="rect">
            <a:avLst/>
          </a:prstGeom>
          <a:ln w="0">
            <a:noFill/>
          </a:ln>
        </p:spPr>
      </p:pic>
      <p:sp>
        <p:nvSpPr>
          <p:cNvPr id="24" name=""/>
          <p:cNvSpPr/>
          <p:nvPr/>
        </p:nvSpPr>
        <p:spPr>
          <a:xfrm flipV="1">
            <a:off x="3060000" y="2880000"/>
            <a:ext cx="360" cy="1080000"/>
          </a:xfrm>
          <a:prstGeom prst="line">
            <a:avLst/>
          </a:prstGeom>
          <a:ln w="381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 flipV="1">
            <a:off x="4860000" y="2889720"/>
            <a:ext cx="360" cy="1080000"/>
          </a:xfrm>
          <a:prstGeom prst="line">
            <a:avLst/>
          </a:prstGeom>
          <a:ln w="381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>
            <a:off x="2460960" y="4024440"/>
            <a:ext cx="119628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Varela Round"/>
                <a:ea typeface="DejaVu Sans"/>
              </a:rPr>
              <a:t>doorbell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Varela Round"/>
                <a:ea typeface="DejaVu Sans"/>
              </a:rPr>
              <a:t>pressed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4261320" y="4024800"/>
            <a:ext cx="121932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Varela Round"/>
                <a:ea typeface="DejaVu Sans"/>
              </a:rPr>
              <a:t>doorbell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Varela Round"/>
                <a:ea typeface="DejaVu Sans"/>
              </a:rPr>
              <a:t>released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324000" y="18360"/>
            <a:ext cx="9448920" cy="566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324000" y="0"/>
            <a:ext cx="9448920" cy="566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324000" y="0"/>
            <a:ext cx="9448920" cy="5668920"/>
          </a:xfrm>
          <a:prstGeom prst="rect">
            <a:avLst/>
          </a:prstGeom>
          <a:ln w="0">
            <a:noFill/>
          </a:ln>
        </p:spPr>
      </p:pic>
      <p:pic>
        <p:nvPicPr>
          <p:cNvPr id="31" name="" descr=""/>
          <p:cNvPicPr/>
          <p:nvPr/>
        </p:nvPicPr>
        <p:blipFill>
          <a:blip r:embed="rId2">
            <a:alphaModFix amt="50000"/>
          </a:blip>
          <a:srcRect l="10144" t="0" r="0" b="0"/>
          <a:stretch/>
        </p:blipFill>
        <p:spPr>
          <a:xfrm>
            <a:off x="324000" y="792000"/>
            <a:ext cx="8927280" cy="208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133000" y="2559960"/>
            <a:ext cx="5858280" cy="6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2024-11-27T18:49:58Z</dcterms:created>
  <dc:creator/>
  <dc:description/>
  <dc:language>en-GB</dc:language>
  <cp:lastModifiedBy/>
  <dcterms:modified xsi:type="dcterms:W3CDTF">2024-12-18T15:22:39Z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