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3.xml" ContentType="application/vnd.openxmlformats-officedocument.themeOverr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sldIdLst>
    <p:sldId id="266" r:id="rId5"/>
    <p:sldId id="256" r:id="rId6"/>
    <p:sldId id="258" r:id="rId7"/>
    <p:sldId id="267" r:id="rId8"/>
    <p:sldId id="264" r:id="rId9"/>
    <p:sldId id="268" r:id="rId10"/>
    <p:sldId id="260" r:id="rId11"/>
    <p:sldId id="261" r:id="rId12"/>
    <p:sldId id="262" r:id="rId13"/>
    <p:sldId id="263"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86381F-E680-464E-D92A-38D64862F42B}" name="Katie Vaughn" initials="KV" userId="S::katherine.vaughn@aptiveresources.com::a2a677b4-def1-4d93-bc76-0baf42c4f1f9" providerId="AD"/>
  <p188:author id="{39545C90-8109-2426-FD2D-548B4CDA022E}" name="Judy Lavelle" initials="JL" userId="Judy Lavelle" providerId="None"/>
  <p188:author id="{8604B0F5-F3D3-26CF-71AD-A5803E74B798}" name="NIDA-JC" initials="JC" userId="NIDA-JC"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ompton, Wilson (NIH/NIDA) [E]" initials="WMC" lastIdx="2" clrIdx="0">
    <p:extLst>
      <p:ext uri="{19B8F6BF-5375-455C-9EA6-DF929625EA0E}">
        <p15:presenceInfo xmlns:p15="http://schemas.microsoft.com/office/powerpoint/2012/main" userId="Compton, Wilson (NIH/NIDA) [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69D4"/>
    <a:srgbClr val="FFFFFF"/>
    <a:srgbClr val="214F9E"/>
    <a:srgbClr val="2F69D0"/>
    <a:srgbClr val="2353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8A93D-79E1-4242-87DC-1C95F2B8D831}" v="45" dt="2023-03-03T15:21:49.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4729" autoAdjust="0"/>
  </p:normalViewPr>
  <p:slideViewPr>
    <p:cSldViewPr snapToGrid="0">
      <p:cViewPr varScale="1">
        <p:scale>
          <a:sx n="54" d="100"/>
          <a:sy n="54" d="100"/>
        </p:scale>
        <p:origin x="1528" y="4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15199005921362"/>
          <c:y val="4.3093871356350621E-2"/>
          <c:w val="0.86313464440133392"/>
          <c:h val="0.80679643824497194"/>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6"/>
              <c:layout>
                <c:manualLayout>
                  <c:x val="-2.084151423330081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4F6-41C4-8DF3-E0000AB17E34}"/>
                </c:ext>
              </c:extLst>
            </c:dLbl>
            <c:dLbl>
              <c:idx val="18"/>
              <c:delete val="1"/>
              <c:extLst>
                <c:ext xmlns:c15="http://schemas.microsoft.com/office/drawing/2012/chart" uri="{CE6537A1-D6FC-4f65-9D91-7224C49458BB}">
                  <c15:layout>
                    <c:manualLayout>
                      <c:w val="9.4590701027423355E-2"/>
                      <c:h val="4.5334320530920069E-2"/>
                    </c:manualLayout>
                  </c15:layout>
                </c:ext>
                <c:ext xmlns:c16="http://schemas.microsoft.com/office/drawing/2014/chart" uri="{C3380CC4-5D6E-409C-BE32-E72D297353CC}">
                  <c16:uniqueId val="{00000000-7EE8-44A7-BD3A-634A4A839E6C}"/>
                </c:ext>
              </c:extLst>
            </c:dLbl>
            <c:dLbl>
              <c:idx val="20"/>
              <c:layout>
                <c:manualLayout>
                  <c:x val="-1.190943670474337E-2"/>
                  <c:y val="2.419255944516863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70E-455A-875D-05847BB3B703}"/>
                </c:ext>
              </c:extLst>
            </c:dLbl>
            <c:dLbl>
              <c:idx val="21"/>
              <c:layout>
                <c:manualLayout>
                  <c:x val="-1.7864155057114892E-2"/>
                  <c:y val="-6.048139861292158E-18"/>
                </c:manualLayout>
              </c:layout>
              <c:tx>
                <c:rich>
                  <a:bodyPr/>
                  <a:lstStyle/>
                  <a:p>
                    <a:fld id="{C6379C95-EA55-458A-B078-BCF086534F73}"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4F6-41C4-8DF3-E0000AB17E34}"/>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E78-4720-884B-C9AF80F7091F}"/>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Sheet1!$B$2:$X$2</c:f>
              <c:numCache>
                <c:formatCode>#,##0</c:formatCode>
                <c:ptCount val="23"/>
                <c:pt idx="0">
                  <c:v>16849</c:v>
                </c:pt>
                <c:pt idx="1">
                  <c:v>17415</c:v>
                </c:pt>
                <c:pt idx="2">
                  <c:v>19394</c:v>
                </c:pt>
                <c:pt idx="3">
                  <c:v>23518</c:v>
                </c:pt>
                <c:pt idx="4">
                  <c:v>25785</c:v>
                </c:pt>
                <c:pt idx="5">
                  <c:v>27424</c:v>
                </c:pt>
                <c:pt idx="6">
                  <c:v>29813</c:v>
                </c:pt>
                <c:pt idx="7">
                  <c:v>34425</c:v>
                </c:pt>
                <c:pt idx="8">
                  <c:v>36010</c:v>
                </c:pt>
                <c:pt idx="9">
                  <c:v>36450</c:v>
                </c:pt>
                <c:pt idx="10">
                  <c:v>37004</c:v>
                </c:pt>
                <c:pt idx="11">
                  <c:v>38329</c:v>
                </c:pt>
                <c:pt idx="12">
                  <c:v>41340</c:v>
                </c:pt>
                <c:pt idx="13">
                  <c:v>41502</c:v>
                </c:pt>
                <c:pt idx="14">
                  <c:v>43982</c:v>
                </c:pt>
                <c:pt idx="15">
                  <c:v>47055</c:v>
                </c:pt>
                <c:pt idx="16">
                  <c:v>52404</c:v>
                </c:pt>
                <c:pt idx="17">
                  <c:v>63632</c:v>
                </c:pt>
                <c:pt idx="18">
                  <c:v>70237</c:v>
                </c:pt>
                <c:pt idx="19">
                  <c:v>67367</c:v>
                </c:pt>
                <c:pt idx="20">
                  <c:v>70630</c:v>
                </c:pt>
                <c:pt idx="21">
                  <c:v>91799</c:v>
                </c:pt>
                <c:pt idx="22">
                  <c:v>106699</c:v>
                </c:pt>
              </c:numCache>
            </c:numRef>
          </c:val>
          <c:extLst>
            <c:ext xmlns:c16="http://schemas.microsoft.com/office/drawing/2014/chart" uri="{C3380CC4-5D6E-409C-BE32-E72D297353CC}">
              <c16:uniqueId val="{00000000-82E9-439E-AFF6-3333F1D1F575}"/>
            </c:ext>
          </c:extLst>
        </c:ser>
        <c:dLbls>
          <c:showLegendKey val="0"/>
          <c:showVal val="0"/>
          <c:showCatName val="0"/>
          <c:showSerName val="0"/>
          <c:showPercent val="0"/>
          <c:showBubbleSize val="0"/>
        </c:dLbls>
        <c:gapWidth val="20"/>
        <c:overlap val="-2"/>
        <c:axId val="668452488"/>
        <c:axId val="668449536"/>
      </c:barChart>
      <c:lineChart>
        <c:grouping val="standard"/>
        <c:varyColors val="0"/>
        <c:ser>
          <c:idx val="1"/>
          <c:order val="1"/>
          <c:tx>
            <c:strRef>
              <c:f>Sheet1!$A$3</c:f>
              <c:strCache>
                <c:ptCount val="1"/>
                <c:pt idx="0">
                  <c:v>  Female</c:v>
                </c:pt>
              </c:strCache>
            </c:strRef>
          </c:tx>
          <c:spPr>
            <a:ln w="28575" cap="rnd">
              <a:solidFill>
                <a:schemeClr val="accent2"/>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Sheet1!$B$3:$X$3</c:f>
              <c:numCache>
                <c:formatCode>#,##0</c:formatCode>
                <c:ptCount val="23"/>
                <c:pt idx="0">
                  <c:v>5591</c:v>
                </c:pt>
                <c:pt idx="1">
                  <c:v>5852</c:v>
                </c:pt>
                <c:pt idx="2">
                  <c:v>6736</c:v>
                </c:pt>
                <c:pt idx="3">
                  <c:v>8490</c:v>
                </c:pt>
                <c:pt idx="4">
                  <c:v>9386</c:v>
                </c:pt>
                <c:pt idx="5">
                  <c:v>10304</c:v>
                </c:pt>
                <c:pt idx="6">
                  <c:v>11089</c:v>
                </c:pt>
                <c:pt idx="7">
                  <c:v>12532</c:v>
                </c:pt>
                <c:pt idx="8">
                  <c:v>13712</c:v>
                </c:pt>
                <c:pt idx="9">
                  <c:v>13982</c:v>
                </c:pt>
                <c:pt idx="10">
                  <c:v>14411</c:v>
                </c:pt>
                <c:pt idx="11">
                  <c:v>15323</c:v>
                </c:pt>
                <c:pt idx="12">
                  <c:v>16352</c:v>
                </c:pt>
                <c:pt idx="13">
                  <c:v>16390</c:v>
                </c:pt>
                <c:pt idx="14">
                  <c:v>17183</c:v>
                </c:pt>
                <c:pt idx="15">
                  <c:v>18243</c:v>
                </c:pt>
                <c:pt idx="16">
                  <c:v>19447</c:v>
                </c:pt>
                <c:pt idx="17">
                  <c:v>22074</c:v>
                </c:pt>
                <c:pt idx="18">
                  <c:v>23685</c:v>
                </c:pt>
                <c:pt idx="19">
                  <c:v>22426</c:v>
                </c:pt>
                <c:pt idx="20">
                  <c:v>22749</c:v>
                </c:pt>
                <c:pt idx="21">
                  <c:v>28071</c:v>
                </c:pt>
                <c:pt idx="22">
                  <c:v>32398</c:v>
                </c:pt>
              </c:numCache>
            </c:numRef>
          </c:val>
          <c:smooth val="0"/>
          <c:extLst>
            <c:ext xmlns:c16="http://schemas.microsoft.com/office/drawing/2014/chart" uri="{C3380CC4-5D6E-409C-BE32-E72D297353CC}">
              <c16:uniqueId val="{00000001-82E9-439E-AFF6-3333F1D1F575}"/>
            </c:ext>
          </c:extLst>
        </c:ser>
        <c:ser>
          <c:idx val="2"/>
          <c:order val="2"/>
          <c:tx>
            <c:strRef>
              <c:f>Sheet1!$A$4</c:f>
              <c:strCache>
                <c:ptCount val="1"/>
                <c:pt idx="0">
                  <c:v>  Male</c:v>
                </c:pt>
              </c:strCache>
            </c:strRef>
          </c:tx>
          <c:spPr>
            <a:ln w="28575" cap="rnd">
              <a:solidFill>
                <a:schemeClr val="accent4"/>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Sheet1!$B$4:$X$4</c:f>
              <c:numCache>
                <c:formatCode>#,##0</c:formatCode>
                <c:ptCount val="23"/>
                <c:pt idx="0">
                  <c:v>11258</c:v>
                </c:pt>
                <c:pt idx="1">
                  <c:v>11563</c:v>
                </c:pt>
                <c:pt idx="2">
                  <c:v>12658</c:v>
                </c:pt>
                <c:pt idx="3">
                  <c:v>15028</c:v>
                </c:pt>
                <c:pt idx="4">
                  <c:v>16399</c:v>
                </c:pt>
                <c:pt idx="5">
                  <c:v>17120</c:v>
                </c:pt>
                <c:pt idx="6">
                  <c:v>18724</c:v>
                </c:pt>
                <c:pt idx="7">
                  <c:v>21893</c:v>
                </c:pt>
                <c:pt idx="8">
                  <c:v>22298</c:v>
                </c:pt>
                <c:pt idx="9">
                  <c:v>22468</c:v>
                </c:pt>
                <c:pt idx="10">
                  <c:v>22593</c:v>
                </c:pt>
                <c:pt idx="11">
                  <c:v>23006</c:v>
                </c:pt>
                <c:pt idx="12">
                  <c:v>24988</c:v>
                </c:pt>
                <c:pt idx="13">
                  <c:v>25112</c:v>
                </c:pt>
                <c:pt idx="14">
                  <c:v>26799</c:v>
                </c:pt>
                <c:pt idx="15">
                  <c:v>28812</c:v>
                </c:pt>
                <c:pt idx="16">
                  <c:v>32957</c:v>
                </c:pt>
                <c:pt idx="17">
                  <c:v>41558</c:v>
                </c:pt>
                <c:pt idx="18">
                  <c:v>46552</c:v>
                </c:pt>
                <c:pt idx="19">
                  <c:v>44941</c:v>
                </c:pt>
                <c:pt idx="20">
                  <c:v>47881</c:v>
                </c:pt>
                <c:pt idx="21">
                  <c:v>63728</c:v>
                </c:pt>
                <c:pt idx="22">
                  <c:v>74301</c:v>
                </c:pt>
              </c:numCache>
            </c:numRef>
          </c:val>
          <c:smooth val="0"/>
          <c:extLst>
            <c:ext xmlns:c16="http://schemas.microsoft.com/office/drawing/2014/chart" uri="{C3380CC4-5D6E-409C-BE32-E72D297353CC}">
              <c16:uniqueId val="{00000002-82E9-439E-AFF6-3333F1D1F575}"/>
            </c:ext>
          </c:extLst>
        </c:ser>
        <c:dLbls>
          <c:showLegendKey val="0"/>
          <c:showVal val="0"/>
          <c:showCatName val="0"/>
          <c:showSerName val="0"/>
          <c:showPercent val="0"/>
          <c:showBubbleSize val="0"/>
        </c:dLbls>
        <c:marker val="1"/>
        <c:smooth val="0"/>
        <c:axId val="668452488"/>
        <c:axId val="668449536"/>
      </c:lineChart>
      <c:catAx>
        <c:axId val="668452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600" b="0" i="0" u="none" strike="noStrike" kern="1200" baseline="0">
                <a:solidFill>
                  <a:schemeClr val="tx1"/>
                </a:solidFill>
                <a:latin typeface="+mn-lt"/>
                <a:ea typeface="+mn-ea"/>
                <a:cs typeface="+mn-cs"/>
              </a:defRPr>
            </a:pPr>
            <a:endParaRPr lang="en-US"/>
          </a:p>
        </c:txPr>
        <c:crossAx val="668449536"/>
        <c:crosses val="autoZero"/>
        <c:auto val="1"/>
        <c:lblAlgn val="ctr"/>
        <c:lblOffset val="100"/>
        <c:tickLblSkip val="1"/>
        <c:noMultiLvlLbl val="0"/>
      </c:catAx>
      <c:valAx>
        <c:axId val="668449536"/>
        <c:scaling>
          <c:orientation val="minMax"/>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68452488"/>
        <c:crosses val="autoZero"/>
        <c:crossBetween val="between"/>
      </c:valAx>
      <c:spPr>
        <a:noFill/>
        <a:ln>
          <a:noFill/>
        </a:ln>
        <a:effectLst/>
      </c:spPr>
    </c:plotArea>
    <c:legend>
      <c:legendPos val="b"/>
      <c:layout>
        <c:manualLayout>
          <c:xMode val="edge"/>
          <c:yMode val="edge"/>
          <c:x val="0.14559087099477791"/>
          <c:y val="3.7392742771761613E-2"/>
          <c:w val="0.14942838220383189"/>
          <c:h val="0.1367767865121372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7334371665080327E-2"/>
          <c:y val="3.4023787625783133E-2"/>
          <c:w val="0.88862464323107149"/>
          <c:h val="0.81307691622787359"/>
        </c:manualLayout>
      </c:layout>
      <c:barChart>
        <c:barDir val="col"/>
        <c:grouping val="clustered"/>
        <c:varyColors val="0"/>
        <c:ser>
          <c:idx val="0"/>
          <c:order val="0"/>
          <c:tx>
            <c:strRef>
              <c:f>Sheet1!$B$1</c:f>
              <c:strCache>
                <c:ptCount val="1"/>
                <c:pt idx="0">
                  <c:v>  All Antidepressants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0"/>
              <c:layout>
                <c:manualLayout>
                  <c:x val="1.0200364298724928E-2"/>
                  <c:y val="-1.0698595426854518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B4A-41D3-BBED-24FECEB9E882}"/>
                </c:ext>
              </c:extLst>
            </c:dLbl>
            <c:dLbl>
              <c:idx val="1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AA3-4458-A4BE-EAE36B8C9AB8}"/>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F8F-4D95-9778-369AA74C0CB5}"/>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105-4E6E-B68E-FCE4688510FB}"/>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Sheet1!$B$2:$B$24</c:f>
              <c:numCache>
                <c:formatCode>#,##0</c:formatCode>
                <c:ptCount val="23"/>
                <c:pt idx="0">
                  <c:v>1749</c:v>
                </c:pt>
                <c:pt idx="1">
                  <c:v>1798</c:v>
                </c:pt>
                <c:pt idx="2">
                  <c:v>2017</c:v>
                </c:pt>
                <c:pt idx="3">
                  <c:v>2370</c:v>
                </c:pt>
                <c:pt idx="4">
                  <c:v>2512</c:v>
                </c:pt>
                <c:pt idx="5">
                  <c:v>2758</c:v>
                </c:pt>
                <c:pt idx="6">
                  <c:v>2861</c:v>
                </c:pt>
                <c:pt idx="7">
                  <c:v>3133</c:v>
                </c:pt>
                <c:pt idx="8">
                  <c:v>3425</c:v>
                </c:pt>
                <c:pt idx="9">
                  <c:v>3610</c:v>
                </c:pt>
                <c:pt idx="10">
                  <c:v>3768</c:v>
                </c:pt>
                <c:pt idx="11">
                  <c:v>3889</c:v>
                </c:pt>
                <c:pt idx="12">
                  <c:v>4113</c:v>
                </c:pt>
                <c:pt idx="13">
                  <c:v>4259</c:v>
                </c:pt>
                <c:pt idx="14">
                  <c:v>4458</c:v>
                </c:pt>
                <c:pt idx="15">
                  <c:v>4768</c:v>
                </c:pt>
                <c:pt idx="16">
                  <c:v>4894</c:v>
                </c:pt>
                <c:pt idx="17">
                  <c:v>4812</c:v>
                </c:pt>
                <c:pt idx="18">
                  <c:v>5269</c:v>
                </c:pt>
                <c:pt idx="19">
                  <c:v>5064</c:v>
                </c:pt>
                <c:pt idx="20">
                  <c:v>5175</c:v>
                </c:pt>
                <c:pt idx="21">
                  <c:v>5597</c:v>
                </c:pt>
                <c:pt idx="22">
                  <c:v>5859</c:v>
                </c:pt>
              </c:numCache>
            </c:numRef>
          </c:val>
          <c:extLst>
            <c:ext xmlns:c16="http://schemas.microsoft.com/office/drawing/2014/chart" uri="{C3380CC4-5D6E-409C-BE32-E72D297353CC}">
              <c16:uniqueId val="{00000002-4B4A-41D3-BBED-24FECEB9E882}"/>
            </c:ext>
          </c:extLst>
        </c:ser>
        <c:dLbls>
          <c:showLegendKey val="0"/>
          <c:showVal val="0"/>
          <c:showCatName val="0"/>
          <c:showSerName val="0"/>
          <c:showPercent val="0"/>
          <c:showBubbleSize val="0"/>
        </c:dLbls>
        <c:gapWidth val="20"/>
        <c:axId val="549211224"/>
        <c:axId val="549292304"/>
      </c:barChart>
      <c:lineChart>
        <c:grouping val="standard"/>
        <c:varyColors val="0"/>
        <c:ser>
          <c:idx val="2"/>
          <c:order val="1"/>
          <c:tx>
            <c:strRef>
              <c:f>Sheet1!$D$1</c:f>
              <c:strCache>
                <c:ptCount val="1"/>
                <c:pt idx="0">
                  <c:v>  Antidepressants in Combination with Synthetic Opioids other than Methadone </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Sheet1!$D$2:$D$24</c:f>
              <c:numCache>
                <c:formatCode>#,##0</c:formatCode>
                <c:ptCount val="23"/>
                <c:pt idx="0">
                  <c:v>122</c:v>
                </c:pt>
                <c:pt idx="1">
                  <c:v>123</c:v>
                </c:pt>
                <c:pt idx="2">
                  <c:v>147</c:v>
                </c:pt>
                <c:pt idx="3">
                  <c:v>238</c:v>
                </c:pt>
                <c:pt idx="4">
                  <c:v>230</c:v>
                </c:pt>
                <c:pt idx="5">
                  <c:v>264</c:v>
                </c:pt>
                <c:pt idx="6">
                  <c:v>278</c:v>
                </c:pt>
                <c:pt idx="7">
                  <c:v>300</c:v>
                </c:pt>
                <c:pt idx="8">
                  <c:v>292</c:v>
                </c:pt>
                <c:pt idx="9">
                  <c:v>384</c:v>
                </c:pt>
                <c:pt idx="10">
                  <c:v>505</c:v>
                </c:pt>
                <c:pt idx="11">
                  <c:v>568</c:v>
                </c:pt>
                <c:pt idx="12">
                  <c:v>463</c:v>
                </c:pt>
                <c:pt idx="13">
                  <c:v>464</c:v>
                </c:pt>
                <c:pt idx="14">
                  <c:v>571</c:v>
                </c:pt>
                <c:pt idx="15">
                  <c:v>723</c:v>
                </c:pt>
                <c:pt idx="16">
                  <c:v>808</c:v>
                </c:pt>
                <c:pt idx="17">
                  <c:v>1002</c:v>
                </c:pt>
                <c:pt idx="18">
                  <c:v>1414</c:v>
                </c:pt>
                <c:pt idx="19">
                  <c:v>1423</c:v>
                </c:pt>
                <c:pt idx="20">
                  <c:v>1710</c:v>
                </c:pt>
                <c:pt idx="21">
                  <c:v>2387</c:v>
                </c:pt>
                <c:pt idx="22">
                  <c:v>2721</c:v>
                </c:pt>
              </c:numCache>
            </c:numRef>
          </c:val>
          <c:smooth val="0"/>
          <c:extLst>
            <c:ext xmlns:c16="http://schemas.microsoft.com/office/drawing/2014/chart" uri="{C3380CC4-5D6E-409C-BE32-E72D297353CC}">
              <c16:uniqueId val="{00000003-118B-4DD9-A587-6451F6DA24A0}"/>
            </c:ext>
          </c:extLst>
        </c:ser>
        <c:ser>
          <c:idx val="1"/>
          <c:order val="2"/>
          <c:tx>
            <c:strRef>
              <c:f>Sheet1!$C$1</c:f>
              <c:strCache>
                <c:ptCount val="1"/>
                <c:pt idx="0">
                  <c:v>  Antidepressants without any Opioid</c:v>
                </c:pt>
              </c:strCache>
            </c:strRef>
          </c:tx>
          <c:spPr>
            <a:ln w="31750" cap="rnd">
              <a:solidFill>
                <a:srgbClr val="70AD47">
                  <a:lumMod val="40000"/>
                  <a:lumOff val="60000"/>
                </a:srgbClr>
              </a:solidFill>
              <a:round/>
            </a:ln>
            <a:effectLst>
              <a:outerShdw blurRad="40000" dist="23000" dir="5400000" rotWithShape="0">
                <a:srgbClr val="000000">
                  <a:alpha val="35000"/>
                </a:srgbClr>
              </a:outerShdw>
            </a:effectLst>
          </c:spPr>
          <c:marker>
            <c:symbol val="none"/>
          </c:marker>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Sheet1!$C$2:$C$24</c:f>
              <c:numCache>
                <c:formatCode>#,##0</c:formatCode>
                <c:ptCount val="23"/>
                <c:pt idx="0">
                  <c:v>1138</c:v>
                </c:pt>
                <c:pt idx="1">
                  <c:v>1119</c:v>
                </c:pt>
                <c:pt idx="2">
                  <c:v>1127</c:v>
                </c:pt>
                <c:pt idx="3">
                  <c:v>1222</c:v>
                </c:pt>
                <c:pt idx="4">
                  <c:v>1278</c:v>
                </c:pt>
                <c:pt idx="5">
                  <c:v>1379</c:v>
                </c:pt>
                <c:pt idx="6">
                  <c:v>1353</c:v>
                </c:pt>
                <c:pt idx="7">
                  <c:v>1471</c:v>
                </c:pt>
                <c:pt idx="8">
                  <c:v>1524</c:v>
                </c:pt>
                <c:pt idx="9">
                  <c:v>1499</c:v>
                </c:pt>
                <c:pt idx="10">
                  <c:v>1476</c:v>
                </c:pt>
                <c:pt idx="11">
                  <c:v>1500</c:v>
                </c:pt>
                <c:pt idx="12">
                  <c:v>1612</c:v>
                </c:pt>
                <c:pt idx="13">
                  <c:v>1723</c:v>
                </c:pt>
                <c:pt idx="14">
                  <c:v>1695</c:v>
                </c:pt>
                <c:pt idx="15">
                  <c:v>1785</c:v>
                </c:pt>
                <c:pt idx="16">
                  <c:v>1832</c:v>
                </c:pt>
                <c:pt idx="17">
                  <c:v>1852</c:v>
                </c:pt>
                <c:pt idx="18">
                  <c:v>1968</c:v>
                </c:pt>
                <c:pt idx="19">
                  <c:v>2045</c:v>
                </c:pt>
                <c:pt idx="20">
                  <c:v>2024</c:v>
                </c:pt>
                <c:pt idx="21">
                  <c:v>1986</c:v>
                </c:pt>
                <c:pt idx="22">
                  <c:v>2092</c:v>
                </c:pt>
              </c:numCache>
            </c:numRef>
          </c:val>
          <c:smooth val="0"/>
          <c:extLst>
            <c:ext xmlns:c16="http://schemas.microsoft.com/office/drawing/2014/chart" uri="{C3380CC4-5D6E-409C-BE32-E72D297353CC}">
              <c16:uniqueId val="{00000002-118B-4DD9-A587-6451F6DA24A0}"/>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25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5000"/>
      </c:valAx>
      <c:spPr>
        <a:noFill/>
        <a:ln>
          <a:noFill/>
        </a:ln>
        <a:effectLst/>
      </c:spPr>
    </c:plotArea>
    <c:legend>
      <c:legendPos val="b"/>
      <c:layout>
        <c:manualLayout>
          <c:xMode val="edge"/>
          <c:yMode val="edge"/>
          <c:x val="0.10166837342053554"/>
          <c:y val="3.2880295808476227E-2"/>
          <c:w val="0.87737922923568967"/>
          <c:h val="0.18622647021288052"/>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43758928868069E-2"/>
          <c:y val="2.6471367332271626E-2"/>
          <c:w val="0.87082439062205841"/>
          <c:h val="0.82100919313088327"/>
        </c:manualLayout>
      </c:layout>
      <c:lineChart>
        <c:grouping val="standard"/>
        <c:varyColors val="0"/>
        <c:ser>
          <c:idx val="2"/>
          <c:order val="0"/>
          <c:tx>
            <c:strRef>
              <c:f>Sheet1!$A$3</c:f>
              <c:strCache>
                <c:ptCount val="1"/>
                <c:pt idx="0">
                  <c:v>Synthetic Opioids other than Methadone (primarily fentanyl)</c:v>
                </c:pt>
              </c:strCache>
            </c:strRef>
          </c:tx>
          <c:spPr>
            <a:ln w="28575" cap="rnd">
              <a:solidFill>
                <a:schemeClr val="accent3"/>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Sheet1!$B$3:$X$3</c:f>
              <c:numCache>
                <c:formatCode>#,##0</c:formatCode>
                <c:ptCount val="23"/>
                <c:pt idx="0">
                  <c:v>730</c:v>
                </c:pt>
                <c:pt idx="1">
                  <c:v>782</c:v>
                </c:pt>
                <c:pt idx="2">
                  <c:v>957</c:v>
                </c:pt>
                <c:pt idx="3">
                  <c:v>1295</c:v>
                </c:pt>
                <c:pt idx="4">
                  <c:v>1400</c:v>
                </c:pt>
                <c:pt idx="5">
                  <c:v>1664</c:v>
                </c:pt>
                <c:pt idx="6">
                  <c:v>1742</c:v>
                </c:pt>
                <c:pt idx="7">
                  <c:v>2707</c:v>
                </c:pt>
                <c:pt idx="8">
                  <c:v>2213</c:v>
                </c:pt>
                <c:pt idx="9">
                  <c:v>2306</c:v>
                </c:pt>
                <c:pt idx="10">
                  <c:v>2946</c:v>
                </c:pt>
                <c:pt idx="11">
                  <c:v>3007</c:v>
                </c:pt>
                <c:pt idx="12">
                  <c:v>2666</c:v>
                </c:pt>
                <c:pt idx="13">
                  <c:v>2628</c:v>
                </c:pt>
                <c:pt idx="14">
                  <c:v>3105</c:v>
                </c:pt>
                <c:pt idx="15">
                  <c:v>5544</c:v>
                </c:pt>
                <c:pt idx="16">
                  <c:v>9580</c:v>
                </c:pt>
                <c:pt idx="17">
                  <c:v>19413</c:v>
                </c:pt>
                <c:pt idx="18">
                  <c:v>28466</c:v>
                </c:pt>
                <c:pt idx="19">
                  <c:v>31335</c:v>
                </c:pt>
                <c:pt idx="20">
                  <c:v>36359</c:v>
                </c:pt>
                <c:pt idx="21">
                  <c:v>56516</c:v>
                </c:pt>
                <c:pt idx="22">
                  <c:v>70601</c:v>
                </c:pt>
              </c:numCache>
            </c:numRef>
          </c:val>
          <c:smooth val="0"/>
          <c:extLst>
            <c:ext xmlns:c16="http://schemas.microsoft.com/office/drawing/2014/chart" uri="{C3380CC4-5D6E-409C-BE32-E72D297353CC}">
              <c16:uniqueId val="{00000002-D4D2-472B-A513-E775ADD87E95}"/>
            </c:ext>
          </c:extLst>
        </c:ser>
        <c:ser>
          <c:idx val="3"/>
          <c:order val="1"/>
          <c:tx>
            <c:strRef>
              <c:f>Sheet1!$A$6</c:f>
              <c:strCache>
                <c:ptCount val="1"/>
                <c:pt idx="0">
                  <c:v>Psychostimulants with Abuse Potential (primarily methamphetamine)</c:v>
                </c:pt>
              </c:strCache>
            </c:strRef>
          </c:tx>
          <c:spPr>
            <a:ln w="28575" cap="rnd">
              <a:solidFill>
                <a:schemeClr val="accent4"/>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Sheet1!$B$6:$X$6</c:f>
              <c:numCache>
                <c:formatCode>#,##0</c:formatCode>
                <c:ptCount val="23"/>
                <c:pt idx="0">
                  <c:v>547</c:v>
                </c:pt>
                <c:pt idx="1">
                  <c:v>578</c:v>
                </c:pt>
                <c:pt idx="2">
                  <c:v>563</c:v>
                </c:pt>
                <c:pt idx="3">
                  <c:v>941</c:v>
                </c:pt>
                <c:pt idx="4">
                  <c:v>1179</c:v>
                </c:pt>
                <c:pt idx="5">
                  <c:v>1305</c:v>
                </c:pt>
                <c:pt idx="6">
                  <c:v>1608</c:v>
                </c:pt>
                <c:pt idx="7">
                  <c:v>1462</c:v>
                </c:pt>
                <c:pt idx="8">
                  <c:v>1378</c:v>
                </c:pt>
                <c:pt idx="9">
                  <c:v>1302</c:v>
                </c:pt>
                <c:pt idx="10">
                  <c:v>1632</c:v>
                </c:pt>
                <c:pt idx="11">
                  <c:v>1854</c:v>
                </c:pt>
                <c:pt idx="12">
                  <c:v>2266</c:v>
                </c:pt>
                <c:pt idx="13">
                  <c:v>2635</c:v>
                </c:pt>
                <c:pt idx="14">
                  <c:v>3627</c:v>
                </c:pt>
                <c:pt idx="15">
                  <c:v>4298</c:v>
                </c:pt>
                <c:pt idx="16">
                  <c:v>5716</c:v>
                </c:pt>
                <c:pt idx="17">
                  <c:v>7542</c:v>
                </c:pt>
                <c:pt idx="18">
                  <c:v>10333</c:v>
                </c:pt>
                <c:pt idx="19">
                  <c:v>12676</c:v>
                </c:pt>
                <c:pt idx="20">
                  <c:v>16167</c:v>
                </c:pt>
                <c:pt idx="21">
                  <c:v>23837</c:v>
                </c:pt>
                <c:pt idx="22">
                  <c:v>32537</c:v>
                </c:pt>
              </c:numCache>
            </c:numRef>
          </c:val>
          <c:smooth val="0"/>
          <c:extLst>
            <c:ext xmlns:c16="http://schemas.microsoft.com/office/drawing/2014/chart" uri="{C3380CC4-5D6E-409C-BE32-E72D297353CC}">
              <c16:uniqueId val="{00000003-D4D2-472B-A513-E775ADD87E95}"/>
            </c:ext>
          </c:extLst>
        </c:ser>
        <c:ser>
          <c:idx val="1"/>
          <c:order val="2"/>
          <c:tx>
            <c:strRef>
              <c:f>Sheet1!$A$5</c:f>
              <c:strCache>
                <c:ptCount val="1"/>
                <c:pt idx="0">
                  <c:v>Cocaine</c:v>
                </c:pt>
              </c:strCache>
            </c:strRef>
          </c:tx>
          <c:spPr>
            <a:ln w="28575" cap="rnd">
              <a:solidFill>
                <a:schemeClr val="accent2"/>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Sheet1!$B$5:$X$5</c:f>
              <c:numCache>
                <c:formatCode>#,##0</c:formatCode>
                <c:ptCount val="23"/>
                <c:pt idx="0">
                  <c:v>3822</c:v>
                </c:pt>
                <c:pt idx="1">
                  <c:v>3544</c:v>
                </c:pt>
                <c:pt idx="2">
                  <c:v>3833</c:v>
                </c:pt>
                <c:pt idx="3">
                  <c:v>4599</c:v>
                </c:pt>
                <c:pt idx="4">
                  <c:v>5199</c:v>
                </c:pt>
                <c:pt idx="5">
                  <c:v>5443</c:v>
                </c:pt>
                <c:pt idx="6">
                  <c:v>6208</c:v>
                </c:pt>
                <c:pt idx="7">
                  <c:v>7448</c:v>
                </c:pt>
                <c:pt idx="8">
                  <c:v>6512</c:v>
                </c:pt>
                <c:pt idx="9">
                  <c:v>5129</c:v>
                </c:pt>
                <c:pt idx="10">
                  <c:v>4350</c:v>
                </c:pt>
                <c:pt idx="11">
                  <c:v>4183</c:v>
                </c:pt>
                <c:pt idx="12">
                  <c:v>4681</c:v>
                </c:pt>
                <c:pt idx="13">
                  <c:v>4404</c:v>
                </c:pt>
                <c:pt idx="14">
                  <c:v>4944</c:v>
                </c:pt>
                <c:pt idx="15">
                  <c:v>5415</c:v>
                </c:pt>
                <c:pt idx="16">
                  <c:v>6784</c:v>
                </c:pt>
                <c:pt idx="17">
                  <c:v>10375</c:v>
                </c:pt>
                <c:pt idx="18">
                  <c:v>13942</c:v>
                </c:pt>
                <c:pt idx="19">
                  <c:v>14666</c:v>
                </c:pt>
                <c:pt idx="20">
                  <c:v>15883</c:v>
                </c:pt>
                <c:pt idx="21">
                  <c:v>19447</c:v>
                </c:pt>
                <c:pt idx="22">
                  <c:v>24486</c:v>
                </c:pt>
              </c:numCache>
            </c:numRef>
          </c:val>
          <c:smooth val="0"/>
          <c:extLst>
            <c:ext xmlns:c16="http://schemas.microsoft.com/office/drawing/2014/chart" uri="{C3380CC4-5D6E-409C-BE32-E72D297353CC}">
              <c16:uniqueId val="{00000001-D4D2-472B-A513-E775ADD87E95}"/>
            </c:ext>
          </c:extLst>
        </c:ser>
        <c:ser>
          <c:idx val="4"/>
          <c:order val="3"/>
          <c:tx>
            <c:strRef>
              <c:f>Sheet1!$A$2</c:f>
              <c:strCache>
                <c:ptCount val="1"/>
                <c:pt idx="0">
                  <c:v>Prescription Opioids (natural &amp; semi-synthetic opioids &amp; methadone)</c:v>
                </c:pt>
              </c:strCache>
            </c:strRef>
          </c:tx>
          <c:spPr>
            <a:ln w="28575" cap="rnd">
              <a:solidFill>
                <a:schemeClr val="accent5"/>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Sheet1!$B$2:$X$2</c:f>
              <c:numCache>
                <c:formatCode>#,##0</c:formatCode>
                <c:ptCount val="23"/>
                <c:pt idx="0">
                  <c:v>3442</c:v>
                </c:pt>
                <c:pt idx="1">
                  <c:v>3785</c:v>
                </c:pt>
                <c:pt idx="2">
                  <c:v>4770</c:v>
                </c:pt>
                <c:pt idx="3">
                  <c:v>6483</c:v>
                </c:pt>
                <c:pt idx="4">
                  <c:v>7461</c:v>
                </c:pt>
                <c:pt idx="5">
                  <c:v>8577</c:v>
                </c:pt>
                <c:pt idx="6">
                  <c:v>9612</c:v>
                </c:pt>
                <c:pt idx="7">
                  <c:v>11589</c:v>
                </c:pt>
                <c:pt idx="8">
                  <c:v>12796</c:v>
                </c:pt>
                <c:pt idx="9">
                  <c:v>13149</c:v>
                </c:pt>
                <c:pt idx="10">
                  <c:v>13523</c:v>
                </c:pt>
                <c:pt idx="11">
                  <c:v>14583</c:v>
                </c:pt>
                <c:pt idx="12">
                  <c:v>15140</c:v>
                </c:pt>
                <c:pt idx="13">
                  <c:v>14240</c:v>
                </c:pt>
                <c:pt idx="14">
                  <c:v>14145</c:v>
                </c:pt>
                <c:pt idx="15">
                  <c:v>14838</c:v>
                </c:pt>
                <c:pt idx="16">
                  <c:v>15281</c:v>
                </c:pt>
                <c:pt idx="17">
                  <c:v>17087</c:v>
                </c:pt>
                <c:pt idx="18">
                  <c:v>17029</c:v>
                </c:pt>
                <c:pt idx="19">
                  <c:v>14975</c:v>
                </c:pt>
                <c:pt idx="20">
                  <c:v>14139</c:v>
                </c:pt>
                <c:pt idx="21">
                  <c:v>16416</c:v>
                </c:pt>
                <c:pt idx="22">
                  <c:v>16706</c:v>
                </c:pt>
              </c:numCache>
            </c:numRef>
          </c:val>
          <c:smooth val="0"/>
          <c:extLst>
            <c:ext xmlns:c16="http://schemas.microsoft.com/office/drawing/2014/chart" uri="{C3380CC4-5D6E-409C-BE32-E72D297353CC}">
              <c16:uniqueId val="{00000004-D4D2-472B-A513-E775ADD87E95}"/>
            </c:ext>
          </c:extLst>
        </c:ser>
        <c:ser>
          <c:idx val="5"/>
          <c:order val="4"/>
          <c:tx>
            <c:strRef>
              <c:f>Sheet1!$A$7</c:f>
              <c:strCache>
                <c:ptCount val="1"/>
                <c:pt idx="0">
                  <c:v>Benzodiazepines</c:v>
                </c:pt>
              </c:strCache>
            </c:strRef>
          </c:tx>
          <c:spPr>
            <a:ln w="28575" cap="rnd">
              <a:solidFill>
                <a:schemeClr val="accent6"/>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Sheet1!$B$7:$X$7</c:f>
              <c:numCache>
                <c:formatCode>#,##0</c:formatCode>
                <c:ptCount val="23"/>
                <c:pt idx="0">
                  <c:v>1135</c:v>
                </c:pt>
                <c:pt idx="1">
                  <c:v>1298</c:v>
                </c:pt>
                <c:pt idx="2">
                  <c:v>1594</c:v>
                </c:pt>
                <c:pt idx="3">
                  <c:v>2022</c:v>
                </c:pt>
                <c:pt idx="4">
                  <c:v>2248</c:v>
                </c:pt>
                <c:pt idx="5">
                  <c:v>2627</c:v>
                </c:pt>
                <c:pt idx="6">
                  <c:v>3084</c:v>
                </c:pt>
                <c:pt idx="7">
                  <c:v>3835</c:v>
                </c:pt>
                <c:pt idx="8">
                  <c:v>4500</c:v>
                </c:pt>
                <c:pt idx="9">
                  <c:v>5010</c:v>
                </c:pt>
                <c:pt idx="10">
                  <c:v>5567</c:v>
                </c:pt>
                <c:pt idx="11">
                  <c:v>6497</c:v>
                </c:pt>
                <c:pt idx="12">
                  <c:v>6872</c:v>
                </c:pt>
                <c:pt idx="13">
                  <c:v>6524</c:v>
                </c:pt>
                <c:pt idx="14">
                  <c:v>6973</c:v>
                </c:pt>
                <c:pt idx="15">
                  <c:v>7945</c:v>
                </c:pt>
                <c:pt idx="16">
                  <c:v>8791</c:v>
                </c:pt>
                <c:pt idx="17">
                  <c:v>10684</c:v>
                </c:pt>
                <c:pt idx="18">
                  <c:v>11537</c:v>
                </c:pt>
                <c:pt idx="19">
                  <c:v>10724</c:v>
                </c:pt>
                <c:pt idx="20">
                  <c:v>9711</c:v>
                </c:pt>
                <c:pt idx="21">
                  <c:v>12290</c:v>
                </c:pt>
                <c:pt idx="22">
                  <c:v>12499</c:v>
                </c:pt>
              </c:numCache>
            </c:numRef>
          </c:val>
          <c:smooth val="0"/>
          <c:extLst>
            <c:ext xmlns:c16="http://schemas.microsoft.com/office/drawing/2014/chart" uri="{C3380CC4-5D6E-409C-BE32-E72D297353CC}">
              <c16:uniqueId val="{00000025-D4D2-472B-A513-E775ADD87E95}"/>
            </c:ext>
          </c:extLst>
        </c:ser>
        <c:ser>
          <c:idx val="0"/>
          <c:order val="5"/>
          <c:tx>
            <c:strRef>
              <c:f>Sheet1!$A$4</c:f>
              <c:strCache>
                <c:ptCount val="1"/>
                <c:pt idx="0">
                  <c:v>Heroin</c:v>
                </c:pt>
              </c:strCache>
            </c:strRef>
          </c:tx>
          <c:spPr>
            <a:ln w="28575" cap="rnd">
              <a:solidFill>
                <a:schemeClr val="accent1"/>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Sheet1!$B$4:$X$4</c:f>
              <c:numCache>
                <c:formatCode>#,##0</c:formatCode>
                <c:ptCount val="23"/>
                <c:pt idx="0">
                  <c:v>1960</c:v>
                </c:pt>
                <c:pt idx="1">
                  <c:v>1842</c:v>
                </c:pt>
                <c:pt idx="2">
                  <c:v>1779</c:v>
                </c:pt>
                <c:pt idx="3">
                  <c:v>2089</c:v>
                </c:pt>
                <c:pt idx="4">
                  <c:v>2080</c:v>
                </c:pt>
                <c:pt idx="5">
                  <c:v>1878</c:v>
                </c:pt>
                <c:pt idx="6">
                  <c:v>2009</c:v>
                </c:pt>
                <c:pt idx="7">
                  <c:v>2088</c:v>
                </c:pt>
                <c:pt idx="8">
                  <c:v>2399</c:v>
                </c:pt>
                <c:pt idx="9">
                  <c:v>3041</c:v>
                </c:pt>
                <c:pt idx="10">
                  <c:v>3278</c:v>
                </c:pt>
                <c:pt idx="11">
                  <c:v>3036</c:v>
                </c:pt>
                <c:pt idx="12">
                  <c:v>4397</c:v>
                </c:pt>
                <c:pt idx="13">
                  <c:v>5925</c:v>
                </c:pt>
                <c:pt idx="14">
                  <c:v>8257</c:v>
                </c:pt>
                <c:pt idx="15">
                  <c:v>10574</c:v>
                </c:pt>
                <c:pt idx="16">
                  <c:v>12989</c:v>
                </c:pt>
                <c:pt idx="17">
                  <c:v>15469</c:v>
                </c:pt>
                <c:pt idx="18">
                  <c:v>15482</c:v>
                </c:pt>
                <c:pt idx="19">
                  <c:v>14996</c:v>
                </c:pt>
                <c:pt idx="20">
                  <c:v>14019</c:v>
                </c:pt>
                <c:pt idx="21">
                  <c:v>13165</c:v>
                </c:pt>
                <c:pt idx="22">
                  <c:v>9173</c:v>
                </c:pt>
              </c:numCache>
            </c:numRef>
          </c:val>
          <c:smooth val="0"/>
          <c:extLst>
            <c:ext xmlns:c16="http://schemas.microsoft.com/office/drawing/2014/chart" uri="{C3380CC4-5D6E-409C-BE32-E72D297353CC}">
              <c16:uniqueId val="{00000000-D4D2-472B-A513-E775ADD87E95}"/>
            </c:ext>
          </c:extLst>
        </c:ser>
        <c:ser>
          <c:idx val="6"/>
          <c:order val="6"/>
          <c:tx>
            <c:strRef>
              <c:f>Sheet1!$A$8</c:f>
              <c:strCache>
                <c:ptCount val="1"/>
                <c:pt idx="0">
                  <c:v>Antidepressants</c:v>
                </c:pt>
              </c:strCache>
            </c:strRef>
          </c:tx>
          <c:spPr>
            <a:ln w="28575" cap="rnd">
              <a:solidFill>
                <a:schemeClr val="accent1">
                  <a:lumMod val="60000"/>
                </a:schemeClr>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Sheet1!$B$8:$X$8</c:f>
              <c:numCache>
                <c:formatCode>#,##0</c:formatCode>
                <c:ptCount val="23"/>
                <c:pt idx="0">
                  <c:v>1749</c:v>
                </c:pt>
                <c:pt idx="1">
                  <c:v>1798</c:v>
                </c:pt>
                <c:pt idx="2">
                  <c:v>2017</c:v>
                </c:pt>
                <c:pt idx="3">
                  <c:v>2370</c:v>
                </c:pt>
                <c:pt idx="4">
                  <c:v>2512</c:v>
                </c:pt>
                <c:pt idx="5">
                  <c:v>2758</c:v>
                </c:pt>
                <c:pt idx="6">
                  <c:v>2861</c:v>
                </c:pt>
                <c:pt idx="7">
                  <c:v>3133</c:v>
                </c:pt>
                <c:pt idx="8">
                  <c:v>3425</c:v>
                </c:pt>
                <c:pt idx="9">
                  <c:v>3610</c:v>
                </c:pt>
                <c:pt idx="10">
                  <c:v>3768</c:v>
                </c:pt>
                <c:pt idx="11">
                  <c:v>3889</c:v>
                </c:pt>
                <c:pt idx="12">
                  <c:v>4113</c:v>
                </c:pt>
                <c:pt idx="13">
                  <c:v>4259</c:v>
                </c:pt>
                <c:pt idx="14">
                  <c:v>4458</c:v>
                </c:pt>
                <c:pt idx="15">
                  <c:v>4768</c:v>
                </c:pt>
                <c:pt idx="16">
                  <c:v>4894</c:v>
                </c:pt>
                <c:pt idx="17">
                  <c:v>4812</c:v>
                </c:pt>
                <c:pt idx="18">
                  <c:v>5269</c:v>
                </c:pt>
                <c:pt idx="19">
                  <c:v>5064</c:v>
                </c:pt>
                <c:pt idx="20">
                  <c:v>5175</c:v>
                </c:pt>
                <c:pt idx="21">
                  <c:v>5597</c:v>
                </c:pt>
                <c:pt idx="22">
                  <c:v>5859</c:v>
                </c:pt>
              </c:numCache>
            </c:numRef>
          </c:val>
          <c:smooth val="0"/>
          <c:extLst>
            <c:ext xmlns:c16="http://schemas.microsoft.com/office/drawing/2014/chart" uri="{C3380CC4-5D6E-409C-BE32-E72D297353CC}">
              <c16:uniqueId val="{00000026-D4D2-472B-A513-E775ADD87E95}"/>
            </c:ext>
          </c:extLst>
        </c:ser>
        <c:dLbls>
          <c:showLegendKey val="0"/>
          <c:showVal val="0"/>
          <c:showCatName val="0"/>
          <c:showSerName val="0"/>
          <c:showPercent val="0"/>
          <c:showBubbleSize val="0"/>
        </c:dLbls>
        <c:smooth val="0"/>
        <c:axId val="495692360"/>
        <c:axId val="495692688"/>
      </c:lineChart>
      <c:catAx>
        <c:axId val="495692360"/>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495692688"/>
        <c:crosses val="autoZero"/>
        <c:auto val="1"/>
        <c:lblAlgn val="ctr"/>
        <c:lblOffset val="100"/>
        <c:tickLblSkip val="1"/>
        <c:tickMarkSkip val="1"/>
        <c:noMultiLvlLbl val="0"/>
      </c:catAx>
      <c:valAx>
        <c:axId val="495692688"/>
        <c:scaling>
          <c:orientation val="minMax"/>
          <c:max val="10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495692360"/>
        <c:crosses val="autoZero"/>
        <c:crossBetween val="midCat"/>
        <c:majorUnit val="20000"/>
      </c:valAx>
      <c:spPr>
        <a:noFill/>
        <a:ln>
          <a:noFill/>
        </a:ln>
        <a:effectLst/>
      </c:spPr>
    </c:plotArea>
    <c:legend>
      <c:legendPos val="r"/>
      <c:layout>
        <c:manualLayout>
          <c:xMode val="edge"/>
          <c:yMode val="edge"/>
          <c:x val="0.10673555046125564"/>
          <c:y val="2.5991451816652605E-2"/>
          <c:w val="0.61001582521035747"/>
          <c:h val="0.4084230879573395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03496710309142"/>
          <c:y val="5.0546548688629456E-2"/>
          <c:w val="0.87994801355254448"/>
          <c:h val="0.78069325342429374"/>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25-4167-A37D-55905EF1BD14}"/>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25-4167-A37D-55905EF1BD14}"/>
                </c:ext>
              </c:extLst>
            </c:dLbl>
            <c:dLbl>
              <c:idx val="21"/>
              <c:layout>
                <c:manualLayout>
                  <c:x val="-8.9355853353676445E-3"/>
                  <c:y val="-1.237052736001942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6E-4FD3-B956-CBB015D23347}"/>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62B-406D-9E6A-E6C22CDFBBF2}"/>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Sheet1!$B$2:$X$2</c:f>
              <c:numCache>
                <c:formatCode>#,##0</c:formatCode>
                <c:ptCount val="23"/>
                <c:pt idx="0">
                  <c:v>8050</c:v>
                </c:pt>
                <c:pt idx="1">
                  <c:v>8407</c:v>
                </c:pt>
                <c:pt idx="2">
                  <c:v>9496</c:v>
                </c:pt>
                <c:pt idx="3">
                  <c:v>11920</c:v>
                </c:pt>
                <c:pt idx="4">
                  <c:v>12940</c:v>
                </c:pt>
                <c:pt idx="5">
                  <c:v>13756</c:v>
                </c:pt>
                <c:pt idx="6">
                  <c:v>14918</c:v>
                </c:pt>
                <c:pt idx="7">
                  <c:v>17545</c:v>
                </c:pt>
                <c:pt idx="8">
                  <c:v>18516</c:v>
                </c:pt>
                <c:pt idx="9">
                  <c:v>19582</c:v>
                </c:pt>
                <c:pt idx="10">
                  <c:v>20422</c:v>
                </c:pt>
                <c:pt idx="11">
                  <c:v>21089</c:v>
                </c:pt>
                <c:pt idx="12">
                  <c:v>22784</c:v>
                </c:pt>
                <c:pt idx="13">
                  <c:v>23166</c:v>
                </c:pt>
                <c:pt idx="14">
                  <c:v>25052</c:v>
                </c:pt>
                <c:pt idx="15">
                  <c:v>28647</c:v>
                </c:pt>
                <c:pt idx="16">
                  <c:v>33091</c:v>
                </c:pt>
                <c:pt idx="17">
                  <c:v>42249</c:v>
                </c:pt>
                <c:pt idx="18">
                  <c:v>47600</c:v>
                </c:pt>
                <c:pt idx="19">
                  <c:v>46802</c:v>
                </c:pt>
                <c:pt idx="20">
                  <c:v>49860</c:v>
                </c:pt>
                <c:pt idx="21">
                  <c:v>68630</c:v>
                </c:pt>
                <c:pt idx="22">
                  <c:v>80411</c:v>
                </c:pt>
              </c:numCache>
            </c:numRef>
          </c:val>
          <c:extLst>
            <c:ext xmlns:c16="http://schemas.microsoft.com/office/drawing/2014/chart" uri="{C3380CC4-5D6E-409C-BE32-E72D297353CC}">
              <c16:uniqueId val="{00000000-35BA-427D-93CD-5271BD2ABA71}"/>
            </c:ext>
          </c:extLst>
        </c:ser>
        <c:dLbls>
          <c:showLegendKey val="0"/>
          <c:showVal val="0"/>
          <c:showCatName val="0"/>
          <c:showSerName val="0"/>
          <c:showPercent val="0"/>
          <c:showBubbleSize val="0"/>
        </c:dLbls>
        <c:gapWidth val="20"/>
        <c:overlap val="-2"/>
        <c:axId val="653245520"/>
        <c:axId val="653244536"/>
      </c:barChart>
      <c:lineChart>
        <c:grouping val="standard"/>
        <c:varyColors val="0"/>
        <c:ser>
          <c:idx val="1"/>
          <c:order val="1"/>
          <c:tx>
            <c:strRef>
              <c:f>Sheet1!$A$3</c:f>
              <c:strCache>
                <c:ptCount val="1"/>
                <c:pt idx="0">
                  <c:v>  Female</c:v>
                </c:pt>
              </c:strCache>
            </c:strRef>
          </c:tx>
          <c:spPr>
            <a:ln w="28575" cap="rnd">
              <a:solidFill>
                <a:schemeClr val="accent2"/>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Sheet1!$B$3:$X$3</c:f>
              <c:numCache>
                <c:formatCode>#,##0</c:formatCode>
                <c:ptCount val="23"/>
                <c:pt idx="0">
                  <c:v>2057</c:v>
                </c:pt>
                <c:pt idx="1">
                  <c:v>2264</c:v>
                </c:pt>
                <c:pt idx="2">
                  <c:v>2767</c:v>
                </c:pt>
                <c:pt idx="3">
                  <c:v>3760</c:v>
                </c:pt>
                <c:pt idx="4">
                  <c:v>4138</c:v>
                </c:pt>
                <c:pt idx="5">
                  <c:v>4643</c:v>
                </c:pt>
                <c:pt idx="6">
                  <c:v>5161</c:v>
                </c:pt>
                <c:pt idx="7">
                  <c:v>5945</c:v>
                </c:pt>
                <c:pt idx="8">
                  <c:v>6581</c:v>
                </c:pt>
                <c:pt idx="9">
                  <c:v>6819</c:v>
                </c:pt>
                <c:pt idx="10">
                  <c:v>7287</c:v>
                </c:pt>
                <c:pt idx="11">
                  <c:v>7734</c:v>
                </c:pt>
                <c:pt idx="12">
                  <c:v>8325</c:v>
                </c:pt>
                <c:pt idx="13">
                  <c:v>8432</c:v>
                </c:pt>
                <c:pt idx="14">
                  <c:v>9055</c:v>
                </c:pt>
                <c:pt idx="15">
                  <c:v>10227</c:v>
                </c:pt>
                <c:pt idx="16">
                  <c:v>11420</c:v>
                </c:pt>
                <c:pt idx="17">
                  <c:v>13751</c:v>
                </c:pt>
                <c:pt idx="18">
                  <c:v>15263</c:v>
                </c:pt>
                <c:pt idx="19">
                  <c:v>14724</c:v>
                </c:pt>
                <c:pt idx="20">
                  <c:v>15225</c:v>
                </c:pt>
                <c:pt idx="21">
                  <c:v>19970</c:v>
                </c:pt>
                <c:pt idx="22">
                  <c:v>23654</c:v>
                </c:pt>
              </c:numCache>
            </c:numRef>
          </c:val>
          <c:smooth val="0"/>
          <c:extLst>
            <c:ext xmlns:c16="http://schemas.microsoft.com/office/drawing/2014/chart" uri="{C3380CC4-5D6E-409C-BE32-E72D297353CC}">
              <c16:uniqueId val="{00000001-35BA-427D-93CD-5271BD2ABA71}"/>
            </c:ext>
          </c:extLst>
        </c:ser>
        <c:ser>
          <c:idx val="2"/>
          <c:order val="2"/>
          <c:tx>
            <c:strRef>
              <c:f>Sheet1!$A$4</c:f>
              <c:strCache>
                <c:ptCount val="1"/>
                <c:pt idx="0">
                  <c:v>  Male</c:v>
                </c:pt>
              </c:strCache>
            </c:strRef>
          </c:tx>
          <c:spPr>
            <a:ln w="28575" cap="rnd">
              <a:solidFill>
                <a:schemeClr val="accent4"/>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Sheet1!$B$4:$X$4</c:f>
              <c:numCache>
                <c:formatCode>#,##0</c:formatCode>
                <c:ptCount val="23"/>
                <c:pt idx="0">
                  <c:v>5993</c:v>
                </c:pt>
                <c:pt idx="1">
                  <c:v>6143</c:v>
                </c:pt>
                <c:pt idx="2">
                  <c:v>6729</c:v>
                </c:pt>
                <c:pt idx="3">
                  <c:v>8160</c:v>
                </c:pt>
                <c:pt idx="4">
                  <c:v>8802</c:v>
                </c:pt>
                <c:pt idx="5">
                  <c:v>9113</c:v>
                </c:pt>
                <c:pt idx="6">
                  <c:v>9756</c:v>
                </c:pt>
                <c:pt idx="7">
                  <c:v>11600</c:v>
                </c:pt>
                <c:pt idx="8">
                  <c:v>11935</c:v>
                </c:pt>
                <c:pt idx="9">
                  <c:v>12763</c:v>
                </c:pt>
                <c:pt idx="10">
                  <c:v>13135</c:v>
                </c:pt>
                <c:pt idx="11">
                  <c:v>13355</c:v>
                </c:pt>
                <c:pt idx="12">
                  <c:v>14459</c:v>
                </c:pt>
                <c:pt idx="13">
                  <c:v>14733</c:v>
                </c:pt>
                <c:pt idx="14">
                  <c:v>15997</c:v>
                </c:pt>
                <c:pt idx="15">
                  <c:v>18420</c:v>
                </c:pt>
                <c:pt idx="16">
                  <c:v>21671</c:v>
                </c:pt>
                <c:pt idx="17">
                  <c:v>28498</c:v>
                </c:pt>
                <c:pt idx="18">
                  <c:v>32337</c:v>
                </c:pt>
                <c:pt idx="19">
                  <c:v>32078</c:v>
                </c:pt>
                <c:pt idx="20">
                  <c:v>34635</c:v>
                </c:pt>
                <c:pt idx="21">
                  <c:v>48660</c:v>
                </c:pt>
                <c:pt idx="22">
                  <c:v>56757</c:v>
                </c:pt>
              </c:numCache>
            </c:numRef>
          </c:val>
          <c:smooth val="0"/>
          <c:extLst>
            <c:ext xmlns:c16="http://schemas.microsoft.com/office/drawing/2014/chart" uri="{C3380CC4-5D6E-409C-BE32-E72D297353CC}">
              <c16:uniqueId val="{00000002-35BA-427D-93CD-5271BD2ABA71}"/>
            </c:ext>
          </c:extLst>
        </c:ser>
        <c:dLbls>
          <c:showLegendKey val="0"/>
          <c:showVal val="0"/>
          <c:showCatName val="0"/>
          <c:showSerName val="0"/>
          <c:showPercent val="0"/>
          <c:showBubbleSize val="0"/>
        </c:dLbls>
        <c:marker val="1"/>
        <c:smooth val="0"/>
        <c:axId val="653245520"/>
        <c:axId val="653244536"/>
      </c:lineChart>
      <c:catAx>
        <c:axId val="65324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53244536"/>
        <c:crosses val="autoZero"/>
        <c:auto val="1"/>
        <c:lblAlgn val="ctr"/>
        <c:lblOffset val="100"/>
        <c:noMultiLvlLbl val="0"/>
      </c:catAx>
      <c:valAx>
        <c:axId val="653244536"/>
        <c:scaling>
          <c:orientation val="minMax"/>
          <c:max val="10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53245520"/>
        <c:crosses val="autoZero"/>
        <c:crossBetween val="between"/>
        <c:majorUnit val="20000"/>
      </c:valAx>
      <c:spPr>
        <a:noFill/>
        <a:ln>
          <a:noFill/>
        </a:ln>
        <a:effectLst/>
      </c:spPr>
    </c:plotArea>
    <c:legend>
      <c:legendPos val="b"/>
      <c:layout>
        <c:manualLayout>
          <c:xMode val="edge"/>
          <c:yMode val="edge"/>
          <c:x val="0.12241587738594494"/>
          <c:y val="3.75835068519106E-2"/>
          <c:w val="0.18257640599734912"/>
          <c:h val="0.1738069013887722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2399700037"/>
          <c:y val="3.7169308786040772E-2"/>
          <c:w val="0.86856392950881156"/>
          <c:h val="0.82426471040186677"/>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115-429E-A9FE-E58347068FF3}"/>
                </c:ext>
              </c:extLst>
            </c:dLbl>
            <c:dLbl>
              <c:idx val="20"/>
              <c:layout>
                <c:manualLayout>
                  <c:x val="-1.064573959505051E-2"/>
                  <c:y val="-1.575045654620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F8-462C-AB35-870118D7E1A6}"/>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6F-4087-A000-D34BFCF0F9FC}"/>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Sheet1!$B$2:$X$2</c:f>
              <c:numCache>
                <c:formatCode>#,##0</c:formatCode>
                <c:ptCount val="23"/>
                <c:pt idx="0">
                  <c:v>3442</c:v>
                </c:pt>
                <c:pt idx="1">
                  <c:v>3785</c:v>
                </c:pt>
                <c:pt idx="2">
                  <c:v>4770</c:v>
                </c:pt>
                <c:pt idx="3">
                  <c:v>6483</c:v>
                </c:pt>
                <c:pt idx="4">
                  <c:v>7461</c:v>
                </c:pt>
                <c:pt idx="5">
                  <c:v>8577</c:v>
                </c:pt>
                <c:pt idx="6">
                  <c:v>9612</c:v>
                </c:pt>
                <c:pt idx="7">
                  <c:v>11589</c:v>
                </c:pt>
                <c:pt idx="8">
                  <c:v>12796</c:v>
                </c:pt>
                <c:pt idx="9">
                  <c:v>13149</c:v>
                </c:pt>
                <c:pt idx="10">
                  <c:v>13523</c:v>
                </c:pt>
                <c:pt idx="11">
                  <c:v>14583</c:v>
                </c:pt>
                <c:pt idx="12">
                  <c:v>15140</c:v>
                </c:pt>
                <c:pt idx="13">
                  <c:v>14240</c:v>
                </c:pt>
                <c:pt idx="14">
                  <c:v>14145</c:v>
                </c:pt>
                <c:pt idx="15">
                  <c:v>14838</c:v>
                </c:pt>
                <c:pt idx="16">
                  <c:v>15281</c:v>
                </c:pt>
                <c:pt idx="17">
                  <c:v>17087</c:v>
                </c:pt>
                <c:pt idx="18">
                  <c:v>17029</c:v>
                </c:pt>
                <c:pt idx="19">
                  <c:v>14975</c:v>
                </c:pt>
                <c:pt idx="20">
                  <c:v>14139</c:v>
                </c:pt>
                <c:pt idx="21">
                  <c:v>16416</c:v>
                </c:pt>
                <c:pt idx="22">
                  <c:v>16706</c:v>
                </c:pt>
              </c:numCache>
            </c:numRef>
          </c:val>
          <c:extLst>
            <c:ext xmlns:c16="http://schemas.microsoft.com/office/drawing/2014/chart" uri="{C3380CC4-5D6E-409C-BE32-E72D297353CC}">
              <c16:uniqueId val="{00000000-B89C-4E2E-AA29-4E20259D07E0}"/>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Prescription Opioids in Combination with Synthetic Opioids other than Methadone</c:v>
                </c:pt>
              </c:strCache>
            </c:strRef>
          </c:tx>
          <c:spPr>
            <a:ln w="28575" cap="rnd">
              <a:solidFill>
                <a:srgbClr val="FFFF00"/>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Sheet1!$B$3:$X$3</c:f>
              <c:numCache>
                <c:formatCode>General</c:formatCode>
                <c:ptCount val="23"/>
                <c:pt idx="0">
                  <c:v>142</c:v>
                </c:pt>
                <c:pt idx="1">
                  <c:v>167</c:v>
                </c:pt>
                <c:pt idx="2">
                  <c:v>199</c:v>
                </c:pt>
                <c:pt idx="3">
                  <c:v>322</c:v>
                </c:pt>
                <c:pt idx="4">
                  <c:v>344</c:v>
                </c:pt>
                <c:pt idx="5">
                  <c:v>384</c:v>
                </c:pt>
                <c:pt idx="6">
                  <c:v>426</c:v>
                </c:pt>
                <c:pt idx="7">
                  <c:v>573</c:v>
                </c:pt>
                <c:pt idx="8">
                  <c:v>601</c:v>
                </c:pt>
                <c:pt idx="9">
                  <c:v>655</c:v>
                </c:pt>
                <c:pt idx="10">
                  <c:v>872</c:v>
                </c:pt>
                <c:pt idx="11">
                  <c:v>939</c:v>
                </c:pt>
                <c:pt idx="12">
                  <c:v>889</c:v>
                </c:pt>
                <c:pt idx="13">
                  <c:v>861</c:v>
                </c:pt>
                <c:pt idx="14" formatCode="#,##0">
                  <c:v>1015</c:v>
                </c:pt>
                <c:pt idx="15" formatCode="#,##0">
                  <c:v>1489</c:v>
                </c:pt>
                <c:pt idx="16" formatCode="#,##0">
                  <c:v>2263</c:v>
                </c:pt>
                <c:pt idx="17" formatCode="#,##0">
                  <c:v>4055</c:v>
                </c:pt>
                <c:pt idx="18" formatCode="#,##0">
                  <c:v>5444</c:v>
                </c:pt>
                <c:pt idx="19" formatCode="#,##0">
                  <c:v>5417</c:v>
                </c:pt>
                <c:pt idx="20" formatCode="#,##0">
                  <c:v>5876</c:v>
                </c:pt>
                <c:pt idx="21" formatCode="#,##0">
                  <c:v>8626</c:v>
                </c:pt>
                <c:pt idx="22" formatCode="#,##0">
                  <c:v>6623</c:v>
                </c:pt>
              </c:numCache>
            </c:numRef>
          </c:val>
          <c:smooth val="0"/>
          <c:extLst>
            <c:ext xmlns:c16="http://schemas.microsoft.com/office/drawing/2014/chart" uri="{C3380CC4-5D6E-409C-BE32-E72D297353CC}">
              <c16:uniqueId val="{00000001-B89C-4E2E-AA29-4E20259D07E0}"/>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25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1292650918635171"/>
          <c:y val="1.9793044061363077E-2"/>
          <c:w val="0.88203353487064129"/>
          <c:h val="0.1168262209962680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1262852064"/>
          <c:y val="3.2016429480880015E-2"/>
          <c:w val="0.86562385875966164"/>
          <c:h val="0.82426471040186677"/>
        </c:manualLayout>
      </c:layout>
      <c:barChart>
        <c:barDir val="col"/>
        <c:grouping val="clustered"/>
        <c:varyColors val="0"/>
        <c:ser>
          <c:idx val="0"/>
          <c:order val="0"/>
          <c:tx>
            <c:strRef>
              <c:f>Sheet1!$A$2</c:f>
              <c:strCache>
                <c:ptCount val="1"/>
                <c:pt idx="0">
                  <c:v> All Heroin</c:v>
                </c:pt>
              </c:strCache>
            </c:strRef>
          </c:tx>
          <c:spPr>
            <a:solidFill>
              <a:schemeClr val="accent1"/>
            </a:solidFill>
            <a:ln>
              <a:noFill/>
            </a:ln>
            <a:effectLst/>
          </c:spPr>
          <c:invertIfNegative val="0"/>
          <c:dLbls>
            <c:dLbl>
              <c:idx val="0"/>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E-FCF5-4C52-8B22-378C1573F487}"/>
                </c:ext>
              </c:extLst>
            </c:dLbl>
            <c:dLbl>
              <c:idx val="1"/>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F-FCF5-4C52-8B22-378C1573F487}"/>
                </c:ext>
              </c:extLst>
            </c:dLbl>
            <c:dLbl>
              <c:idx val="2"/>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D-FCF5-4C52-8B22-378C1573F487}"/>
                </c:ext>
              </c:extLst>
            </c:dLbl>
            <c:dLbl>
              <c:idx val="3"/>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11-FCF5-4C52-8B22-378C1573F487}"/>
                </c:ext>
              </c:extLst>
            </c:dLbl>
            <c:dLbl>
              <c:idx val="4"/>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10-FCF5-4C52-8B22-378C1573F487}"/>
                </c:ext>
              </c:extLst>
            </c:dLbl>
            <c:dLbl>
              <c:idx val="5"/>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C-FCF5-4C52-8B22-378C1573F487}"/>
                </c:ext>
              </c:extLst>
            </c:dLbl>
            <c:dLbl>
              <c:idx val="6"/>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12-FCF5-4C52-8B22-378C1573F487}"/>
                </c:ext>
              </c:extLst>
            </c:dLbl>
            <c:dLbl>
              <c:idx val="7"/>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B-FCF5-4C52-8B22-378C1573F487}"/>
                </c:ext>
              </c:extLst>
            </c:dLbl>
            <c:dLbl>
              <c:idx val="8"/>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A-FCF5-4C52-8B22-378C1573F487}"/>
                </c:ext>
              </c:extLst>
            </c:dLbl>
            <c:dLbl>
              <c:idx val="9"/>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9-FCF5-4C52-8B22-378C1573F487}"/>
                </c:ext>
              </c:extLst>
            </c:dLbl>
            <c:dLbl>
              <c:idx val="10"/>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8-FCF5-4C52-8B22-378C1573F487}"/>
                </c:ext>
              </c:extLst>
            </c:dLbl>
            <c:dLbl>
              <c:idx val="11"/>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7-FCF5-4C52-8B22-378C1573F487}"/>
                </c:ext>
              </c:extLst>
            </c:dLbl>
            <c:dLbl>
              <c:idx val="12"/>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6-FCF5-4C52-8B22-378C1573F487}"/>
                </c:ext>
              </c:extLst>
            </c:dLbl>
            <c:dLbl>
              <c:idx val="13"/>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5-FCF5-4C52-8B22-378C1573F487}"/>
                </c:ext>
              </c:extLst>
            </c:dLbl>
            <c:dLbl>
              <c:idx val="14"/>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4-FCF5-4C52-8B22-378C1573F487}"/>
                </c:ext>
              </c:extLst>
            </c:dLbl>
            <c:dLbl>
              <c:idx val="15"/>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3-FCF5-4C52-8B22-378C1573F487}"/>
                </c:ext>
              </c:extLst>
            </c:dLbl>
            <c:dLbl>
              <c:idx val="16"/>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2-FCF5-4C52-8B22-378C1573F487}"/>
                </c:ext>
              </c:extLst>
            </c:dLbl>
            <c:dLbl>
              <c:idx val="17"/>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0-2AFE-48C1-A9C3-E49F2B2273C0}"/>
                </c:ext>
              </c:extLst>
            </c:dLbl>
            <c:dLbl>
              <c:idx val="18"/>
              <c:layout>
                <c:manualLayout>
                  <c:x val="-1.4700477765527381E-3"/>
                  <c:y val="1.2881431992449871E-3"/>
                </c:manualLayout>
              </c:layout>
              <c:showLegendKey val="0"/>
              <c:showVal val="1"/>
              <c:showCatName val="0"/>
              <c:showSerName val="0"/>
              <c:showPercent val="0"/>
              <c:showBubbleSize val="0"/>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13-FCF5-4C52-8B22-378C1573F487}"/>
                </c:ext>
              </c:extLst>
            </c:dLbl>
            <c:dLbl>
              <c:idx val="19"/>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0-FCF5-4C52-8B22-378C1573F487}"/>
                </c:ext>
              </c:extLst>
            </c:dLbl>
            <c:dLbl>
              <c:idx val="20"/>
              <c:delete val="1"/>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1-FCF5-4C52-8B22-378C1573F487}"/>
                </c:ext>
              </c:extLst>
            </c:dLbl>
            <c:dLbl>
              <c:idx val="21"/>
              <c:layout>
                <c:manualLayout>
                  <c:x val="1.3230429988974642E-2"/>
                  <c:y val="1.2881431992449871E-3"/>
                </c:manualLayout>
              </c:layout>
              <c:showLegendKey val="0"/>
              <c:showVal val="1"/>
              <c:showCatName val="0"/>
              <c:showSerName val="0"/>
              <c:showPercent val="0"/>
              <c:showBubbleSize val="0"/>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1-B9E7-4762-8A5D-52FDF6C9EB41}"/>
                </c:ext>
              </c:extLst>
            </c:dLbl>
            <c:dLbl>
              <c:idx val="22"/>
              <c:layout>
                <c:manualLayout>
                  <c:x val="1.1760382212421904E-2"/>
                  <c:y val="9.0176110142279019E-3"/>
                </c:manualLayout>
              </c:layout>
              <c:showLegendKey val="0"/>
              <c:showVal val="1"/>
              <c:showCatName val="0"/>
              <c:showSerName val="0"/>
              <c:showPercent val="0"/>
              <c:showBubbleSize val="0"/>
              <c:extLst>
                <c:ext xmlns:c15="http://schemas.microsoft.com/office/drawing/2012/chart" uri="{CE6537A1-D6FC-4f65-9D91-7224C49458BB}">
                  <c15:layout>
                    <c:manualLayout>
                      <c:w val="7.4296214626975374E-2"/>
                      <c:h val="6.0624792562182644E-2"/>
                    </c:manualLayout>
                  </c15:layout>
                </c:ext>
                <c:ext xmlns:c16="http://schemas.microsoft.com/office/drawing/2014/chart" uri="{C3380CC4-5D6E-409C-BE32-E72D297353CC}">
                  <c16:uniqueId val="{00000001-ED96-46F8-947D-BAC9747B3DE6}"/>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Sheet1!$B$2:$X$2</c:f>
              <c:numCache>
                <c:formatCode>#,##0</c:formatCode>
                <c:ptCount val="23"/>
                <c:pt idx="0">
                  <c:v>1960</c:v>
                </c:pt>
                <c:pt idx="1">
                  <c:v>1842</c:v>
                </c:pt>
                <c:pt idx="2">
                  <c:v>1779</c:v>
                </c:pt>
                <c:pt idx="3">
                  <c:v>2089</c:v>
                </c:pt>
                <c:pt idx="4">
                  <c:v>2080</c:v>
                </c:pt>
                <c:pt idx="5">
                  <c:v>1878</c:v>
                </c:pt>
                <c:pt idx="6">
                  <c:v>2009</c:v>
                </c:pt>
                <c:pt idx="7">
                  <c:v>2088</c:v>
                </c:pt>
                <c:pt idx="8">
                  <c:v>2399</c:v>
                </c:pt>
                <c:pt idx="9">
                  <c:v>3041</c:v>
                </c:pt>
                <c:pt idx="10">
                  <c:v>3278</c:v>
                </c:pt>
                <c:pt idx="11">
                  <c:v>3036</c:v>
                </c:pt>
                <c:pt idx="12">
                  <c:v>4397</c:v>
                </c:pt>
                <c:pt idx="13">
                  <c:v>5925</c:v>
                </c:pt>
                <c:pt idx="14">
                  <c:v>8257</c:v>
                </c:pt>
                <c:pt idx="15">
                  <c:v>10574</c:v>
                </c:pt>
                <c:pt idx="16">
                  <c:v>12989</c:v>
                </c:pt>
                <c:pt idx="17">
                  <c:v>15469</c:v>
                </c:pt>
                <c:pt idx="18">
                  <c:v>15482</c:v>
                </c:pt>
                <c:pt idx="19">
                  <c:v>14996</c:v>
                </c:pt>
                <c:pt idx="20">
                  <c:v>14019</c:v>
                </c:pt>
                <c:pt idx="21">
                  <c:v>13165</c:v>
                </c:pt>
                <c:pt idx="22">
                  <c:v>9173</c:v>
                </c:pt>
              </c:numCache>
            </c:numRef>
          </c:val>
          <c:extLst>
            <c:ext xmlns:c16="http://schemas.microsoft.com/office/drawing/2014/chart" uri="{C3380CC4-5D6E-409C-BE32-E72D297353CC}">
              <c16:uniqueId val="{00000002-0876-4AF7-815F-FCF06334F287}"/>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Heroin in Combination with Synthetic Opioids other than Methadone</c:v>
                </c:pt>
              </c:strCache>
            </c:strRef>
          </c:tx>
          <c:spPr>
            <a:ln w="28575" cap="rnd">
              <a:solidFill>
                <a:srgbClr val="FFFF00"/>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Sheet1!$B$3:$X$3</c:f>
              <c:numCache>
                <c:formatCode>#,##0</c:formatCode>
                <c:ptCount val="23"/>
                <c:pt idx="0">
                  <c:v>15</c:v>
                </c:pt>
                <c:pt idx="1">
                  <c:v>18</c:v>
                </c:pt>
                <c:pt idx="2">
                  <c:v>15</c:v>
                </c:pt>
                <c:pt idx="3">
                  <c:v>15</c:v>
                </c:pt>
                <c:pt idx="4">
                  <c:v>16</c:v>
                </c:pt>
                <c:pt idx="5">
                  <c:v>13</c:v>
                </c:pt>
                <c:pt idx="6">
                  <c:v>34</c:v>
                </c:pt>
                <c:pt idx="7">
                  <c:v>113</c:v>
                </c:pt>
                <c:pt idx="8">
                  <c:v>13</c:v>
                </c:pt>
                <c:pt idx="9">
                  <c:v>28</c:v>
                </c:pt>
                <c:pt idx="10">
                  <c:v>29</c:v>
                </c:pt>
                <c:pt idx="11">
                  <c:v>45</c:v>
                </c:pt>
                <c:pt idx="12">
                  <c:v>44</c:v>
                </c:pt>
                <c:pt idx="13">
                  <c:v>69</c:v>
                </c:pt>
                <c:pt idx="14">
                  <c:v>209</c:v>
                </c:pt>
                <c:pt idx="15">
                  <c:v>1027</c:v>
                </c:pt>
                <c:pt idx="16">
                  <c:v>2685</c:v>
                </c:pt>
                <c:pt idx="17">
                  <c:v>5781</c:v>
                </c:pt>
                <c:pt idx="18">
                  <c:v>8091</c:v>
                </c:pt>
                <c:pt idx="19">
                  <c:v>9068</c:v>
                </c:pt>
                <c:pt idx="20">
                  <c:v>8746</c:v>
                </c:pt>
                <c:pt idx="21">
                  <c:v>8990</c:v>
                </c:pt>
                <c:pt idx="22">
                  <c:v>6783</c:v>
                </c:pt>
              </c:numCache>
            </c:numRef>
          </c:val>
          <c:smooth val="0"/>
          <c:extLst>
            <c:ext xmlns:c16="http://schemas.microsoft.com/office/drawing/2014/chart" uri="{C3380CC4-5D6E-409C-BE32-E72D297353CC}">
              <c16:uniqueId val="{00000003-0876-4AF7-815F-FCF06334F287}"/>
            </c:ext>
          </c:extLst>
        </c:ser>
        <c:ser>
          <c:idx val="2"/>
          <c:order val="2"/>
          <c:tx>
            <c:strRef>
              <c:f>Sheet1!$A$4</c:f>
              <c:strCache>
                <c:ptCount val="1"/>
                <c:pt idx="0">
                  <c:v> Heroin without any Other Opioid</c:v>
                </c:pt>
              </c:strCache>
            </c:strRef>
          </c:tx>
          <c:spPr>
            <a:ln w="28575" cap="rnd">
              <a:solidFill>
                <a:schemeClr val="accent6">
                  <a:lumMod val="40000"/>
                  <a:lumOff val="60000"/>
                </a:schemeClr>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Sheet1!$B$4:$X$4</c:f>
              <c:numCache>
                <c:formatCode>General</c:formatCode>
                <c:ptCount val="23"/>
                <c:pt idx="0">
                  <c:v>1316</c:v>
                </c:pt>
                <c:pt idx="1">
                  <c:v>1354</c:v>
                </c:pt>
                <c:pt idx="2">
                  <c:v>1360</c:v>
                </c:pt>
                <c:pt idx="3">
                  <c:v>1620</c:v>
                </c:pt>
                <c:pt idx="4">
                  <c:v>1644</c:v>
                </c:pt>
                <c:pt idx="5">
                  <c:v>1512</c:v>
                </c:pt>
                <c:pt idx="6">
                  <c:v>1562</c:v>
                </c:pt>
                <c:pt idx="7">
                  <c:v>1536</c:v>
                </c:pt>
                <c:pt idx="8">
                  <c:v>1891</c:v>
                </c:pt>
                <c:pt idx="9">
                  <c:v>2398</c:v>
                </c:pt>
                <c:pt idx="10">
                  <c:v>2581</c:v>
                </c:pt>
                <c:pt idx="11">
                  <c:v>2398</c:v>
                </c:pt>
                <c:pt idx="12">
                  <c:v>3498</c:v>
                </c:pt>
                <c:pt idx="13">
                  <c:v>4775</c:v>
                </c:pt>
                <c:pt idx="14">
                  <c:v>6567</c:v>
                </c:pt>
                <c:pt idx="15">
                  <c:v>7839</c:v>
                </c:pt>
                <c:pt idx="16">
                  <c:v>8583</c:v>
                </c:pt>
                <c:pt idx="17">
                  <c:v>8024</c:v>
                </c:pt>
                <c:pt idx="18">
                  <c:v>6072</c:v>
                </c:pt>
                <c:pt idx="19">
                  <c:v>4823</c:v>
                </c:pt>
                <c:pt idx="20">
                  <c:v>4318</c:v>
                </c:pt>
                <c:pt idx="21" formatCode="#,##0">
                  <c:v>3391</c:v>
                </c:pt>
                <c:pt idx="22" formatCode="#,##0">
                  <c:v>1941</c:v>
                </c:pt>
              </c:numCache>
            </c:numRef>
          </c:val>
          <c:smooth val="0"/>
          <c:extLst>
            <c:ext xmlns:c16="http://schemas.microsoft.com/office/drawing/2014/chart" uri="{C3380CC4-5D6E-409C-BE32-E72D297353CC}">
              <c16:uniqueId val="{00000004-0876-4AF7-815F-FCF06334F287}"/>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25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0847204738878424"/>
          <c:y val="1.9734690581897057E-2"/>
          <c:w val="0.77570555058787438"/>
          <c:h val="0.2094312491225735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2399700037"/>
          <c:y val="3.4250614408717496E-2"/>
          <c:w val="0.86856392950881156"/>
          <c:h val="0.79507820353187919"/>
        </c:manualLayout>
      </c:layout>
      <c:barChart>
        <c:barDir val="col"/>
        <c:grouping val="clustered"/>
        <c:varyColors val="0"/>
        <c:ser>
          <c:idx val="0"/>
          <c:order val="0"/>
          <c:tx>
            <c:strRef>
              <c:f>Sheet1!$A$2</c:f>
              <c:strCache>
                <c:ptCount val="1"/>
                <c:pt idx="0">
                  <c:v> Stimulants </c:v>
                </c:pt>
              </c:strCache>
            </c:strRef>
          </c:tx>
          <c:spPr>
            <a:solidFill>
              <a:schemeClr val="accent1"/>
            </a:solidFill>
            <a:ln>
              <a:noFill/>
            </a:ln>
            <a:effectLst/>
          </c:spPr>
          <c:invertIfNegative val="0"/>
          <c:dLbls>
            <c:dLbl>
              <c:idx val="16"/>
              <c:layout>
                <c:manualLayout>
                  <c:x val="-1.331853496115427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7FA-43EC-AA7D-41A4F91CED9F}"/>
                </c:ext>
              </c:extLst>
            </c:dLbl>
            <c:dLbl>
              <c:idx val="21"/>
              <c:layout>
                <c:manualLayout>
                  <c:x val="-1.775804661487236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FA-43EC-AA7D-41A4F91CED9F}"/>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BA2-4B78-9F2C-CE5683687712}"/>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Sheet1!$B$2:$X$2</c:f>
              <c:numCache>
                <c:formatCode>#,##0</c:formatCode>
                <c:ptCount val="23"/>
                <c:pt idx="0">
                  <c:v>4271</c:v>
                </c:pt>
                <c:pt idx="1">
                  <c:v>4017</c:v>
                </c:pt>
                <c:pt idx="2">
                  <c:v>4308</c:v>
                </c:pt>
                <c:pt idx="3">
                  <c:v>5423</c:v>
                </c:pt>
                <c:pt idx="4">
                  <c:v>6215</c:v>
                </c:pt>
                <c:pt idx="5">
                  <c:v>6591</c:v>
                </c:pt>
                <c:pt idx="6">
                  <c:v>7606</c:v>
                </c:pt>
                <c:pt idx="7">
                  <c:v>8668</c:v>
                </c:pt>
                <c:pt idx="8">
                  <c:v>7697</c:v>
                </c:pt>
                <c:pt idx="9">
                  <c:v>6320</c:v>
                </c:pt>
                <c:pt idx="10">
                  <c:v>5824</c:v>
                </c:pt>
                <c:pt idx="11">
                  <c:v>5914</c:v>
                </c:pt>
                <c:pt idx="12">
                  <c:v>6765</c:v>
                </c:pt>
                <c:pt idx="13">
                  <c:v>6879</c:v>
                </c:pt>
                <c:pt idx="14">
                  <c:v>8338</c:v>
                </c:pt>
                <c:pt idx="15">
                  <c:v>9395</c:v>
                </c:pt>
                <c:pt idx="16">
                  <c:v>12122</c:v>
                </c:pt>
                <c:pt idx="17">
                  <c:v>17258</c:v>
                </c:pt>
                <c:pt idx="18">
                  <c:v>23139</c:v>
                </c:pt>
                <c:pt idx="19">
                  <c:v>25877</c:v>
                </c:pt>
                <c:pt idx="20">
                  <c:v>30231</c:v>
                </c:pt>
                <c:pt idx="21">
                  <c:v>40643</c:v>
                </c:pt>
                <c:pt idx="22">
                  <c:v>53495</c:v>
                </c:pt>
              </c:numCache>
            </c:numRef>
          </c:val>
          <c:extLst>
            <c:ext xmlns:c16="http://schemas.microsoft.com/office/drawing/2014/chart" uri="{C3380CC4-5D6E-409C-BE32-E72D297353CC}">
              <c16:uniqueId val="{00000002-0021-404F-86B4-1145458A9036}"/>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Stimulants in Combination with Synthetic Opioids other than Methadone</c:v>
                </c:pt>
              </c:strCache>
            </c:strRef>
          </c:tx>
          <c:spPr>
            <a:ln w="28575" cap="rnd">
              <a:solidFill>
                <a:srgbClr val="FFFF00"/>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Sheet1!$B$3:$X$3</c:f>
              <c:numCache>
                <c:formatCode>#,##0</c:formatCode>
                <c:ptCount val="23"/>
                <c:pt idx="0">
                  <c:v>58</c:v>
                </c:pt>
                <c:pt idx="1">
                  <c:v>51</c:v>
                </c:pt>
                <c:pt idx="2">
                  <c:v>80</c:v>
                </c:pt>
                <c:pt idx="3">
                  <c:v>83</c:v>
                </c:pt>
                <c:pt idx="4">
                  <c:v>135</c:v>
                </c:pt>
                <c:pt idx="5">
                  <c:v>157</c:v>
                </c:pt>
                <c:pt idx="6">
                  <c:v>203</c:v>
                </c:pt>
                <c:pt idx="7">
                  <c:v>463</c:v>
                </c:pt>
                <c:pt idx="8">
                  <c:v>246</c:v>
                </c:pt>
                <c:pt idx="9">
                  <c:v>227</c:v>
                </c:pt>
                <c:pt idx="10">
                  <c:v>240</c:v>
                </c:pt>
                <c:pt idx="11">
                  <c:v>235</c:v>
                </c:pt>
                <c:pt idx="12">
                  <c:v>274</c:v>
                </c:pt>
                <c:pt idx="13">
                  <c:v>261</c:v>
                </c:pt>
                <c:pt idx="14">
                  <c:v>373</c:v>
                </c:pt>
                <c:pt idx="15">
                  <c:v>869</c:v>
                </c:pt>
                <c:pt idx="16">
                  <c:v>1969</c:v>
                </c:pt>
                <c:pt idx="17">
                  <c:v>5029</c:v>
                </c:pt>
                <c:pt idx="18">
                  <c:v>9262</c:v>
                </c:pt>
                <c:pt idx="19">
                  <c:v>11516</c:v>
                </c:pt>
                <c:pt idx="20">
                  <c:v>14627</c:v>
                </c:pt>
                <c:pt idx="21">
                  <c:v>23782</c:v>
                </c:pt>
                <c:pt idx="22">
                  <c:v>34429</c:v>
                </c:pt>
              </c:numCache>
            </c:numRef>
          </c:val>
          <c:smooth val="0"/>
          <c:extLst>
            <c:ext xmlns:c16="http://schemas.microsoft.com/office/drawing/2014/chart" uri="{C3380CC4-5D6E-409C-BE32-E72D297353CC}">
              <c16:uniqueId val="{00000003-0021-404F-86B4-1145458A9036}"/>
            </c:ext>
          </c:extLst>
        </c:ser>
        <c:ser>
          <c:idx val="2"/>
          <c:order val="2"/>
          <c:tx>
            <c:strRef>
              <c:f>Sheet1!$A$4</c:f>
              <c:strCache>
                <c:ptCount val="1"/>
                <c:pt idx="0">
                  <c:v> Stimulants without any Opioid</c:v>
                </c:pt>
              </c:strCache>
            </c:strRef>
          </c:tx>
          <c:spPr>
            <a:ln w="28575" cap="rnd">
              <a:solidFill>
                <a:schemeClr val="accent6">
                  <a:lumMod val="40000"/>
                  <a:lumOff val="60000"/>
                </a:schemeClr>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Sheet1!$B$4:$X$4</c:f>
              <c:numCache>
                <c:formatCode>#,##0</c:formatCode>
                <c:ptCount val="23"/>
                <c:pt idx="0">
                  <c:v>2170</c:v>
                </c:pt>
                <c:pt idx="1">
                  <c:v>2045</c:v>
                </c:pt>
                <c:pt idx="2">
                  <c:v>2312</c:v>
                </c:pt>
                <c:pt idx="3">
                  <c:v>2845</c:v>
                </c:pt>
                <c:pt idx="4">
                  <c:v>3483</c:v>
                </c:pt>
                <c:pt idx="5">
                  <c:v>3741</c:v>
                </c:pt>
                <c:pt idx="6">
                  <c:v>4391</c:v>
                </c:pt>
                <c:pt idx="7">
                  <c:v>4904</c:v>
                </c:pt>
                <c:pt idx="8">
                  <c:v>4303</c:v>
                </c:pt>
                <c:pt idx="9">
                  <c:v>3235</c:v>
                </c:pt>
                <c:pt idx="10">
                  <c:v>3058</c:v>
                </c:pt>
                <c:pt idx="11">
                  <c:v>3252</c:v>
                </c:pt>
                <c:pt idx="12">
                  <c:v>3510</c:v>
                </c:pt>
                <c:pt idx="13">
                  <c:v>3539</c:v>
                </c:pt>
                <c:pt idx="14">
                  <c:v>4301</c:v>
                </c:pt>
                <c:pt idx="15">
                  <c:v>4396</c:v>
                </c:pt>
                <c:pt idx="16">
                  <c:v>5528</c:v>
                </c:pt>
                <c:pt idx="17">
                  <c:v>7036</c:v>
                </c:pt>
                <c:pt idx="18">
                  <c:v>8684</c:v>
                </c:pt>
                <c:pt idx="19">
                  <c:v>9712</c:v>
                </c:pt>
                <c:pt idx="20">
                  <c:v>11039</c:v>
                </c:pt>
                <c:pt idx="21">
                  <c:v>12677</c:v>
                </c:pt>
                <c:pt idx="22">
                  <c:v>15813</c:v>
                </c:pt>
              </c:numCache>
            </c:numRef>
          </c:val>
          <c:smooth val="0"/>
          <c:extLst>
            <c:ext xmlns:c16="http://schemas.microsoft.com/office/drawing/2014/chart" uri="{C3380CC4-5D6E-409C-BE32-E72D297353CC}">
              <c16:uniqueId val="{00000004-0021-404F-86B4-1145458A9036}"/>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60000"/>
          <c:min val="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8.171754335369566E-2"/>
          <c:y val="4.5216274062123869E-3"/>
          <c:w val="0.83775915357972053"/>
          <c:h val="0.2066026300520500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2399700037"/>
          <c:y val="3.4250614408717496E-2"/>
          <c:w val="0.86856392950881156"/>
          <c:h val="0.79507820353187919"/>
        </c:manualLayout>
      </c:layout>
      <c:barChart>
        <c:barDir val="col"/>
        <c:grouping val="clustered"/>
        <c:varyColors val="0"/>
        <c:ser>
          <c:idx val="0"/>
          <c:order val="0"/>
          <c:tx>
            <c:strRef>
              <c:f>Sheet1!$A$2</c:f>
              <c:strCache>
                <c:ptCount val="1"/>
                <c:pt idx="0">
                  <c:v> All Psychostimulants </c:v>
                </c:pt>
              </c:strCache>
            </c:strRef>
          </c:tx>
          <c:spPr>
            <a:solidFill>
              <a:schemeClr val="accent1"/>
            </a:solidFill>
            <a:ln>
              <a:noFill/>
            </a:ln>
            <a:effectLst/>
          </c:spPr>
          <c:invertIfNegative val="0"/>
          <c:dLbls>
            <c:dLbl>
              <c:idx val="16"/>
              <c:layout>
                <c:manualLayout>
                  <c:x val="-1.331853496115427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7FA-43EC-AA7D-41A4F91CED9F}"/>
                </c:ext>
              </c:extLst>
            </c:dLbl>
            <c:dLbl>
              <c:idx val="21"/>
              <c:layout>
                <c:manualLayout>
                  <c:x val="-1.775804661487236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FA-43EC-AA7D-41A4F91CED9F}"/>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BA2-4B78-9F2C-CE5683687712}"/>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Sheet1!$B$2:$X$2</c:f>
              <c:numCache>
                <c:formatCode>#,##0</c:formatCode>
                <c:ptCount val="23"/>
                <c:pt idx="0">
                  <c:v>547</c:v>
                </c:pt>
                <c:pt idx="1">
                  <c:v>578</c:v>
                </c:pt>
                <c:pt idx="2">
                  <c:v>563</c:v>
                </c:pt>
                <c:pt idx="3">
                  <c:v>941</c:v>
                </c:pt>
                <c:pt idx="4">
                  <c:v>1179</c:v>
                </c:pt>
                <c:pt idx="5">
                  <c:v>1305</c:v>
                </c:pt>
                <c:pt idx="6">
                  <c:v>1608</c:v>
                </c:pt>
                <c:pt idx="7">
                  <c:v>1462</c:v>
                </c:pt>
                <c:pt idx="8">
                  <c:v>1378</c:v>
                </c:pt>
                <c:pt idx="9">
                  <c:v>1302</c:v>
                </c:pt>
                <c:pt idx="10">
                  <c:v>1632</c:v>
                </c:pt>
                <c:pt idx="11">
                  <c:v>1854</c:v>
                </c:pt>
                <c:pt idx="12">
                  <c:v>2266</c:v>
                </c:pt>
                <c:pt idx="13">
                  <c:v>2635</c:v>
                </c:pt>
                <c:pt idx="14">
                  <c:v>3627</c:v>
                </c:pt>
                <c:pt idx="15">
                  <c:v>4298</c:v>
                </c:pt>
                <c:pt idx="16">
                  <c:v>5716</c:v>
                </c:pt>
                <c:pt idx="17">
                  <c:v>7542</c:v>
                </c:pt>
                <c:pt idx="18">
                  <c:v>10333</c:v>
                </c:pt>
                <c:pt idx="19">
                  <c:v>12676</c:v>
                </c:pt>
                <c:pt idx="20">
                  <c:v>16167</c:v>
                </c:pt>
                <c:pt idx="21">
                  <c:v>23837</c:v>
                </c:pt>
                <c:pt idx="22">
                  <c:v>32537</c:v>
                </c:pt>
              </c:numCache>
            </c:numRef>
          </c:val>
          <c:extLst>
            <c:ext xmlns:c16="http://schemas.microsoft.com/office/drawing/2014/chart" uri="{C3380CC4-5D6E-409C-BE32-E72D297353CC}">
              <c16:uniqueId val="{00000002-0021-404F-86B4-1145458A9036}"/>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Psychostimulants in Combination with Synthetic Opioids other than Methadone</c:v>
                </c:pt>
              </c:strCache>
            </c:strRef>
          </c:tx>
          <c:spPr>
            <a:ln w="28575" cap="rnd">
              <a:solidFill>
                <a:srgbClr val="FFFF00"/>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Sheet1!$B$3:$X$3</c:f>
              <c:numCache>
                <c:formatCode>#,##0</c:formatCode>
                <c:ptCount val="23"/>
                <c:pt idx="0">
                  <c:v>11</c:v>
                </c:pt>
                <c:pt idx="1">
                  <c:v>7</c:v>
                </c:pt>
                <c:pt idx="2">
                  <c:v>6</c:v>
                </c:pt>
                <c:pt idx="3">
                  <c:v>19</c:v>
                </c:pt>
                <c:pt idx="4">
                  <c:v>28</c:v>
                </c:pt>
                <c:pt idx="5">
                  <c:v>29</c:v>
                </c:pt>
                <c:pt idx="6">
                  <c:v>33</c:v>
                </c:pt>
                <c:pt idx="7">
                  <c:v>37</c:v>
                </c:pt>
                <c:pt idx="8">
                  <c:v>35</c:v>
                </c:pt>
                <c:pt idx="9">
                  <c:v>47</c:v>
                </c:pt>
                <c:pt idx="10">
                  <c:v>69</c:v>
                </c:pt>
                <c:pt idx="11">
                  <c:v>73</c:v>
                </c:pt>
                <c:pt idx="12">
                  <c:v>93</c:v>
                </c:pt>
                <c:pt idx="13">
                  <c:v>91</c:v>
                </c:pt>
                <c:pt idx="14">
                  <c:v>142</c:v>
                </c:pt>
                <c:pt idx="15">
                  <c:v>276</c:v>
                </c:pt>
                <c:pt idx="16">
                  <c:v>494</c:v>
                </c:pt>
                <c:pt idx="17">
                  <c:v>1042</c:v>
                </c:pt>
                <c:pt idx="18">
                  <c:v>2546</c:v>
                </c:pt>
                <c:pt idx="19">
                  <c:v>3613</c:v>
                </c:pt>
                <c:pt idx="20">
                  <c:v>5564</c:v>
                </c:pt>
                <c:pt idx="21">
                  <c:v>11717</c:v>
                </c:pt>
                <c:pt idx="22">
                  <c:v>18986</c:v>
                </c:pt>
              </c:numCache>
            </c:numRef>
          </c:val>
          <c:smooth val="0"/>
          <c:extLst>
            <c:ext xmlns:c16="http://schemas.microsoft.com/office/drawing/2014/chart" uri="{C3380CC4-5D6E-409C-BE32-E72D297353CC}">
              <c16:uniqueId val="{00000003-0021-404F-86B4-1145458A9036}"/>
            </c:ext>
          </c:extLst>
        </c:ser>
        <c:ser>
          <c:idx val="2"/>
          <c:order val="2"/>
          <c:tx>
            <c:strRef>
              <c:f>Sheet1!$A$4</c:f>
              <c:strCache>
                <c:ptCount val="1"/>
                <c:pt idx="0">
                  <c:v> Psychostimulants without any Opioid</c:v>
                </c:pt>
              </c:strCache>
            </c:strRef>
          </c:tx>
          <c:spPr>
            <a:ln w="28575" cap="rnd">
              <a:solidFill>
                <a:schemeClr val="accent6">
                  <a:lumMod val="40000"/>
                  <a:lumOff val="60000"/>
                </a:schemeClr>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Sheet1!$B$4:$X$4</c:f>
              <c:numCache>
                <c:formatCode>#,##0</c:formatCode>
                <c:ptCount val="23"/>
                <c:pt idx="0">
                  <c:v>360</c:v>
                </c:pt>
                <c:pt idx="1">
                  <c:v>376</c:v>
                </c:pt>
                <c:pt idx="2">
                  <c:v>399</c:v>
                </c:pt>
                <c:pt idx="3">
                  <c:v>616</c:v>
                </c:pt>
                <c:pt idx="4">
                  <c:v>820</c:v>
                </c:pt>
                <c:pt idx="5">
                  <c:v>898</c:v>
                </c:pt>
                <c:pt idx="6">
                  <c:v>1132</c:v>
                </c:pt>
                <c:pt idx="7">
                  <c:v>936</c:v>
                </c:pt>
                <c:pt idx="8">
                  <c:v>905</c:v>
                </c:pt>
                <c:pt idx="9">
                  <c:v>807</c:v>
                </c:pt>
                <c:pt idx="10">
                  <c:v>978</c:v>
                </c:pt>
                <c:pt idx="11">
                  <c:v>1214</c:v>
                </c:pt>
                <c:pt idx="12">
                  <c:v>1390</c:v>
                </c:pt>
                <c:pt idx="13">
                  <c:v>1642</c:v>
                </c:pt>
                <c:pt idx="14">
                  <c:v>2273</c:v>
                </c:pt>
                <c:pt idx="15">
                  <c:v>2492</c:v>
                </c:pt>
                <c:pt idx="16">
                  <c:v>3371</c:v>
                </c:pt>
                <c:pt idx="17">
                  <c:v>4126</c:v>
                </c:pt>
                <c:pt idx="18">
                  <c:v>5130</c:v>
                </c:pt>
                <c:pt idx="19">
                  <c:v>6271</c:v>
                </c:pt>
                <c:pt idx="20">
                  <c:v>7525</c:v>
                </c:pt>
                <c:pt idx="21">
                  <c:v>9060</c:v>
                </c:pt>
                <c:pt idx="22">
                  <c:v>11166</c:v>
                </c:pt>
              </c:numCache>
            </c:numRef>
          </c:val>
          <c:smooth val="0"/>
          <c:extLst>
            <c:ext xmlns:c16="http://schemas.microsoft.com/office/drawing/2014/chart" uri="{C3380CC4-5D6E-409C-BE32-E72D297353CC}">
              <c16:uniqueId val="{00000004-0021-404F-86B4-1145458A9036}"/>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6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1723363658344038"/>
          <c:y val="1.3494119795732734E-3"/>
          <c:w val="0.83775915357972053"/>
          <c:h val="0.2066026300520500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033783567751707E-2"/>
          <c:y val="3.4023787625783133E-2"/>
          <c:w val="0.87188729315812263"/>
          <c:h val="0.82653855987124314"/>
        </c:manualLayout>
      </c:layout>
      <c:barChart>
        <c:barDir val="col"/>
        <c:grouping val="clustered"/>
        <c:varyColors val="0"/>
        <c:ser>
          <c:idx val="0"/>
          <c:order val="0"/>
          <c:tx>
            <c:strRef>
              <c:f>Sheet1!$B$1</c:f>
              <c:strCache>
                <c:ptCount val="1"/>
                <c:pt idx="0">
                  <c:v>  All Cocaine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solidFill>
                <a:srgbClr val="4472C4"/>
              </a:solidFill>
            </a:ln>
            <a:effectLst>
              <a:outerShdw blurRad="40000" dist="23000" dir="5400000" rotWithShape="0">
                <a:srgbClr val="000000">
                  <a:alpha val="35000"/>
                </a:srgbClr>
              </a:outerShdw>
            </a:effectLst>
          </c:spPr>
          <c:invertIfNegative val="0"/>
          <c:dLbls>
            <c:dLbl>
              <c:idx val="1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DF-493A-99F1-CB06D4934055}"/>
                </c:ext>
              </c:extLst>
            </c:dLbl>
            <c:dLbl>
              <c:idx val="2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BFD-4C8D-9DDF-092C85CFE98B}"/>
                </c:ext>
              </c:extLst>
            </c:dLbl>
            <c:dLbl>
              <c:idx val="21"/>
              <c:layout>
                <c:manualLayout>
                  <c:x val="-1.9195275009228713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DC-45F0-BD36-5EB8BEA9F288}"/>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BFD-4C8D-9DDF-092C85CFE98B}"/>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Sheet1!$B$2:$B$24</c:f>
              <c:numCache>
                <c:formatCode>#,##0</c:formatCode>
                <c:ptCount val="23"/>
                <c:pt idx="0">
                  <c:v>3822</c:v>
                </c:pt>
                <c:pt idx="1">
                  <c:v>3544</c:v>
                </c:pt>
                <c:pt idx="2">
                  <c:v>3833</c:v>
                </c:pt>
                <c:pt idx="3">
                  <c:v>4599</c:v>
                </c:pt>
                <c:pt idx="4">
                  <c:v>5199</c:v>
                </c:pt>
                <c:pt idx="5">
                  <c:v>5443</c:v>
                </c:pt>
                <c:pt idx="6">
                  <c:v>6208</c:v>
                </c:pt>
                <c:pt idx="7">
                  <c:v>7448</c:v>
                </c:pt>
                <c:pt idx="8">
                  <c:v>6512</c:v>
                </c:pt>
                <c:pt idx="9">
                  <c:v>5129</c:v>
                </c:pt>
                <c:pt idx="10">
                  <c:v>4350</c:v>
                </c:pt>
                <c:pt idx="11">
                  <c:v>4183</c:v>
                </c:pt>
                <c:pt idx="12">
                  <c:v>4681</c:v>
                </c:pt>
                <c:pt idx="13">
                  <c:v>4404</c:v>
                </c:pt>
                <c:pt idx="14">
                  <c:v>4944</c:v>
                </c:pt>
                <c:pt idx="15">
                  <c:v>5415</c:v>
                </c:pt>
                <c:pt idx="16">
                  <c:v>6784</c:v>
                </c:pt>
                <c:pt idx="17">
                  <c:v>10375</c:v>
                </c:pt>
                <c:pt idx="18">
                  <c:v>13942</c:v>
                </c:pt>
                <c:pt idx="19">
                  <c:v>14666</c:v>
                </c:pt>
                <c:pt idx="20">
                  <c:v>15883</c:v>
                </c:pt>
                <c:pt idx="21">
                  <c:v>19447</c:v>
                </c:pt>
                <c:pt idx="22">
                  <c:v>24486</c:v>
                </c:pt>
              </c:numCache>
            </c:numRef>
          </c:val>
          <c:extLst>
            <c:ext xmlns:c16="http://schemas.microsoft.com/office/drawing/2014/chart" uri="{C3380CC4-5D6E-409C-BE32-E72D297353CC}">
              <c16:uniqueId val="{00000001-99D8-4469-BDB7-A4BCBC8DE471}"/>
            </c:ext>
          </c:extLst>
        </c:ser>
        <c:dLbls>
          <c:showLegendKey val="0"/>
          <c:showVal val="0"/>
          <c:showCatName val="0"/>
          <c:showSerName val="0"/>
          <c:showPercent val="0"/>
          <c:showBubbleSize val="0"/>
        </c:dLbls>
        <c:gapWidth val="20"/>
        <c:axId val="549211224"/>
        <c:axId val="549292304"/>
      </c:barChart>
      <c:lineChart>
        <c:grouping val="standard"/>
        <c:varyColors val="0"/>
        <c:ser>
          <c:idx val="2"/>
          <c:order val="1"/>
          <c:tx>
            <c:strRef>
              <c:f>Sheet1!$D$1</c:f>
              <c:strCache>
                <c:ptCount val="1"/>
                <c:pt idx="0">
                  <c:v>  Cocaine in Combination with Synthetic Opioids other than Methadone</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Sheet1!$D$2:$D$24</c:f>
              <c:numCache>
                <c:formatCode>#,##0</c:formatCode>
                <c:ptCount val="23"/>
                <c:pt idx="0">
                  <c:v>47</c:v>
                </c:pt>
                <c:pt idx="1">
                  <c:v>46</c:v>
                </c:pt>
                <c:pt idx="2">
                  <c:v>75</c:v>
                </c:pt>
                <c:pt idx="3">
                  <c:v>65</c:v>
                </c:pt>
                <c:pt idx="4">
                  <c:v>109</c:v>
                </c:pt>
                <c:pt idx="5">
                  <c:v>130</c:v>
                </c:pt>
                <c:pt idx="6">
                  <c:v>174</c:v>
                </c:pt>
                <c:pt idx="7">
                  <c:v>432</c:v>
                </c:pt>
                <c:pt idx="8">
                  <c:v>219</c:v>
                </c:pt>
                <c:pt idx="9">
                  <c:v>182</c:v>
                </c:pt>
                <c:pt idx="10">
                  <c:v>176</c:v>
                </c:pt>
                <c:pt idx="11">
                  <c:v>167</c:v>
                </c:pt>
                <c:pt idx="12">
                  <c:v>189</c:v>
                </c:pt>
                <c:pt idx="13">
                  <c:v>182</c:v>
                </c:pt>
                <c:pt idx="14">
                  <c:v>245</c:v>
                </c:pt>
                <c:pt idx="15">
                  <c:v>628</c:v>
                </c:pt>
                <c:pt idx="16">
                  <c:v>1542</c:v>
                </c:pt>
                <c:pt idx="17">
                  <c:v>4184</c:v>
                </c:pt>
                <c:pt idx="18">
                  <c:v>7241</c:v>
                </c:pt>
                <c:pt idx="19">
                  <c:v>8659</c:v>
                </c:pt>
                <c:pt idx="20">
                  <c:v>10139</c:v>
                </c:pt>
                <c:pt idx="21">
                  <c:v>13903</c:v>
                </c:pt>
                <c:pt idx="22">
                  <c:v>18153</c:v>
                </c:pt>
              </c:numCache>
            </c:numRef>
          </c:val>
          <c:smooth val="0"/>
          <c:extLst>
            <c:ext xmlns:c16="http://schemas.microsoft.com/office/drawing/2014/chart" uri="{C3380CC4-5D6E-409C-BE32-E72D297353CC}">
              <c16:uniqueId val="{00000003-99D8-4469-BDB7-A4BCBC8DE471}"/>
            </c:ext>
          </c:extLst>
        </c:ser>
        <c:ser>
          <c:idx val="3"/>
          <c:order val="2"/>
          <c:tx>
            <c:strRef>
              <c:f>Sheet1!$C$1</c:f>
              <c:strCache>
                <c:ptCount val="1"/>
                <c:pt idx="0">
                  <c:v>  Cocaine without any Opioid</c:v>
                </c:pt>
              </c:strCache>
            </c:strRef>
          </c:tx>
          <c:spPr>
            <a:ln w="31750" cap="rnd">
              <a:solidFill>
                <a:srgbClr val="70AD47">
                  <a:lumMod val="40000"/>
                  <a:lumOff val="60000"/>
                </a:srgbClr>
              </a:solidFill>
              <a:round/>
            </a:ln>
            <a:effectLst>
              <a:outerShdw blurRad="40000" dist="23000" dir="5400000" rotWithShape="0">
                <a:srgbClr val="000000">
                  <a:alpha val="35000"/>
                </a:srgbClr>
              </a:outerShdw>
            </a:effectLst>
          </c:spPr>
          <c:marker>
            <c:symbol val="none"/>
          </c:marker>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Sheet1!$C$2:$C$24</c:f>
              <c:numCache>
                <c:formatCode>#,##0</c:formatCode>
                <c:ptCount val="23"/>
                <c:pt idx="0">
                  <c:v>1858</c:v>
                </c:pt>
                <c:pt idx="1">
                  <c:v>1710</c:v>
                </c:pt>
                <c:pt idx="2">
                  <c:v>1947</c:v>
                </c:pt>
                <c:pt idx="3">
                  <c:v>2281</c:v>
                </c:pt>
                <c:pt idx="4">
                  <c:v>2743</c:v>
                </c:pt>
                <c:pt idx="5">
                  <c:v>2921</c:v>
                </c:pt>
                <c:pt idx="6">
                  <c:v>3366</c:v>
                </c:pt>
                <c:pt idx="7">
                  <c:v>4076</c:v>
                </c:pt>
                <c:pt idx="8">
                  <c:v>3485</c:v>
                </c:pt>
                <c:pt idx="9">
                  <c:v>2473</c:v>
                </c:pt>
                <c:pt idx="10">
                  <c:v>2140</c:v>
                </c:pt>
                <c:pt idx="11">
                  <c:v>2097</c:v>
                </c:pt>
                <c:pt idx="12">
                  <c:v>2176</c:v>
                </c:pt>
                <c:pt idx="13">
                  <c:v>1956</c:v>
                </c:pt>
                <c:pt idx="14">
                  <c:v>2113</c:v>
                </c:pt>
                <c:pt idx="15">
                  <c:v>2001</c:v>
                </c:pt>
                <c:pt idx="16">
                  <c:v>2278</c:v>
                </c:pt>
                <c:pt idx="17">
                  <c:v>3112</c:v>
                </c:pt>
                <c:pt idx="18">
                  <c:v>3811</c:v>
                </c:pt>
                <c:pt idx="19">
                  <c:v>3779</c:v>
                </c:pt>
                <c:pt idx="20">
                  <c:v>3885</c:v>
                </c:pt>
                <c:pt idx="21">
                  <c:v>4109</c:v>
                </c:pt>
                <c:pt idx="22">
                  <c:v>5236</c:v>
                </c:pt>
              </c:numCache>
            </c:numRef>
          </c:val>
          <c:smooth val="0"/>
          <c:extLst>
            <c:ext xmlns:c16="http://schemas.microsoft.com/office/drawing/2014/chart" uri="{C3380CC4-5D6E-409C-BE32-E72D297353CC}">
              <c16:uniqueId val="{00000002-99D8-4469-BDB7-A4BCBC8DE471}"/>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60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10000"/>
      </c:valAx>
      <c:spPr>
        <a:noFill/>
        <a:ln>
          <a:noFill/>
        </a:ln>
        <a:effectLst/>
      </c:spPr>
    </c:plotArea>
    <c:legend>
      <c:legendPos val="b"/>
      <c:layout>
        <c:manualLayout>
          <c:xMode val="edge"/>
          <c:yMode val="edge"/>
          <c:x val="0.11851065128486846"/>
          <c:y val="1.6095243300329607E-2"/>
          <c:w val="0.74143185590173333"/>
          <c:h val="0.18967047058374106"/>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081714785651793"/>
          <c:y val="3.4023787625783133E-2"/>
          <c:w val="0.85862729658792647"/>
          <c:h val="0.78884586763887343"/>
        </c:manualLayout>
      </c:layout>
      <c:barChart>
        <c:barDir val="col"/>
        <c:grouping val="clustered"/>
        <c:varyColors val="0"/>
        <c:ser>
          <c:idx val="0"/>
          <c:order val="0"/>
          <c:tx>
            <c:strRef>
              <c:f>Sheet1!$B$1</c:f>
              <c:strCache>
                <c:ptCount val="1"/>
                <c:pt idx="0">
                  <c:v> All Benzodiazepines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16"/>
              <c:layout>
                <c:manualLayout>
                  <c:x val="-1.2957317937213228E-2"/>
                  <c:y val="5.69013623843900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F82-47CC-B994-1BB607FE74CE}"/>
                </c:ext>
              </c:extLst>
            </c:dLbl>
            <c:dLbl>
              <c:idx val="20"/>
              <c:layout>
                <c:manualLayout>
                  <c:x val="-1.7276423916284162E-2"/>
                  <c:y val="-3.69858855498542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1BD-414B-968D-2A2D7EADFFB1}"/>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C6-4592-A2DA-E6993BCA2DCA}"/>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Sheet1!$B$2:$B$24</c:f>
              <c:numCache>
                <c:formatCode>#,##0</c:formatCode>
                <c:ptCount val="23"/>
                <c:pt idx="0">
                  <c:v>1135</c:v>
                </c:pt>
                <c:pt idx="1">
                  <c:v>1298</c:v>
                </c:pt>
                <c:pt idx="2">
                  <c:v>1594</c:v>
                </c:pt>
                <c:pt idx="3">
                  <c:v>2022</c:v>
                </c:pt>
                <c:pt idx="4">
                  <c:v>2248</c:v>
                </c:pt>
                <c:pt idx="5">
                  <c:v>2627</c:v>
                </c:pt>
                <c:pt idx="6">
                  <c:v>3084</c:v>
                </c:pt>
                <c:pt idx="7">
                  <c:v>3835</c:v>
                </c:pt>
                <c:pt idx="8">
                  <c:v>4500</c:v>
                </c:pt>
                <c:pt idx="9">
                  <c:v>5010</c:v>
                </c:pt>
                <c:pt idx="10">
                  <c:v>5567</c:v>
                </c:pt>
                <c:pt idx="11">
                  <c:v>6497</c:v>
                </c:pt>
                <c:pt idx="12">
                  <c:v>6872</c:v>
                </c:pt>
                <c:pt idx="13">
                  <c:v>6524</c:v>
                </c:pt>
                <c:pt idx="14">
                  <c:v>6973</c:v>
                </c:pt>
                <c:pt idx="15">
                  <c:v>7945</c:v>
                </c:pt>
                <c:pt idx="16">
                  <c:v>8791</c:v>
                </c:pt>
                <c:pt idx="17">
                  <c:v>10684</c:v>
                </c:pt>
                <c:pt idx="18">
                  <c:v>11537</c:v>
                </c:pt>
                <c:pt idx="19">
                  <c:v>10724</c:v>
                </c:pt>
                <c:pt idx="20">
                  <c:v>9711</c:v>
                </c:pt>
                <c:pt idx="21">
                  <c:v>12290</c:v>
                </c:pt>
                <c:pt idx="22">
                  <c:v>12499</c:v>
                </c:pt>
              </c:numCache>
            </c:numRef>
          </c:val>
          <c:extLst>
            <c:ext xmlns:c16="http://schemas.microsoft.com/office/drawing/2014/chart" uri="{C3380CC4-5D6E-409C-BE32-E72D297353CC}">
              <c16:uniqueId val="{00000002-7BB8-4D6E-80B1-553D74836686}"/>
            </c:ext>
          </c:extLst>
        </c:ser>
        <c:dLbls>
          <c:showLegendKey val="0"/>
          <c:showVal val="0"/>
          <c:showCatName val="0"/>
          <c:showSerName val="0"/>
          <c:showPercent val="0"/>
          <c:showBubbleSize val="0"/>
        </c:dLbls>
        <c:gapWidth val="20"/>
        <c:axId val="549211224"/>
        <c:axId val="549292304"/>
      </c:barChart>
      <c:lineChart>
        <c:grouping val="standard"/>
        <c:varyColors val="0"/>
        <c:ser>
          <c:idx val="3"/>
          <c:order val="1"/>
          <c:tx>
            <c:strRef>
              <c:f>Sheet1!$C$1</c:f>
              <c:strCache>
                <c:ptCount val="1"/>
                <c:pt idx="0">
                  <c:v> Benzodiazepines in Combination with Synthetic Opioids other than Methadone</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Sheet1!$C$2:$C$24</c:f>
              <c:numCache>
                <c:formatCode>#,##0</c:formatCode>
                <c:ptCount val="23"/>
                <c:pt idx="0">
                  <c:v>122</c:v>
                </c:pt>
                <c:pt idx="1">
                  <c:v>136</c:v>
                </c:pt>
                <c:pt idx="2">
                  <c:v>186</c:v>
                </c:pt>
                <c:pt idx="3">
                  <c:v>230</c:v>
                </c:pt>
                <c:pt idx="4">
                  <c:v>242</c:v>
                </c:pt>
                <c:pt idx="5">
                  <c:v>270</c:v>
                </c:pt>
                <c:pt idx="6">
                  <c:v>312</c:v>
                </c:pt>
                <c:pt idx="7">
                  <c:v>407</c:v>
                </c:pt>
                <c:pt idx="8">
                  <c:v>436</c:v>
                </c:pt>
                <c:pt idx="9">
                  <c:v>491</c:v>
                </c:pt>
                <c:pt idx="10">
                  <c:v>658</c:v>
                </c:pt>
                <c:pt idx="11">
                  <c:v>746</c:v>
                </c:pt>
                <c:pt idx="12">
                  <c:v>665</c:v>
                </c:pt>
                <c:pt idx="13">
                  <c:v>655</c:v>
                </c:pt>
                <c:pt idx="14">
                  <c:v>804</c:v>
                </c:pt>
                <c:pt idx="15">
                  <c:v>1222</c:v>
                </c:pt>
                <c:pt idx="16">
                  <c:v>1801</c:v>
                </c:pt>
                <c:pt idx="17">
                  <c:v>3308</c:v>
                </c:pt>
                <c:pt idx="18">
                  <c:v>4869</c:v>
                </c:pt>
                <c:pt idx="19">
                  <c:v>5066</c:v>
                </c:pt>
                <c:pt idx="20">
                  <c:v>5187</c:v>
                </c:pt>
                <c:pt idx="21">
                  <c:v>7983</c:v>
                </c:pt>
                <c:pt idx="22">
                  <c:v>8759</c:v>
                </c:pt>
              </c:numCache>
            </c:numRef>
          </c:val>
          <c:smooth val="0"/>
          <c:extLst>
            <c:ext xmlns:c16="http://schemas.microsoft.com/office/drawing/2014/chart" uri="{C3380CC4-5D6E-409C-BE32-E72D297353CC}">
              <c16:uniqueId val="{00000003-7BB8-4D6E-80B1-553D74836686}"/>
            </c:ext>
          </c:extLst>
        </c:ser>
        <c:ser>
          <c:idx val="2"/>
          <c:order val="2"/>
          <c:tx>
            <c:strRef>
              <c:f>Sheet1!$D$1</c:f>
              <c:strCache>
                <c:ptCount val="1"/>
                <c:pt idx="0">
                  <c:v> Benzodiazepines without any Opioid</c:v>
                </c:pt>
              </c:strCache>
            </c:strRef>
          </c:tx>
          <c:spPr>
            <a:ln w="31750" cap="rnd">
              <a:solidFill>
                <a:srgbClr val="9BBB59">
                  <a:lumMod val="40000"/>
                  <a:lumOff val="60000"/>
                </a:srgbClr>
              </a:solidFill>
              <a:round/>
            </a:ln>
            <a:effectLst>
              <a:outerShdw blurRad="40000" dist="23000" dir="5400000" rotWithShape="0">
                <a:srgbClr val="000000">
                  <a:alpha val="35000"/>
                </a:srgbClr>
              </a:outerShdw>
            </a:effectLst>
          </c:spPr>
          <c:marker>
            <c:symbol val="none"/>
          </c:marker>
          <c:cat>
            <c:numRef>
              <c:f>Sheet1!$A$2:$A$24</c:f>
              <c:numCache>
                <c:formatCode>General</c:formatCod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numCache>
            </c:numRef>
          </c:cat>
          <c:val>
            <c:numRef>
              <c:f>Sheet1!$D$2:$D$24</c:f>
              <c:numCache>
                <c:formatCode>#,##0</c:formatCode>
                <c:ptCount val="23"/>
                <c:pt idx="0">
                  <c:v>434</c:v>
                </c:pt>
                <c:pt idx="1">
                  <c:v>406</c:v>
                </c:pt>
                <c:pt idx="2">
                  <c:v>473</c:v>
                </c:pt>
                <c:pt idx="3">
                  <c:v>511</c:v>
                </c:pt>
                <c:pt idx="4">
                  <c:v>556</c:v>
                </c:pt>
                <c:pt idx="5">
                  <c:v>578</c:v>
                </c:pt>
                <c:pt idx="6">
                  <c:v>654</c:v>
                </c:pt>
                <c:pt idx="7">
                  <c:v>790</c:v>
                </c:pt>
                <c:pt idx="8">
                  <c:v>895</c:v>
                </c:pt>
                <c:pt idx="9">
                  <c:v>940</c:v>
                </c:pt>
                <c:pt idx="10">
                  <c:v>934</c:v>
                </c:pt>
                <c:pt idx="11">
                  <c:v>980</c:v>
                </c:pt>
                <c:pt idx="12">
                  <c:v>1046</c:v>
                </c:pt>
                <c:pt idx="13">
                  <c:v>1024</c:v>
                </c:pt>
                <c:pt idx="14">
                  <c:v>1104</c:v>
                </c:pt>
                <c:pt idx="15">
                  <c:v>1212</c:v>
                </c:pt>
                <c:pt idx="16">
                  <c:v>1306</c:v>
                </c:pt>
                <c:pt idx="17">
                  <c:v>1451</c:v>
                </c:pt>
                <c:pt idx="18">
                  <c:v>1527</c:v>
                </c:pt>
                <c:pt idx="19">
                  <c:v>1584</c:v>
                </c:pt>
                <c:pt idx="20">
                  <c:v>1410</c:v>
                </c:pt>
                <c:pt idx="21">
                  <c:v>1519</c:v>
                </c:pt>
                <c:pt idx="22">
                  <c:v>1507</c:v>
                </c:pt>
              </c:numCache>
            </c:numRef>
          </c:val>
          <c:smooth val="0"/>
          <c:extLst>
            <c:ext xmlns:c16="http://schemas.microsoft.com/office/drawing/2014/chart" uri="{C3380CC4-5D6E-409C-BE32-E72D297353CC}">
              <c16:uniqueId val="{00000004-7BB8-4D6E-80B1-553D74836686}"/>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25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5000"/>
      </c:valAx>
      <c:spPr>
        <a:noFill/>
        <a:ln>
          <a:noFill/>
        </a:ln>
        <a:effectLst/>
      </c:spPr>
    </c:plotArea>
    <c:legend>
      <c:legendPos val="b"/>
      <c:layout>
        <c:manualLayout>
          <c:xMode val="edge"/>
          <c:yMode val="edge"/>
          <c:x val="0.12149724472779996"/>
          <c:y val="2.2322797070915935E-2"/>
          <c:w val="0.86943115900544909"/>
          <c:h val="0.19699578512757612"/>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268D-6C9B-46BE-A6E0-35092C7A4816}" type="datetimeFigureOut">
              <a:rPr lang="en-US" smtClean="0"/>
              <a:t>4/14/2023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D1A06-C8E5-4ABA-B9A4-A074DAD7D2DE}" type="slidenum">
              <a:rPr lang="en-US" smtClean="0"/>
              <a:t>‹#›</a:t>
            </a:fld>
            <a:endParaRPr lang="en-US" dirty="0"/>
          </a:p>
        </p:txBody>
      </p:sp>
    </p:spTree>
    <p:extLst>
      <p:ext uri="{BB962C8B-B14F-4D97-AF65-F5344CB8AC3E}">
        <p14:creationId xmlns:p14="http://schemas.microsoft.com/office/powerpoint/2010/main" val="109536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ida.nih.gov/research-topics/trends-statistics/overdose-death-rat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1. National Drug-Involved Overdose Deaths—Number Among All Ages, by Gender, 1999-2021. </a:t>
            </a:r>
            <a:r>
              <a:rPr lang="en-US" sz="1200" b="0" i="0" kern="1200" dirty="0">
                <a:solidFill>
                  <a:schemeClr val="tx1"/>
                </a:solidFill>
                <a:effectLst/>
                <a:latin typeface="+mn-lt"/>
                <a:ea typeface="+mn-ea"/>
                <a:cs typeface="+mn-cs"/>
              </a:rPr>
              <a:t>More than 106,000 persons in the U.S. died from drug-involved overdose in 2021, including illicit drugs and prescription opioids. The figure above is a bar and line graph showing the total number of U.S. drug overdose deaths involving select illicit or prescription drugs from 1999 to 2021. The bars are overlaid by lines showing the number of deaths by gender from 1999 to 2021 (Source: CDC WONDER).</a:t>
            </a:r>
            <a:endParaRPr lang="en-US" dirty="0"/>
          </a:p>
          <a:p>
            <a:endParaRPr lang="en-US" dirty="0"/>
          </a:p>
        </p:txBody>
      </p:sp>
      <p:sp>
        <p:nvSpPr>
          <p:cNvPr id="4" name="Slide Number Placeholder 3"/>
          <p:cNvSpPr>
            <a:spLocks noGrp="1"/>
          </p:cNvSpPr>
          <p:nvPr>
            <p:ph type="sldNum" sz="quarter" idx="5"/>
          </p:nvPr>
        </p:nvSpPr>
        <p:spPr/>
        <p:txBody>
          <a:bodyPr/>
          <a:lstStyle/>
          <a:p>
            <a:fld id="{750D1A06-C8E5-4ABA-B9A4-A074DAD7D2DE}" type="slidenum">
              <a:rPr lang="en-US" smtClean="0"/>
              <a:t>1</a:t>
            </a:fld>
            <a:endParaRPr lang="en-US" dirty="0"/>
          </a:p>
        </p:txBody>
      </p:sp>
    </p:spTree>
    <p:extLst>
      <p:ext uri="{BB962C8B-B14F-4D97-AF65-F5344CB8AC3E}">
        <p14:creationId xmlns:p14="http://schemas.microsoft.com/office/powerpoint/2010/main" val="344086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10. National Drug Overdose Deaths Involving Antidepressants, by Opioid Involvement</a:t>
            </a:r>
            <a:r>
              <a:rPr lang="en-US" sz="1200" b="1" dirty="0">
                <a:solidFill>
                  <a:prstClr val="black"/>
                </a:solidFill>
                <a:latin typeface="Calibri" panose="020F0502020204030204" pitchFamily="34" charset="0"/>
              </a:rPr>
              <a:t>–</a:t>
            </a:r>
            <a:r>
              <a:rPr lang="en-US" sz="1200" b="1" dirty="0">
                <a:solidFill>
                  <a:prstClr val="black"/>
                </a:solidFill>
              </a:rPr>
              <a:t>Number Among All Ages, 1999-2021</a:t>
            </a:r>
            <a:r>
              <a:rPr lang="en-US" sz="1200" b="0" i="0" kern="1200" dirty="0">
                <a:solidFill>
                  <a:schemeClr val="tx1"/>
                </a:solidFill>
                <a:effectLst/>
                <a:latin typeface="+mn-lt"/>
                <a:ea typeface="+mn-ea"/>
                <a:cs typeface="+mn-cs"/>
              </a:rPr>
              <a:t>. The figure above is a bar and line graph showing the total number of U.S. overdose deaths involving antidepressants from 1999 to 2021. Drug overdose deaths involving antidepressants rose steadily from 1,749 in 1999 to 5,269 in 2017. Since then, deaths have slightly risen with 5,859 in 2021. The bars are overlaid by lines showing the number of deaths involving antidepressants in combination with synthetic opioids other than methadone (primarily fentanyl) or without any opioid involvement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10</a:t>
            </a:fld>
            <a:endParaRPr lang="en-US" dirty="0"/>
          </a:p>
        </p:txBody>
      </p:sp>
    </p:spTree>
    <p:extLst>
      <p:ext uri="{BB962C8B-B14F-4D97-AF65-F5344CB8AC3E}">
        <p14:creationId xmlns:p14="http://schemas.microsoft.com/office/powerpoint/2010/main" val="371410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750D1A06-C8E5-4ABA-B9A4-A074DAD7D2DE}" type="slidenum">
              <a:rPr lang="en-US" smtClean="0"/>
              <a:t>11</a:t>
            </a:fld>
            <a:endParaRPr lang="en-US" dirty="0"/>
          </a:p>
        </p:txBody>
      </p:sp>
    </p:spTree>
    <p:extLst>
      <p:ext uri="{BB962C8B-B14F-4D97-AF65-F5344CB8AC3E}">
        <p14:creationId xmlns:p14="http://schemas.microsoft.com/office/powerpoint/2010/main" val="243548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Figure 2. National Drug-Involved Overdose Deaths—Number Among All Ages, 1999-2021. </a:t>
            </a:r>
            <a:r>
              <a:rPr lang="en-US" sz="1200" b="0" i="0" kern="1200" dirty="0">
                <a:solidFill>
                  <a:schemeClr val="tx1"/>
                </a:solidFill>
                <a:effectLst/>
                <a:latin typeface="+mn-lt"/>
                <a:ea typeface="+mn-ea"/>
                <a:cs typeface="+mn-cs"/>
              </a:rPr>
              <a:t>Overall, drug overdose deaths rose from 2019 to 2021 with more than 106,000 drug overdose deaths reported in 2021. Deaths involving synthetic opioids other than methadone (primarily fentanyl) continued to rise with 70,601 overdose deaths reported in 2021. Those involving stimulants, including cocaine or psychostimulants with abuse potential (primarily methamphetamine), also continued to increase with 32,537 overdose deaths in 2021 (Source: CDC WONDER).</a:t>
            </a: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2</a:t>
            </a:fld>
            <a:endParaRPr lang="en-US" dirty="0"/>
          </a:p>
        </p:txBody>
      </p:sp>
    </p:spTree>
    <p:extLst>
      <p:ext uri="{BB962C8B-B14F-4D97-AF65-F5344CB8AC3E}">
        <p14:creationId xmlns:p14="http://schemas.microsoft.com/office/powerpoint/2010/main" val="347523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Figure 3. National Overdose Deaths Involving Any Opioid—Number Among All Ages, by Gender, 1999-2021</a:t>
            </a:r>
            <a:r>
              <a:rPr lang="en-US" sz="1200" b="0" i="0" kern="1200" dirty="0">
                <a:solidFill>
                  <a:schemeClr val="tx1"/>
                </a:solidFill>
                <a:effectLst/>
                <a:latin typeface="+mn-lt"/>
                <a:ea typeface="+mn-ea"/>
                <a:cs typeface="+mn-cs"/>
              </a:rPr>
              <a:t>. The figure above is a bar and line graph showing the total number of U.S. overdose deaths involving any opioid from 1999 to 2021. Any opioid includes prescription opioids (natural and semi-synthetic opioids and methadone), heroin, and synthetic opioids other than methadone (primarily fentanyl). Opioid-involved overdose deaths rose from 21,089 in 2010 to 47,600 in 2017 and remained steady through 2019. This was followed by a significant increase in 2020 with 68,630 reported deaths and again in 2021 with 80,411 reported overdose deaths. The bars are overlaid by lines showing the number of deaths by gender from 1999 to 2021 (Source: CDC WONDER).</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3</a:t>
            </a:fld>
            <a:endParaRPr lang="en-US" dirty="0"/>
          </a:p>
        </p:txBody>
      </p:sp>
    </p:spTree>
    <p:extLst>
      <p:ext uri="{BB962C8B-B14F-4D97-AF65-F5344CB8AC3E}">
        <p14:creationId xmlns:p14="http://schemas.microsoft.com/office/powerpoint/2010/main" val="376354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4. National Overdose Deaths Involving Prescription Opioids—Number Among All Ages, 1999-2021</a:t>
            </a:r>
            <a:r>
              <a:rPr lang="en-US" sz="1200" b="0" i="0" kern="1200" dirty="0">
                <a:solidFill>
                  <a:schemeClr val="tx1"/>
                </a:solidFill>
                <a:effectLst/>
                <a:latin typeface="+mn-lt"/>
                <a:ea typeface="+mn-ea"/>
                <a:cs typeface="+mn-cs"/>
              </a:rPr>
              <a:t>. The figure above is a bar and line graph showing the total number of U.S. overdose deaths involving prescription opioids (including natural and semi-synthetic opioids and methadone) from 1999 to 2021. Drug overdose deaths involving prescription opioids rose from 3,442 in 1999 to 17,029 in 2017. From 2017 to 2019, the number of deaths declined to 14,139. This was followed by a slight increase in 2020, with 16,416 reported deaths. In 2021, the number of reported deaths involving prescription opioids totaled 16,706. The bars are overlaid by a line showing the number of deaths involving prescription opioids in combination with synthetic opioids other than methadone (primarily fentanyl) from 1999 to 2021 (Source: CDC WONDER).</a:t>
            </a: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4</a:t>
            </a:fld>
            <a:endParaRPr lang="en-US" dirty="0"/>
          </a:p>
        </p:txBody>
      </p:sp>
    </p:spTree>
    <p:extLst>
      <p:ext uri="{BB962C8B-B14F-4D97-AF65-F5344CB8AC3E}">
        <p14:creationId xmlns:p14="http://schemas.microsoft.com/office/powerpoint/2010/main" val="47542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5. National Overdose Deaths Involving Heroin, by Other Opioid Involvement—Number Among All Ages, 1999-2021</a:t>
            </a:r>
            <a:r>
              <a:rPr lang="en-US" sz="1200" b="0" i="0" kern="1200" dirty="0">
                <a:solidFill>
                  <a:schemeClr val="tx1"/>
                </a:solidFill>
                <a:effectLst/>
                <a:latin typeface="+mn-lt"/>
                <a:ea typeface="+mn-ea"/>
                <a:cs typeface="+mn-cs"/>
              </a:rPr>
              <a:t>. The figure above is a bar and line graph showing the total number of U.S. overdose deaths involving heroin from 1999 to 2021.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3"/>
              </a:rPr>
              <a:t>Drug overdose deaths </a:t>
            </a:r>
            <a:r>
              <a:rPr lang="en-US" sz="1800" dirty="0">
                <a:solidFill>
                  <a:srgbClr val="474747"/>
                </a:solidFill>
                <a:effectLst/>
                <a:latin typeface="Calibri" panose="020F0502020204030204" pitchFamily="34" charset="0"/>
                <a:ea typeface="Calibri" panose="020F0502020204030204" pitchFamily="34" charset="0"/>
              </a:rPr>
              <a:t>involving heroin rose from 1,960 in 1999 to 15,482 in 2017 before trending down to 13,165 deaths in 2020 and 9,173 deaths in 2021. </a:t>
            </a:r>
            <a:r>
              <a:rPr lang="en-US" sz="1200" b="0" i="0" kern="1200" dirty="0">
                <a:solidFill>
                  <a:schemeClr val="tx1"/>
                </a:solidFill>
                <a:effectLst/>
                <a:latin typeface="+mn-lt"/>
                <a:ea typeface="+mn-ea"/>
                <a:cs typeface="+mn-cs"/>
              </a:rPr>
              <a:t>The bars are overlaid by lines showing the number of deaths involving heroin in combination with synthetic opioids other than methadone (primarily fentanyl) or without any other opioid from 1999 to 2021 (Source: CDC WONDER).</a:t>
            </a: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5</a:t>
            </a:fld>
            <a:endParaRPr lang="en-US" dirty="0"/>
          </a:p>
        </p:txBody>
      </p:sp>
    </p:spTree>
    <p:extLst>
      <p:ext uri="{BB962C8B-B14F-4D97-AF65-F5344CB8AC3E}">
        <p14:creationId xmlns:p14="http://schemas.microsoft.com/office/powerpoint/2010/main" val="129944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6. National Overdose Deaths Involving Stimulants (cocaine and psychostimulants),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1999-2021</a:t>
            </a:r>
            <a:r>
              <a:rPr lang="en-US" sz="1200" b="0" i="0" kern="1200" dirty="0">
                <a:solidFill>
                  <a:schemeClr val="tx1"/>
                </a:solidFill>
                <a:effectLst/>
                <a:latin typeface="+mn-lt"/>
                <a:ea typeface="+mn-ea"/>
                <a:cs typeface="+mn-cs"/>
              </a:rPr>
              <a:t>. The figure above is a bar and line graph showing the total number of U.S. overdose deaths involving stimulants from 1999 to 2021. Drug overdose deaths rose from 12,122 in 2015 to 53,495 in 2021. The bars are overlaid by lines showing the number of deaths involving stimulants in combination with synthetic opioids other than methadone (primarily fentanyl) or without any opioid. The number of deaths involving stimulants has increased steadily since 2014 regardless of opioid involvement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6</a:t>
            </a:fld>
            <a:endParaRPr lang="en-US" dirty="0"/>
          </a:p>
        </p:txBody>
      </p:sp>
    </p:spTree>
    <p:extLst>
      <p:ext uri="{BB962C8B-B14F-4D97-AF65-F5344CB8AC3E}">
        <p14:creationId xmlns:p14="http://schemas.microsoft.com/office/powerpoint/2010/main" val="279214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7. National Overdose Deaths Involving Psychostimulants With Abuse Potential (Primarily Methamphetamine),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1999-2021</a:t>
            </a:r>
            <a:r>
              <a:rPr lang="en-US" sz="1200" b="0" i="0" kern="1200" dirty="0">
                <a:solidFill>
                  <a:schemeClr val="tx1"/>
                </a:solidFill>
                <a:effectLst/>
                <a:latin typeface="+mn-lt"/>
                <a:ea typeface="+mn-ea"/>
                <a:cs typeface="+mn-cs"/>
              </a:rPr>
              <a:t>. The figure above is a bar and line graph showing the total number of U.S. overdose deaths involving psychostimulants with abuse potential from 1999 to 2021. Drug overdose deaths involving psychostimulants with abuse potential rose from 547 in 1999 to 23,837 in 2020 and continued to increase to 32,537 deaths in 2021. The bars are overlaid by lines showing the number of deaths involving psychostimulants in combination with synthetic opioids other than methadone (primarily fentanyl) or without any opioid. The number of deaths involving psychostimulants has increased steadily since 2014 regardless of opioid involvement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7</a:t>
            </a:fld>
            <a:endParaRPr lang="en-US" dirty="0"/>
          </a:p>
        </p:txBody>
      </p:sp>
    </p:spTree>
    <p:extLst>
      <p:ext uri="{BB962C8B-B14F-4D97-AF65-F5344CB8AC3E}">
        <p14:creationId xmlns:p14="http://schemas.microsoft.com/office/powerpoint/2010/main" val="209611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prstClr val="black"/>
                </a:solidFill>
              </a:rPr>
              <a:t>Figure 8. National Drug Overdose Deaths Involving Cocaine,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1999-2021</a:t>
            </a:r>
            <a:r>
              <a:rPr lang="en-US" sz="1200" b="0" i="0" kern="1200" dirty="0">
                <a:solidFill>
                  <a:schemeClr val="tx1"/>
                </a:solidFill>
                <a:effectLst/>
                <a:latin typeface="+mn-lt"/>
                <a:ea typeface="+mn-ea"/>
                <a:cs typeface="+mn-cs"/>
              </a:rPr>
              <a:t>. The figure above is a bar and line graph showing the total number of U.S. overdose deaths involving cocaine from 1999 to 2021. Drug overdose deaths involving cocaine rose steadily from 6,784 in 2015 to 15,883 in 2019. From 2019 to 2021, cocaine-involved deaths rose nearly 54% to 24,486 deaths. The bars are overlaid by lines showing the number of deaths involving cocaine in combination with synthetic opioids other than methadone (primarily fentanyl) or without any opioid. The number of deaths in combination with synthetic opioids other than methadone has increased significantly since 2015 and is the main driver of cocaine-involved overdose deaths (Source: CDC WONDER). </a:t>
            </a: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8</a:t>
            </a:fld>
            <a:endParaRPr lang="en-US" dirty="0"/>
          </a:p>
        </p:txBody>
      </p:sp>
    </p:spTree>
    <p:extLst>
      <p:ext uri="{BB962C8B-B14F-4D97-AF65-F5344CB8AC3E}">
        <p14:creationId xmlns:p14="http://schemas.microsoft.com/office/powerpoint/2010/main" val="2027102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9. National Drug Overdose Deaths Involving Benzodiazepines,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1999-2021</a:t>
            </a:r>
            <a:r>
              <a:rPr lang="en-US" sz="1200" b="0" i="0" kern="1200" dirty="0">
                <a:solidFill>
                  <a:schemeClr val="tx1"/>
                </a:solidFill>
                <a:effectLst/>
                <a:latin typeface="+mn-lt"/>
                <a:ea typeface="+mn-ea"/>
                <a:cs typeface="+mn-cs"/>
              </a:rPr>
              <a:t>. The figure above is a bar and line graph showing the total number of U.S. overdose deaths involving benzodiazepines from 1999 to 2021. Drug overdose deaths involving benzodiazepines steadily increased from 1,135 in 1999 to 11,537 in 2017 and declined to 9,711 in 2019. Between 2019 and 2021, deaths rose again to 12,499. The bars are overlaid by lines showing the number of deaths involving benzodiazepines in combination with synthetic opioids other than methadone (primarily fentanyl) or without any opioid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9</a:t>
            </a:fld>
            <a:endParaRPr lang="en-US" dirty="0"/>
          </a:p>
        </p:txBody>
      </p:sp>
    </p:spTree>
    <p:extLst>
      <p:ext uri="{BB962C8B-B14F-4D97-AF65-F5344CB8AC3E}">
        <p14:creationId xmlns:p14="http://schemas.microsoft.com/office/powerpoint/2010/main" val="266490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53935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235426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426255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97688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402359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44944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5383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54956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08189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96234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93702-90A2-4452-9028-2D57F5392383}"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34302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93702-90A2-4452-9028-2D57F5392383}" type="datetimeFigureOut">
              <a:rPr lang="en-US" smtClean="0"/>
              <a:t>4/14/2023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3FFB2-96F4-40BC-B96D-8279330AA32E}" type="slidenum">
              <a:rPr lang="en-US" smtClean="0"/>
              <a:t>‹#›</a:t>
            </a:fld>
            <a:endParaRPr lang="en-US" dirty="0"/>
          </a:p>
        </p:txBody>
      </p:sp>
    </p:spTree>
    <p:extLst>
      <p:ext uri="{BB962C8B-B14F-4D97-AF65-F5344CB8AC3E}">
        <p14:creationId xmlns:p14="http://schemas.microsoft.com/office/powerpoint/2010/main" val="30242045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541C-9B9E-43EE-A9A8-2F4846D8533E}"/>
              </a:ext>
            </a:extLst>
          </p:cNvPr>
          <p:cNvSpPr>
            <a:spLocks noGrp="1"/>
          </p:cNvSpPr>
          <p:nvPr>
            <p:ph type="title"/>
          </p:nvPr>
        </p:nvSpPr>
        <p:spPr>
          <a:xfrm>
            <a:off x="386861" y="0"/>
            <a:ext cx="8370277" cy="1325563"/>
          </a:xfrm>
        </p:spPr>
        <p:txBody>
          <a:bodyPr>
            <a:noAutofit/>
          </a:bodyPr>
          <a:lstStyle/>
          <a:p>
            <a:pPr algn="ctr"/>
            <a:r>
              <a:rPr lang="en-US" sz="2800" b="1" dirty="0"/>
              <a:t>Figure 1. National Drug-Involved Overdose Deaths*,</a:t>
            </a:r>
            <a:br>
              <a:rPr lang="en-US" sz="2800" b="1" dirty="0"/>
            </a:br>
            <a:r>
              <a:rPr lang="en-US" sz="2800" b="1" dirty="0"/>
              <a:t>Number Among All Ages, by Gender, 1999-2021</a:t>
            </a:r>
          </a:p>
        </p:txBody>
      </p:sp>
      <p:graphicFrame>
        <p:nvGraphicFramePr>
          <p:cNvPr id="6" name="Content Placeholder 5">
            <a:extLst>
              <a:ext uri="{FF2B5EF4-FFF2-40B4-BE49-F238E27FC236}">
                <a16:creationId xmlns:a16="http://schemas.microsoft.com/office/drawing/2014/main" id="{6B5A4D28-189E-4F82-8DAC-607AD9E38742}"/>
              </a:ext>
            </a:extLst>
          </p:cNvPr>
          <p:cNvGraphicFramePr>
            <a:graphicFrameLocks noGrp="1"/>
          </p:cNvGraphicFramePr>
          <p:nvPr>
            <p:ph idx="1"/>
            <p:extLst>
              <p:ext uri="{D42A27DB-BD31-4B8C-83A1-F6EECF244321}">
                <p14:modId xmlns:p14="http://schemas.microsoft.com/office/powerpoint/2010/main" val="2241419797"/>
              </p:ext>
            </p:extLst>
          </p:nvPr>
        </p:nvGraphicFramePr>
        <p:xfrm>
          <a:off x="311499" y="1143001"/>
          <a:ext cx="8531050" cy="481203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FC055-B04E-40CE-8BCC-ECF98439E483}"/>
              </a:ext>
            </a:extLst>
          </p:cNvPr>
          <p:cNvSpPr txBox="1"/>
          <p:nvPr/>
        </p:nvSpPr>
        <p:spPr>
          <a:xfrm>
            <a:off x="157161" y="5955030"/>
            <a:ext cx="8829675" cy="830997"/>
          </a:xfrm>
          <a:prstGeom prst="rect">
            <a:avLst/>
          </a:prstGeom>
          <a:noFill/>
        </p:spPr>
        <p:txBody>
          <a:bodyPr wrap="square" rtlCol="0">
            <a:spAutoFit/>
          </a:bodyPr>
          <a:lstStyle/>
          <a:p>
            <a:r>
              <a:rPr lang="en-US" sz="1200" dirty="0">
                <a:solidFill>
                  <a:schemeClr val="tx1">
                    <a:lumMod val="50000"/>
                    <a:lumOff val="50000"/>
                  </a:schemeClr>
                </a:solidFill>
              </a:rPr>
              <a:t>*Includes deaths with underlying causes of unintentional drug poisoning (X40–X44), suicide drug poisoning (X60–X64), homicide drug poisoning (X85), or drug poisoning of undetermined intent (Y10–Y14), as coded in the International Classification of Diseases, 10th Revision. </a:t>
            </a:r>
          </a:p>
          <a:p>
            <a:r>
              <a:rPr lang="en-US" sz="1200" dirty="0">
                <a:solidFill>
                  <a:schemeClr val="tx1">
                    <a:lumMod val="50000"/>
                    <a:lumOff val="50000"/>
                  </a:schemeClr>
                </a:solidFill>
              </a:rPr>
              <a:t>Source: Centers for Disease Control and Prevention, National Center for Health Statistics. Multiple Cause of Death 1999-2021 on CDC WONDER Online Database, released 1/2023.</a:t>
            </a:r>
          </a:p>
        </p:txBody>
      </p:sp>
    </p:spTree>
    <p:extLst>
      <p:ext uri="{BB962C8B-B14F-4D97-AF65-F5344CB8AC3E}">
        <p14:creationId xmlns:p14="http://schemas.microsoft.com/office/powerpoint/2010/main" val="3329392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127493" y="0"/>
            <a:ext cx="8896575" cy="1325563"/>
          </a:xfrm>
        </p:spPr>
        <p:txBody>
          <a:bodyPr>
            <a:noAutofit/>
          </a:bodyPr>
          <a:lstStyle/>
          <a:p>
            <a:pPr algn="ctr"/>
            <a:r>
              <a:rPr lang="en-US" sz="2800" b="1" dirty="0">
                <a:solidFill>
                  <a:prstClr val="black"/>
                </a:solidFill>
              </a:rPr>
              <a:t>Figure 10. National Drug Overdose Deaths Involving Antidepressants*, by Opioid Involvement, </a:t>
            </a:r>
            <a:br>
              <a:rPr lang="en-US" sz="2800" b="1" dirty="0">
                <a:solidFill>
                  <a:prstClr val="black"/>
                </a:solidFill>
              </a:rPr>
            </a:br>
            <a:r>
              <a:rPr lang="en-US" sz="2800" b="1" dirty="0">
                <a:solidFill>
                  <a:prstClr val="black"/>
                </a:solidFill>
              </a:rPr>
              <a:t>Number Among All Ages, 1999-2021</a:t>
            </a:r>
            <a:endParaRPr lang="en-US" sz="2800" b="1" dirty="0"/>
          </a:p>
        </p:txBody>
      </p:sp>
      <p:graphicFrame>
        <p:nvGraphicFramePr>
          <p:cNvPr id="7" name="Content Placeholder 9">
            <a:extLst>
              <a:ext uri="{FF2B5EF4-FFF2-40B4-BE49-F238E27FC236}">
                <a16:creationId xmlns:a16="http://schemas.microsoft.com/office/drawing/2014/main" id="{A08C05F2-A320-45F2-96A3-E9E426DCBEBE}"/>
              </a:ext>
            </a:extLst>
          </p:cNvPr>
          <p:cNvGraphicFramePr>
            <a:graphicFrameLocks noGrp="1"/>
          </p:cNvGraphicFramePr>
          <p:nvPr>
            <p:ph idx="1"/>
            <p:extLst>
              <p:ext uri="{D42A27DB-BD31-4B8C-83A1-F6EECF244321}">
                <p14:modId xmlns:p14="http://schemas.microsoft.com/office/powerpoint/2010/main" val="8668354"/>
              </p:ext>
            </p:extLst>
          </p:nvPr>
        </p:nvGraphicFramePr>
        <p:xfrm>
          <a:off x="219075" y="1459857"/>
          <a:ext cx="8715375" cy="435254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5B606E6-FFF6-4F89-AFC6-1BA5A0E106A3}"/>
              </a:ext>
            </a:extLst>
          </p:cNvPr>
          <p:cNvSpPr txBox="1"/>
          <p:nvPr/>
        </p:nvSpPr>
        <p:spPr>
          <a:xfrm>
            <a:off x="214312" y="5892709"/>
            <a:ext cx="8715375"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antidepressant subcategory was determined by the following ICD-10 multiple cause-of-death codes: Tricyclic and tetracyclic antidepressants (T43.0), monoamine-oxidase-inhibitor antidepressants (T43.1), and other unspecified antidepressants (T43.2). Source: Centers for Disease Control and Prevention, National Center for Health Statistics. Multiple Cause of Death 1999-2021 on CDC WONDER Online Database, released 1/2023. </a:t>
            </a:r>
          </a:p>
        </p:txBody>
      </p:sp>
    </p:spTree>
    <p:extLst>
      <p:ext uri="{BB962C8B-B14F-4D97-AF65-F5344CB8AC3E}">
        <p14:creationId xmlns:p14="http://schemas.microsoft.com/office/powerpoint/2010/main" val="167719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6338D-5958-498F-86BF-048070E5B4AA}"/>
              </a:ext>
            </a:extLst>
          </p:cNvPr>
          <p:cNvSpPr>
            <a:spLocks noGrp="1"/>
          </p:cNvSpPr>
          <p:nvPr>
            <p:ph idx="1"/>
          </p:nvPr>
        </p:nvSpPr>
        <p:spPr>
          <a:xfrm>
            <a:off x="0" y="0"/>
            <a:ext cx="9144000" cy="6858000"/>
          </a:xfrm>
        </p:spPr>
        <p:txBody>
          <a:bodyPr>
            <a:noAutofit/>
          </a:bodyPr>
          <a:lstStyle/>
          <a:p>
            <a:pPr marL="0" indent="0" algn="ctr">
              <a:buNone/>
            </a:pPr>
            <a:r>
              <a:rPr lang="en-US" sz="1400" b="1" dirty="0"/>
              <a:t>Descriptions of Figures</a:t>
            </a:r>
          </a:p>
          <a:p>
            <a:pPr marL="0" indent="0" algn="ctr">
              <a:buNone/>
            </a:pPr>
            <a:endParaRPr lang="en-US" sz="1400" dirty="0"/>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400" dirty="0">
                <a:effectLst/>
                <a:ea typeface="Calibri" panose="020F0502020204030204" pitchFamily="34" charset="0"/>
                <a:cs typeface="Times New Roman" panose="02020603050405020304" pitchFamily="18" charset="0"/>
              </a:rPr>
              <a:t>The figures above are bar charts showing the number of U.S. overdose deaths involving select illicit or prescription drugs from 1999 through 2021. The bars are overlaid by lines representing gender or concurrent opioid involvement. Please note the y-axis scale varies by bar chart and caution should be applied when comparing graphs side-by-side.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400" dirty="0">
                <a:effectLst/>
                <a:ea typeface="Calibri" panose="020F0502020204030204" pitchFamily="34" charset="0"/>
                <a:cs typeface="Times New Roman" panose="02020603050405020304" pitchFamily="18" charset="0"/>
              </a:rPr>
              <a:t>There were 106,699 drug-involved overdose deaths reported in the U.S. in 2021 (Figure 1); 69% of cases occurred among males (yellow line). Synthetic opioids other than methadone (primarily fentanyl) were the main driver of drug overdose deaths with a nearly 7.5-fold increase from 2015 to 2021 (Figure 2).</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400" dirty="0">
                <a:effectLst/>
                <a:ea typeface="Calibri" panose="020F0502020204030204" pitchFamily="34" charset="0"/>
                <a:cs typeface="Times New Roman" panose="02020603050405020304" pitchFamily="18" charset="0"/>
              </a:rPr>
              <a:t>Drug overdose deaths involving any opioid―prescription opioids (including natural and semi-synthetic opioids and methadone), other synthetic opioids other than methadone (primarily fentanyl), and heroin―continued to rise through 2021 with 80,411 deaths. More than 70% of deaths occurred among males (Figure 3). From 2020 to 2021, the number of deaths involving prescription opioids remained steady (Figure 4).</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400" dirty="0">
                <a:effectLst/>
                <a:ea typeface="Calibri" panose="020F0502020204030204" pitchFamily="34" charset="0"/>
                <a:cs typeface="Times New Roman" panose="02020603050405020304" pitchFamily="18" charset="0"/>
              </a:rPr>
              <a:t>Overdose deaths involving heroin have trended down since 2016 with 9,173 deaths reported in 2021 (Figure 5). Nearly 75% of overdose deaths in 2021 involving heroin also involved synthetic opioids other than methadone (primarily fentanyl).</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400" dirty="0">
                <a:effectLst/>
                <a:ea typeface="Calibri" panose="020F0502020204030204" pitchFamily="34" charset="0"/>
                <a:cs typeface="Times New Roman" panose="02020603050405020304" pitchFamily="18" charset="0"/>
              </a:rPr>
              <a:t>Drug overdose deaths involving stimulants, cocaine, or psychostimulants with abuse potential (primarily methamphetamine) have significantly increased since 2015 from 12,122 to 53,495 in 2021 (Figure 6). </a:t>
            </a:r>
          </a:p>
          <a:p>
            <a:pPr marL="342900" lvl="0" indent="-342900">
              <a:lnSpc>
                <a:spcPct val="107000"/>
              </a:lnSpc>
              <a:spcBef>
                <a:spcPts val="0"/>
              </a:spcBef>
              <a:spcAft>
                <a:spcPts val="800"/>
              </a:spcAft>
              <a:tabLst>
                <a:tab pos="457200" algn="l"/>
              </a:tabLst>
            </a:pPr>
            <a:r>
              <a:rPr lang="en-US" sz="1400" dirty="0">
                <a:effectLst/>
                <a:ea typeface="Calibri" panose="020F0502020204030204" pitchFamily="34" charset="0"/>
                <a:cs typeface="Times New Roman" panose="02020603050405020304" pitchFamily="18" charset="0"/>
              </a:rPr>
              <a:t>Since 2015, the number of deaths involving psychostimulants with abuse potential (primarily methamphetamine) has risen significantly each year</a:t>
            </a:r>
            <a:r>
              <a:rPr lang="en-US" sz="1400" dirty="0">
                <a:ea typeface="Calibri" panose="020F0502020204030204" pitchFamily="34" charset="0"/>
                <a:cs typeface="Times New Roman" panose="02020603050405020304" pitchFamily="18" charset="0"/>
              </a:rPr>
              <a:t>—</a:t>
            </a:r>
            <a:r>
              <a:rPr lang="en-US" sz="1400" dirty="0">
                <a:effectLst/>
                <a:ea typeface="Calibri" panose="020F0502020204030204" pitchFamily="34" charset="0"/>
                <a:cs typeface="Times New Roman" panose="02020603050405020304" pitchFamily="18" charset="0"/>
              </a:rPr>
              <a:t>with 32,537 deaths in </a:t>
            </a:r>
            <a:r>
              <a:rPr lang="en-US" sz="1400" dirty="0">
                <a:ea typeface="Calibri" panose="020F0502020204030204" pitchFamily="34" charset="0"/>
                <a:cs typeface="Times New Roman" panose="02020603050405020304" pitchFamily="18" charset="0"/>
              </a:rPr>
              <a:t>2021 (Figure 7). </a:t>
            </a:r>
            <a:r>
              <a:rPr lang="en-US" sz="1400" dirty="0">
                <a:effectLst/>
                <a:ea typeface="Calibri" panose="020F0502020204030204" pitchFamily="34" charset="0"/>
                <a:cs typeface="Times New Roman" panose="02020603050405020304" pitchFamily="18" charset="0"/>
              </a:rPr>
              <a:t>The number of deaths involving cocaine has also increased steadily since 2015 with 24,486 deaths reported in 2021 (Figure 8).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400" dirty="0">
                <a:effectLst/>
                <a:ea typeface="Calibri" panose="020F0502020204030204" pitchFamily="34" charset="0"/>
                <a:cs typeface="Times New Roman" panose="02020603050405020304" pitchFamily="18" charset="0"/>
              </a:rPr>
              <a:t>The final two charts show the number of overdose deaths involving benzodiazepines (Figure 8) or antidepressants (Figure 9). Benzodiazepines were involved in 12,499 deaths in 2021—steadily increasing since 2015. The proportion of deaths involving synthetic opioids other than methadone (primarily fentanyl) has increased significantly since 2015. Of the 8,791 deaths involving benzodiazepines in 2015, 20% also involved fentanyl. In 2021, this proportion increased to 70% of all deaths involving benzodiazepines. Antidepressant-involved deaths have also risen steadily, driven by fentanyl, with 5,859 deaths reported in 2021. </a:t>
            </a:r>
          </a:p>
        </p:txBody>
      </p:sp>
    </p:spTree>
    <p:extLst>
      <p:ext uri="{BB962C8B-B14F-4D97-AF65-F5344CB8AC3E}">
        <p14:creationId xmlns:p14="http://schemas.microsoft.com/office/powerpoint/2010/main" val="12776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7912120-98CE-4646-A879-E6E409F0FA6E}"/>
              </a:ext>
            </a:extLst>
          </p:cNvPr>
          <p:cNvSpPr>
            <a:spLocks noGrp="1"/>
          </p:cNvSpPr>
          <p:nvPr>
            <p:ph type="title"/>
          </p:nvPr>
        </p:nvSpPr>
        <p:spPr>
          <a:xfrm>
            <a:off x="257175" y="-12357"/>
            <a:ext cx="8629650" cy="1325563"/>
          </a:xfrm>
        </p:spPr>
        <p:txBody>
          <a:bodyPr>
            <a:noAutofit/>
          </a:bodyPr>
          <a:lstStyle/>
          <a:p>
            <a:pPr algn="ctr"/>
            <a:r>
              <a:rPr lang="en-US" sz="2800" b="1" dirty="0"/>
              <a:t>Figure 2. National Drug-Involved Overdose Deaths*, Number Among All Ages, 1999-2021</a:t>
            </a:r>
          </a:p>
        </p:txBody>
      </p:sp>
      <p:graphicFrame>
        <p:nvGraphicFramePr>
          <p:cNvPr id="7" name="Content Placeholder 6">
            <a:extLst>
              <a:ext uri="{FF2B5EF4-FFF2-40B4-BE49-F238E27FC236}">
                <a16:creationId xmlns:a16="http://schemas.microsoft.com/office/drawing/2014/main" id="{1A988867-B391-445A-BAC2-08C3B757D678}"/>
              </a:ext>
            </a:extLst>
          </p:cNvPr>
          <p:cNvGraphicFramePr>
            <a:graphicFrameLocks noGrp="1"/>
          </p:cNvGraphicFramePr>
          <p:nvPr>
            <p:ph idx="1"/>
            <p:extLst>
              <p:ext uri="{D42A27DB-BD31-4B8C-83A1-F6EECF244321}">
                <p14:modId xmlns:p14="http://schemas.microsoft.com/office/powerpoint/2010/main" val="4205950695"/>
              </p:ext>
            </p:extLst>
          </p:nvPr>
        </p:nvGraphicFramePr>
        <p:xfrm>
          <a:off x="389614" y="1240402"/>
          <a:ext cx="8528355" cy="448602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D11279BA-2902-4044-81EC-3E873FBC340D}"/>
              </a:ext>
            </a:extLst>
          </p:cNvPr>
          <p:cNvSpPr txBox="1"/>
          <p:nvPr/>
        </p:nvSpPr>
        <p:spPr>
          <a:xfrm>
            <a:off x="161925" y="5783580"/>
            <a:ext cx="8829675" cy="830997"/>
          </a:xfrm>
          <a:prstGeom prst="rect">
            <a:avLst/>
          </a:prstGeom>
          <a:noFill/>
        </p:spPr>
        <p:txBody>
          <a:bodyPr wrap="square" rtlCol="0">
            <a:spAutoFit/>
          </a:bodyPr>
          <a:lstStyle/>
          <a:p>
            <a:r>
              <a:rPr lang="en-US" sz="1200" dirty="0">
                <a:solidFill>
                  <a:schemeClr val="tx1">
                    <a:lumMod val="50000"/>
                    <a:lumOff val="50000"/>
                  </a:schemeClr>
                </a:solidFill>
              </a:rPr>
              <a:t>*Includes deaths with underlying causes of unintentional drug poisoning (X40–X44), suicide drug poisoning (X60–X64), homicide drug poisoning (X85), or drug poisoning of undetermined intent (Y10–Y14), as coded in the International Classification of Diseases, 10th Revision. </a:t>
            </a:r>
          </a:p>
          <a:p>
            <a:r>
              <a:rPr lang="en-US" sz="1200" dirty="0">
                <a:solidFill>
                  <a:schemeClr val="tx1">
                    <a:lumMod val="50000"/>
                    <a:lumOff val="50000"/>
                  </a:schemeClr>
                </a:solidFill>
              </a:rPr>
              <a:t>Source: Centers for Disease Control and Prevention, National Center for Health Statistics. Multiple Cause of Death 1999-2021 on CDC WONDER Online Database, released 1/2023.</a:t>
            </a:r>
          </a:p>
        </p:txBody>
      </p:sp>
    </p:spTree>
    <p:extLst>
      <p:ext uri="{BB962C8B-B14F-4D97-AF65-F5344CB8AC3E}">
        <p14:creationId xmlns:p14="http://schemas.microsoft.com/office/powerpoint/2010/main" val="210170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2B6B-74D5-4277-9350-0C8B7D6B18A3}"/>
              </a:ext>
            </a:extLst>
          </p:cNvPr>
          <p:cNvSpPr>
            <a:spLocks noGrp="1"/>
          </p:cNvSpPr>
          <p:nvPr>
            <p:ph type="title"/>
          </p:nvPr>
        </p:nvSpPr>
        <p:spPr>
          <a:xfrm>
            <a:off x="0" y="18255"/>
            <a:ext cx="9144000" cy="1325563"/>
          </a:xfrm>
        </p:spPr>
        <p:txBody>
          <a:bodyPr>
            <a:noAutofit/>
          </a:bodyPr>
          <a:lstStyle/>
          <a:p>
            <a:pPr algn="ctr"/>
            <a:r>
              <a:rPr lang="en-US" sz="2800" b="1" dirty="0"/>
              <a:t>Figure 3. National Overdose Deaths Involving Any Opioid*, Number Among All Ages, by Gender, 1999-2021</a:t>
            </a:r>
          </a:p>
        </p:txBody>
      </p:sp>
      <p:graphicFrame>
        <p:nvGraphicFramePr>
          <p:cNvPr id="8" name="Content Placeholder 7">
            <a:extLst>
              <a:ext uri="{FF2B5EF4-FFF2-40B4-BE49-F238E27FC236}">
                <a16:creationId xmlns:a16="http://schemas.microsoft.com/office/drawing/2014/main" id="{1D5CFEDA-3151-4DA1-AA3C-8D7A2C9EED44}"/>
              </a:ext>
            </a:extLst>
          </p:cNvPr>
          <p:cNvGraphicFramePr>
            <a:graphicFrameLocks noGrp="1"/>
          </p:cNvGraphicFramePr>
          <p:nvPr>
            <p:ph idx="1"/>
            <p:extLst>
              <p:ext uri="{D42A27DB-BD31-4B8C-83A1-F6EECF244321}">
                <p14:modId xmlns:p14="http://schemas.microsoft.com/office/powerpoint/2010/main" val="2615844618"/>
              </p:ext>
            </p:extLst>
          </p:nvPr>
        </p:nvGraphicFramePr>
        <p:xfrm>
          <a:off x="304800" y="1152525"/>
          <a:ext cx="8527701" cy="470535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D850342-28E4-4A94-AF3F-9774CA1C29D7}"/>
              </a:ext>
            </a:extLst>
          </p:cNvPr>
          <p:cNvSpPr txBox="1"/>
          <p:nvPr/>
        </p:nvSpPr>
        <p:spPr>
          <a:xfrm>
            <a:off x="397223" y="5976291"/>
            <a:ext cx="8527702"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“any opioid” subcategory was determined by the following ICD-10 multiple cause-of-death codes: </a:t>
            </a:r>
            <a:r>
              <a:rPr lang="fr-FR" sz="1200" dirty="0">
                <a:solidFill>
                  <a:schemeClr val="tx1">
                    <a:lumMod val="50000"/>
                    <a:lumOff val="50000"/>
                  </a:schemeClr>
                </a:solidFill>
              </a:rPr>
              <a:t>natural and semi-</a:t>
            </a:r>
            <a:r>
              <a:rPr lang="fr-FR" sz="1200" dirty="0" err="1">
                <a:solidFill>
                  <a:schemeClr val="tx1">
                    <a:lumMod val="50000"/>
                    <a:lumOff val="50000"/>
                  </a:schemeClr>
                </a:solidFill>
              </a:rPr>
              <a:t>synthetic</a:t>
            </a:r>
            <a:r>
              <a:rPr lang="fr-FR" sz="1200" dirty="0">
                <a:solidFill>
                  <a:schemeClr val="tx1">
                    <a:lumMod val="50000"/>
                    <a:lumOff val="50000"/>
                  </a:schemeClr>
                </a:solidFill>
              </a:rPr>
              <a:t> opioids (T40.2), methadone (T40.3), </a:t>
            </a:r>
            <a:r>
              <a:rPr lang="en-US" sz="1200" dirty="0">
                <a:solidFill>
                  <a:schemeClr val="tx1">
                    <a:lumMod val="50000"/>
                    <a:lumOff val="50000"/>
                  </a:schemeClr>
                </a:solidFill>
              </a:rPr>
              <a:t>other synthetic opioids (other than methadone) (T40.4), or heroin (T40.1).</a:t>
            </a:r>
            <a:r>
              <a:rPr lang="fr-FR" sz="1200" dirty="0">
                <a:solidFill>
                  <a:schemeClr val="tx1">
                    <a:lumMod val="50000"/>
                    <a:lumOff val="50000"/>
                  </a:schemeClr>
                </a:solidFill>
              </a:rPr>
              <a:t> </a:t>
            </a:r>
            <a:r>
              <a:rPr lang="en-US" sz="1200" dirty="0">
                <a:solidFill>
                  <a:schemeClr val="tx1">
                    <a:lumMod val="50000"/>
                    <a:lumOff val="50000"/>
                  </a:schemeClr>
                </a:solidFill>
              </a:rPr>
              <a:t>Source: Centers for Disease Control and Prevention, National Center for Health Statistics. Multiple Cause of Death 1999-2021 on CDC WONDER Online Database, released 1/2023.</a:t>
            </a:r>
          </a:p>
        </p:txBody>
      </p:sp>
    </p:spTree>
    <p:extLst>
      <p:ext uri="{BB962C8B-B14F-4D97-AF65-F5344CB8AC3E}">
        <p14:creationId xmlns:p14="http://schemas.microsoft.com/office/powerpoint/2010/main" val="347666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AB1A-C06E-4636-BBF2-7D1D82805239}"/>
              </a:ext>
            </a:extLst>
          </p:cNvPr>
          <p:cNvSpPr>
            <a:spLocks noGrp="1"/>
          </p:cNvSpPr>
          <p:nvPr>
            <p:ph type="title"/>
          </p:nvPr>
        </p:nvSpPr>
        <p:spPr>
          <a:xfrm>
            <a:off x="0" y="0"/>
            <a:ext cx="9144000" cy="1246909"/>
          </a:xfrm>
        </p:spPr>
        <p:txBody>
          <a:bodyPr>
            <a:noAutofit/>
          </a:bodyPr>
          <a:lstStyle/>
          <a:p>
            <a:pPr algn="ctr"/>
            <a:r>
              <a:rPr lang="en-US" sz="2800" b="1" dirty="0"/>
              <a:t>Figure 4. National Overdose Deaths Involving Prescription Opioids*, Number Among All Ages, 1999-2021</a:t>
            </a:r>
          </a:p>
        </p:txBody>
      </p:sp>
      <p:graphicFrame>
        <p:nvGraphicFramePr>
          <p:cNvPr id="8" name="Content Placeholder 7">
            <a:extLst>
              <a:ext uri="{FF2B5EF4-FFF2-40B4-BE49-F238E27FC236}">
                <a16:creationId xmlns:a16="http://schemas.microsoft.com/office/drawing/2014/main" id="{1ADC51D7-5F27-4BC8-9E80-7D31051EAFCD}"/>
              </a:ext>
            </a:extLst>
          </p:cNvPr>
          <p:cNvGraphicFramePr>
            <a:graphicFrameLocks noGrp="1"/>
          </p:cNvGraphicFramePr>
          <p:nvPr>
            <p:ph idx="1"/>
            <p:extLst>
              <p:ext uri="{D42A27DB-BD31-4B8C-83A1-F6EECF244321}">
                <p14:modId xmlns:p14="http://schemas.microsoft.com/office/powerpoint/2010/main" val="880450701"/>
              </p:ext>
            </p:extLst>
          </p:nvPr>
        </p:nvGraphicFramePr>
        <p:xfrm>
          <a:off x="304800" y="1133475"/>
          <a:ext cx="8534400" cy="483795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C212A5A-AFEC-451C-A88A-CAE58CD36E44}"/>
              </a:ext>
            </a:extLst>
          </p:cNvPr>
          <p:cNvSpPr txBox="1"/>
          <p:nvPr/>
        </p:nvSpPr>
        <p:spPr>
          <a:xfrm>
            <a:off x="111318" y="6057051"/>
            <a:ext cx="8953169"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prescription opioid subcategory was determined by the following ICD-10 multiple cause-of-death codes: natural and semi-synthetic opioids (T40.2) or methadone (T40.3). Source: Centers for Disease Control and Prevention, National Center for Health Statistics. Multiple Cause of Death 1999-2021 on CDC WONDER Online Database, released 1/2023.</a:t>
            </a:r>
          </a:p>
        </p:txBody>
      </p:sp>
    </p:spTree>
    <p:extLst>
      <p:ext uri="{BB962C8B-B14F-4D97-AF65-F5344CB8AC3E}">
        <p14:creationId xmlns:p14="http://schemas.microsoft.com/office/powerpoint/2010/main" val="41783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AB1A-C06E-4636-BBF2-7D1D82805239}"/>
              </a:ext>
            </a:extLst>
          </p:cNvPr>
          <p:cNvSpPr>
            <a:spLocks noGrp="1"/>
          </p:cNvSpPr>
          <p:nvPr>
            <p:ph type="title"/>
          </p:nvPr>
        </p:nvSpPr>
        <p:spPr>
          <a:xfrm>
            <a:off x="0" y="18255"/>
            <a:ext cx="9144000" cy="1325563"/>
          </a:xfrm>
        </p:spPr>
        <p:txBody>
          <a:bodyPr>
            <a:noAutofit/>
          </a:bodyPr>
          <a:lstStyle/>
          <a:p>
            <a:pPr algn="ctr"/>
            <a:r>
              <a:rPr lang="en-US" sz="2800" b="1" dirty="0"/>
              <a:t>Figure 5. National Overdose Deaths Involving Heroin*, by other Opioid Involvement, Number Among All Ages, 1999-2021</a:t>
            </a:r>
          </a:p>
        </p:txBody>
      </p:sp>
      <p:sp>
        <p:nvSpPr>
          <p:cNvPr id="5" name="TextBox 4">
            <a:extLst>
              <a:ext uri="{FF2B5EF4-FFF2-40B4-BE49-F238E27FC236}">
                <a16:creationId xmlns:a16="http://schemas.microsoft.com/office/drawing/2014/main" id="{056928FC-E459-41C8-A8BD-F0F191250D9E}"/>
              </a:ext>
            </a:extLst>
          </p:cNvPr>
          <p:cNvSpPr txBox="1"/>
          <p:nvPr/>
        </p:nvSpPr>
        <p:spPr>
          <a:xfrm>
            <a:off x="533400" y="6157913"/>
            <a:ext cx="8210549"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heroin category was determined by the T40.1 ICD-10 multiple cause-of-death code. Source: Centers for Disease Control and Prevention, National Center for Health Statistics. Multiple Cause of Death 1999-2021 on CDC WONDER Online Database, released 1/2023.</a:t>
            </a:r>
          </a:p>
        </p:txBody>
      </p:sp>
      <p:graphicFrame>
        <p:nvGraphicFramePr>
          <p:cNvPr id="6" name="Content Placeholder 7">
            <a:extLst>
              <a:ext uri="{FF2B5EF4-FFF2-40B4-BE49-F238E27FC236}">
                <a16:creationId xmlns:a16="http://schemas.microsoft.com/office/drawing/2014/main" id="{B0638C94-09A6-4395-8416-C77270F37702}"/>
              </a:ext>
            </a:extLst>
          </p:cNvPr>
          <p:cNvGraphicFramePr>
            <a:graphicFrameLocks noGrp="1"/>
          </p:cNvGraphicFramePr>
          <p:nvPr>
            <p:ph idx="1"/>
            <p:extLst>
              <p:ext uri="{D42A27DB-BD31-4B8C-83A1-F6EECF244321}">
                <p14:modId xmlns:p14="http://schemas.microsoft.com/office/powerpoint/2010/main" val="1242665203"/>
              </p:ext>
            </p:extLst>
          </p:nvPr>
        </p:nvGraphicFramePr>
        <p:xfrm>
          <a:off x="266699" y="1247775"/>
          <a:ext cx="8639175" cy="4929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222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0"/>
            <a:ext cx="9144000" cy="1709091"/>
          </a:xfrm>
        </p:spPr>
        <p:txBody>
          <a:bodyPr>
            <a:noAutofit/>
          </a:bodyPr>
          <a:lstStyle/>
          <a:p>
            <a:pPr algn="ctr"/>
            <a:r>
              <a:rPr lang="en-US" sz="2800" b="1" dirty="0">
                <a:solidFill>
                  <a:prstClr val="black"/>
                </a:solidFill>
              </a:rPr>
              <a:t>Figure 6. National Overdose Deaths Involving Stimulants (Cocaine and Psychostimulants*), by Opioid Involvement, Number Among All Ages, 1999-2021</a:t>
            </a:r>
            <a:endParaRPr lang="en-US" sz="2800" b="1" dirty="0"/>
          </a:p>
        </p:txBody>
      </p:sp>
      <p:sp>
        <p:nvSpPr>
          <p:cNvPr id="5" name="TextBox 4">
            <a:extLst>
              <a:ext uri="{FF2B5EF4-FFF2-40B4-BE49-F238E27FC236}">
                <a16:creationId xmlns:a16="http://schemas.microsoft.com/office/drawing/2014/main" id="{24D23C8C-85C3-435F-81B8-83DE6A29CEC7}"/>
              </a:ext>
            </a:extLst>
          </p:cNvPr>
          <p:cNvSpPr txBox="1"/>
          <p:nvPr/>
        </p:nvSpPr>
        <p:spPr>
          <a:xfrm>
            <a:off x="304800" y="5948363"/>
            <a:ext cx="8582024"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psychostimulants with abuse potential (primarily methamphetamine) category was determined by the T43.6 ICD-10 multiple cause-of-death code. Abbreviated to </a:t>
            </a:r>
            <a:r>
              <a:rPr lang="en-US" sz="1200" i="1" dirty="0">
                <a:solidFill>
                  <a:schemeClr val="tx1">
                    <a:lumMod val="50000"/>
                    <a:lumOff val="50000"/>
                  </a:schemeClr>
                </a:solidFill>
              </a:rPr>
              <a:t>psychostimulants</a:t>
            </a:r>
            <a:r>
              <a:rPr lang="en-US" sz="1200" dirty="0">
                <a:solidFill>
                  <a:schemeClr val="tx1">
                    <a:lumMod val="50000"/>
                    <a:lumOff val="50000"/>
                  </a:schemeClr>
                </a:solidFill>
              </a:rPr>
              <a:t> in the bar chart above. Source: Centers for Disease Control and Prevention, National Center for Health Statistics. Multiple Cause of Death 1999-2021 on CDC WONDER Online Database, released 1/2023.</a:t>
            </a:r>
          </a:p>
        </p:txBody>
      </p:sp>
      <p:graphicFrame>
        <p:nvGraphicFramePr>
          <p:cNvPr id="10" name="Content Placeholder 7">
            <a:extLst>
              <a:ext uri="{FF2B5EF4-FFF2-40B4-BE49-F238E27FC236}">
                <a16:creationId xmlns:a16="http://schemas.microsoft.com/office/drawing/2014/main" id="{39BA16DC-E1C1-4426-B6A8-A05C467F92C1}"/>
              </a:ext>
            </a:extLst>
          </p:cNvPr>
          <p:cNvGraphicFramePr>
            <a:graphicFrameLocks noGrp="1"/>
          </p:cNvGraphicFramePr>
          <p:nvPr>
            <p:ph idx="1"/>
            <p:extLst>
              <p:ext uri="{D42A27DB-BD31-4B8C-83A1-F6EECF244321}">
                <p14:modId xmlns:p14="http://schemas.microsoft.com/office/powerpoint/2010/main" val="136541160"/>
              </p:ext>
            </p:extLst>
          </p:nvPr>
        </p:nvGraphicFramePr>
        <p:xfrm>
          <a:off x="336330" y="1855213"/>
          <a:ext cx="8582025" cy="4003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206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0"/>
            <a:ext cx="9144000" cy="1709091"/>
          </a:xfrm>
        </p:spPr>
        <p:txBody>
          <a:bodyPr>
            <a:noAutofit/>
          </a:bodyPr>
          <a:lstStyle/>
          <a:p>
            <a:pPr algn="ctr"/>
            <a:r>
              <a:rPr lang="en-US" sz="2800" b="1" dirty="0">
                <a:solidFill>
                  <a:prstClr val="black"/>
                </a:solidFill>
              </a:rPr>
              <a:t>Figure 7. National Overdose Deaths Involving Psychostimulants with Abuse Potential (Primarily Methamphetamine)*, by Opioid Involvement, Number Among All Ages, 1999-2021</a:t>
            </a:r>
            <a:endParaRPr lang="en-US" sz="2800" b="1" dirty="0"/>
          </a:p>
        </p:txBody>
      </p:sp>
      <p:sp>
        <p:nvSpPr>
          <p:cNvPr id="5" name="TextBox 4">
            <a:extLst>
              <a:ext uri="{FF2B5EF4-FFF2-40B4-BE49-F238E27FC236}">
                <a16:creationId xmlns:a16="http://schemas.microsoft.com/office/drawing/2014/main" id="{24D23C8C-85C3-435F-81B8-83DE6A29CEC7}"/>
              </a:ext>
            </a:extLst>
          </p:cNvPr>
          <p:cNvSpPr txBox="1"/>
          <p:nvPr/>
        </p:nvSpPr>
        <p:spPr>
          <a:xfrm>
            <a:off x="304800" y="5948363"/>
            <a:ext cx="8582024"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psychostimulants with abuse potential (primarily methamphetamine) category was determined by the T43.6 ICD-10 multiple cause-of-death code. Abbreviated to </a:t>
            </a:r>
            <a:r>
              <a:rPr lang="en-US" sz="1200" i="1" dirty="0">
                <a:solidFill>
                  <a:schemeClr val="tx1">
                    <a:lumMod val="50000"/>
                    <a:lumOff val="50000"/>
                  </a:schemeClr>
                </a:solidFill>
              </a:rPr>
              <a:t>psychostimulants</a:t>
            </a:r>
            <a:r>
              <a:rPr lang="en-US" sz="1200" dirty="0">
                <a:solidFill>
                  <a:schemeClr val="tx1">
                    <a:lumMod val="50000"/>
                    <a:lumOff val="50000"/>
                  </a:schemeClr>
                </a:solidFill>
              </a:rPr>
              <a:t> in the bar chart above. Source: Centers for Disease Control and Prevention, National Center for Health Statistics. Multiple Cause of Death 1999-2021 on CDC WONDER Online Database, released 1/2023.</a:t>
            </a:r>
          </a:p>
        </p:txBody>
      </p:sp>
      <p:graphicFrame>
        <p:nvGraphicFramePr>
          <p:cNvPr id="10" name="Content Placeholder 7">
            <a:extLst>
              <a:ext uri="{FF2B5EF4-FFF2-40B4-BE49-F238E27FC236}">
                <a16:creationId xmlns:a16="http://schemas.microsoft.com/office/drawing/2014/main" id="{39BA16DC-E1C1-4426-B6A8-A05C467F92C1}"/>
              </a:ext>
            </a:extLst>
          </p:cNvPr>
          <p:cNvGraphicFramePr>
            <a:graphicFrameLocks noGrp="1"/>
          </p:cNvGraphicFramePr>
          <p:nvPr>
            <p:ph idx="1"/>
            <p:extLst>
              <p:ext uri="{D42A27DB-BD31-4B8C-83A1-F6EECF244321}">
                <p14:modId xmlns:p14="http://schemas.microsoft.com/office/powerpoint/2010/main" val="3153625452"/>
              </p:ext>
            </p:extLst>
          </p:nvPr>
        </p:nvGraphicFramePr>
        <p:xfrm>
          <a:off x="304799" y="1844703"/>
          <a:ext cx="8582025" cy="4003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0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226232"/>
            <a:ext cx="9144000" cy="1199206"/>
          </a:xfrm>
        </p:spPr>
        <p:txBody>
          <a:bodyPr>
            <a:noAutofit/>
          </a:bodyPr>
          <a:lstStyle/>
          <a:p>
            <a:pPr algn="ctr"/>
            <a:r>
              <a:rPr lang="en-US" sz="2800" b="1" dirty="0">
                <a:solidFill>
                  <a:prstClr val="black"/>
                </a:solidFill>
              </a:rPr>
              <a:t>Figure 8. National Drug Overdose Deaths Involving Cocaine*, </a:t>
            </a:r>
            <a:br>
              <a:rPr lang="en-US" sz="2800" b="1" dirty="0">
                <a:solidFill>
                  <a:prstClr val="black"/>
                </a:solidFill>
              </a:rPr>
            </a:br>
            <a:r>
              <a:rPr lang="en-US" sz="2800" b="1" dirty="0">
                <a:solidFill>
                  <a:prstClr val="black"/>
                </a:solidFill>
              </a:rPr>
              <a:t>by Opioid Involvement, Number Among All Ages, 1999-2021</a:t>
            </a:r>
            <a:endParaRPr lang="en-US" sz="2800" b="1" dirty="0"/>
          </a:p>
        </p:txBody>
      </p:sp>
      <p:graphicFrame>
        <p:nvGraphicFramePr>
          <p:cNvPr id="10" name="Content Placeholder 9">
            <a:extLst>
              <a:ext uri="{FF2B5EF4-FFF2-40B4-BE49-F238E27FC236}">
                <a16:creationId xmlns:a16="http://schemas.microsoft.com/office/drawing/2014/main" id="{D6989952-B0C3-470F-9378-DE76324576E4}"/>
              </a:ext>
            </a:extLst>
          </p:cNvPr>
          <p:cNvGraphicFramePr>
            <a:graphicFrameLocks noGrp="1"/>
          </p:cNvGraphicFramePr>
          <p:nvPr>
            <p:ph idx="1"/>
            <p:extLst>
              <p:ext uri="{D42A27DB-BD31-4B8C-83A1-F6EECF244321}">
                <p14:modId xmlns:p14="http://schemas.microsoft.com/office/powerpoint/2010/main" val="2790745996"/>
              </p:ext>
            </p:extLst>
          </p:nvPr>
        </p:nvGraphicFramePr>
        <p:xfrm>
          <a:off x="314324" y="1773043"/>
          <a:ext cx="8601075" cy="427944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0A5CCBD-BADD-4C5B-B3FE-89F355EA122E}"/>
              </a:ext>
            </a:extLst>
          </p:cNvPr>
          <p:cNvSpPr txBox="1"/>
          <p:nvPr/>
        </p:nvSpPr>
        <p:spPr>
          <a:xfrm>
            <a:off x="581516" y="6042966"/>
            <a:ext cx="7980967"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cocaine category was determined by the T40.5 ICD-10 multiple cause-of-death code. Source: Centers for Disease Control and Prevention, National Center for Health Statistics. Multiple Cause of Death 1999-2021 on CDC WONDER Online Database, released 1/2023.</a:t>
            </a:r>
          </a:p>
        </p:txBody>
      </p:sp>
    </p:spTree>
    <p:extLst>
      <p:ext uri="{BB962C8B-B14F-4D97-AF65-F5344CB8AC3E}">
        <p14:creationId xmlns:p14="http://schemas.microsoft.com/office/powerpoint/2010/main" val="174465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0"/>
            <a:ext cx="9144000" cy="1325563"/>
          </a:xfrm>
        </p:spPr>
        <p:txBody>
          <a:bodyPr>
            <a:noAutofit/>
          </a:bodyPr>
          <a:lstStyle/>
          <a:p>
            <a:pPr algn="ctr"/>
            <a:r>
              <a:rPr lang="en-US" sz="2800" b="1" dirty="0">
                <a:solidFill>
                  <a:prstClr val="black"/>
                </a:solidFill>
              </a:rPr>
              <a:t>Figure 9. National Drug Overdose Deaths</a:t>
            </a:r>
            <a:br>
              <a:rPr lang="en-US" sz="2800" b="1" dirty="0">
                <a:solidFill>
                  <a:prstClr val="black"/>
                </a:solidFill>
              </a:rPr>
            </a:br>
            <a:r>
              <a:rPr lang="en-US" sz="2800" b="1" dirty="0">
                <a:solidFill>
                  <a:prstClr val="black"/>
                </a:solidFill>
              </a:rPr>
              <a:t>Involving Benzodiazepines*, by Opioid Involvement, </a:t>
            </a:r>
            <a:br>
              <a:rPr lang="en-US" sz="2800" b="1" dirty="0">
                <a:solidFill>
                  <a:prstClr val="black"/>
                </a:solidFill>
              </a:rPr>
            </a:br>
            <a:r>
              <a:rPr lang="en-US" sz="2800" b="1" dirty="0">
                <a:solidFill>
                  <a:prstClr val="black"/>
                </a:solidFill>
              </a:rPr>
              <a:t>Number Among All Ages, 1999-2021</a:t>
            </a:r>
            <a:endParaRPr lang="en-US" sz="2800" b="1" dirty="0"/>
          </a:p>
        </p:txBody>
      </p:sp>
      <p:graphicFrame>
        <p:nvGraphicFramePr>
          <p:cNvPr id="25" name="Content Placeholder 9">
            <a:extLst>
              <a:ext uri="{FF2B5EF4-FFF2-40B4-BE49-F238E27FC236}">
                <a16:creationId xmlns:a16="http://schemas.microsoft.com/office/drawing/2014/main" id="{2191363B-168B-4128-AB2B-D914D379CC1F}"/>
              </a:ext>
            </a:extLst>
          </p:cNvPr>
          <p:cNvGraphicFramePr>
            <a:graphicFrameLocks noGrp="1"/>
          </p:cNvGraphicFramePr>
          <p:nvPr>
            <p:ph idx="1"/>
            <p:extLst>
              <p:ext uri="{D42A27DB-BD31-4B8C-83A1-F6EECF244321}">
                <p14:modId xmlns:p14="http://schemas.microsoft.com/office/powerpoint/2010/main" val="1806774505"/>
              </p:ext>
            </p:extLst>
          </p:nvPr>
        </p:nvGraphicFramePr>
        <p:xfrm>
          <a:off x="161365" y="1459857"/>
          <a:ext cx="8821270" cy="44638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99F7620C-DF99-4320-A48E-13545659F0F6}"/>
              </a:ext>
            </a:extLst>
          </p:cNvPr>
          <p:cNvSpPr txBox="1"/>
          <p:nvPr/>
        </p:nvSpPr>
        <p:spPr>
          <a:xfrm>
            <a:off x="393589" y="6153109"/>
            <a:ext cx="8356821"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benzodiazepine category was determined by the T42.4 ICD-10 multiple cause-of-death code. Source: Centers for Disease Control and Prevention, National Center for Health Statistics. Multiple Cause of Death 1999-2021 on CDC WONDER Online Database, released 1/2023.</a:t>
            </a:r>
          </a:p>
        </p:txBody>
      </p:sp>
    </p:spTree>
    <p:extLst>
      <p:ext uri="{BB962C8B-B14F-4D97-AF65-F5344CB8AC3E}">
        <p14:creationId xmlns:p14="http://schemas.microsoft.com/office/powerpoint/2010/main" val="20134806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5e8d7ae-df46-493c-8d4f-5c5a40db0ee2">
      <Terms xmlns="http://schemas.microsoft.com/office/infopath/2007/PartnerControls"/>
    </lcf76f155ced4ddcb4097134ff3c332f>
    <TaxCatchAll xmlns="1c6391db-1efa-43be-ab3b-c7932e0c5c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4862A6E093AE4B95ACA5BE7060C875" ma:contentTypeVersion="13" ma:contentTypeDescription="Create a new document." ma:contentTypeScope="" ma:versionID="e134754ed19e39d3ffbc3beb4086b073">
  <xsd:schema xmlns:xsd="http://www.w3.org/2001/XMLSchema" xmlns:xs="http://www.w3.org/2001/XMLSchema" xmlns:p="http://schemas.microsoft.com/office/2006/metadata/properties" xmlns:ns2="75e8d7ae-df46-493c-8d4f-5c5a40db0ee2" xmlns:ns3="1c6391db-1efa-43be-ab3b-c7932e0c5cae" targetNamespace="http://schemas.microsoft.com/office/2006/metadata/properties" ma:root="true" ma:fieldsID="4c089429a0ded9d05706e172c4a3d979" ns2:_="" ns3:_="">
    <xsd:import namespace="75e8d7ae-df46-493c-8d4f-5c5a40db0ee2"/>
    <xsd:import namespace="1c6391db-1efa-43be-ab3b-c7932e0c5ca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e8d7ae-df46-493c-8d4f-5c5a40db0e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c6391db-1efa-43be-ab3b-c7932e0c5ca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ab4f153a-8291-4829-b5ed-d495ec548e64}" ma:internalName="TaxCatchAll" ma:showField="CatchAllData" ma:web="1c6391db-1efa-43be-ab3b-c7932e0c5c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70E791-B408-4945-B36F-BED44142861A}">
  <ds:schemaRefs>
    <ds:schemaRef ds:uri="http://schemas.microsoft.com/office/2006/metadata/properties"/>
    <ds:schemaRef ds:uri="http://schemas.microsoft.com/office/infopath/2007/PartnerControls"/>
    <ds:schemaRef ds:uri="75e8d7ae-df46-493c-8d4f-5c5a40db0ee2"/>
    <ds:schemaRef ds:uri="1c6391db-1efa-43be-ab3b-c7932e0c5cae"/>
  </ds:schemaRefs>
</ds:datastoreItem>
</file>

<file path=customXml/itemProps2.xml><?xml version="1.0" encoding="utf-8"?>
<ds:datastoreItem xmlns:ds="http://schemas.openxmlformats.org/officeDocument/2006/customXml" ds:itemID="{AC5288D3-D51F-40F7-9D50-DE21A3AFA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e8d7ae-df46-493c-8d4f-5c5a40db0ee2"/>
    <ds:schemaRef ds:uri="1c6391db-1efa-43be-ab3b-c7932e0c5c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01A227-2B25-487B-9C7D-52533F84A3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4191</TotalTime>
  <Words>2526</Words>
  <Application>Microsoft Office PowerPoint</Application>
  <PresentationFormat>On-screen Show (4:3)</PresentationFormat>
  <Paragraphs>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Figure 1. National Drug-Involved Overdose Deaths*, Number Among All Ages, by Gender, 1999-2021</vt:lpstr>
      <vt:lpstr>Figure 2. National Drug-Involved Overdose Deaths*, Number Among All Ages, 1999-2021</vt:lpstr>
      <vt:lpstr>Figure 3. National Overdose Deaths Involving Any Opioid*, Number Among All Ages, by Gender, 1999-2021</vt:lpstr>
      <vt:lpstr>Figure 4. National Overdose Deaths Involving Prescription Opioids*, Number Among All Ages, 1999-2021</vt:lpstr>
      <vt:lpstr>Figure 5. National Overdose Deaths Involving Heroin*, by other Opioid Involvement, Number Among All Ages, 1999-2021</vt:lpstr>
      <vt:lpstr>Figure 6. National Overdose Deaths Involving Stimulants (Cocaine and Psychostimulants*), by Opioid Involvement, Number Among All Ages, 1999-2021</vt:lpstr>
      <vt:lpstr>Figure 7. National Overdose Deaths Involving Psychostimulants with Abuse Potential (Primarily Methamphetamine)*, by Opioid Involvement, Number Among All Ages, 1999-2021</vt:lpstr>
      <vt:lpstr>Figure 8. National Drug Overdose Deaths Involving Cocaine*,  by Opioid Involvement, Number Among All Ages, 1999-2021</vt:lpstr>
      <vt:lpstr>Figure 9. National Drug Overdose Deaths Involving Benzodiazepines*, by Opioid Involvement,  Number Among All Ages, 1999-2021</vt:lpstr>
      <vt:lpstr>Figure 10. National Drug Overdose Deaths Involving Antidepressants*, by Opioid Involvement,  Number Among All Ages, 1999-2021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Drug Overdose Deaths Involving Any Drug Number Among All Ages, by Gender, 1999-2017</dc:title>
  <dc:creator>Cotto, Jessica (NIH/NIDA) [E]</dc:creator>
  <cp:lastModifiedBy>Family</cp:lastModifiedBy>
  <cp:revision>199</cp:revision>
  <dcterms:created xsi:type="dcterms:W3CDTF">2019-01-17T19:39:27Z</dcterms:created>
  <dcterms:modified xsi:type="dcterms:W3CDTF">2023-04-15T02:46:45Z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0x010100804862A6E093AE4B95ACA5BE7060C875</vt:lpwstr>
  </property>
  <property fmtid="{D5CDD505-2E9C-101B-9397-08002B2CF9AE}" pid="3" name="MediaServiceImageTags">
    <vt:lpwstr/>
  </property>
</Properties>
</file>