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Libre Baskerville"/>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Baskerville-bold.fntdata"/><Relationship Id="rId16" Type="http://schemas.openxmlformats.org/officeDocument/2006/relationships/font" Target="fonts/LibreBaskervill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ibreBaskervill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60" name="Google Shape;1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0" name="Google Shape;20;p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7" name="Google Shape;27;p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5" name="Google Shape;35;p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0" name="Google Shape;40;p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 name="Shape 41"/>
        <p:cNvGrpSpPr/>
        <p:nvPr/>
      </p:nvGrpSpPr>
      <p:grpSpPr>
        <a:xfrm>
          <a:off x="0" y="0"/>
          <a:ext cx="0" cy="0"/>
          <a:chOff x="0" y="0"/>
          <a:chExt cx="0" cy="0"/>
        </a:xfrm>
      </p:grpSpPr>
      <p:sp>
        <p:nvSpPr>
          <p:cNvPr id="42" name="Google Shape;42;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7" name="Google Shape;47;p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4" name="Google Shape;54;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4" name="Google Shape;64;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72" name="Google Shape;72;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79" name="Google Shape;79;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2"/>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1" name="Google Shape;91;p12"/>
          <p:cNvSpPr txBox="1"/>
          <p:nvPr/>
        </p:nvSpPr>
        <p:spPr>
          <a:xfrm>
            <a:off x="2472904" y="3717986"/>
            <a:ext cx="7246189"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Arial"/>
                <a:ea typeface="Arial"/>
                <a:cs typeface="Arial"/>
                <a:sym typeface="Arial"/>
              </a:rPr>
              <a:t>Code Refactoring and Bug Fixing</a:t>
            </a: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sp>
        <p:nvSpPr>
          <p:cNvPr id="92" name="Google Shape;92;p12"/>
          <p:cNvSpPr txBox="1"/>
          <p:nvPr/>
        </p:nvSpPr>
        <p:spPr>
          <a:xfrm>
            <a:off x="4727848" y="4581128"/>
            <a:ext cx="3096344" cy="10772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BY- </a:t>
            </a:r>
            <a:r>
              <a:rPr lang="en-US" sz="1800">
                <a:latin typeface="Calibri"/>
                <a:ea typeface="Calibri"/>
                <a:cs typeface="Calibri"/>
                <a:sym typeface="Calibri"/>
              </a:rPr>
              <a:t>Atdeep Damle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lang="en-US" sz="1800">
                <a:latin typeface="Calibri"/>
                <a:ea typeface="Calibri"/>
                <a:cs typeface="Calibri"/>
                <a:sym typeface="Calibri"/>
              </a:rPr>
              <a:t>ID: IN1242023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1"/>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163" name="Google Shape;163;p21"/>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US"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3"/>
          <p:cNvSpPr txBox="1"/>
          <p:nvPr>
            <p:ph idx="1" type="body"/>
          </p:nvPr>
        </p:nvSpPr>
        <p:spPr>
          <a:xfrm>
            <a:off x="838200" y="428604"/>
            <a:ext cx="10515600" cy="5748359"/>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None/>
            </a:pPr>
            <a:r>
              <a:rPr lang="en-US">
                <a:solidFill>
                  <a:srgbClr val="FF0000"/>
                </a:solidFill>
              </a:rPr>
              <a:t>    </a:t>
            </a:r>
            <a:r>
              <a:rPr b="1" lang="en-US">
                <a:solidFill>
                  <a:srgbClr val="FF0000"/>
                </a:solidFill>
              </a:rPr>
              <a:t>Scenario:</a:t>
            </a:r>
            <a:endParaRPr/>
          </a:p>
          <a:p>
            <a:pPr indent="-342900" lvl="0" marL="457200" rtl="0" algn="l">
              <a:lnSpc>
                <a:spcPct val="90000"/>
              </a:lnSpc>
              <a:spcBef>
                <a:spcPts val="1000"/>
              </a:spcBef>
              <a:spcAft>
                <a:spcPts val="0"/>
              </a:spcAft>
              <a:buSzPts val="1800"/>
              <a:buNone/>
            </a:pPr>
            <a:r>
              <a:rPr lang="en-US">
                <a:solidFill>
                  <a:srgbClr val="FF0000"/>
                </a:solidFill>
              </a:rPr>
              <a:t>     </a:t>
            </a:r>
            <a:r>
              <a:rPr lang="en-US" sz="2400">
                <a:latin typeface="Arial"/>
                <a:ea typeface="Arial"/>
                <a:cs typeface="Arial"/>
                <a:sym typeface="Arial"/>
              </a:rPr>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endParaRPr/>
          </a:p>
          <a:p>
            <a:pPr indent="-342900" lvl="0" marL="457200" rtl="0" algn="l">
              <a:lnSpc>
                <a:spcPct val="90000"/>
              </a:lnSpc>
              <a:spcBef>
                <a:spcPts val="1000"/>
              </a:spcBef>
              <a:spcAft>
                <a:spcPts val="0"/>
              </a:spcAft>
              <a:buSzPts val="1800"/>
              <a:buNone/>
            </a:pPr>
            <a:r>
              <a:rPr b="1" lang="en-US">
                <a:solidFill>
                  <a:srgbClr val="FF0000"/>
                </a:solidFill>
              </a:rPr>
              <a:t>    Task:</a:t>
            </a:r>
            <a:endParaRPr/>
          </a:p>
          <a:p>
            <a:pPr indent="-342900" lvl="0" marL="457200" rtl="0" algn="l">
              <a:lnSpc>
                <a:spcPct val="90000"/>
              </a:lnSpc>
              <a:spcBef>
                <a:spcPts val="1000"/>
              </a:spcBef>
              <a:spcAft>
                <a:spcPts val="0"/>
              </a:spcAft>
              <a:buSzPts val="1800"/>
              <a:buNone/>
            </a:pPr>
            <a:r>
              <a:rPr lang="en-US"/>
              <a:t>    </a:t>
            </a:r>
            <a:r>
              <a:rPr lang="en-US" sz="2400">
                <a:latin typeface="Arial"/>
                <a:ea typeface="Arial"/>
                <a:cs typeface="Arial"/>
                <a:sym typeface="Arial"/>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 </a:t>
            </a:r>
            <a:br>
              <a:rPr lang="en-US" sz="2400">
                <a:latin typeface="Arial"/>
                <a:ea typeface="Arial"/>
                <a:cs typeface="Arial"/>
                <a:sym typeface="Arial"/>
              </a:rPr>
            </a:br>
            <a:endParaRPr sz="2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nvSpPr>
        <p:spPr>
          <a:xfrm>
            <a:off x="1238216" y="142852"/>
            <a:ext cx="28520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FF0000"/>
                </a:solidFill>
                <a:latin typeface="Arial"/>
                <a:ea typeface="Arial"/>
                <a:cs typeface="Arial"/>
                <a:sym typeface="Arial"/>
              </a:rPr>
              <a:t>INITIAL CODE SNIPPET:</a:t>
            </a:r>
            <a:endParaRPr/>
          </a:p>
        </p:txBody>
      </p:sp>
      <p:sp>
        <p:nvSpPr>
          <p:cNvPr id="103" name="Google Shape;103;p14"/>
          <p:cNvSpPr txBox="1"/>
          <p:nvPr/>
        </p:nvSpPr>
        <p:spPr>
          <a:xfrm>
            <a:off x="1952596" y="642918"/>
            <a:ext cx="141096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FF0000"/>
                </a:solidFill>
                <a:latin typeface="Arial"/>
                <a:ea typeface="Arial"/>
                <a:cs typeface="Arial"/>
                <a:sym typeface="Arial"/>
              </a:rPr>
              <a:t>FLASK CODE:</a:t>
            </a:r>
            <a:endParaRPr b="1" i="0" sz="1400" u="none" cap="none" strike="noStrike">
              <a:solidFill>
                <a:srgbClr val="000000"/>
              </a:solidFill>
              <a:latin typeface="Arial"/>
              <a:ea typeface="Arial"/>
              <a:cs typeface="Arial"/>
              <a:sym typeface="Arial"/>
            </a:endParaRPr>
          </a:p>
        </p:txBody>
      </p:sp>
      <p:sp>
        <p:nvSpPr>
          <p:cNvPr id="104" name="Google Shape;104;p14"/>
          <p:cNvSpPr txBox="1"/>
          <p:nvPr/>
        </p:nvSpPr>
        <p:spPr>
          <a:xfrm>
            <a:off x="7953388" y="714356"/>
            <a:ext cx="130997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FF0000"/>
                </a:solidFill>
                <a:latin typeface="Arial"/>
                <a:ea typeface="Arial"/>
                <a:cs typeface="Arial"/>
                <a:sym typeface="Arial"/>
              </a:rPr>
              <a:t>HTML CODE:</a:t>
            </a:r>
            <a:endParaRPr/>
          </a:p>
        </p:txBody>
      </p:sp>
      <p:pic>
        <p:nvPicPr>
          <p:cNvPr id="105" name="Google Shape;105;p14"/>
          <p:cNvPicPr preferRelativeResize="0"/>
          <p:nvPr/>
        </p:nvPicPr>
        <p:blipFill rotWithShape="1">
          <a:blip r:embed="rId3">
            <a:alphaModFix/>
          </a:blip>
          <a:srcRect b="0" l="0" r="0" t="0"/>
          <a:stretch/>
        </p:blipFill>
        <p:spPr>
          <a:xfrm>
            <a:off x="6096000" y="1170757"/>
            <a:ext cx="5954690" cy="461479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335360" y="1109174"/>
            <a:ext cx="5472608" cy="48107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idx="1" type="body"/>
          </p:nvPr>
        </p:nvSpPr>
        <p:spPr>
          <a:xfrm>
            <a:off x="0" y="0"/>
            <a:ext cx="11353800" cy="68580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None/>
            </a:pPr>
            <a:r>
              <a:rPr b="1" lang="en-US"/>
              <a:t>Bug 1:Incorrect HTTP Methods Handling</a:t>
            </a:r>
            <a:endParaRPr/>
          </a:p>
          <a:p>
            <a:pPr indent="-342900" lvl="0" marL="457200" rtl="0" algn="l">
              <a:lnSpc>
                <a:spcPct val="90000"/>
              </a:lnSpc>
              <a:spcBef>
                <a:spcPts val="1000"/>
              </a:spcBef>
              <a:spcAft>
                <a:spcPts val="0"/>
              </a:spcAft>
              <a:buClr>
                <a:schemeClr val="dk1"/>
              </a:buClr>
              <a:buSzPts val="1800"/>
              <a:buChar char="•"/>
            </a:pPr>
            <a:r>
              <a:rPr lang="en-US" sz="1600"/>
              <a:t>The home route was only configured to handle POST requests, resulting in GET requests being ignored. </a:t>
            </a:r>
            <a:br>
              <a:rPr lang="en-US"/>
            </a:br>
            <a:r>
              <a:rPr lang="en-US"/>
              <a:t> </a:t>
            </a:r>
            <a:br>
              <a:rPr lang="en-US"/>
            </a:br>
            <a:endParaRPr/>
          </a:p>
        </p:txBody>
      </p:sp>
      <p:sp>
        <p:nvSpPr>
          <p:cNvPr id="112" name="Google Shape;112;p15"/>
          <p:cNvSpPr txBox="1"/>
          <p:nvPr/>
        </p:nvSpPr>
        <p:spPr>
          <a:xfrm flipH="1">
            <a:off x="7590384" y="1142984"/>
            <a:ext cx="934508" cy="52322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FF0000"/>
                </a:solidFill>
                <a:latin typeface="Arial"/>
                <a:ea typeface="Arial"/>
                <a:cs typeface="Arial"/>
                <a:sym typeface="Arial"/>
              </a:rPr>
              <a:t>OUTPUT</a:t>
            </a:r>
            <a:r>
              <a:rPr b="0" i="0" lang="en-US" sz="1400" u="none" cap="none" strike="noStrike">
                <a:solidFill>
                  <a:srgbClr val="000000"/>
                </a:solidFill>
                <a:latin typeface="Arial"/>
                <a:ea typeface="Arial"/>
                <a:cs typeface="Arial"/>
                <a:sym typeface="Arial"/>
              </a:rPr>
              <a:t>:</a:t>
            </a:r>
            <a:endParaRPr/>
          </a:p>
        </p:txBody>
      </p:sp>
      <p:sp>
        <p:nvSpPr>
          <p:cNvPr id="113" name="Google Shape;113;p15"/>
          <p:cNvSpPr txBox="1"/>
          <p:nvPr/>
        </p:nvSpPr>
        <p:spPr>
          <a:xfrm>
            <a:off x="1166778" y="3000372"/>
            <a:ext cx="8819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Solution:</a:t>
            </a:r>
            <a:endParaRPr/>
          </a:p>
        </p:txBody>
      </p:sp>
      <p:sp>
        <p:nvSpPr>
          <p:cNvPr id="114" name="Google Shape;114;p15"/>
          <p:cNvSpPr txBox="1"/>
          <p:nvPr/>
        </p:nvSpPr>
        <p:spPr>
          <a:xfrm>
            <a:off x="7381884" y="4071942"/>
            <a:ext cx="77136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Output:</a:t>
            </a:r>
            <a:endParaRPr/>
          </a:p>
        </p:txBody>
      </p:sp>
      <p:sp>
        <p:nvSpPr>
          <p:cNvPr id="115" name="Google Shape;115;p15"/>
          <p:cNvSpPr txBox="1"/>
          <p:nvPr/>
        </p:nvSpPr>
        <p:spPr>
          <a:xfrm>
            <a:off x="452398" y="5357826"/>
            <a:ext cx="9001188" cy="9848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Solution:</a:t>
            </a: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Updated the route definition to handle both GET and POST requests.</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pic>
        <p:nvPicPr>
          <p:cNvPr id="116" name="Google Shape;116;p15"/>
          <p:cNvPicPr preferRelativeResize="0"/>
          <p:nvPr/>
        </p:nvPicPr>
        <p:blipFill rotWithShape="1">
          <a:blip r:embed="rId3">
            <a:alphaModFix/>
          </a:blip>
          <a:srcRect b="0" l="0" r="0" t="0"/>
          <a:stretch/>
        </p:blipFill>
        <p:spPr>
          <a:xfrm>
            <a:off x="746812" y="4009092"/>
            <a:ext cx="4867954" cy="323895"/>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6216527" y="4399933"/>
            <a:ext cx="5112568" cy="1533739"/>
          </a:xfrm>
          <a:prstGeom prst="rect">
            <a:avLst/>
          </a:prstGeom>
          <a:noFill/>
          <a:ln>
            <a:noFill/>
          </a:ln>
        </p:spPr>
      </p:pic>
      <p:pic>
        <p:nvPicPr>
          <p:cNvPr id="118" name="Google Shape;118;p15"/>
          <p:cNvPicPr preferRelativeResize="0"/>
          <p:nvPr/>
        </p:nvPicPr>
        <p:blipFill rotWithShape="1">
          <a:blip r:embed="rId5">
            <a:alphaModFix/>
          </a:blip>
          <a:srcRect b="0" l="0" r="0" t="0"/>
          <a:stretch/>
        </p:blipFill>
        <p:spPr>
          <a:xfrm>
            <a:off x="746812" y="1791905"/>
            <a:ext cx="3486637" cy="362001"/>
          </a:xfrm>
          <a:prstGeom prst="rect">
            <a:avLst/>
          </a:prstGeom>
          <a:noFill/>
          <a:ln>
            <a:noFill/>
          </a:ln>
        </p:spPr>
      </p:pic>
      <p:pic>
        <p:nvPicPr>
          <p:cNvPr id="119" name="Google Shape;119;p15"/>
          <p:cNvPicPr preferRelativeResize="0"/>
          <p:nvPr/>
        </p:nvPicPr>
        <p:blipFill rotWithShape="1">
          <a:blip r:embed="rId6">
            <a:alphaModFix/>
          </a:blip>
          <a:srcRect b="0" l="0" r="0" t="0"/>
          <a:stretch/>
        </p:blipFill>
        <p:spPr>
          <a:xfrm>
            <a:off x="5614766" y="1498147"/>
            <a:ext cx="5929972" cy="13507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idx="1" type="body"/>
          </p:nvPr>
        </p:nvSpPr>
        <p:spPr>
          <a:xfrm>
            <a:off x="838200" y="142852"/>
            <a:ext cx="10515600" cy="6034111"/>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None/>
            </a:pPr>
            <a:r>
              <a:rPr b="1" lang="en-US"/>
              <a:t>    </a:t>
            </a:r>
            <a:r>
              <a:rPr b="1" lang="en-US" sz="2400"/>
              <a:t>Bug 2: Incorrect Retrieval of Note Data</a:t>
            </a:r>
            <a:r>
              <a:rPr lang="en-US" sz="2400"/>
              <a:t> </a:t>
            </a:r>
            <a:br>
              <a:rPr lang="en-US"/>
            </a:br>
            <a:r>
              <a:rPr lang="en-US" sz="1600"/>
              <a:t>The code was attempting to retrieve note data using the request.args method, which is suitable for GET requests but not POST requests.</a:t>
            </a:r>
            <a:br>
              <a:rPr lang="en-US" sz="1600"/>
            </a:br>
            <a:endParaRPr sz="1600"/>
          </a:p>
          <a:p>
            <a:pPr indent="-342900" lvl="0" marL="457200" rtl="0" algn="l">
              <a:lnSpc>
                <a:spcPct val="90000"/>
              </a:lnSpc>
              <a:spcBef>
                <a:spcPts val="1000"/>
              </a:spcBef>
              <a:spcAft>
                <a:spcPts val="0"/>
              </a:spcAft>
              <a:buSzPts val="1800"/>
              <a:buNone/>
            </a:pPr>
            <a:r>
              <a:t/>
            </a:r>
            <a:endParaRPr sz="1600"/>
          </a:p>
          <a:p>
            <a:pPr indent="-342900" lvl="0" marL="457200" rtl="0" algn="l">
              <a:lnSpc>
                <a:spcPct val="90000"/>
              </a:lnSpc>
              <a:spcBef>
                <a:spcPts val="1000"/>
              </a:spcBef>
              <a:spcAft>
                <a:spcPts val="0"/>
              </a:spcAft>
              <a:buSzPts val="1800"/>
              <a:buNone/>
            </a:pPr>
            <a:r>
              <a:t/>
            </a:r>
            <a:endParaRPr sz="1600"/>
          </a:p>
          <a:p>
            <a:pPr indent="-342900" lvl="0" marL="457200" rtl="0" algn="l">
              <a:lnSpc>
                <a:spcPct val="90000"/>
              </a:lnSpc>
              <a:spcBef>
                <a:spcPts val="1000"/>
              </a:spcBef>
              <a:spcAft>
                <a:spcPts val="0"/>
              </a:spcAft>
              <a:buSzPts val="1800"/>
              <a:buNone/>
            </a:pPr>
            <a:r>
              <a:t/>
            </a:r>
            <a:endParaRPr sz="1600"/>
          </a:p>
          <a:p>
            <a:pPr indent="-342900" lvl="0" marL="457200" rtl="0" algn="l">
              <a:lnSpc>
                <a:spcPct val="90000"/>
              </a:lnSpc>
              <a:spcBef>
                <a:spcPts val="1000"/>
              </a:spcBef>
              <a:spcAft>
                <a:spcPts val="0"/>
              </a:spcAft>
              <a:buSzPts val="1800"/>
              <a:buNone/>
            </a:pPr>
            <a:r>
              <a:rPr lang="en-US" sz="1600"/>
              <a:t>        Updated the code to retrieve note data using the request.form method, suitable for POST requests</a:t>
            </a:r>
            <a:endParaRPr/>
          </a:p>
        </p:txBody>
      </p:sp>
      <p:sp>
        <p:nvSpPr>
          <p:cNvPr id="125" name="Google Shape;125;p16"/>
          <p:cNvSpPr/>
          <p:nvPr/>
        </p:nvSpPr>
        <p:spPr>
          <a:xfrm>
            <a:off x="0" y="0"/>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26" name="Google Shape;126;p16"/>
          <p:cNvPicPr preferRelativeResize="0"/>
          <p:nvPr/>
        </p:nvPicPr>
        <p:blipFill rotWithShape="1">
          <a:blip r:embed="rId3">
            <a:alphaModFix/>
          </a:blip>
          <a:srcRect b="0" l="0" r="0" t="0"/>
          <a:stretch/>
        </p:blipFill>
        <p:spPr>
          <a:xfrm>
            <a:off x="2279576" y="3309920"/>
            <a:ext cx="5812190" cy="335103"/>
          </a:xfrm>
          <a:prstGeom prst="rect">
            <a:avLst/>
          </a:prstGeom>
          <a:noFill/>
          <a:ln>
            <a:noFill/>
          </a:ln>
        </p:spPr>
      </p:pic>
      <p:pic>
        <p:nvPicPr>
          <p:cNvPr id="127" name="Google Shape;127;p16"/>
          <p:cNvPicPr preferRelativeResize="0"/>
          <p:nvPr/>
        </p:nvPicPr>
        <p:blipFill rotWithShape="1">
          <a:blip r:embed="rId4">
            <a:alphaModFix/>
          </a:blip>
          <a:srcRect b="0" l="0" r="0" t="0"/>
          <a:stretch/>
        </p:blipFill>
        <p:spPr>
          <a:xfrm>
            <a:off x="2423592" y="1569202"/>
            <a:ext cx="5328592" cy="4916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idx="1" type="body"/>
          </p:nvPr>
        </p:nvSpPr>
        <p:spPr>
          <a:xfrm>
            <a:off x="838200" y="285728"/>
            <a:ext cx="10515600" cy="5891235"/>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a:t>Bug 3: Missing Form Submission Method</a:t>
            </a:r>
            <a:r>
              <a:rPr lang="en-US"/>
              <a:t> </a:t>
            </a:r>
            <a:r>
              <a:rPr b="1" lang="en-US"/>
              <a:t>Description:</a:t>
            </a:r>
            <a:endParaRPr/>
          </a:p>
          <a:p>
            <a:pPr indent="-342900" lvl="0" marL="457200" rtl="0" algn="l">
              <a:lnSpc>
                <a:spcPct val="90000"/>
              </a:lnSpc>
              <a:spcBef>
                <a:spcPts val="1000"/>
              </a:spcBef>
              <a:spcAft>
                <a:spcPts val="0"/>
              </a:spcAft>
              <a:buClr>
                <a:schemeClr val="dk1"/>
              </a:buClr>
              <a:buSzPts val="1800"/>
              <a:buChar char="•"/>
            </a:pPr>
            <a:r>
              <a:rPr lang="en-US" sz="1600"/>
              <a:t> The HTML form element was missing the method attribute, which defaults to GET. This resulted in the form data not being submitted correctly.</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342900" lvl="0" marL="457200" rtl="0" algn="l">
              <a:lnSpc>
                <a:spcPct val="90000"/>
              </a:lnSpc>
              <a:spcBef>
                <a:spcPts val="1000"/>
              </a:spcBef>
              <a:spcAft>
                <a:spcPts val="0"/>
              </a:spcAft>
              <a:buClr>
                <a:schemeClr val="dk1"/>
              </a:buClr>
              <a:buSzPts val="1800"/>
              <a:buChar char="•"/>
            </a:pPr>
            <a:r>
              <a:rPr lang="en-US" sz="1600"/>
              <a:t> </a:t>
            </a:r>
            <a:r>
              <a:rPr b="1" lang="en-US" sz="1600"/>
              <a:t>Solution:</a:t>
            </a:r>
            <a:r>
              <a:rPr lang="en-US" sz="1600"/>
              <a:t> Added the method="post" attribute to the form element to ensure data is submitted via POST requests</a:t>
            </a:r>
            <a:r>
              <a:rPr lang="en-US"/>
              <a:t>.</a:t>
            </a:r>
            <a:endParaRPr/>
          </a:p>
          <a:p>
            <a:pPr indent="-342900" lvl="0" marL="457200" rtl="0" algn="l">
              <a:lnSpc>
                <a:spcPct val="90000"/>
              </a:lnSpc>
              <a:spcBef>
                <a:spcPts val="1000"/>
              </a:spcBef>
              <a:spcAft>
                <a:spcPts val="0"/>
              </a:spcAft>
              <a:buClr>
                <a:schemeClr val="dk1"/>
              </a:buClr>
              <a:buSzPts val="1800"/>
              <a:buChar char="•"/>
            </a:pPr>
            <a:br>
              <a:rPr lang="en-US"/>
            </a:br>
            <a:endParaRPr/>
          </a:p>
        </p:txBody>
      </p:sp>
      <p:pic>
        <p:nvPicPr>
          <p:cNvPr id="133" name="Google Shape;133;p17"/>
          <p:cNvPicPr preferRelativeResize="0"/>
          <p:nvPr/>
        </p:nvPicPr>
        <p:blipFill rotWithShape="1">
          <a:blip r:embed="rId3">
            <a:alphaModFix/>
          </a:blip>
          <a:srcRect b="0" l="0" r="0" t="0"/>
          <a:stretch/>
        </p:blipFill>
        <p:spPr>
          <a:xfrm>
            <a:off x="3990131" y="4077072"/>
            <a:ext cx="3581900" cy="304843"/>
          </a:xfrm>
          <a:prstGeom prst="rect">
            <a:avLst/>
          </a:prstGeom>
          <a:noFill/>
          <a:ln>
            <a:noFill/>
          </a:ln>
        </p:spPr>
      </p:pic>
      <p:pic>
        <p:nvPicPr>
          <p:cNvPr id="134" name="Google Shape;134;p17"/>
          <p:cNvPicPr preferRelativeResize="0"/>
          <p:nvPr/>
        </p:nvPicPr>
        <p:blipFill rotWithShape="1">
          <a:blip r:embed="rId4">
            <a:alphaModFix/>
          </a:blip>
          <a:srcRect b="0" l="0" r="0" t="0"/>
          <a:stretch/>
        </p:blipFill>
        <p:spPr>
          <a:xfrm>
            <a:off x="2855640" y="1933715"/>
            <a:ext cx="3639058" cy="2476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idx="1" type="body"/>
          </p:nvPr>
        </p:nvSpPr>
        <p:spPr>
          <a:xfrm>
            <a:off x="838200" y="428604"/>
            <a:ext cx="10515600" cy="5748359"/>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None/>
            </a:pPr>
            <a:r>
              <a:rPr b="1" lang="en-US"/>
              <a:t>      Bug 4: Missing Button Type</a:t>
            </a:r>
            <a:r>
              <a:rPr lang="en-US"/>
              <a:t> </a:t>
            </a:r>
            <a:r>
              <a:rPr b="1" lang="en-US"/>
              <a:t>:</a:t>
            </a:r>
            <a:endParaRPr/>
          </a:p>
          <a:p>
            <a:pPr indent="-342900" lvl="0" marL="457200" rtl="0" algn="l">
              <a:lnSpc>
                <a:spcPct val="90000"/>
              </a:lnSpc>
              <a:spcBef>
                <a:spcPts val="1000"/>
              </a:spcBef>
              <a:spcAft>
                <a:spcPts val="0"/>
              </a:spcAft>
              <a:buSzPts val="1800"/>
              <a:buNone/>
            </a:pPr>
            <a:r>
              <a:rPr lang="en-US" sz="1800"/>
              <a:t>      The submit button within the form was missing the type attribute, which caused it to behave inconsistently across different browsers.</a:t>
            </a:r>
            <a:endParaRPr/>
          </a:p>
          <a:p>
            <a:pPr indent="-228600" lvl="0" marL="457200" rtl="0" algn="l">
              <a:lnSpc>
                <a:spcPct val="90000"/>
              </a:lnSpc>
              <a:spcBef>
                <a:spcPts val="1000"/>
              </a:spcBef>
              <a:spcAft>
                <a:spcPts val="0"/>
              </a:spcAft>
              <a:buClr>
                <a:schemeClr val="dk1"/>
              </a:buClr>
              <a:buSzPts val="1800"/>
              <a:buNone/>
            </a:pPr>
            <a:r>
              <a:t/>
            </a:r>
            <a:endParaRPr sz="1800"/>
          </a:p>
          <a:p>
            <a:pPr indent="-228600" lvl="0" marL="457200" rtl="0" algn="l">
              <a:lnSpc>
                <a:spcPct val="90000"/>
              </a:lnSpc>
              <a:spcBef>
                <a:spcPts val="1000"/>
              </a:spcBef>
              <a:spcAft>
                <a:spcPts val="0"/>
              </a:spcAft>
              <a:buClr>
                <a:schemeClr val="dk1"/>
              </a:buClr>
              <a:buSzPts val="1800"/>
              <a:buNone/>
            </a:pPr>
            <a:r>
              <a:t/>
            </a:r>
            <a:endParaRPr sz="1800"/>
          </a:p>
          <a:p>
            <a:pPr indent="-228600" lvl="0" marL="457200" rtl="0" algn="l">
              <a:lnSpc>
                <a:spcPct val="90000"/>
              </a:lnSpc>
              <a:spcBef>
                <a:spcPts val="1000"/>
              </a:spcBef>
              <a:spcAft>
                <a:spcPts val="0"/>
              </a:spcAft>
              <a:buClr>
                <a:schemeClr val="dk1"/>
              </a:buClr>
              <a:buSzPts val="1800"/>
              <a:buNone/>
            </a:pPr>
            <a:r>
              <a:t/>
            </a:r>
            <a:endParaRPr sz="1800"/>
          </a:p>
          <a:p>
            <a:pPr indent="-228600" lvl="0" marL="457200" rtl="0" algn="l">
              <a:lnSpc>
                <a:spcPct val="90000"/>
              </a:lnSpc>
              <a:spcBef>
                <a:spcPts val="1000"/>
              </a:spcBef>
              <a:spcAft>
                <a:spcPts val="0"/>
              </a:spcAft>
              <a:buClr>
                <a:schemeClr val="dk1"/>
              </a:buClr>
              <a:buSzPts val="1800"/>
              <a:buNone/>
            </a:pPr>
            <a:r>
              <a:t/>
            </a:r>
            <a:endParaRPr sz="1800"/>
          </a:p>
          <a:p>
            <a:pPr indent="-228600" lvl="0" marL="457200" rtl="0" algn="l">
              <a:lnSpc>
                <a:spcPct val="90000"/>
              </a:lnSpc>
              <a:spcBef>
                <a:spcPts val="1000"/>
              </a:spcBef>
              <a:spcAft>
                <a:spcPts val="0"/>
              </a:spcAft>
              <a:buClr>
                <a:schemeClr val="dk1"/>
              </a:buClr>
              <a:buSzPts val="1800"/>
              <a:buNone/>
            </a:pPr>
            <a:r>
              <a:t/>
            </a:r>
            <a:endParaRPr sz="1800"/>
          </a:p>
          <a:p>
            <a:pPr indent="-342900" lvl="0" marL="457200" rtl="0" algn="l">
              <a:lnSpc>
                <a:spcPct val="90000"/>
              </a:lnSpc>
              <a:spcBef>
                <a:spcPts val="1000"/>
              </a:spcBef>
              <a:spcAft>
                <a:spcPts val="0"/>
              </a:spcAft>
              <a:buSzPts val="1800"/>
              <a:buNone/>
            </a:pPr>
            <a:r>
              <a:rPr lang="en-US" sz="1800"/>
              <a:t>        </a:t>
            </a:r>
            <a:r>
              <a:rPr b="1" lang="en-US" sz="1800"/>
              <a:t>Solution:</a:t>
            </a:r>
            <a:r>
              <a:rPr lang="en-US" sz="1800"/>
              <a:t> </a:t>
            </a:r>
            <a:endParaRPr/>
          </a:p>
          <a:p>
            <a:pPr indent="-342900" lvl="0" marL="457200" rtl="0" algn="l">
              <a:lnSpc>
                <a:spcPct val="90000"/>
              </a:lnSpc>
              <a:spcBef>
                <a:spcPts val="1000"/>
              </a:spcBef>
              <a:spcAft>
                <a:spcPts val="0"/>
              </a:spcAft>
              <a:buSzPts val="1800"/>
              <a:buNone/>
            </a:pPr>
            <a:r>
              <a:rPr lang="en-US" sz="1800"/>
              <a:t>       Added the type="submit" attribute to the button element to specify its behavior as a form submission trigger.</a:t>
            </a:r>
            <a:br>
              <a:rPr lang="en-US" sz="1800"/>
            </a:br>
            <a:endParaRPr sz="1800"/>
          </a:p>
        </p:txBody>
      </p:sp>
      <p:pic>
        <p:nvPicPr>
          <p:cNvPr id="140" name="Google Shape;140;p18"/>
          <p:cNvPicPr preferRelativeResize="0"/>
          <p:nvPr/>
        </p:nvPicPr>
        <p:blipFill rotWithShape="1">
          <a:blip r:embed="rId3">
            <a:alphaModFix/>
          </a:blip>
          <a:srcRect b="0" l="0" r="0" t="0"/>
          <a:stretch/>
        </p:blipFill>
        <p:spPr>
          <a:xfrm>
            <a:off x="2999656" y="5301208"/>
            <a:ext cx="4713854" cy="504056"/>
          </a:xfrm>
          <a:prstGeom prst="rect">
            <a:avLst/>
          </a:prstGeom>
          <a:noFill/>
          <a:ln>
            <a:noFill/>
          </a:ln>
        </p:spPr>
      </p:pic>
      <p:pic>
        <p:nvPicPr>
          <p:cNvPr id="141" name="Google Shape;141;p18"/>
          <p:cNvPicPr preferRelativeResize="0"/>
          <p:nvPr/>
        </p:nvPicPr>
        <p:blipFill rotWithShape="1">
          <a:blip r:embed="rId4">
            <a:alphaModFix/>
          </a:blip>
          <a:srcRect b="0" l="0" r="0" t="0"/>
          <a:stretch/>
        </p:blipFill>
        <p:spPr>
          <a:xfrm>
            <a:off x="2207568" y="2204864"/>
            <a:ext cx="3610479" cy="3334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400"/>
              <a:t>Final code after Debugging</a:t>
            </a:r>
            <a:r>
              <a:rPr lang="en-US" sz="2400"/>
              <a:t>:</a:t>
            </a:r>
            <a:endParaRPr/>
          </a:p>
        </p:txBody>
      </p:sp>
      <p:sp>
        <p:nvSpPr>
          <p:cNvPr id="147" name="Google Shape;147;p19"/>
          <p:cNvSpPr txBox="1"/>
          <p:nvPr>
            <p:ph idx="1" type="body"/>
          </p:nvPr>
        </p:nvSpPr>
        <p:spPr>
          <a:xfrm>
            <a:off x="838200" y="1571612"/>
            <a:ext cx="5181600" cy="4605351"/>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148" name="Google Shape;148;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pic>
        <p:nvPicPr>
          <p:cNvPr id="149" name="Google Shape;149;p19"/>
          <p:cNvPicPr preferRelativeResize="0"/>
          <p:nvPr/>
        </p:nvPicPr>
        <p:blipFill rotWithShape="1">
          <a:blip r:embed="rId3">
            <a:alphaModFix/>
          </a:blip>
          <a:srcRect b="0" l="0" r="0" t="0"/>
          <a:stretch/>
        </p:blipFill>
        <p:spPr>
          <a:xfrm>
            <a:off x="6096000" y="1643050"/>
            <a:ext cx="5578229" cy="4517694"/>
          </a:xfrm>
          <a:prstGeom prst="rect">
            <a:avLst/>
          </a:prstGeom>
          <a:noFill/>
          <a:ln>
            <a:noFill/>
          </a:ln>
        </p:spPr>
      </p:pic>
      <p:pic>
        <p:nvPicPr>
          <p:cNvPr id="150" name="Google Shape;150;p19"/>
          <p:cNvPicPr preferRelativeResize="0"/>
          <p:nvPr/>
        </p:nvPicPr>
        <p:blipFill rotWithShape="1">
          <a:blip r:embed="rId4">
            <a:alphaModFix/>
          </a:blip>
          <a:srcRect b="0" l="0" r="0" t="0"/>
          <a:stretch/>
        </p:blipFill>
        <p:spPr>
          <a:xfrm>
            <a:off x="762000" y="1584071"/>
            <a:ext cx="5257800" cy="45766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t/>
            </a:r>
            <a:endParaRPr/>
          </a:p>
        </p:txBody>
      </p:sp>
      <p:sp>
        <p:nvSpPr>
          <p:cNvPr id="156" name="Google Shape;156;p20"/>
          <p:cNvSpPr txBox="1"/>
          <p:nvPr>
            <p:ph idx="1" type="body"/>
          </p:nvPr>
        </p:nvSpPr>
        <p:spPr>
          <a:xfrm>
            <a:off x="838200" y="2500307"/>
            <a:ext cx="10515600" cy="3676656"/>
          </a:xfrm>
          <a:prstGeom prst="rect">
            <a:avLst/>
          </a:prstGeom>
          <a:noFill/>
          <a:ln>
            <a:noFill/>
          </a:ln>
        </p:spPr>
        <p:txBody>
          <a:bodyPr anchorCtr="0" anchor="t" bIns="45700" lIns="91425" spcFirstLastPara="1" rIns="91425" wrap="square" tIns="45700">
            <a:normAutofit fontScale="92500" lnSpcReduction="20000"/>
          </a:bodyPr>
          <a:lstStyle/>
          <a:p>
            <a:pPr indent="-342900" lvl="0" marL="457200" rtl="0" algn="l">
              <a:lnSpc>
                <a:spcPct val="90000"/>
              </a:lnSpc>
              <a:spcBef>
                <a:spcPts val="1000"/>
              </a:spcBef>
              <a:spcAft>
                <a:spcPts val="0"/>
              </a:spcAft>
              <a:buClr>
                <a:schemeClr val="dk1"/>
              </a:buClr>
              <a:buSzPct val="69498"/>
              <a:buChar char="•"/>
            </a:pPr>
            <a:r>
              <a:rPr b="1" lang="en-US"/>
              <a:t>Conclusion:</a:t>
            </a:r>
            <a:endParaRPr/>
          </a:p>
          <a:p>
            <a:pPr indent="-342900" lvl="0" marL="457200" rtl="0" algn="l">
              <a:lnSpc>
                <a:spcPct val="90000"/>
              </a:lnSpc>
              <a:spcBef>
                <a:spcPts val="1000"/>
              </a:spcBef>
              <a:spcAft>
                <a:spcPts val="0"/>
              </a:spcAft>
              <a:buSzPct val="69498"/>
              <a:buNone/>
            </a:pPr>
            <a:r>
              <a:rPr b="1" lang="en-US"/>
              <a:t>      Identified Bugs:</a:t>
            </a:r>
            <a:r>
              <a:rPr lang="en-US"/>
              <a:t> We found several problems in the code, like issues with how the app handles user input and displays notes.</a:t>
            </a:r>
            <a:endParaRPr/>
          </a:p>
          <a:p>
            <a:pPr indent="-342900" lvl="0" marL="457200" rtl="0" algn="l">
              <a:lnSpc>
                <a:spcPct val="90000"/>
              </a:lnSpc>
              <a:spcBef>
                <a:spcPts val="1000"/>
              </a:spcBef>
              <a:spcAft>
                <a:spcPts val="0"/>
              </a:spcAft>
              <a:buSzPct val="69498"/>
              <a:buNone/>
            </a:pPr>
            <a:r>
              <a:rPr b="1" lang="en-US"/>
              <a:t>      Solutions:</a:t>
            </a:r>
            <a:r>
              <a:rPr lang="en-US"/>
              <a:t> We fixed these bugs by updating the code to handle user actions correctly, like adding new notes and showing them on the page.</a:t>
            </a:r>
            <a:endParaRPr/>
          </a:p>
          <a:p>
            <a:pPr indent="-342900" lvl="0" marL="457200" rtl="0" algn="l">
              <a:lnSpc>
                <a:spcPct val="90000"/>
              </a:lnSpc>
              <a:spcBef>
                <a:spcPts val="1000"/>
              </a:spcBef>
              <a:spcAft>
                <a:spcPts val="0"/>
              </a:spcAft>
              <a:buSzPct val="69498"/>
              <a:buNone/>
            </a:pPr>
            <a:r>
              <a:rPr b="1" lang="en-US"/>
              <a:t>      Reliability and Functionality:</a:t>
            </a:r>
            <a:r>
              <a:rPr lang="en-US"/>
              <a:t> By testing and debugging our code, we can ensure that our software works well and meets users' needs. This is crucial for making reliable and functional applications that people enjoy using.</a:t>
            </a:r>
            <a:br>
              <a:rPr lang="en-US"/>
            </a:br>
            <a:r>
              <a:rPr lang="en-US"/>
              <a:t> </a:t>
            </a:r>
            <a:br>
              <a:rPr lang="en-US"/>
            </a:br>
            <a:endParaRPr/>
          </a:p>
        </p:txBody>
      </p:sp>
      <p:pic>
        <p:nvPicPr>
          <p:cNvPr id="157" name="Google Shape;157;p20"/>
          <p:cNvPicPr preferRelativeResize="0"/>
          <p:nvPr/>
        </p:nvPicPr>
        <p:blipFill rotWithShape="1">
          <a:blip r:embed="rId3">
            <a:alphaModFix/>
          </a:blip>
          <a:srcRect b="0" l="0" r="0" t="0"/>
          <a:stretch/>
        </p:blipFill>
        <p:spPr>
          <a:xfrm>
            <a:off x="695400" y="0"/>
            <a:ext cx="8640960" cy="24482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