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ato Black"/>
      <p:bold r:id="rId17"/>
      <p:boldItalic r:id="rId18"/>
    </p:embeddedFont>
    <p:embeddedFont>
      <p:font typeface="Libre Baskerville"/>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kJ3xvFLwtJKYP4uzvlSU+Py79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bold.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ibreBaskervill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Black-bold.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Baskerville-regular.fntdata"/><Relationship Id="rId6" Type="http://schemas.openxmlformats.org/officeDocument/2006/relationships/slide" Target="slides/slide2.xml"/><Relationship Id="rId18" Type="http://schemas.openxmlformats.org/officeDocument/2006/relationships/font" Target="fonts/LatoBlack-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d35ce5a1f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d35ce5a1f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ed35ce5a1f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d35ce5a1f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d35ce5a1f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ed35ce5a1f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d35ce5a1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d35ce5a1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ed35ce5a1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d35ce5a1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d35ce5a1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ed35ce5a1f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d35ce5a1f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d35ce5a1f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ed35ce5a1f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d35ce5a1f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d35ce5a1f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ed35ce5a1f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d35ce5a1f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d35ce5a1f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ed35ce5a1f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d35ce5a1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d35ce5a1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ed35ce5a1f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18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b="0" i="0" lang="en-IN" sz="1800" u="none" cap="none" strike="noStrike">
                <a:solidFill>
                  <a:schemeClr val="dk1"/>
                </a:solidFill>
                <a:latin typeface="Calibri"/>
                <a:ea typeface="Calibri"/>
                <a:cs typeface="Calibri"/>
                <a:sym typeface="Calibri"/>
              </a:rPr>
              <a:t># Mention the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ed35ce5a1f_0_59"/>
          <p:cNvSpPr txBox="1"/>
          <p:nvPr>
            <p:ph type="title"/>
          </p:nvPr>
        </p:nvSpPr>
        <p:spPr>
          <a:xfrm>
            <a:off x="540000" y="97275"/>
            <a:ext cx="11160900" cy="106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Bonus Question </a:t>
            </a:r>
            <a:endParaRPr/>
          </a:p>
        </p:txBody>
      </p:sp>
      <p:sp>
        <p:nvSpPr>
          <p:cNvPr id="160" name="Google Shape;160;g2ed35ce5a1f_0_59"/>
          <p:cNvSpPr txBox="1"/>
          <p:nvPr>
            <p:ph idx="1" type="body"/>
          </p:nvPr>
        </p:nvSpPr>
        <p:spPr>
          <a:xfrm>
            <a:off x="-125" y="1744025"/>
            <a:ext cx="12192000" cy="5114100"/>
          </a:xfrm>
          <a:prstGeom prst="rect">
            <a:avLst/>
          </a:prstGeom>
        </p:spPr>
        <p:txBody>
          <a:bodyPr anchorCtr="0" anchor="t" bIns="45700" lIns="91425" spcFirstLastPara="1" rIns="91425" wrap="square" tIns="45700">
            <a:normAutofit/>
          </a:bodyPr>
          <a:lstStyle/>
          <a:p>
            <a:pPr indent="0" lvl="0" marL="12700" rtl="0" algn="l">
              <a:spcBef>
                <a:spcPts val="1000"/>
              </a:spcBef>
              <a:spcAft>
                <a:spcPts val="0"/>
              </a:spcAft>
              <a:buClr>
                <a:schemeClr val="dk1"/>
              </a:buClr>
              <a:buSzPts val="1100"/>
              <a:buFont typeface="Arial"/>
              <a:buNone/>
            </a:pPr>
            <a:r>
              <a:rPr lang="en-IN" sz="2100">
                <a:latin typeface="Arial"/>
                <a:ea typeface="Arial"/>
                <a:cs typeface="Arial"/>
                <a:sym typeface="Arial"/>
              </a:rPr>
              <a:t>1.</a:t>
            </a:r>
            <a:r>
              <a:rPr lang="en-IN" sz="210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sz="2100"/>
          </a:p>
          <a:p>
            <a:pPr indent="0" lvl="0" marL="0" rtl="0" algn="l">
              <a:spcBef>
                <a:spcPts val="1000"/>
              </a:spcBef>
              <a:spcAft>
                <a:spcPts val="0"/>
              </a:spcAft>
              <a:buNone/>
            </a:pPr>
            <a:r>
              <a:rPr lang="en-IN"/>
              <a:t>ANS:</a:t>
            </a:r>
            <a:endParaRPr/>
          </a:p>
          <a:p>
            <a:pPr indent="0" lvl="0" marL="0" marR="190500" rtl="0" algn="l">
              <a:lnSpc>
                <a:spcPct val="115000"/>
              </a:lnSpc>
              <a:spcBef>
                <a:spcPts val="1400"/>
              </a:spcBef>
              <a:spcAft>
                <a:spcPts val="0"/>
              </a:spcAft>
              <a:buClr>
                <a:schemeClr val="dk1"/>
              </a:buClr>
              <a:buSzPts val="1100"/>
              <a:buFont typeface="Arial"/>
              <a:buNone/>
            </a:pPr>
            <a:r>
              <a:rPr lang="en-IN" sz="1600">
                <a:highlight>
                  <a:srgbClr val="FFFFFF"/>
                </a:highlight>
                <a:latin typeface="Arial"/>
                <a:ea typeface="Arial"/>
                <a:cs typeface="Arial"/>
                <a:sym typeface="Arial"/>
              </a:rPr>
              <a:t>The candidates choosing only software engineering, after the specialization computer science and engineering</a:t>
            </a:r>
            <a:endParaRPr sz="1400">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lang="en-IN" sz="1700">
                <a:highlight>
                  <a:srgbClr val="FFFFFF"/>
                </a:highlight>
                <a:latin typeface="Arial"/>
                <a:ea typeface="Arial"/>
                <a:cs typeface="Arial"/>
                <a:sym typeface="Arial"/>
              </a:rPr>
              <a:t>The Avg Salary of the candidates is 348043.47826086957 which is more than 3 Lakhs</a:t>
            </a:r>
            <a:endParaRPr sz="1700">
              <a:highlight>
                <a:srgbClr val="FFFFFF"/>
              </a:highlight>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IN" sz="2100">
                <a:solidFill>
                  <a:srgbClr val="FF0000"/>
                </a:solidFill>
                <a:highlight>
                  <a:srgbClr val="FFFFFF"/>
                </a:highlight>
                <a:latin typeface="Arial"/>
                <a:ea typeface="Arial"/>
                <a:cs typeface="Arial"/>
                <a:sym typeface="Arial"/>
              </a:rPr>
              <a:t>So the claim fails</a:t>
            </a:r>
            <a:endParaRPr sz="2100">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ed35ce5a1f_0_7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Conclusion</a:t>
            </a:r>
            <a:endParaRPr/>
          </a:p>
        </p:txBody>
      </p:sp>
      <p:sp>
        <p:nvSpPr>
          <p:cNvPr id="167" name="Google Shape;167;g2ed35ce5a1f_0_73"/>
          <p:cNvSpPr txBox="1"/>
          <p:nvPr>
            <p:ph idx="1" type="body"/>
          </p:nvPr>
        </p:nvSpPr>
        <p:spPr>
          <a:xfrm>
            <a:off x="528075" y="1514725"/>
            <a:ext cx="11339700" cy="5343300"/>
          </a:xfrm>
          <a:prstGeom prst="rect">
            <a:avLst/>
          </a:prstGeom>
        </p:spPr>
        <p:txBody>
          <a:bodyPr anchorCtr="0" anchor="t" bIns="45700" lIns="91425" spcFirstLastPara="1" rIns="91425" wrap="square" tIns="45700">
            <a:normAutofit fontScale="77500" lnSpcReduction="10000"/>
          </a:bodyPr>
          <a:lstStyle/>
          <a:p>
            <a:pPr indent="0" lvl="0" marL="0" rtl="0" algn="l">
              <a:lnSpc>
                <a:spcPct val="115000"/>
              </a:lnSpc>
              <a:spcBef>
                <a:spcPts val="1200"/>
              </a:spcBef>
              <a:spcAft>
                <a:spcPts val="0"/>
              </a:spcAft>
              <a:buNone/>
            </a:pPr>
            <a:r>
              <a:rPr lang="en-IN"/>
              <a:t>-</a:t>
            </a:r>
            <a:r>
              <a:rPr lang="en-IN"/>
              <a:t>Working on web scraping and data analysis projects has been both rewarding and challenging.</a:t>
            </a:r>
            <a:endParaRPr/>
          </a:p>
          <a:p>
            <a:pPr indent="0" lvl="0" marL="0" rtl="0" algn="l">
              <a:lnSpc>
                <a:spcPct val="115000"/>
              </a:lnSpc>
              <a:spcBef>
                <a:spcPts val="1200"/>
              </a:spcBef>
              <a:spcAft>
                <a:spcPts val="0"/>
              </a:spcAft>
              <a:buNone/>
            </a:pPr>
            <a:r>
              <a:rPr lang="en-IN"/>
              <a:t>-Web scraping posed challenges such as handling dynamic web pages, dealing with anti-scraping measures, and ensuring data integrity and quality.</a:t>
            </a:r>
            <a:endParaRPr/>
          </a:p>
          <a:p>
            <a:pPr indent="0" lvl="0" marL="0" rtl="0" algn="l">
              <a:lnSpc>
                <a:spcPct val="115000"/>
              </a:lnSpc>
              <a:spcBef>
                <a:spcPts val="1200"/>
              </a:spcBef>
              <a:spcAft>
                <a:spcPts val="0"/>
              </a:spcAft>
              <a:buNone/>
            </a:pPr>
            <a:r>
              <a:rPr lang="en-IN"/>
              <a:t>-However, by employing the right tools and techniques to overcome these challenges, I was able to gather valuable data for analysis.</a:t>
            </a:r>
            <a:endParaRPr/>
          </a:p>
          <a:p>
            <a:pPr indent="0" lvl="0" marL="0" rtl="0" algn="l">
              <a:lnSpc>
                <a:spcPct val="115000"/>
              </a:lnSpc>
              <a:spcBef>
                <a:spcPts val="1200"/>
              </a:spcBef>
              <a:spcAft>
                <a:spcPts val="0"/>
              </a:spcAft>
              <a:buNone/>
            </a:pPr>
            <a:r>
              <a:rPr lang="en-IN"/>
              <a:t>-Moreover, conducting data analysis offered opportunities to gain insights, identify patterns, and draw meaningful conclusions from the data.</a:t>
            </a:r>
            <a:endParaRPr/>
          </a:p>
          <a:p>
            <a:pPr indent="0" lvl="0" marL="0" rtl="0" algn="l">
              <a:lnSpc>
                <a:spcPct val="115000"/>
              </a:lnSpc>
              <a:spcBef>
                <a:spcPts val="1200"/>
              </a:spcBef>
              <a:spcAft>
                <a:spcPts val="0"/>
              </a:spcAft>
              <a:buNone/>
            </a:pPr>
            <a:r>
              <a:rPr lang="en-IN"/>
              <a:t>-Overall, the experience improved my skills in data collection, cleaning, analysis, and visualization, while also underscoring the importance of perseverance and problem-solving in overcoming project challenges.</a:t>
            </a:r>
            <a:endParaRPr/>
          </a:p>
          <a:p>
            <a:pPr indent="0" lvl="0" marL="0" rtl="0" algn="l">
              <a:lnSpc>
                <a:spcPct val="115000"/>
              </a:lnSpc>
              <a:spcBef>
                <a:spcPts val="1200"/>
              </a:spcBef>
              <a:spcAft>
                <a:spcPts val="0"/>
              </a:spcAft>
              <a:buClr>
                <a:schemeClr val="dk1"/>
              </a:buClr>
              <a:buSzPct val="39285"/>
              <a:buFont typeface="Arial"/>
              <a:buNone/>
            </a:pPr>
            <a:r>
              <a:t/>
            </a:r>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73" name="Google Shape;173;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37800" y="1299200"/>
            <a:ext cx="10442100" cy="3124500"/>
          </a:xfrm>
          <a:prstGeom prst="rect">
            <a:avLst/>
          </a:prstGeom>
          <a:noFill/>
          <a:ln>
            <a:noFill/>
          </a:ln>
        </p:spPr>
        <p:txBody>
          <a:bodyPr anchorCtr="0" anchor="t" bIns="45700" lIns="91425" spcFirstLastPara="1" rIns="91425" wrap="square" tIns="45700">
            <a:spAutoFit/>
          </a:bodyPr>
          <a:lstStyle/>
          <a:p>
            <a:pPr indent="-311150" lvl="0" marL="285750" marR="0" rtl="0" algn="l">
              <a:lnSpc>
                <a:spcPct val="100000"/>
              </a:lnSpc>
              <a:spcBef>
                <a:spcPts val="0"/>
              </a:spcBef>
              <a:spcAft>
                <a:spcPts val="0"/>
              </a:spcAft>
              <a:buClr>
                <a:schemeClr val="dk1"/>
              </a:buClr>
              <a:buSzPts val="2200"/>
              <a:buFont typeface="Calibri"/>
              <a:buChar char="•"/>
            </a:pPr>
            <a:r>
              <a:rPr b="1" lang="en-IN" sz="1700">
                <a:solidFill>
                  <a:schemeClr val="dk1"/>
                </a:solidFill>
                <a:highlight>
                  <a:srgbClr val="FFFFFF"/>
                </a:highlight>
                <a:latin typeface="Calibri"/>
                <a:ea typeface="Calibri"/>
                <a:cs typeface="Calibri"/>
                <a:sym typeface="Calibri"/>
              </a:rPr>
              <a:t>I am a BCA graduate with a deep passion for data science.</a:t>
            </a:r>
            <a:endParaRPr b="1" sz="1700">
              <a:solidFill>
                <a:schemeClr val="dk1"/>
              </a:solidFill>
              <a:highlight>
                <a:srgbClr val="FFFFFF"/>
              </a:highlight>
              <a:latin typeface="Calibri"/>
              <a:ea typeface="Calibri"/>
              <a:cs typeface="Calibri"/>
              <a:sym typeface="Calibri"/>
            </a:endParaRPr>
          </a:p>
          <a:p>
            <a:pPr indent="0" lvl="0" marL="457200" marR="0" rtl="0" algn="l">
              <a:lnSpc>
                <a:spcPct val="100000"/>
              </a:lnSpc>
              <a:spcBef>
                <a:spcPts val="0"/>
              </a:spcBef>
              <a:spcAft>
                <a:spcPts val="0"/>
              </a:spcAft>
              <a:buNone/>
            </a:pPr>
            <a:r>
              <a:t/>
            </a:r>
            <a:endParaRPr b="1" sz="1300">
              <a:solidFill>
                <a:schemeClr val="dk1"/>
              </a:solidFill>
              <a:highlight>
                <a:srgbClr val="FFFFFF"/>
              </a:highlight>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Throughout my academic journey, I have honed strong problem-solving skills and developed an analytical mindset.</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My interest in data science is driven by its potential to extract meaningful insights from complex datasets, enabling informed decision-making and fostering innovation across various industries.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Although I lack prior work experience, I am enthusiastic about diving into the field and contributing to impactful projects.</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Here is my linkedin profile link https://www.linkedin.com/in/atdeepdamle/</a:t>
            </a:r>
            <a:endParaRPr b="1"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Agenda</a:t>
            </a:r>
            <a:endParaRPr b="1">
              <a:solidFill>
                <a:srgbClr val="FF0000"/>
              </a:solidFill>
            </a:endParaRPr>
          </a:p>
        </p:txBody>
      </p:sp>
      <p:sp>
        <p:nvSpPr>
          <p:cNvPr id="111" name="Google Shape;111;p4"/>
          <p:cNvSpPr txBox="1"/>
          <p:nvPr>
            <p:ph idx="1" type="body"/>
          </p:nvPr>
        </p:nvSpPr>
        <p:spPr>
          <a:xfrm>
            <a:off x="684875" y="1343825"/>
            <a:ext cx="10515600" cy="45483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spcBef>
                <a:spcPts val="1000"/>
              </a:spcBef>
              <a:spcAft>
                <a:spcPts val="0"/>
              </a:spcAft>
              <a:buClr>
                <a:schemeClr val="dk1"/>
              </a:buClr>
              <a:buSzPts val="358"/>
              <a:buNone/>
            </a:pPr>
            <a:r>
              <a:rPr b="1" lang="en-IN" sz="5653"/>
              <a:t>Objective of the Project</a:t>
            </a:r>
            <a:endParaRPr b="1" sz="5653"/>
          </a:p>
          <a:p>
            <a:pPr indent="-332380" lvl="0" marL="457200" rtl="0" algn="l">
              <a:spcBef>
                <a:spcPts val="1000"/>
              </a:spcBef>
              <a:spcAft>
                <a:spcPts val="0"/>
              </a:spcAft>
              <a:buSzPct val="94370"/>
              <a:buFont typeface="Arial"/>
              <a:buChar char="-"/>
            </a:pPr>
            <a:r>
              <a:rPr lang="en-IN" sz="5328">
                <a:latin typeface="Arial"/>
                <a:ea typeface="Arial"/>
                <a:cs typeface="Arial"/>
                <a:sym typeface="Arial"/>
              </a:rPr>
              <a:t>To perform EDA on the data-set of students with various courses done and to check for the insights and drive conclusion with the data backed up </a:t>
            </a:r>
            <a:endParaRPr sz="5328">
              <a:latin typeface="Arial"/>
              <a:ea typeface="Arial"/>
              <a:cs typeface="Arial"/>
              <a:sym typeface="Arial"/>
            </a:endParaRPr>
          </a:p>
          <a:p>
            <a:pPr indent="0" lvl="0" marL="457200" rtl="0" algn="l">
              <a:spcBef>
                <a:spcPts val="1000"/>
              </a:spcBef>
              <a:spcAft>
                <a:spcPts val="0"/>
              </a:spcAft>
              <a:buNone/>
            </a:pPr>
            <a:r>
              <a:t/>
            </a:r>
            <a:endParaRPr b="1" sz="3578">
              <a:latin typeface="Arial"/>
              <a:ea typeface="Arial"/>
              <a:cs typeface="Arial"/>
              <a:sym typeface="Arial"/>
            </a:endParaRPr>
          </a:p>
          <a:p>
            <a:pPr indent="0" lvl="0" marL="457200" rtl="0" algn="l">
              <a:spcBef>
                <a:spcPts val="1000"/>
              </a:spcBef>
              <a:spcAft>
                <a:spcPts val="0"/>
              </a:spcAft>
              <a:buNone/>
            </a:pPr>
            <a:r>
              <a:t/>
            </a:r>
            <a:endParaRPr b="1" sz="3578">
              <a:latin typeface="Arial"/>
              <a:ea typeface="Arial"/>
              <a:cs typeface="Arial"/>
              <a:sym typeface="Arial"/>
            </a:endParaRPr>
          </a:p>
          <a:p>
            <a:pPr indent="0" lvl="0" marL="457200" rtl="0" algn="l">
              <a:spcBef>
                <a:spcPts val="1000"/>
              </a:spcBef>
              <a:spcAft>
                <a:spcPts val="0"/>
              </a:spcAft>
              <a:buNone/>
            </a:pPr>
            <a:r>
              <a:t/>
            </a:r>
            <a:endParaRPr b="1" sz="3578">
              <a:latin typeface="Arial"/>
              <a:ea typeface="Arial"/>
              <a:cs typeface="Arial"/>
              <a:sym typeface="Arial"/>
            </a:endParaRPr>
          </a:p>
          <a:p>
            <a:pPr indent="0" lvl="0" marL="0" rtl="0" algn="l">
              <a:spcBef>
                <a:spcPts val="1000"/>
              </a:spcBef>
              <a:spcAft>
                <a:spcPts val="0"/>
              </a:spcAft>
              <a:buNone/>
            </a:pPr>
            <a:r>
              <a:rPr b="1" lang="en-IN" sz="5401"/>
              <a:t>Process Followed </a:t>
            </a:r>
            <a:endParaRPr b="1" sz="5401"/>
          </a:p>
          <a:p>
            <a:pPr indent="0" lvl="0" marL="0" rtl="0" algn="l">
              <a:spcBef>
                <a:spcPts val="1000"/>
              </a:spcBef>
              <a:spcAft>
                <a:spcPts val="0"/>
              </a:spcAft>
              <a:buNone/>
            </a:pPr>
            <a:r>
              <a:rPr lang="en-IN" sz="4278"/>
              <a:t>-</a:t>
            </a:r>
            <a:r>
              <a:rPr lang="en-IN" sz="5246">
                <a:latin typeface="Arial"/>
                <a:ea typeface="Arial"/>
                <a:cs typeface="Arial"/>
                <a:sym typeface="Arial"/>
              </a:rPr>
              <a:t>I conducted univariate analysis to understand the distributions of numerical and categorical variables through histograms, boxplots, and countplots. </a:t>
            </a:r>
            <a:r>
              <a:rPr lang="en-IN" sz="4914">
                <a:latin typeface="Arial"/>
                <a:ea typeface="Arial"/>
                <a:cs typeface="Arial"/>
                <a:sym typeface="Arial"/>
              </a:rPr>
              <a:t>•</a:t>
            </a:r>
            <a:r>
              <a:rPr lang="en-IN" sz="5914"/>
              <a:t>Additionally, bivariate analysis was performed to explore relationships between variables, including scatter plots to examine the relationship between salary and percentage in 10th grade, swarm plots to visualize the relationship between gender and specialization, and a stacked bar plot to analyze the distribution of placements based on gender.</a:t>
            </a:r>
            <a:r>
              <a:rPr lang="en-IN" sz="4741"/>
              <a:t> </a:t>
            </a:r>
            <a:endParaRPr sz="4741"/>
          </a:p>
          <a:p>
            <a:pPr indent="0" lvl="0" marL="0" rtl="0" algn="l">
              <a:spcBef>
                <a:spcPts val="1000"/>
              </a:spcBef>
              <a:spcAft>
                <a:spcPts val="0"/>
              </a:spcAft>
              <a:buNone/>
            </a:pPr>
            <a:r>
              <a:t/>
            </a:r>
            <a:endParaRPr b="1" sz="4073">
              <a:latin typeface="Arial"/>
              <a:ea typeface="Arial"/>
              <a:cs typeface="Arial"/>
              <a:sym typeface="Arial"/>
            </a:endParaRPr>
          </a:p>
          <a:p>
            <a:pPr indent="0" lvl="0" marL="0" rtl="0" algn="l">
              <a:spcBef>
                <a:spcPts val="1000"/>
              </a:spcBef>
              <a:spcAft>
                <a:spcPts val="0"/>
              </a:spcAft>
              <a:buClr>
                <a:schemeClr val="dk1"/>
              </a:buClr>
              <a:buSzPct val="28888"/>
              <a:buNone/>
            </a:pPr>
            <a:r>
              <a:t/>
            </a:r>
            <a:endParaRPr b="1" sz="3807"/>
          </a:p>
          <a:p>
            <a:pPr indent="0" lvl="0" marL="0" rtl="0" algn="l">
              <a:spcBef>
                <a:spcPts val="1000"/>
              </a:spcBef>
              <a:spcAft>
                <a:spcPts val="0"/>
              </a:spcAft>
              <a:buClr>
                <a:schemeClr val="dk1"/>
              </a:buClr>
              <a:buSzPct val="39285"/>
              <a:buNone/>
            </a:pPr>
            <a:r>
              <a:t/>
            </a:r>
            <a:endParaRPr b="1"/>
          </a:p>
          <a:p>
            <a:pPr indent="0" lvl="0" marL="0" rtl="0" algn="l">
              <a:spcBef>
                <a:spcPts val="1000"/>
              </a:spcBef>
              <a:spcAft>
                <a:spcPts val="0"/>
              </a:spcAft>
              <a:buClr>
                <a:schemeClr val="dk1"/>
              </a:buClr>
              <a:buSzPct val="39285"/>
              <a:buFont typeface="Arial"/>
              <a:buNone/>
            </a:pPr>
            <a:r>
              <a:t/>
            </a:r>
            <a:endParaRPr b="1"/>
          </a:p>
          <a:p>
            <a:pPr indent="0" lvl="0" marL="97790" rtl="0" algn="l">
              <a:lnSpc>
                <a:spcPct val="90000"/>
              </a:lnSpc>
              <a:spcBef>
                <a:spcPts val="1000"/>
              </a:spcBef>
              <a:spcAft>
                <a:spcPts val="0"/>
              </a:spcAft>
              <a:buClr>
                <a:schemeClr val="dk1"/>
              </a:buClr>
              <a:buSzPct val="1000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d35ce5a1f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IN"/>
              <a:t>Summary of the Data </a:t>
            </a:r>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118" name="Google Shape;118;g2ed35ce5a1f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The dataset comprises approximately 40 independent variables and 4000 data points, featuring both continuous and categorical variables. Each candidate in the dataset is uniquely identified by a specific identifier. The table below provides detailed information about the original dataset.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ed35ce5a1f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IN"/>
              <a:t>Exploratory Data Analysis: </a:t>
            </a:r>
            <a:endParaRPr/>
          </a:p>
          <a:p>
            <a:pPr indent="0" lvl="0" marL="0" rtl="0" algn="l">
              <a:spcBef>
                <a:spcPts val="0"/>
              </a:spcBef>
              <a:spcAft>
                <a:spcPts val="0"/>
              </a:spcAft>
              <a:buClr>
                <a:schemeClr val="dk1"/>
              </a:buClr>
              <a:buSzPts val="990"/>
              <a:buFont typeface="Arial"/>
              <a:buNone/>
            </a:pPr>
            <a:r>
              <a:t/>
            </a:r>
            <a:endParaRPr/>
          </a:p>
          <a:p>
            <a:pPr indent="0" lvl="0" marL="457200" rtl="0" algn="l">
              <a:spcBef>
                <a:spcPts val="0"/>
              </a:spcBef>
              <a:spcAft>
                <a:spcPts val="0"/>
              </a:spcAft>
              <a:buNone/>
            </a:pPr>
            <a:r>
              <a:rPr lang="en-IN"/>
              <a:t>Data Import</a:t>
            </a:r>
            <a:endParaRPr/>
          </a:p>
        </p:txBody>
      </p:sp>
      <p:sp>
        <p:nvSpPr>
          <p:cNvPr id="125" name="Google Shape;125;g2ed35ce5a1f_0_20"/>
          <p:cNvSpPr txBox="1"/>
          <p:nvPr>
            <p:ph idx="1" type="body"/>
          </p:nvPr>
        </p:nvSpPr>
        <p:spPr>
          <a:xfrm>
            <a:off x="838200" y="2911350"/>
            <a:ext cx="10515600" cy="32655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sz="1800">
                <a:latin typeface="Arial"/>
                <a:ea typeface="Arial"/>
                <a:cs typeface="Arial"/>
                <a:sym typeface="Arial"/>
              </a:rPr>
              <a:t>•</a:t>
            </a:r>
            <a:r>
              <a:rPr lang="en-IN"/>
              <a:t>Data was downloaded from the given link and imported to the dataframe with the below code.</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IN"/>
              <a:t>df = pd.read_csv(r"C:\Users\bunty\Downloads\data.xlsx - Sheet1.csv")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d35ce5a1f_0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 Cleaning</a:t>
            </a:r>
            <a:endParaRPr/>
          </a:p>
        </p:txBody>
      </p:sp>
      <p:sp>
        <p:nvSpPr>
          <p:cNvPr id="132" name="Google Shape;132;g2ed35ce5a1f_0_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3800"/>
              <a:t>The DOL column contains both present values and dates. Therefore, two separate dataframes were created: one with the DOL column containing only present values and the other with dates. This separation simplifies the calculation of the time worked by the employees who have left.</a:t>
            </a:r>
            <a:endParaRPr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ed35ce5a1f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 Manipulation</a:t>
            </a:r>
            <a:endParaRPr/>
          </a:p>
        </p:txBody>
      </p:sp>
      <p:sp>
        <p:nvSpPr>
          <p:cNvPr id="139" name="Google Shape;139;g2ed35ce5a1f_0_36"/>
          <p:cNvSpPr txBox="1"/>
          <p:nvPr>
            <p:ph idx="1" type="body"/>
          </p:nvPr>
        </p:nvSpPr>
        <p:spPr>
          <a:xfrm>
            <a:off x="546375" y="1450425"/>
            <a:ext cx="11154600" cy="50463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1018"/>
              <a:buFont typeface="Arial"/>
              <a:buNone/>
            </a:pPr>
            <a:r>
              <a:rPr lang="en-IN" sz="2390"/>
              <a:t>I manipulated the dataframe to uncover numerous answers to various questions.</a:t>
            </a:r>
            <a:endParaRPr sz="2390"/>
          </a:p>
          <a:p>
            <a:pPr indent="0" lvl="0" marL="12700" rtl="0" algn="l">
              <a:lnSpc>
                <a:spcPct val="70000"/>
              </a:lnSpc>
              <a:spcBef>
                <a:spcPts val="1200"/>
              </a:spcBef>
              <a:spcAft>
                <a:spcPts val="0"/>
              </a:spcAft>
              <a:buClr>
                <a:schemeClr val="dk1"/>
              </a:buClr>
              <a:buSzPts val="1018"/>
              <a:buFont typeface="Arial"/>
              <a:buNone/>
            </a:pPr>
            <a:r>
              <a:rPr lang="en-IN" sz="2350"/>
              <a:t>Created a dataframe where DOL has only dates</a:t>
            </a:r>
            <a:endParaRPr sz="2350"/>
          </a:p>
          <a:p>
            <a:pPr indent="0" lvl="0" marL="12700" rtl="0" algn="l">
              <a:lnSpc>
                <a:spcPct val="70000"/>
              </a:lnSpc>
              <a:spcBef>
                <a:spcPts val="500"/>
              </a:spcBef>
              <a:spcAft>
                <a:spcPts val="0"/>
              </a:spcAft>
              <a:buClr>
                <a:schemeClr val="dk1"/>
              </a:buClr>
              <a:buSzPts val="1018"/>
              <a:buFont typeface="Arial"/>
              <a:buNone/>
            </a:pPr>
            <a:r>
              <a:rPr lang="en-IN" sz="2165"/>
              <a:t>o</a:t>
            </a:r>
            <a:r>
              <a:rPr lang="en-IN" sz="1979">
                <a:solidFill>
                  <a:srgbClr val="FF0000"/>
                </a:solidFill>
              </a:rPr>
              <a:t>time_worked_df = df[df["DOL"] != "present"]</a:t>
            </a:r>
            <a:endParaRPr sz="1979">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165"/>
              <a:t>Created a column which has the time difference between the date of join and date of resignation</a:t>
            </a:r>
            <a:endParaRPr sz="2165"/>
          </a:p>
          <a:p>
            <a:pPr indent="0" lvl="0" marL="12700" rtl="0" algn="l">
              <a:lnSpc>
                <a:spcPct val="70000"/>
              </a:lnSpc>
              <a:spcBef>
                <a:spcPts val="500"/>
              </a:spcBef>
              <a:spcAft>
                <a:spcPts val="0"/>
              </a:spcAft>
              <a:buClr>
                <a:schemeClr val="dk1"/>
              </a:buClr>
              <a:buSzPts val="1018"/>
              <a:buFont typeface="Arial"/>
              <a:buNone/>
            </a:pPr>
            <a:r>
              <a:rPr lang="en-IN" sz="2165"/>
              <a:t>o</a:t>
            </a:r>
            <a:r>
              <a:rPr lang="en-IN" sz="1979">
                <a:solidFill>
                  <a:srgbClr val="FF0000"/>
                </a:solidFill>
              </a:rPr>
              <a:t>time_worked_df["time_of_work"] = time_worked_df["DOL"] - time_worked_df["DOJ"]</a:t>
            </a:r>
            <a:endParaRPr sz="1979">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165"/>
              <a:t>Created a dataframe where DOL has only present</a:t>
            </a:r>
            <a:endParaRPr sz="2165"/>
          </a:p>
          <a:p>
            <a:pPr indent="0" lvl="0" marL="12700" rtl="0" algn="l">
              <a:lnSpc>
                <a:spcPct val="70000"/>
              </a:lnSpc>
              <a:spcBef>
                <a:spcPts val="500"/>
              </a:spcBef>
              <a:spcAft>
                <a:spcPts val="0"/>
              </a:spcAft>
              <a:buClr>
                <a:schemeClr val="dk1"/>
              </a:buClr>
              <a:buSzPts val="1018"/>
              <a:buFont typeface="Arial"/>
              <a:buNone/>
            </a:pPr>
            <a:r>
              <a:rPr lang="en-IN" sz="2165"/>
              <a:t>o</a:t>
            </a:r>
            <a:r>
              <a:rPr lang="en-IN" sz="1979">
                <a:solidFill>
                  <a:srgbClr val="FF0000"/>
                </a:solidFill>
              </a:rPr>
              <a:t>present_df = df[df['DOL'] == "present"]</a:t>
            </a:r>
            <a:endParaRPr sz="1979">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165"/>
              <a:t>Created a df which have high salary</a:t>
            </a:r>
            <a:endParaRPr sz="2165"/>
          </a:p>
          <a:p>
            <a:pPr indent="0" lvl="0" marL="12700" rtl="0" algn="l">
              <a:lnSpc>
                <a:spcPct val="70000"/>
              </a:lnSpc>
              <a:spcBef>
                <a:spcPts val="500"/>
              </a:spcBef>
              <a:spcAft>
                <a:spcPts val="0"/>
              </a:spcAft>
              <a:buClr>
                <a:schemeClr val="dk1"/>
              </a:buClr>
              <a:buSzPts val="1018"/>
              <a:buFont typeface="Arial"/>
              <a:buNone/>
            </a:pPr>
            <a:r>
              <a:rPr lang="en-IN" sz="2165"/>
              <a:t>o</a:t>
            </a:r>
            <a:r>
              <a:rPr lang="en-IN" sz="1979">
                <a:solidFill>
                  <a:srgbClr val="FF0000"/>
                </a:solidFill>
              </a:rPr>
              <a:t>high_salary_df = df[df["Salary"] == 4000000.0]</a:t>
            </a:r>
            <a:endParaRPr sz="1979">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165"/>
              <a:t>Created a df which have 4 columns of high_salary_df</a:t>
            </a:r>
            <a:endParaRPr sz="2165"/>
          </a:p>
          <a:p>
            <a:pPr indent="0" lvl="0" marL="12700" rtl="0" algn="l">
              <a:lnSpc>
                <a:spcPct val="70000"/>
              </a:lnSpc>
              <a:spcBef>
                <a:spcPts val="500"/>
              </a:spcBef>
              <a:spcAft>
                <a:spcPts val="0"/>
              </a:spcAft>
              <a:buClr>
                <a:schemeClr val="dk1"/>
              </a:buClr>
              <a:buSzPts val="1018"/>
              <a:buFont typeface="Arial"/>
              <a:buNone/>
            </a:pPr>
            <a:r>
              <a:rPr lang="en-IN" sz="2165"/>
              <a:t>o</a:t>
            </a:r>
            <a:r>
              <a:rPr lang="en-IN" sz="1979">
                <a:solidFill>
                  <a:srgbClr val="FF0000"/>
                </a:solidFill>
              </a:rPr>
              <a:t>h_sal_df = high_salary_df[["ID","10percentage","12percentage","collegeGPA"]]</a:t>
            </a:r>
            <a:endParaRPr sz="1979">
              <a:solidFill>
                <a:srgbClr val="FF0000"/>
              </a:solidFill>
            </a:endParaRPr>
          </a:p>
          <a:p>
            <a:pPr indent="0" lvl="0" marL="0" rtl="0" algn="l">
              <a:lnSpc>
                <a:spcPct val="70000"/>
              </a:lnSpc>
              <a:spcBef>
                <a:spcPts val="1000"/>
              </a:spcBef>
              <a:spcAft>
                <a:spcPts val="0"/>
              </a:spcAft>
              <a:buSzPts val="1018"/>
              <a:buNone/>
            </a:pPr>
            <a:r>
              <a:t/>
            </a:r>
            <a:endParaRPr sz="259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ed35ce5a1f_0_45"/>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Data Manipulation</a:t>
            </a:r>
            <a:endParaRPr/>
          </a:p>
        </p:txBody>
      </p:sp>
      <p:sp>
        <p:nvSpPr>
          <p:cNvPr id="146" name="Google Shape;146;g2ed35ce5a1f_0_45"/>
          <p:cNvSpPr txBox="1"/>
          <p:nvPr>
            <p:ph idx="1" type="body"/>
          </p:nvPr>
        </p:nvSpPr>
        <p:spPr>
          <a:xfrm>
            <a:off x="463000" y="1325700"/>
            <a:ext cx="11154600" cy="5171100"/>
          </a:xfrm>
          <a:prstGeom prst="rect">
            <a:avLst/>
          </a:prstGeom>
        </p:spPr>
        <p:txBody>
          <a:bodyPr anchorCtr="0" anchor="t" bIns="45700" lIns="91425" spcFirstLastPara="1" rIns="91425" wrap="square" tIns="45700">
            <a:noAutofit/>
          </a:bodyPr>
          <a:lstStyle/>
          <a:p>
            <a:pPr indent="0" lvl="0" marL="12700" rtl="0" algn="l">
              <a:lnSpc>
                <a:spcPct val="70000"/>
              </a:lnSpc>
              <a:spcBef>
                <a:spcPts val="1000"/>
              </a:spcBef>
              <a:spcAft>
                <a:spcPts val="0"/>
              </a:spcAft>
              <a:buClr>
                <a:schemeClr val="dk1"/>
              </a:buClr>
              <a:buSzPts val="1018"/>
              <a:buFont typeface="Arial"/>
              <a:buNone/>
            </a:pPr>
            <a:r>
              <a:rPr lang="en-IN" sz="2150"/>
              <a:t>Created a dfs of male and female separately</a:t>
            </a:r>
            <a:endParaRPr sz="2150"/>
          </a:p>
          <a:p>
            <a:pPr indent="0" lvl="0" marL="12700" rtl="0" algn="l">
              <a:lnSpc>
                <a:spcPct val="70000"/>
              </a:lnSpc>
              <a:spcBef>
                <a:spcPts val="500"/>
              </a:spcBef>
              <a:spcAft>
                <a:spcPts val="0"/>
              </a:spcAft>
              <a:buClr>
                <a:schemeClr val="dk1"/>
              </a:buClr>
              <a:buSzPts val="1018"/>
              <a:buFont typeface="Arial"/>
              <a:buNone/>
            </a:pPr>
            <a:r>
              <a:rPr lang="en-IN" sz="2150"/>
              <a:t>o</a:t>
            </a:r>
            <a:r>
              <a:rPr lang="en-IN" sz="1965">
                <a:solidFill>
                  <a:srgbClr val="FF0000"/>
                </a:solidFill>
              </a:rPr>
              <a:t>male_df = df[df["Gender"] == "m"]</a:t>
            </a:r>
            <a:endParaRPr sz="1965">
              <a:solidFill>
                <a:srgbClr val="FF0000"/>
              </a:solidFill>
            </a:endParaRPr>
          </a:p>
          <a:p>
            <a:pPr indent="0" lvl="0" marL="12700" rtl="0" algn="l">
              <a:lnSpc>
                <a:spcPct val="70000"/>
              </a:lnSpc>
              <a:spcBef>
                <a:spcPts val="500"/>
              </a:spcBef>
              <a:spcAft>
                <a:spcPts val="0"/>
              </a:spcAft>
              <a:buClr>
                <a:schemeClr val="dk1"/>
              </a:buClr>
              <a:buSzPts val="1018"/>
              <a:buFont typeface="Arial"/>
              <a:buNone/>
            </a:pPr>
            <a:r>
              <a:rPr lang="en-IN" sz="2150"/>
              <a:t>o</a:t>
            </a:r>
            <a:r>
              <a:rPr lang="en-IN" sz="1965">
                <a:solidFill>
                  <a:srgbClr val="FF0000"/>
                </a:solidFill>
              </a:rPr>
              <a:t>female_df = df[df["Gender"] == "f"]</a:t>
            </a:r>
            <a:endParaRPr sz="1965">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335"/>
              <a:t>Created a df of jobcity not equal to -1</a:t>
            </a:r>
            <a:endParaRPr sz="2335"/>
          </a:p>
          <a:p>
            <a:pPr indent="0" lvl="0" marL="12700" rtl="0" algn="l">
              <a:lnSpc>
                <a:spcPct val="70000"/>
              </a:lnSpc>
              <a:spcBef>
                <a:spcPts val="500"/>
              </a:spcBef>
              <a:spcAft>
                <a:spcPts val="0"/>
              </a:spcAft>
              <a:buClr>
                <a:schemeClr val="dk1"/>
              </a:buClr>
              <a:buSzPts val="1018"/>
              <a:buFont typeface="Arial"/>
              <a:buNone/>
            </a:pPr>
            <a:r>
              <a:rPr lang="en-IN" sz="2150"/>
              <a:t>o</a:t>
            </a:r>
            <a:r>
              <a:rPr lang="en-IN" sz="1965">
                <a:solidFill>
                  <a:srgbClr val="FF0000"/>
                </a:solidFill>
              </a:rPr>
              <a:t>filtered_df = df[df["JobCity"] != -1]</a:t>
            </a:r>
            <a:endParaRPr sz="1965">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335"/>
              <a:t>Created a column of time column</a:t>
            </a:r>
            <a:endParaRPr sz="2335"/>
          </a:p>
          <a:p>
            <a:pPr indent="0" lvl="0" marL="12700" rtl="0" algn="l">
              <a:lnSpc>
                <a:spcPct val="70000"/>
              </a:lnSpc>
              <a:spcBef>
                <a:spcPts val="500"/>
              </a:spcBef>
              <a:spcAft>
                <a:spcPts val="0"/>
              </a:spcAft>
              <a:buClr>
                <a:schemeClr val="dk1"/>
              </a:buClr>
              <a:buSzPts val="1018"/>
              <a:buFont typeface="Arial"/>
              <a:buNone/>
            </a:pPr>
            <a:r>
              <a:rPr lang="en-IN" sz="2150"/>
              <a:t>o</a:t>
            </a:r>
            <a:r>
              <a:rPr lang="en-IN" sz="1965">
                <a:solidFill>
                  <a:srgbClr val="FF0000"/>
                </a:solidFill>
              </a:rPr>
              <a:t>time_worked_df['time_column'] = pd.to_datetime(time_worked_df['DOL'], format='%m/%d/%Y %I:%M:%S %p’)</a:t>
            </a:r>
            <a:endParaRPr sz="1965">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335"/>
              <a:t>Created a column of year</a:t>
            </a:r>
            <a:endParaRPr sz="2335"/>
          </a:p>
          <a:p>
            <a:pPr indent="0" lvl="0" marL="12700" rtl="0" algn="l">
              <a:lnSpc>
                <a:spcPct val="70000"/>
              </a:lnSpc>
              <a:spcBef>
                <a:spcPts val="500"/>
              </a:spcBef>
              <a:spcAft>
                <a:spcPts val="0"/>
              </a:spcAft>
              <a:buClr>
                <a:schemeClr val="dk1"/>
              </a:buClr>
              <a:buSzPts val="1018"/>
              <a:buFont typeface="Arial"/>
              <a:buNone/>
            </a:pPr>
            <a:r>
              <a:rPr lang="en-IN" sz="2150"/>
              <a:t>o</a:t>
            </a:r>
            <a:r>
              <a:rPr lang="en-IN" sz="1965">
                <a:solidFill>
                  <a:srgbClr val="FF0000"/>
                </a:solidFill>
              </a:rPr>
              <a:t>time_worked_df['year'] = time_worked_df['time_column'].dt.year</a:t>
            </a:r>
            <a:endParaRPr sz="1965">
              <a:solidFill>
                <a:srgbClr val="FF0000"/>
              </a:solidFill>
            </a:endParaRPr>
          </a:p>
          <a:p>
            <a:pPr indent="0" lvl="0" marL="12700" rtl="0" algn="l">
              <a:lnSpc>
                <a:spcPct val="70000"/>
              </a:lnSpc>
              <a:spcBef>
                <a:spcPts val="1000"/>
              </a:spcBef>
              <a:spcAft>
                <a:spcPts val="0"/>
              </a:spcAft>
              <a:buClr>
                <a:schemeClr val="dk1"/>
              </a:buClr>
              <a:buSzPts val="1018"/>
              <a:buFont typeface="Arial"/>
              <a:buNone/>
            </a:pPr>
            <a:r>
              <a:rPr lang="en-IN" sz="2335"/>
              <a:t>Created a df which have year == 2015</a:t>
            </a:r>
            <a:endParaRPr sz="2335"/>
          </a:p>
          <a:p>
            <a:pPr indent="0" lvl="0" marL="12700" rtl="0" algn="l">
              <a:lnSpc>
                <a:spcPct val="70000"/>
              </a:lnSpc>
              <a:spcBef>
                <a:spcPts val="500"/>
              </a:spcBef>
              <a:spcAft>
                <a:spcPts val="0"/>
              </a:spcAft>
              <a:buClr>
                <a:schemeClr val="dk1"/>
              </a:buClr>
              <a:buSzPts val="1018"/>
              <a:buFont typeface="Arial"/>
              <a:buNone/>
            </a:pPr>
            <a:r>
              <a:rPr lang="en-IN" sz="2150"/>
              <a:t>o</a:t>
            </a:r>
            <a:r>
              <a:rPr lang="en-IN" sz="1965">
                <a:solidFill>
                  <a:srgbClr val="FF0000"/>
                </a:solidFill>
              </a:rPr>
              <a:t>_2015_left_df = time_worked_df[(time_worked_df["year"] == 2015)]</a:t>
            </a:r>
            <a:endParaRPr sz="1965">
              <a:solidFill>
                <a:srgbClr val="FF0000"/>
              </a:solidFill>
            </a:endParaRPr>
          </a:p>
          <a:p>
            <a:pPr indent="0" lvl="0" marL="0" rtl="0" algn="l">
              <a:lnSpc>
                <a:spcPct val="70000"/>
              </a:lnSpc>
              <a:spcBef>
                <a:spcPts val="1000"/>
              </a:spcBef>
              <a:spcAft>
                <a:spcPts val="0"/>
              </a:spcAft>
              <a:buSzPts val="1018"/>
              <a:buNone/>
            </a:pPr>
            <a:r>
              <a:t/>
            </a:r>
            <a:endParaRPr sz="259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ed35ce5a1f_0_5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N"/>
              <a:t>Data Manipulation</a:t>
            </a:r>
            <a:endParaRPr/>
          </a:p>
          <a:p>
            <a:pPr indent="0" lvl="0" marL="0" rtl="0" algn="l">
              <a:spcBef>
                <a:spcPts val="0"/>
              </a:spcBef>
              <a:spcAft>
                <a:spcPts val="0"/>
              </a:spcAft>
              <a:buNone/>
            </a:pPr>
            <a:r>
              <a:t/>
            </a:r>
            <a:endParaRPr/>
          </a:p>
        </p:txBody>
      </p:sp>
      <p:sp>
        <p:nvSpPr>
          <p:cNvPr id="153" name="Google Shape;153;g2ed35ce5a1f_0_52"/>
          <p:cNvSpPr txBox="1"/>
          <p:nvPr>
            <p:ph idx="1" type="body"/>
          </p:nvPr>
        </p:nvSpPr>
        <p:spPr>
          <a:xfrm>
            <a:off x="507225" y="1285450"/>
            <a:ext cx="11402100" cy="4919400"/>
          </a:xfrm>
          <a:prstGeom prst="rect">
            <a:avLst/>
          </a:prstGeom>
        </p:spPr>
        <p:txBody>
          <a:bodyPr anchorCtr="0" anchor="t" bIns="45700" lIns="91425" spcFirstLastPara="1" rIns="91425" wrap="square" tIns="45700">
            <a:normAutofit/>
          </a:bodyPr>
          <a:lstStyle/>
          <a:p>
            <a:pPr indent="0" lvl="0" marL="12700" rtl="0" algn="l">
              <a:spcBef>
                <a:spcPts val="1000"/>
              </a:spcBef>
              <a:spcAft>
                <a:spcPts val="0"/>
              </a:spcAft>
              <a:buNone/>
            </a:pPr>
            <a:r>
              <a:rPr lang="en-IN" sz="1800">
                <a:latin typeface="Arial"/>
                <a:ea typeface="Arial"/>
                <a:cs typeface="Arial"/>
                <a:sym typeface="Arial"/>
              </a:rPr>
              <a:t>•</a:t>
            </a:r>
            <a:r>
              <a:rPr lang="en-IN"/>
              <a:t>Bonus question</a:t>
            </a:r>
            <a:endParaRPr/>
          </a:p>
          <a:p>
            <a:pPr indent="0" lvl="0" marL="12700" rtl="0" algn="l">
              <a:spcBef>
                <a:spcPts val="1000"/>
              </a:spcBef>
              <a:spcAft>
                <a:spcPts val="0"/>
              </a:spcAft>
              <a:buClr>
                <a:schemeClr val="dk1"/>
              </a:buClr>
              <a:buSzPts val="1100"/>
              <a:buFont typeface="Arial"/>
              <a:buNone/>
            </a:pPr>
            <a:r>
              <a:t/>
            </a:r>
            <a:endParaRPr/>
          </a:p>
          <a:p>
            <a:pPr indent="0" lvl="0" marL="12700" rtl="0" algn="l">
              <a:spcBef>
                <a:spcPts val="500"/>
              </a:spcBef>
              <a:spcAft>
                <a:spcPts val="0"/>
              </a:spcAft>
              <a:buClr>
                <a:schemeClr val="dk1"/>
              </a:buClr>
              <a:buSzPts val="1100"/>
              <a:buFont typeface="Arial"/>
              <a:buNone/>
            </a:pPr>
            <a:r>
              <a:rPr lang="en-IN" sz="1800">
                <a:latin typeface="Arial"/>
                <a:ea typeface="Arial"/>
                <a:cs typeface="Arial"/>
                <a:sym typeface="Arial"/>
              </a:rPr>
              <a:t>•</a:t>
            </a:r>
            <a:r>
              <a:rPr lang="en-IN" sz="2400"/>
              <a:t>Created df as per requirements</a:t>
            </a:r>
            <a:endParaRPr sz="2400"/>
          </a:p>
          <a:p>
            <a:pPr indent="0" lvl="0" marL="25400" rtl="0" algn="l">
              <a:spcBef>
                <a:spcPts val="500"/>
              </a:spcBef>
              <a:spcAft>
                <a:spcPts val="0"/>
              </a:spcAft>
              <a:buClr>
                <a:schemeClr val="dk1"/>
              </a:buClr>
              <a:buSzPts val="1100"/>
              <a:buFont typeface="Arial"/>
              <a:buNone/>
            </a:pPr>
            <a:r>
              <a:rPr lang="en-IN" sz="1800">
                <a:latin typeface="Arial"/>
                <a:ea typeface="Arial"/>
                <a:cs typeface="Arial"/>
                <a:sym typeface="Arial"/>
              </a:rPr>
              <a:t>•</a:t>
            </a:r>
            <a:r>
              <a:rPr lang="en-IN" sz="2000">
                <a:solidFill>
                  <a:srgbClr val="FF0000"/>
                </a:solidFill>
              </a:rPr>
              <a:t>df_18_1_19 = df[(df["DOJ"] &lt; "18/1/19 0:00") &amp; (df["Specialization"] == "computer science &amp; engineering") &amp; (df["Designation"].isin(["programming analyst", "software engineer", "hardware engineer", "associate engineer"]))]</a:t>
            </a:r>
            <a:endParaRPr sz="2000">
              <a:solidFill>
                <a:srgbClr val="FF0000"/>
              </a:solidFill>
            </a:endParaRPr>
          </a:p>
          <a:p>
            <a:pPr indent="0" lvl="0" marL="12700" rtl="0" algn="l">
              <a:spcBef>
                <a:spcPts val="500"/>
              </a:spcBef>
              <a:spcAft>
                <a:spcPts val="0"/>
              </a:spcAft>
              <a:buClr>
                <a:schemeClr val="dk1"/>
              </a:buClr>
              <a:buSzPts val="1100"/>
              <a:buFont typeface="Arial"/>
              <a:buNone/>
            </a:pPr>
            <a:r>
              <a:rPr lang="en-IN" sz="1800">
                <a:latin typeface="Arial"/>
                <a:ea typeface="Arial"/>
                <a:cs typeface="Arial"/>
                <a:sym typeface="Arial"/>
              </a:rPr>
              <a:t>•</a:t>
            </a:r>
            <a:r>
              <a:rPr lang="en-IN" sz="2400"/>
              <a:t>Female and male dfs</a:t>
            </a:r>
            <a:endParaRPr sz="2400"/>
          </a:p>
          <a:p>
            <a:pPr indent="0" lvl="0" marL="25400" rtl="0" algn="l">
              <a:spcBef>
                <a:spcPts val="500"/>
              </a:spcBef>
              <a:spcAft>
                <a:spcPts val="0"/>
              </a:spcAft>
              <a:buClr>
                <a:schemeClr val="dk1"/>
              </a:buClr>
              <a:buSzPts val="1100"/>
              <a:buFont typeface="Arial"/>
              <a:buNone/>
            </a:pPr>
            <a:r>
              <a:rPr lang="en-IN" sz="1800">
                <a:latin typeface="Arial"/>
                <a:ea typeface="Arial"/>
                <a:cs typeface="Arial"/>
                <a:sym typeface="Arial"/>
              </a:rPr>
              <a:t>•</a:t>
            </a:r>
            <a:r>
              <a:rPr lang="en-IN" sz="2000">
                <a:solidFill>
                  <a:srgbClr val="FF0000"/>
                </a:solidFill>
              </a:rPr>
              <a:t>female_df = df[df['Gender'] == ‘f']</a:t>
            </a:r>
            <a:endParaRPr sz="2000">
              <a:solidFill>
                <a:srgbClr val="FF0000"/>
              </a:solidFill>
            </a:endParaRPr>
          </a:p>
          <a:p>
            <a:pPr indent="0" lvl="0" marL="25400" rtl="0" algn="l">
              <a:spcBef>
                <a:spcPts val="500"/>
              </a:spcBef>
              <a:spcAft>
                <a:spcPts val="0"/>
              </a:spcAft>
              <a:buClr>
                <a:schemeClr val="dk1"/>
              </a:buClr>
              <a:buSzPts val="1100"/>
              <a:buFont typeface="Arial"/>
              <a:buNone/>
            </a:pPr>
            <a:r>
              <a:rPr lang="en-IN" sz="1800">
                <a:latin typeface="Arial"/>
                <a:ea typeface="Arial"/>
                <a:cs typeface="Arial"/>
                <a:sym typeface="Arial"/>
              </a:rPr>
              <a:t>•</a:t>
            </a:r>
            <a:r>
              <a:rPr lang="en-IN" sz="2000">
                <a:solidFill>
                  <a:srgbClr val="FF0000"/>
                </a:solidFill>
              </a:rPr>
              <a:t>male_df = df[df['Gender'] == 'm']</a:t>
            </a:r>
            <a:endParaRPr sz="2000">
              <a:solidFill>
                <a:srgbClr val="FF0000"/>
              </a:solidFill>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