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Override5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3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heme/themeOverride2.xml" ContentType="application/vnd.openxmlformats-officedocument.themeOverr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61" r:id="rId2"/>
  </p:sldMasterIdLst>
  <p:notesMasterIdLst>
    <p:notesMasterId r:id="rId21"/>
  </p:notesMasterIdLst>
  <p:sldIdLst>
    <p:sldId id="257" r:id="rId3"/>
    <p:sldId id="266" r:id="rId4"/>
    <p:sldId id="285" r:id="rId5"/>
    <p:sldId id="267" r:id="rId6"/>
    <p:sldId id="275" r:id="rId7"/>
    <p:sldId id="286" r:id="rId8"/>
    <p:sldId id="269" r:id="rId9"/>
    <p:sldId id="279" r:id="rId10"/>
    <p:sldId id="280" r:id="rId11"/>
    <p:sldId id="270" r:id="rId12"/>
    <p:sldId id="288" r:id="rId13"/>
    <p:sldId id="281" r:id="rId14"/>
    <p:sldId id="283" r:id="rId15"/>
    <p:sldId id="272" r:id="rId16"/>
    <p:sldId id="282" r:id="rId17"/>
    <p:sldId id="287" r:id="rId18"/>
    <p:sldId id="284" r:id="rId19"/>
    <p:sldId id="274" r:id="rId20"/>
  </p:sldIdLst>
  <p:sldSz cx="9144000" cy="6858000" type="screen4x3"/>
  <p:notesSz cx="7099300" cy="10234613"/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34" charset="0"/>
        <a:ea typeface="宋体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34" charset="0"/>
        <a:ea typeface="宋体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34" charset="0"/>
        <a:ea typeface="宋体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34" charset="0"/>
        <a:ea typeface="宋体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Helvetica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Helvetica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Helvetica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Helvetic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21087" autoAdjust="0"/>
    <p:restoredTop sz="94660" autoAdjust="0"/>
  </p:normalViewPr>
  <p:slideViewPr>
    <p:cSldViewPr>
      <p:cViewPr varScale="1">
        <p:scale>
          <a:sx n="54" d="100"/>
          <a:sy n="54" d="100"/>
        </p:scale>
        <p:origin x="-792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654" y="-86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rebuchet MS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rebuchet MS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rebuchet MS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rebuchet MS" pitchFamily="34" charset="0"/>
              </a:defRPr>
            </a:lvl1pPr>
          </a:lstStyle>
          <a:p>
            <a:fld id="{1D1CAE8F-683E-480C-A876-C438296FB80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3F3353-A585-4891-A88C-BD506DDFF6FB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D8E794-3FC7-4848-A2DE-C04C42DCF873}" type="datetime1">
              <a:rPr lang="en-US" altLang="zh-CN" smtClean="0"/>
              <a:pPr/>
              <a:t>9/10/2015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9433-12C0-488D-BAC8-D4D2FF7307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5732D7-36A5-4EF0-A6D3-F68A7AB95820}" type="datetime1">
              <a:rPr lang="en-US" altLang="zh-CN" smtClean="0"/>
              <a:pPr/>
              <a:t>9/10/2015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CF5BF2-F707-42FE-8659-A06B03DD51D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8"/>
            <a:ext cx="2057400" cy="5813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8"/>
            <a:ext cx="6019800" cy="5813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C0017C-63B0-44F4-83CB-E22EFFB3FC7C}" type="datetime1">
              <a:rPr lang="en-US" altLang="zh-CN" smtClean="0"/>
              <a:pPr/>
              <a:t>9/10/2015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227277-AA28-476F-AF8A-23E09525C71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DDFA-158F-4985-9787-A114B278579C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6B39-62FC-43B6-976F-C8D0BE0E0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DDFA-158F-4985-9787-A114B278579C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6B39-62FC-43B6-976F-C8D0BE0E0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DDFA-158F-4985-9787-A114B278579C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6B39-62FC-43B6-976F-C8D0BE0E0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DDFA-158F-4985-9787-A114B278579C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6B39-62FC-43B6-976F-C8D0BE0E0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DDFA-158F-4985-9787-A114B278579C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6B39-62FC-43B6-976F-C8D0BE0E0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DDFA-158F-4985-9787-A114B278579C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6B39-62FC-43B6-976F-C8D0BE0E0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DDFA-158F-4985-9787-A114B278579C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6B39-62FC-43B6-976F-C8D0BE0E0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DDFA-158F-4985-9787-A114B278579C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6B39-62FC-43B6-976F-C8D0BE0E0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9802E4-2E9F-4AD6-9795-C85D790928C4}" type="datetime1">
              <a:rPr lang="en-US" altLang="zh-CN" smtClean="0"/>
              <a:pPr/>
              <a:t>9/10/2015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11CCA-C996-44EB-8F16-A0AD41BA6CB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DDFA-158F-4985-9787-A114B278579C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6B39-62FC-43B6-976F-C8D0BE0E0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DDFA-158F-4985-9787-A114B278579C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6B39-62FC-43B6-976F-C8D0BE0E0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DDFA-158F-4985-9787-A114B278579C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6B39-62FC-43B6-976F-C8D0BE0E0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B97985-0477-40B7-BCE7-800655EC29AA}" type="datetime1">
              <a:rPr lang="en-US" altLang="zh-CN" smtClean="0"/>
              <a:pPr/>
              <a:t>9/10/2015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EABB4-C577-4963-91D9-130F4640630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081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81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D25548-A15F-4DBA-A797-E13EF7E94C24}" type="datetime1">
              <a:rPr lang="en-US" altLang="zh-CN" smtClean="0"/>
              <a:pPr/>
              <a:t>9/10/2015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5D8BC1-6A10-4DA2-953B-DE4C4E919B2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AB3099-90EE-4F87-A53D-C062C5CB24FA}" type="datetime1">
              <a:rPr lang="en-US" altLang="zh-CN" smtClean="0"/>
              <a:pPr/>
              <a:t>9/10/2015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ACE427-1DFC-4CC0-AA58-5C237C7A61C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22BE41-DD48-42B6-9860-E5312D55AF4A}" type="datetime1">
              <a:rPr lang="en-US" altLang="zh-CN" smtClean="0"/>
              <a:pPr/>
              <a:t>9/10/2015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4E337B-05B3-4BA5-B7F2-7F361C1320B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A5CF1D-125B-42C8-A2C7-D2F9863CB526}" type="datetime1">
              <a:rPr lang="en-US" altLang="zh-CN" smtClean="0"/>
              <a:pPr/>
              <a:t>9/10/2015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37A18-0F38-474C-B2E5-AF007BFE056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A3305F-8540-4AA6-B8DA-6D8740353403}" type="datetime1">
              <a:rPr lang="en-US" altLang="zh-CN" smtClean="0"/>
              <a:pPr/>
              <a:t>9/10/2015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28EB5C-4ADC-476D-9541-5A8EA0F4D11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928CE7-6ED5-4109-A632-51BFE8E62986}" type="datetime1">
              <a:rPr lang="en-US" altLang="zh-CN" smtClean="0"/>
              <a:pPr/>
              <a:t>9/10/2015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80A0F6-6AFF-4E6B-825C-EAE9CF35921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081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fld id="{BD5E94E2-AF77-4A59-9F27-61261C501DDA}" type="datetime1">
              <a:rPr lang="en-US" altLang="zh-CN" smtClean="0"/>
              <a:pPr/>
              <a:t>9/10/2015</a:t>
            </a:fld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84900" y="62071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79800" y="62198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fld id="{91D8CA6B-6EE2-46A1-9459-EF48870D1A8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rebuchet MS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7DDFA-158F-4985-9787-A114B278579C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C6B39-62FC-43B6-976F-C8D0BE0E0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.png"/><Relationship Id="rId5" Type="http://schemas.openxmlformats.org/officeDocument/2006/relationships/hyperlink" Target="http://yangyan5cse881-01.appspot.com/" TargetMode="Externa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cl.cam.ac.uk/research/srg/netos/nprobe/data/papers/sigmetrics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yangyan5cse881-01.appspot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1214422"/>
            <a:ext cx="7772400" cy="1470025"/>
          </a:xfrm>
        </p:spPr>
        <p:txBody>
          <a:bodyPr/>
          <a:lstStyle/>
          <a:p>
            <a:pPr algn="ctr"/>
            <a:r>
              <a:rPr lang="en-US" sz="4000" b="1" dirty="0" smtClean="0"/>
              <a:t>Internet Traffic Classification</a:t>
            </a:r>
            <a:br>
              <a:rPr lang="en-US" sz="4000" b="1" dirty="0" smtClean="0"/>
            </a:br>
            <a:r>
              <a:rPr lang="en-US" sz="4000" b="1" dirty="0" smtClean="0"/>
              <a:t>CSE881 Project</a:t>
            </a:r>
            <a:endParaRPr lang="en-US" altLang="zh-CN" sz="4000" u="sng" dirty="0">
              <a:ea typeface="宋体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8596" y="3000372"/>
            <a:ext cx="8280400" cy="3286148"/>
          </a:xfrm>
          <a:noFill/>
          <a:ln/>
        </p:spPr>
        <p:txBody>
          <a:bodyPr/>
          <a:lstStyle/>
          <a:p>
            <a:r>
              <a:rPr lang="en-US" altLang="zh-CN" sz="2400" dirty="0" err="1" smtClean="0"/>
              <a:t>Ke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Shen</a:t>
            </a:r>
            <a:r>
              <a:rPr lang="en-US" altLang="zh-CN" sz="2400" dirty="0" smtClean="0"/>
              <a:t>, Yang </a:t>
            </a:r>
            <a:r>
              <a:rPr lang="en-US" altLang="zh-CN" sz="2400" dirty="0" err="1" smtClean="0"/>
              <a:t>Yang</a:t>
            </a:r>
            <a:r>
              <a:rPr lang="en-US" altLang="zh-CN" sz="2400" dirty="0" smtClean="0"/>
              <a:t> and Yuanteng (Jeff) Pei</a:t>
            </a:r>
          </a:p>
          <a:p>
            <a:r>
              <a:rPr lang="en-US" sz="2400" dirty="0" smtClean="0">
                <a:hlinkClick r:id="rId5"/>
              </a:rPr>
              <a:t>http://yangyan5cse881-01.appspot.com/</a:t>
            </a:r>
            <a:endParaRPr lang="en-US" sz="2400" dirty="0" smtClean="0"/>
          </a:p>
          <a:p>
            <a:endParaRPr lang="en-US" altLang="zh-CN" sz="2400" dirty="0" smtClean="0">
              <a:ea typeface="宋体" charset="-122"/>
            </a:endParaRPr>
          </a:p>
          <a:p>
            <a:r>
              <a:rPr lang="en-US" altLang="zh-CN" sz="2400" dirty="0" smtClean="0">
                <a:ea typeface="宋体" charset="-122"/>
              </a:rPr>
              <a:t>Computer Science and Engineering Department</a:t>
            </a:r>
          </a:p>
          <a:p>
            <a:r>
              <a:rPr lang="en-US" altLang="zh-CN" sz="2400" dirty="0" smtClean="0">
                <a:ea typeface="宋体" charset="-122"/>
              </a:rPr>
              <a:t>Michigan State University</a:t>
            </a:r>
          </a:p>
          <a:p>
            <a:endParaRPr lang="en-US" altLang="zh-CN" sz="2400" dirty="0" smtClean="0">
              <a:ea typeface="宋体" charset="-122"/>
            </a:endParaRPr>
          </a:p>
          <a:p>
            <a:fld id="{F316F333-E309-4C03-9E74-5F66C32A00DF}" type="datetime2">
              <a:rPr lang="en-US" altLang="zh-CN" sz="2400" smtClean="0">
                <a:ea typeface="宋体" charset="-122"/>
              </a:rPr>
              <a:pPr/>
              <a:t>Thursday, September 10, 2015</a:t>
            </a:fld>
            <a:r>
              <a:rPr lang="zh-CN" altLang="en-US" dirty="0">
                <a:ea typeface="华文行楷" pitchFamily="2" charset="-122"/>
              </a:rPr>
              <a:t/>
            </a:r>
            <a:br>
              <a:rPr lang="zh-CN" altLang="en-US" dirty="0">
                <a:ea typeface="华文行楷" pitchFamily="2" charset="-122"/>
              </a:rPr>
            </a:br>
            <a:endParaRPr lang="zh-CN" altLang="en-US" dirty="0">
              <a:ea typeface="华文行楷" pitchFamily="2" charset="-122"/>
            </a:endParaRPr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52500" cy="9525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05066" y="0"/>
            <a:ext cx="1038934" cy="928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8100"/>
            <a:ext cx="8229600" cy="4978420"/>
          </a:xfrm>
        </p:spPr>
        <p:txBody>
          <a:bodyPr/>
          <a:lstStyle/>
          <a:p>
            <a:r>
              <a:rPr lang="en-US" altLang="zh-CN" sz="2400" dirty="0" smtClean="0">
                <a:ea typeface="宋体" pitchFamily="2" charset="-122"/>
              </a:rPr>
              <a:t>Previous Work: Approaches for traffic classification</a:t>
            </a:r>
          </a:p>
          <a:p>
            <a:pPr lvl="1"/>
            <a:r>
              <a:rPr lang="en-US" altLang="zh-CN" dirty="0" smtClean="0">
                <a:latin typeface="NimbusRomNo9L-Regu" charset="0"/>
                <a:ea typeface="宋体" pitchFamily="2" charset="-122"/>
              </a:rPr>
              <a:t>port-based analysis: classify the traffic flows based on known port numbers</a:t>
            </a:r>
          </a:p>
          <a:p>
            <a:pPr lvl="1"/>
            <a:r>
              <a:rPr lang="en-US" altLang="zh-CN" dirty="0" smtClean="0">
                <a:latin typeface="NimbusRomNo9L-Regu" charset="0"/>
                <a:ea typeface="宋体" pitchFamily="2" charset="-122"/>
              </a:rPr>
              <a:t>payload-based analysis, e.g., whether they contained characteristic signatures of known applications</a:t>
            </a:r>
          </a:p>
          <a:p>
            <a:r>
              <a:rPr lang="en-US" altLang="zh-CN" sz="2400" dirty="0" smtClean="0">
                <a:ea typeface="宋体" pitchFamily="2" charset="-122"/>
              </a:rPr>
              <a:t>This project: </a:t>
            </a:r>
          </a:p>
          <a:p>
            <a:pPr lvl="1"/>
            <a:r>
              <a:rPr lang="en-US" altLang="zh-CN" b="1" i="1" dirty="0" smtClean="0">
                <a:ea typeface="宋体" pitchFamily="2" charset="-122"/>
              </a:rPr>
              <a:t>Supervised</a:t>
            </a:r>
            <a:r>
              <a:rPr lang="en-US" altLang="zh-CN" dirty="0" smtClean="0">
                <a:ea typeface="宋体" pitchFamily="2" charset="-122"/>
              </a:rPr>
              <a:t> Behavioral Internet Traffic Classification: Classify the traffic flows based on their behaviors. 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Discriminators/Features: Characteristics describe the flow behavior – flow duration, TCP port etc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Traffic-flows: a </a:t>
            </a:r>
            <a:r>
              <a:rPr lang="en-US" altLang="zh-CN" dirty="0" err="1" smtClean="0">
                <a:ea typeface="宋体" pitchFamily="2" charset="-122"/>
              </a:rPr>
              <a:t>tuple</a:t>
            </a:r>
            <a:r>
              <a:rPr lang="en-US" altLang="zh-CN" dirty="0" smtClean="0">
                <a:ea typeface="宋体" pitchFamily="2" charset="-122"/>
              </a:rPr>
              <a:t> of </a:t>
            </a:r>
            <a:r>
              <a:rPr lang="en-US" altLang="zh-CN" dirty="0" err="1" smtClean="0">
                <a:ea typeface="宋体" pitchFamily="2" charset="-122"/>
              </a:rPr>
              <a:t>src</a:t>
            </a:r>
            <a:r>
              <a:rPr lang="en-US" altLang="zh-CN" dirty="0" smtClean="0">
                <a:ea typeface="宋体" pitchFamily="2" charset="-122"/>
              </a:rPr>
              <a:t>/</a:t>
            </a:r>
            <a:r>
              <a:rPr lang="en-US" altLang="zh-CN" dirty="0" err="1" smtClean="0">
                <a:ea typeface="宋体" pitchFamily="2" charset="-122"/>
              </a:rPr>
              <a:t>dst</a:t>
            </a:r>
            <a:r>
              <a:rPr lang="en-US" altLang="zh-CN" dirty="0" smtClean="0">
                <a:ea typeface="宋体" pitchFamily="2" charset="-122"/>
              </a:rPr>
              <a:t> IP, protocol, </a:t>
            </a:r>
            <a:r>
              <a:rPr lang="en-US" altLang="zh-CN" dirty="0" err="1" smtClean="0">
                <a:ea typeface="宋体" pitchFamily="2" charset="-122"/>
              </a:rPr>
              <a:t>src</a:t>
            </a:r>
            <a:r>
              <a:rPr lang="en-US" altLang="zh-CN" dirty="0" smtClean="0">
                <a:ea typeface="宋体" pitchFamily="2" charset="-122"/>
              </a:rPr>
              <a:t>/</a:t>
            </a:r>
            <a:r>
              <a:rPr lang="en-US" altLang="zh-CN" dirty="0" err="1" smtClean="0">
                <a:ea typeface="宋体" pitchFamily="2" charset="-122"/>
              </a:rPr>
              <a:t>dst</a:t>
            </a:r>
            <a:r>
              <a:rPr lang="en-US" altLang="zh-CN" dirty="0" smtClean="0">
                <a:ea typeface="宋体" pitchFamily="2" charset="-122"/>
              </a:rPr>
              <a:t> port</a:t>
            </a:r>
          </a:p>
          <a:p>
            <a:pPr lvl="1"/>
            <a:endParaRPr lang="en-US" altLang="zh-CN" sz="2400" dirty="0" smtClean="0">
              <a:ea typeface="宋体" pitchFamily="2" charset="-12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1CCA-C996-44EB-8F16-A0AD41BA6CBC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 l="8281" t="48570" r="7643" b="7143"/>
          <a:stretch>
            <a:fillRect/>
          </a:stretch>
        </p:blipFill>
        <p:spPr bwMode="auto">
          <a:xfrm>
            <a:off x="6381760" y="5301101"/>
            <a:ext cx="2762240" cy="1556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4929189" y="3429000"/>
          <a:ext cx="4214811" cy="3160138"/>
        </p:xfrm>
        <a:graphic>
          <a:graphicData uri="http://schemas.openxmlformats.org/presentationml/2006/ole">
            <p:oleObj spid="_x0000_s104450" name="Bitmap Image" r:id="rId3" imgW="7621064" imgH="5714286" progId="PBrush">
              <p:embed/>
            </p:oleObj>
          </a:graphicData>
        </a:graphic>
      </p:graphicFrame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altLang="zh-CN" dirty="0"/>
          </a:p>
        </p:txBody>
      </p:sp>
      <p:sp>
        <p:nvSpPr>
          <p:cNvPr id="888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Overview</a:t>
            </a:r>
          </a:p>
          <a:p>
            <a:pPr lvl="1"/>
            <a:r>
              <a:rPr lang="en-US" altLang="zh-CN" sz="2400" dirty="0" smtClean="0"/>
              <a:t>A Snapshot of What We Have Done</a:t>
            </a:r>
          </a:p>
          <a:p>
            <a:pPr lvl="1"/>
            <a:r>
              <a:rPr lang="en-US" altLang="zh-CN" sz="2400" dirty="0" smtClean="0"/>
              <a:t>Data Set; DM Tasks and Motivation</a:t>
            </a:r>
          </a:p>
          <a:p>
            <a:r>
              <a:rPr lang="en-US" sz="2400" dirty="0" smtClean="0"/>
              <a:t>Methodology </a:t>
            </a:r>
          </a:p>
          <a:p>
            <a:pPr lvl="1"/>
            <a:r>
              <a:rPr lang="en-US" sz="2400" dirty="0" smtClean="0"/>
              <a:t>Preprocessing; Mining; Role of Members</a:t>
            </a:r>
          </a:p>
          <a:p>
            <a:r>
              <a:rPr lang="en-US" sz="2400" dirty="0" smtClean="0"/>
              <a:t>Related Work</a:t>
            </a:r>
            <a:endParaRPr lang="en-US" altLang="zh-CN" sz="2400" dirty="0" smtClean="0"/>
          </a:p>
          <a:p>
            <a:r>
              <a:rPr lang="en-US" sz="2800" b="1" dirty="0" smtClean="0">
                <a:solidFill>
                  <a:schemeClr val="accent2"/>
                </a:solidFill>
              </a:rPr>
              <a:t>Experimental Setup</a:t>
            </a:r>
          </a:p>
          <a:p>
            <a:pPr lvl="1"/>
            <a:r>
              <a:rPr lang="en-US" sz="2400" b="1" dirty="0" smtClean="0">
                <a:solidFill>
                  <a:schemeClr val="accent2"/>
                </a:solidFill>
              </a:rPr>
              <a:t>Knowledge Flow</a:t>
            </a:r>
          </a:p>
          <a:p>
            <a:r>
              <a:rPr lang="en-US" sz="2800" b="1" dirty="0" smtClean="0">
                <a:solidFill>
                  <a:schemeClr val="accent2"/>
                </a:solidFill>
              </a:rPr>
              <a:t>Experimental Evaluation</a:t>
            </a:r>
          </a:p>
          <a:p>
            <a:r>
              <a:rPr lang="en-US" sz="2400" dirty="0" smtClean="0"/>
              <a:t>Visualization Demo </a:t>
            </a:r>
            <a:endParaRPr lang="en-US" altLang="zh-CN" sz="2400" dirty="0" smtClean="0"/>
          </a:p>
          <a:p>
            <a:r>
              <a:rPr lang="en-US" sz="2400" dirty="0" smtClean="0"/>
              <a:t>Conclusions &amp; </a:t>
            </a:r>
            <a:r>
              <a:rPr lang="en-US" altLang="zh-CN" sz="2400" dirty="0" smtClean="0">
                <a:ea typeface="宋体" charset="-122"/>
              </a:rPr>
              <a:t>Questions?</a:t>
            </a:r>
            <a:endParaRPr lang="en-US" altLang="zh-CN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ED60-BEE1-4781-AACB-903AFBF7EA66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4357686" y="4071942"/>
            <a:ext cx="981075" cy="304800"/>
          </a:xfrm>
          <a:prstGeom prst="leftArrow">
            <a:avLst>
              <a:gd name="adj1" fmla="val 50000"/>
              <a:gd name="adj2" fmla="val 804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000759" y="0"/>
            <a:ext cx="3142362" cy="1841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610600" cy="533400"/>
          </a:xfrm>
          <a:noFill/>
          <a:ln/>
        </p:spPr>
        <p:txBody>
          <a:bodyPr/>
          <a:lstStyle/>
          <a:p>
            <a:r>
              <a:rPr lang="en-US" dirty="0" smtClean="0"/>
              <a:t>Experimental Setup</a:t>
            </a:r>
            <a:endParaRPr lang="en-US" altLang="zh-TW" dirty="0">
              <a:solidFill>
                <a:srgbClr val="660033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1060866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534400" cy="5181600"/>
          </a:xfrm>
        </p:spPr>
        <p:txBody>
          <a:bodyPr/>
          <a:lstStyle/>
          <a:p>
            <a:pPr marL="342900" indent="-342900"/>
            <a:r>
              <a:rPr lang="en-US" altLang="zh-TW" sz="2400" dirty="0">
                <a:ea typeface="新細明體" pitchFamily="18" charset="-120"/>
              </a:rPr>
              <a:t>Obtained the dataset from: </a:t>
            </a:r>
            <a:r>
              <a:rPr lang="en-US" altLang="zh-TW" sz="1400" dirty="0">
                <a:ea typeface="新細明體" pitchFamily="18" charset="-120"/>
                <a:hlinkClick r:id="rId2"/>
              </a:rPr>
              <a:t>http://www.cl.cam.ac.uk/research/srg/netos/nprobe/data/papers/sigmetrics/index.html</a:t>
            </a:r>
            <a:r>
              <a:rPr lang="en-US" altLang="zh-TW" sz="1400" dirty="0">
                <a:ea typeface="新細明體" pitchFamily="18" charset="-120"/>
              </a:rPr>
              <a:t> </a:t>
            </a:r>
            <a:endParaRPr lang="en-US" altLang="zh-TW" sz="2400" dirty="0">
              <a:ea typeface="新細明體" pitchFamily="18" charset="-120"/>
            </a:endParaRPr>
          </a:p>
          <a:p>
            <a:r>
              <a:rPr lang="en-US" altLang="zh-TW" sz="2400" dirty="0" smtClean="0">
                <a:ea typeface="新細明體" pitchFamily="18" charset="-120"/>
              </a:rPr>
              <a:t>Use the 1</a:t>
            </a:r>
            <a:r>
              <a:rPr lang="en-US" altLang="zh-TW" sz="2400" baseline="30000" dirty="0" smtClean="0">
                <a:ea typeface="新細明體" pitchFamily="18" charset="-120"/>
              </a:rPr>
              <a:t>st</a:t>
            </a:r>
            <a:r>
              <a:rPr lang="en-US" altLang="zh-TW" sz="2400" dirty="0" smtClean="0">
                <a:ea typeface="新細明體" pitchFamily="18" charset="-120"/>
              </a:rPr>
              <a:t> set for training, use 2</a:t>
            </a:r>
            <a:r>
              <a:rPr lang="en-US" altLang="zh-TW" sz="2400" baseline="30000" dirty="0" smtClean="0">
                <a:ea typeface="新細明體" pitchFamily="18" charset="-120"/>
              </a:rPr>
              <a:t>nd</a:t>
            </a:r>
            <a:r>
              <a:rPr lang="en-US" altLang="zh-TW" sz="2400" dirty="0" smtClean="0">
                <a:ea typeface="新細明體" pitchFamily="18" charset="-120"/>
              </a:rPr>
              <a:t> -10</a:t>
            </a:r>
            <a:r>
              <a:rPr lang="en-US" altLang="zh-TW" sz="2400" baseline="30000" dirty="0" smtClean="0">
                <a:ea typeface="新細明體" pitchFamily="18" charset="-120"/>
              </a:rPr>
              <a:t>th</a:t>
            </a:r>
            <a:r>
              <a:rPr lang="en-US" altLang="zh-TW" sz="2400" dirty="0" smtClean="0">
                <a:ea typeface="新細明體" pitchFamily="18" charset="-120"/>
              </a:rPr>
              <a:t> for test</a:t>
            </a:r>
          </a:p>
          <a:p>
            <a:r>
              <a:rPr lang="en-US" sz="2400" dirty="0" smtClean="0"/>
              <a:t>Experiments were conducted on a 2.4 GHz Intel Quad Desktop running Windows Vista with 4GB RAM</a:t>
            </a:r>
          </a:p>
          <a:p>
            <a:r>
              <a:rPr lang="en-US" sz="2400" dirty="0" smtClean="0"/>
              <a:t>Use </a:t>
            </a:r>
            <a:r>
              <a:rPr lang="en-US" sz="2400" dirty="0" err="1" smtClean="0"/>
              <a:t>Weka</a:t>
            </a:r>
            <a:r>
              <a:rPr lang="en-US" sz="2400" dirty="0" smtClean="0"/>
              <a:t> </a:t>
            </a:r>
            <a:r>
              <a:rPr lang="en-US" sz="2400" b="1" dirty="0" smtClean="0"/>
              <a:t>Knowledge Flow </a:t>
            </a:r>
            <a:r>
              <a:rPr lang="en-US" sz="2400" dirty="0" smtClean="0"/>
              <a:t>for feature selection classification (</a:t>
            </a:r>
            <a:r>
              <a:rPr lang="en-US" sz="2400" dirty="0" err="1" smtClean="0"/>
              <a:t>Weka</a:t>
            </a:r>
            <a:r>
              <a:rPr lang="en-US" sz="2400" dirty="0" smtClean="0"/>
              <a:t> 3.5)</a:t>
            </a:r>
          </a:p>
          <a:p>
            <a:pPr marL="342900" indent="-342900"/>
            <a:endParaRPr lang="en-US" altLang="zh-TW" sz="2400" dirty="0">
              <a:ea typeface="新細明體" pitchFamily="18" charset="-120"/>
            </a:endParaRPr>
          </a:p>
        </p:txBody>
      </p:sp>
      <p:pic>
        <p:nvPicPr>
          <p:cNvPr id="1060868" name="Picture 4"/>
          <p:cNvPicPr>
            <a:picLocks noChangeAspect="1" noChangeArrowheads="1"/>
          </p:cNvPicPr>
          <p:nvPr/>
        </p:nvPicPr>
        <p:blipFill>
          <a:blip r:embed="rId3" cstate="print"/>
          <a:srcRect l="9172" t="5713" r="8281" b="64287"/>
          <a:stretch>
            <a:fillRect/>
          </a:stretch>
        </p:blipFill>
        <p:spPr bwMode="auto">
          <a:xfrm>
            <a:off x="500034" y="4143380"/>
            <a:ext cx="4114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0869" name="Rectangle 5"/>
          <p:cNvSpPr>
            <a:spLocks noChangeArrowheads="1"/>
          </p:cNvSpPr>
          <p:nvPr/>
        </p:nvSpPr>
        <p:spPr bwMode="auto">
          <a:xfrm>
            <a:off x="357158" y="5786454"/>
            <a:ext cx="41910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0" dirty="0">
                <a:solidFill>
                  <a:srgbClr val="FF0000"/>
                </a:solidFill>
                <a:ea typeface="宋体" pitchFamily="2" charset="-122"/>
              </a:rPr>
              <a:t>Example discriminators describing each object and used as input for classification.    (248 in total)</a:t>
            </a:r>
          </a:p>
        </p:txBody>
      </p:sp>
      <p:pic>
        <p:nvPicPr>
          <p:cNvPr id="1060870" name="Picture 6"/>
          <p:cNvPicPr>
            <a:picLocks noChangeAspect="1" noChangeArrowheads="1"/>
          </p:cNvPicPr>
          <p:nvPr/>
        </p:nvPicPr>
        <p:blipFill>
          <a:blip r:embed="rId3" cstate="print"/>
          <a:srcRect l="8281" t="48570" r="7643" b="7143"/>
          <a:stretch>
            <a:fillRect/>
          </a:stretch>
        </p:blipFill>
        <p:spPr bwMode="auto">
          <a:xfrm>
            <a:off x="4857752" y="3571876"/>
            <a:ext cx="4191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0871" name="Rectangle 7"/>
          <p:cNvSpPr>
            <a:spLocks noChangeArrowheads="1"/>
          </p:cNvSpPr>
          <p:nvPr/>
        </p:nvSpPr>
        <p:spPr bwMode="auto">
          <a:xfrm>
            <a:off x="4929190" y="6000768"/>
            <a:ext cx="4046538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600" b="0" dirty="0">
                <a:solidFill>
                  <a:srgbClr val="FF0000"/>
                </a:solidFill>
                <a:ea typeface="宋体" pitchFamily="2" charset="-122"/>
              </a:rPr>
              <a:t>Network traffic allocated to each category. (10 in total)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 - Cont’d</a:t>
            </a:r>
            <a:br>
              <a:rPr lang="en-US" dirty="0" smtClean="0"/>
            </a:br>
            <a:r>
              <a:rPr lang="en-US" dirty="0" smtClean="0"/>
              <a:t>Knowledge Flow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298"/>
            <a:ext cx="2614570" cy="2335213"/>
          </a:xfrm>
        </p:spPr>
        <p:txBody>
          <a:bodyPr/>
          <a:lstStyle/>
          <a:p>
            <a:r>
              <a:rPr lang="en-US" dirty="0" smtClean="0"/>
              <a:t>Right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:</a:t>
            </a:r>
          </a:p>
          <a:p>
            <a:r>
              <a:rPr lang="en-US" dirty="0" smtClean="0"/>
              <a:t>KF to decide the optimum threshold in FCBF</a:t>
            </a:r>
          </a:p>
          <a:p>
            <a:r>
              <a:rPr lang="en-US" dirty="0" smtClean="0"/>
              <a:t>Use Set1 with cross validation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1CCA-C996-44EB-8F16-A0AD41BA6CBC}" type="slidenum">
              <a:rPr lang="en-US" altLang="zh-CN" smtClean="0"/>
              <a:pPr/>
              <a:t>13</a:t>
            </a:fld>
            <a:endParaRPr lang="en-US" altLang="zh-CN"/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1905" y="1142984"/>
            <a:ext cx="641209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960213"/>
            <a:ext cx="6286512" cy="289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500794" y="4214818"/>
            <a:ext cx="2643206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2000" kern="0" dirty="0" smtClean="0">
                <a:latin typeface="+mn-lt"/>
                <a:ea typeface="+mn-ea"/>
                <a:sym typeface="Wingdings" pitchFamily="2" charset="2"/>
              </a:rPr>
              <a:t> </a:t>
            </a:r>
            <a:r>
              <a:rPr lang="en-US" sz="2000" kern="0" dirty="0" smtClean="0">
                <a:latin typeface="+mn-lt"/>
                <a:ea typeface="+mn-ea"/>
              </a:rPr>
              <a:t>Left: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2000" kern="0" dirty="0" smtClean="0">
                <a:latin typeface="+mn-lt"/>
                <a:ea typeface="+mn-ea"/>
              </a:rPr>
              <a:t>KF for Decision Tree/ Naïve </a:t>
            </a:r>
            <a:r>
              <a:rPr lang="en-US" sz="2000" kern="0" dirty="0" err="1" smtClean="0">
                <a:latin typeface="+mn-lt"/>
                <a:ea typeface="+mn-ea"/>
              </a:rPr>
              <a:t>Bayes</a:t>
            </a:r>
            <a:r>
              <a:rPr lang="en-US" sz="2000" kern="0" dirty="0" smtClean="0">
                <a:latin typeface="+mn-lt"/>
                <a:ea typeface="+mn-ea"/>
              </a:rPr>
              <a:t>  Classification with GA/FCBF feature selection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Tx/>
              <a:buFont typeface="Wingdings" pitchFamily="2" charset="2"/>
              <a:buChar char="q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Tx/>
              <a:buFont typeface="Wingdings" pitchFamily="2" charset="2"/>
              <a:buChar char="q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 cstate="print">
            <a:lum contrast="30000"/>
          </a:blip>
          <a:srcRect b="78345"/>
          <a:stretch>
            <a:fillRect/>
          </a:stretch>
        </p:blipFill>
        <p:spPr bwMode="auto">
          <a:xfrm>
            <a:off x="0" y="5000636"/>
            <a:ext cx="6660650" cy="1645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1CCA-C996-44EB-8F16-A0AD41BA6CBC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4286280" cy="4525963"/>
          </a:xfrm>
        </p:spPr>
        <p:txBody>
          <a:bodyPr/>
          <a:lstStyle/>
          <a:p>
            <a:r>
              <a:rPr lang="en-US" sz="2400" dirty="0" smtClean="0"/>
              <a:t>Metrics:</a:t>
            </a:r>
          </a:p>
          <a:p>
            <a:pPr lvl="1"/>
            <a:r>
              <a:rPr lang="en-US" sz="2400" dirty="0" smtClean="0"/>
              <a:t>For the whole set:</a:t>
            </a:r>
          </a:p>
          <a:p>
            <a:pPr lvl="2"/>
            <a:r>
              <a:rPr lang="en-US" sz="2400" dirty="0" smtClean="0"/>
              <a:t>Accuracy</a:t>
            </a:r>
          </a:p>
          <a:p>
            <a:pPr lvl="3"/>
            <a:r>
              <a:rPr lang="en-US" sz="2200" dirty="0" smtClean="0"/>
              <a:t># of flows classified correctly divided by the total # of flows</a:t>
            </a:r>
          </a:p>
          <a:p>
            <a:pPr lvl="1"/>
            <a:r>
              <a:rPr lang="en-US" sz="2400" dirty="0" smtClean="0"/>
              <a:t>For each class:</a:t>
            </a:r>
          </a:p>
          <a:p>
            <a:pPr lvl="2"/>
            <a:r>
              <a:rPr lang="en-US" sz="2400" dirty="0" smtClean="0"/>
              <a:t>Precision; Recall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i="1" dirty="0"/>
          </a:p>
        </p:txBody>
      </p:sp>
      <p:pic>
        <p:nvPicPr>
          <p:cNvPr id="12" name="Picture 46"/>
          <p:cNvPicPr>
            <a:picLocks noChangeAspect="1" noChangeArrowheads="1"/>
          </p:cNvPicPr>
          <p:nvPr/>
        </p:nvPicPr>
        <p:blipFill>
          <a:blip r:embed="rId4" cstate="print">
            <a:lum contrast="12000"/>
          </a:blip>
          <a:srcRect l="37738" t="31429" r="24286" b="51428"/>
          <a:stretch>
            <a:fillRect/>
          </a:stretch>
        </p:blipFill>
        <p:spPr bwMode="auto">
          <a:xfrm>
            <a:off x="4645818" y="1071546"/>
            <a:ext cx="4498182" cy="14557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aphicFrame>
        <p:nvGraphicFramePr>
          <p:cNvPr id="13" name="Object 49"/>
          <p:cNvGraphicFramePr>
            <a:graphicFrameLocks noChangeAspect="1"/>
          </p:cNvGraphicFramePr>
          <p:nvPr/>
        </p:nvGraphicFramePr>
        <p:xfrm>
          <a:off x="7143768" y="3214686"/>
          <a:ext cx="1508125" cy="1023938"/>
        </p:xfrm>
        <a:graphic>
          <a:graphicData uri="http://schemas.openxmlformats.org/presentationml/2006/ole">
            <p:oleObj spid="_x0000_s97284" name="Equation" r:id="rId5" imgW="609480" imgH="419040" progId="Equation.3">
              <p:embed/>
            </p:oleObj>
          </a:graphicData>
        </a:graphic>
      </p:graphicFrame>
      <p:sp>
        <p:nvSpPr>
          <p:cNvPr id="14" name="Text Box 51"/>
          <p:cNvSpPr txBox="1">
            <a:spLocks noChangeArrowheads="1"/>
          </p:cNvSpPr>
          <p:nvPr/>
        </p:nvSpPr>
        <p:spPr bwMode="auto">
          <a:xfrm>
            <a:off x="6834206" y="3519486"/>
            <a:ext cx="1143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15" name="Object 50"/>
          <p:cNvGraphicFramePr>
            <a:graphicFrameLocks noChangeAspect="1"/>
          </p:cNvGraphicFramePr>
          <p:nvPr/>
        </p:nvGraphicFramePr>
        <p:xfrm>
          <a:off x="7139006" y="4510086"/>
          <a:ext cx="1565275" cy="1066800"/>
        </p:xfrm>
        <a:graphic>
          <a:graphicData uri="http://schemas.openxmlformats.org/presentationml/2006/ole">
            <p:oleObj spid="_x0000_s97285" name="Equation" r:id="rId6" imgW="609480" imgH="419040" progId="Equation.3">
              <p:embed/>
            </p:oleObj>
          </a:graphicData>
        </a:graphic>
      </p:graphicFrame>
      <p:sp>
        <p:nvSpPr>
          <p:cNvPr id="16" name="Text Box 53"/>
          <p:cNvSpPr txBox="1">
            <a:spLocks noChangeArrowheads="1"/>
          </p:cNvSpPr>
          <p:nvPr/>
        </p:nvSpPr>
        <p:spPr bwMode="auto">
          <a:xfrm>
            <a:off x="5786446" y="4786322"/>
            <a:ext cx="133668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Precision</a:t>
            </a:r>
          </a:p>
        </p:txBody>
      </p:sp>
      <p:sp>
        <p:nvSpPr>
          <p:cNvPr id="17" name="Text Box 55"/>
          <p:cNvSpPr txBox="1">
            <a:spLocks noChangeArrowheads="1"/>
          </p:cNvSpPr>
          <p:nvPr/>
        </p:nvSpPr>
        <p:spPr bwMode="auto">
          <a:xfrm>
            <a:off x="6000760" y="3500438"/>
            <a:ext cx="108107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 dirty="0" smtClean="0">
                <a:ea typeface="宋体" pitchFamily="2" charset="-122"/>
              </a:rPr>
              <a:t>Recall</a:t>
            </a:r>
            <a:endParaRPr lang="en-US" altLang="zh-CN" sz="2000" dirty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5777" y="857232"/>
            <a:ext cx="2938223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Evaluation Cont’d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1CCA-C996-44EB-8F16-A0AD41BA6CBC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57158" y="1000108"/>
            <a:ext cx="7643866" cy="5214974"/>
          </a:xfrm>
        </p:spPr>
        <p:txBody>
          <a:bodyPr/>
          <a:lstStyle/>
          <a:p>
            <a:r>
              <a:rPr lang="en-US" b="1" dirty="0" smtClean="0"/>
              <a:t>Preprocessing </a:t>
            </a:r>
          </a:p>
          <a:p>
            <a:pPr lvl="1"/>
            <a:r>
              <a:rPr lang="en-US" dirty="0" smtClean="0"/>
              <a:t>Threshold = 0.338; Accuracy = 99.35%</a:t>
            </a:r>
          </a:p>
          <a:p>
            <a:pPr lvl="1"/>
            <a:r>
              <a:rPr lang="en-US" dirty="0" smtClean="0"/>
              <a:t>Only selected four features:</a:t>
            </a:r>
          </a:p>
          <a:p>
            <a:pPr lvl="2"/>
            <a:r>
              <a:rPr lang="en-US" dirty="0" smtClean="0"/>
              <a:t>Server port</a:t>
            </a:r>
          </a:p>
          <a:p>
            <a:pPr lvl="2"/>
            <a:r>
              <a:rPr lang="en-US" dirty="0" smtClean="0"/>
              <a:t>Pushed data packets from server to client</a:t>
            </a:r>
          </a:p>
          <a:p>
            <a:pPr lvl="2"/>
            <a:r>
              <a:rPr lang="en-US" dirty="0" smtClean="0"/>
              <a:t>Initial window-bytes from server to client</a:t>
            </a:r>
          </a:p>
          <a:p>
            <a:pPr lvl="2"/>
            <a:r>
              <a:rPr lang="en-US" dirty="0" smtClean="0"/>
              <a:t>Maximum Segment Size requested as a TCP option in the SYN packet opening the connection from client to server</a:t>
            </a:r>
          </a:p>
          <a:p>
            <a:r>
              <a:rPr lang="en-US" b="1" dirty="0" smtClean="0"/>
              <a:t>Classification</a:t>
            </a:r>
          </a:p>
          <a:p>
            <a:pPr lvl="1"/>
            <a:r>
              <a:rPr lang="en-US" dirty="0" smtClean="0"/>
              <a:t>Decision Tree (J48 in </a:t>
            </a:r>
            <a:r>
              <a:rPr lang="en-US" dirty="0" err="1" smtClean="0"/>
              <a:t>Weka</a:t>
            </a:r>
            <a:r>
              <a:rPr lang="en-US" dirty="0" smtClean="0"/>
              <a:t>) &amp; Naïve </a:t>
            </a:r>
            <a:r>
              <a:rPr lang="en-US" dirty="0" err="1" smtClean="0"/>
              <a:t>Bayes</a:t>
            </a:r>
            <a:endParaRPr lang="en-US" dirty="0" smtClean="0"/>
          </a:p>
          <a:p>
            <a:pPr lvl="1"/>
            <a:r>
              <a:rPr lang="en-US" dirty="0" smtClean="0"/>
              <a:t>Use discretization would enhance the classification accuracy (for Naïve </a:t>
            </a:r>
            <a:r>
              <a:rPr lang="en-US" dirty="0" err="1" smtClean="0"/>
              <a:t>Bayes</a:t>
            </a:r>
            <a:r>
              <a:rPr lang="en-US" dirty="0" smtClean="0"/>
              <a:t> from 86% </a:t>
            </a:r>
            <a:r>
              <a:rPr lang="en-US" dirty="0" smtClean="0">
                <a:sym typeface="Wingdings" pitchFamily="2" charset="2"/>
              </a:rPr>
              <a:t> 95%</a:t>
            </a:r>
            <a:r>
              <a:rPr lang="en-US" dirty="0" smtClean="0"/>
              <a:t>) </a:t>
            </a:r>
          </a:p>
          <a:p>
            <a:pPr lvl="2"/>
            <a:r>
              <a:rPr lang="en-US" dirty="0" smtClean="0"/>
              <a:t>In Naïve </a:t>
            </a:r>
            <a:r>
              <a:rPr lang="en-US" dirty="0" err="1" smtClean="0"/>
              <a:t>Bayes</a:t>
            </a:r>
            <a:r>
              <a:rPr lang="en-US" dirty="0" smtClean="0"/>
              <a:t> of </a:t>
            </a:r>
            <a:r>
              <a:rPr lang="en-US" dirty="0" err="1" smtClean="0"/>
              <a:t>Weka</a:t>
            </a:r>
            <a:r>
              <a:rPr lang="en-US" dirty="0" smtClean="0"/>
              <a:t> setting: Use supervised </a:t>
            </a:r>
            <a:r>
              <a:rPr lang="en-US" dirty="0" err="1" smtClean="0"/>
              <a:t>discetization</a:t>
            </a:r>
            <a:r>
              <a:rPr lang="en-US" dirty="0" smtClean="0"/>
              <a:t> = true</a:t>
            </a:r>
          </a:p>
          <a:p>
            <a:pPr lvl="1"/>
            <a:r>
              <a:rPr lang="en-US" dirty="0" smtClean="0"/>
              <a:t>Results will be showed in the visualization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4929189" y="3429000"/>
          <a:ext cx="4214811" cy="3160138"/>
        </p:xfrm>
        <a:graphic>
          <a:graphicData uri="http://schemas.openxmlformats.org/presentationml/2006/ole">
            <p:oleObj spid="_x0000_s103426" name="Bitmap Image" r:id="rId3" imgW="7621064" imgH="5714286" progId="PBrush">
              <p:embed/>
            </p:oleObj>
          </a:graphicData>
        </a:graphic>
      </p:graphicFrame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altLang="zh-CN" dirty="0"/>
          </a:p>
        </p:txBody>
      </p:sp>
      <p:sp>
        <p:nvSpPr>
          <p:cNvPr id="888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Overview</a:t>
            </a:r>
          </a:p>
          <a:p>
            <a:pPr lvl="1"/>
            <a:r>
              <a:rPr lang="en-US" altLang="zh-CN" sz="2400" dirty="0" smtClean="0"/>
              <a:t>A Snapshot of What We Have Done</a:t>
            </a:r>
          </a:p>
          <a:p>
            <a:pPr lvl="1"/>
            <a:r>
              <a:rPr lang="en-US" altLang="zh-CN" sz="2400" dirty="0" smtClean="0"/>
              <a:t>Data Set; DM Tasks and Motivation</a:t>
            </a:r>
          </a:p>
          <a:p>
            <a:r>
              <a:rPr lang="en-US" sz="2400" dirty="0" smtClean="0"/>
              <a:t>Methodology </a:t>
            </a:r>
          </a:p>
          <a:p>
            <a:pPr lvl="1"/>
            <a:r>
              <a:rPr lang="en-US" sz="2400" dirty="0" smtClean="0"/>
              <a:t>Preprocessing; Mining; Role of Members</a:t>
            </a:r>
          </a:p>
          <a:p>
            <a:r>
              <a:rPr lang="en-US" sz="2400" dirty="0" smtClean="0"/>
              <a:t>Related Work</a:t>
            </a:r>
            <a:endParaRPr lang="en-US" altLang="zh-CN" sz="2400" dirty="0" smtClean="0"/>
          </a:p>
          <a:p>
            <a:r>
              <a:rPr lang="en-US" sz="2400" dirty="0" smtClean="0"/>
              <a:t>Experimental Setup</a:t>
            </a:r>
          </a:p>
          <a:p>
            <a:pPr lvl="1"/>
            <a:r>
              <a:rPr lang="en-US" sz="2400" dirty="0" smtClean="0"/>
              <a:t>Knowledge Flow</a:t>
            </a:r>
          </a:p>
          <a:p>
            <a:r>
              <a:rPr lang="en-US" sz="2400" dirty="0" smtClean="0"/>
              <a:t>Experimental Evaluation</a:t>
            </a:r>
          </a:p>
          <a:p>
            <a:r>
              <a:rPr lang="en-US" sz="2800" b="1" dirty="0" smtClean="0">
                <a:solidFill>
                  <a:schemeClr val="accent2"/>
                </a:solidFill>
              </a:rPr>
              <a:t>Visualization Demo </a:t>
            </a:r>
            <a:endParaRPr lang="en-US" altLang="zh-CN" sz="2800" b="1" dirty="0" smtClean="0">
              <a:solidFill>
                <a:schemeClr val="accent2"/>
              </a:solidFill>
            </a:endParaRPr>
          </a:p>
          <a:p>
            <a:r>
              <a:rPr lang="en-US" sz="2800" b="1" dirty="0" smtClean="0">
                <a:solidFill>
                  <a:schemeClr val="accent2"/>
                </a:solidFill>
              </a:rPr>
              <a:t>Conclusions &amp;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charset="-122"/>
              </a:rPr>
              <a:t>Questions?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ED60-BEE1-4781-AACB-903AFBF7EA66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4214810" y="5357826"/>
            <a:ext cx="981075" cy="304800"/>
          </a:xfrm>
          <a:prstGeom prst="leftArrow">
            <a:avLst>
              <a:gd name="adj1" fmla="val 50000"/>
              <a:gd name="adj2" fmla="val 804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000759" y="0"/>
            <a:ext cx="3142362" cy="1841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Demo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857232"/>
            <a:ext cx="8229600" cy="4525963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http://yangyan5cse881-01.appspot.com/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1CCA-C996-44EB-8F16-A0AD41BA6CBC}" type="slidenum">
              <a:rPr lang="en-US" altLang="zh-CN" smtClean="0"/>
              <a:pPr/>
              <a:t>17</a:t>
            </a:fld>
            <a:endParaRPr lang="en-US" altLang="zh-CN"/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1857364"/>
            <a:ext cx="6318250" cy="395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dirty="0" smtClean="0"/>
              <a:t>Conclusions &amp; </a:t>
            </a:r>
            <a:r>
              <a:rPr lang="en-US" altLang="zh-CN" dirty="0" smtClean="0">
                <a:ea typeface="宋体" charset="-122"/>
              </a:rPr>
              <a:t>Questions? </a:t>
            </a:r>
            <a:r>
              <a:rPr lang="en-US" altLang="zh-CN" dirty="0" smtClean="0">
                <a:latin typeface="Trebuchet MS" pitchFamily="34" charset="0"/>
                <a:ea typeface="宋体" charset="-122"/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928670"/>
            <a:ext cx="4900618" cy="571504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Insights:</a:t>
            </a:r>
          </a:p>
          <a:p>
            <a:pPr lvl="1"/>
            <a:r>
              <a:rPr lang="en-US" altLang="zh-CN" dirty="0" smtClean="0">
                <a:ea typeface="宋体" charset="-122"/>
              </a:rPr>
              <a:t>Decision tree method interestingly performs very well in our experiment</a:t>
            </a:r>
          </a:p>
          <a:p>
            <a:pPr lvl="2"/>
            <a:r>
              <a:rPr lang="en-US" altLang="zh-CN" b="1" dirty="0" smtClean="0">
                <a:solidFill>
                  <a:srgbClr val="FF0000"/>
                </a:solidFill>
              </a:rPr>
              <a:t>99.25%</a:t>
            </a:r>
            <a:r>
              <a:rPr lang="en-US" altLang="zh-CN" dirty="0" smtClean="0"/>
              <a:t> for FCBF+J48; </a:t>
            </a:r>
          </a:p>
          <a:p>
            <a:pPr lvl="2"/>
            <a:r>
              <a:rPr lang="en-US" altLang="zh-CN" b="1" dirty="0" smtClean="0">
                <a:solidFill>
                  <a:srgbClr val="FF0000"/>
                </a:solidFill>
              </a:rPr>
              <a:t>97.02%</a:t>
            </a:r>
            <a:r>
              <a:rPr lang="en-US" altLang="zh-CN" dirty="0" smtClean="0"/>
              <a:t> for FCBF+NB</a:t>
            </a:r>
          </a:p>
          <a:p>
            <a:pPr lvl="1"/>
            <a:r>
              <a:rPr lang="en-US" altLang="zh-CN" dirty="0" smtClean="0">
                <a:ea typeface="宋体" charset="-122"/>
              </a:rPr>
              <a:t>Knowledge flow is a powerful tool to streamline the design of the chained data mining task</a:t>
            </a:r>
          </a:p>
          <a:p>
            <a:pPr lvl="1"/>
            <a:r>
              <a:rPr lang="en-US" altLang="zh-CN" dirty="0" smtClean="0">
                <a:ea typeface="宋体" charset="-122"/>
              </a:rPr>
              <a:t>Attribution Selection: Quality rather than Quantity</a:t>
            </a:r>
          </a:p>
          <a:p>
            <a:r>
              <a:rPr lang="en-US" altLang="zh-CN" dirty="0" smtClean="0">
                <a:ea typeface="宋体" charset="-122"/>
              </a:rPr>
              <a:t>Future Work:</a:t>
            </a:r>
          </a:p>
          <a:p>
            <a:pPr lvl="1"/>
            <a:r>
              <a:rPr lang="en-US" altLang="zh-CN" dirty="0" smtClean="0">
                <a:ea typeface="宋体" charset="-122"/>
              </a:rPr>
              <a:t>Use multi data sets as training set</a:t>
            </a:r>
          </a:p>
          <a:p>
            <a:pPr lvl="1"/>
            <a:r>
              <a:rPr lang="en-US" altLang="zh-CN" dirty="0" smtClean="0">
                <a:ea typeface="宋体" charset="-122"/>
              </a:rPr>
              <a:t>Attempt SVM to validate its performance</a:t>
            </a:r>
          </a:p>
          <a:p>
            <a:r>
              <a:rPr lang="en-US" altLang="zh-CN" dirty="0" smtClean="0">
                <a:ea typeface="宋体" charset="-122"/>
              </a:rPr>
              <a:t>Thanks Dr. Tan for kind guidance and valuable advice.</a:t>
            </a:r>
          </a:p>
          <a:p>
            <a:endParaRPr lang="en-US" altLang="zh-CN" dirty="0" smtClean="0">
              <a:ea typeface="宋体" charset="-12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1CCA-C996-44EB-8F16-A0AD41BA6CBC}" type="slidenum">
              <a:rPr lang="en-US" altLang="zh-CN" smtClean="0"/>
              <a:pPr/>
              <a:t>18</a:t>
            </a:fld>
            <a:endParaRPr lang="en-US" altLang="zh-CN"/>
          </a:p>
        </p:txBody>
      </p:sp>
      <p:pic>
        <p:nvPicPr>
          <p:cNvPr id="6" name="Picture 5" descr="think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1714488"/>
            <a:ext cx="3478213" cy="446563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4929189" y="3429000"/>
          <a:ext cx="4214811" cy="3160138"/>
        </p:xfrm>
        <a:graphic>
          <a:graphicData uri="http://schemas.openxmlformats.org/presentationml/2006/ole">
            <p:oleObj spid="_x0000_s29698" name="Bitmap Image" r:id="rId4" imgW="7621064" imgH="5714286" progId="PBrush">
              <p:embed/>
            </p:oleObj>
          </a:graphicData>
        </a:graphic>
      </p:graphicFrame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altLang="zh-CN" dirty="0"/>
          </a:p>
        </p:txBody>
      </p:sp>
      <p:sp>
        <p:nvSpPr>
          <p:cNvPr id="888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b="1" dirty="0" smtClean="0">
                <a:solidFill>
                  <a:schemeClr val="accent2"/>
                </a:solidFill>
              </a:rPr>
              <a:t>Overview</a:t>
            </a:r>
            <a:endParaRPr lang="en-US" altLang="zh-CN" sz="4000" b="1" dirty="0" smtClean="0">
              <a:solidFill>
                <a:schemeClr val="accent2"/>
              </a:solidFill>
            </a:endParaRPr>
          </a:p>
          <a:p>
            <a:pPr lvl="1"/>
            <a:r>
              <a:rPr lang="en-US" altLang="zh-CN" sz="2400" b="1" dirty="0" smtClean="0">
                <a:solidFill>
                  <a:schemeClr val="accent2"/>
                </a:solidFill>
              </a:rPr>
              <a:t>A Snapshot of What We Have Done</a:t>
            </a:r>
          </a:p>
          <a:p>
            <a:pPr lvl="1"/>
            <a:r>
              <a:rPr lang="en-US" altLang="zh-CN" sz="2400" b="1" dirty="0" smtClean="0">
                <a:solidFill>
                  <a:schemeClr val="accent2"/>
                </a:solidFill>
              </a:rPr>
              <a:t>Data Set; DM Tasks and Motivation</a:t>
            </a:r>
          </a:p>
          <a:p>
            <a:r>
              <a:rPr lang="en-US" sz="2400" dirty="0" smtClean="0"/>
              <a:t>Methodology </a:t>
            </a:r>
          </a:p>
          <a:p>
            <a:pPr lvl="1"/>
            <a:r>
              <a:rPr lang="en-US" sz="2400" dirty="0" smtClean="0"/>
              <a:t>Preprocessing; Mining; Role of Members</a:t>
            </a:r>
          </a:p>
          <a:p>
            <a:r>
              <a:rPr lang="en-US" sz="2400" dirty="0" smtClean="0"/>
              <a:t>Related Work</a:t>
            </a:r>
            <a:endParaRPr lang="en-US" altLang="zh-CN" sz="2400" dirty="0" smtClean="0"/>
          </a:p>
          <a:p>
            <a:r>
              <a:rPr lang="en-US" sz="2400" dirty="0" smtClean="0"/>
              <a:t>Experimental Setup</a:t>
            </a:r>
          </a:p>
          <a:p>
            <a:pPr lvl="1"/>
            <a:r>
              <a:rPr lang="en-US" sz="2400" dirty="0" smtClean="0"/>
              <a:t>Knowledge Flow</a:t>
            </a:r>
          </a:p>
          <a:p>
            <a:r>
              <a:rPr lang="en-US" sz="2400" dirty="0" smtClean="0"/>
              <a:t>Experimental Evaluation</a:t>
            </a:r>
          </a:p>
          <a:p>
            <a:r>
              <a:rPr lang="en-US" sz="2400" dirty="0" smtClean="0"/>
              <a:t>Visualization Demo </a:t>
            </a:r>
            <a:endParaRPr lang="en-US" altLang="zh-CN" sz="2400" dirty="0" smtClean="0"/>
          </a:p>
          <a:p>
            <a:r>
              <a:rPr lang="en-US" sz="2400" dirty="0" smtClean="0"/>
              <a:t>Conclusions &amp; </a:t>
            </a:r>
            <a:r>
              <a:rPr lang="en-US" altLang="zh-CN" sz="2400" dirty="0" smtClean="0">
                <a:ea typeface="宋体" charset="-122"/>
              </a:rPr>
              <a:t>Questions?</a:t>
            </a:r>
            <a:endParaRPr lang="en-US" altLang="zh-CN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ED60-BEE1-4781-AACB-903AFBF7EA66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2843202" y="1483600"/>
            <a:ext cx="981075" cy="304800"/>
          </a:xfrm>
          <a:prstGeom prst="leftArrow">
            <a:avLst>
              <a:gd name="adj1" fmla="val 50000"/>
              <a:gd name="adj2" fmla="val 804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6000759" y="0"/>
            <a:ext cx="3142362" cy="1841358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- Project Snapshot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4906982"/>
          </a:xfrm>
        </p:spPr>
        <p:txBody>
          <a:bodyPr/>
          <a:lstStyle/>
          <a:p>
            <a:r>
              <a:rPr lang="en-US" dirty="0" smtClean="0"/>
              <a:t>Implemented the solution to the Internet Traffic Classification problem in a </a:t>
            </a:r>
            <a:r>
              <a:rPr lang="en-US" i="1" dirty="0" smtClean="0"/>
              <a:t>SIGMETRICS'05 </a:t>
            </a:r>
            <a:r>
              <a:rPr lang="en-US" dirty="0" smtClean="0"/>
              <a:t>paper</a:t>
            </a:r>
          </a:p>
          <a:p>
            <a:r>
              <a:rPr lang="en-US" dirty="0" smtClean="0"/>
              <a:t>Attempted to enhanced the solution by</a:t>
            </a:r>
          </a:p>
          <a:p>
            <a:pPr lvl="1"/>
            <a:r>
              <a:rPr lang="en-US" dirty="0" smtClean="0"/>
              <a:t>Tuning the threshold for FCBF method for feature selection (in the paper, the threshold is not explicitly given)</a:t>
            </a:r>
          </a:p>
          <a:p>
            <a:pPr lvl="1"/>
            <a:r>
              <a:rPr lang="en-US" dirty="0" smtClean="0"/>
              <a:t>Using </a:t>
            </a:r>
            <a:r>
              <a:rPr lang="en-US" i="1" dirty="0" smtClean="0"/>
              <a:t>Genetic-Algorithm</a:t>
            </a:r>
            <a:r>
              <a:rPr lang="en-US" dirty="0" smtClean="0"/>
              <a:t> for feature selection</a:t>
            </a:r>
          </a:p>
          <a:p>
            <a:pPr lvl="1"/>
            <a:r>
              <a:rPr lang="en-US" dirty="0" smtClean="0"/>
              <a:t>Using Decision Tree method besides the original Naïve </a:t>
            </a:r>
            <a:r>
              <a:rPr lang="en-US" dirty="0" err="1" smtClean="0"/>
              <a:t>Bayes</a:t>
            </a:r>
            <a:r>
              <a:rPr lang="en-US" dirty="0" smtClean="0"/>
              <a:t> for classification in the paper</a:t>
            </a:r>
          </a:p>
          <a:p>
            <a:r>
              <a:rPr lang="en-US" altLang="zh-CN" dirty="0" smtClean="0"/>
              <a:t>Achieved </a:t>
            </a:r>
            <a:r>
              <a:rPr lang="en-US" altLang="zh-CN" b="1" dirty="0" smtClean="0">
                <a:solidFill>
                  <a:srgbClr val="FF0000"/>
                </a:solidFill>
              </a:rPr>
              <a:t>better</a:t>
            </a:r>
            <a:r>
              <a:rPr lang="en-US" altLang="zh-CN" dirty="0" smtClean="0"/>
              <a:t> than paper’s results for average accuracy: </a:t>
            </a:r>
          </a:p>
          <a:p>
            <a:pPr lvl="1"/>
            <a:r>
              <a:rPr lang="en-US" altLang="zh-CN" dirty="0" smtClean="0"/>
              <a:t>Paper: 94.29% for FCBF+NB</a:t>
            </a:r>
          </a:p>
          <a:p>
            <a:pPr lvl="1"/>
            <a:r>
              <a:rPr lang="en-US" altLang="zh-CN" dirty="0" smtClean="0"/>
              <a:t>Ours: </a:t>
            </a:r>
            <a:r>
              <a:rPr lang="en-US" altLang="zh-CN" b="1" dirty="0" smtClean="0">
                <a:solidFill>
                  <a:srgbClr val="FF0000"/>
                </a:solidFill>
              </a:rPr>
              <a:t>99.25%</a:t>
            </a:r>
            <a:r>
              <a:rPr lang="en-US" altLang="zh-CN" dirty="0" smtClean="0"/>
              <a:t> for FCBF+J48; </a:t>
            </a:r>
            <a:r>
              <a:rPr lang="en-US" altLang="zh-CN" b="1" dirty="0" smtClean="0">
                <a:solidFill>
                  <a:srgbClr val="FF0000"/>
                </a:solidFill>
              </a:rPr>
              <a:t>97.02%</a:t>
            </a:r>
            <a:r>
              <a:rPr lang="en-US" altLang="zh-CN" dirty="0" smtClean="0"/>
              <a:t> for FCBF+NB</a:t>
            </a:r>
          </a:p>
          <a:p>
            <a:r>
              <a:rPr lang="en-US" altLang="zh-CN" dirty="0" smtClean="0"/>
              <a:t>Designed the </a:t>
            </a:r>
            <a:r>
              <a:rPr lang="en-US" altLang="zh-CN" b="1" dirty="0" smtClean="0"/>
              <a:t>knowledge flow </a:t>
            </a:r>
            <a:r>
              <a:rPr lang="en-US" altLang="zh-CN" dirty="0" smtClean="0"/>
              <a:t>diagram in </a:t>
            </a:r>
            <a:r>
              <a:rPr lang="en-US" altLang="zh-CN" dirty="0" err="1" smtClean="0"/>
              <a:t>Weka</a:t>
            </a:r>
            <a:r>
              <a:rPr lang="en-US" altLang="zh-CN" dirty="0" smtClean="0"/>
              <a:t> to implement the feature </a:t>
            </a:r>
            <a:r>
              <a:rPr lang="en-US" altLang="zh-CN" dirty="0" err="1" smtClean="0"/>
              <a:t>seletion</a:t>
            </a:r>
            <a:r>
              <a:rPr lang="en-US" altLang="zh-CN" dirty="0" smtClean="0"/>
              <a:t>, discretization, classification, performance visualization in a </a:t>
            </a:r>
            <a:r>
              <a:rPr lang="en-US" altLang="zh-CN" b="1" dirty="0" smtClean="0">
                <a:solidFill>
                  <a:srgbClr val="FF0000"/>
                </a:solidFill>
              </a:rPr>
              <a:t>single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step.</a:t>
            </a:r>
          </a:p>
          <a:p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1CCA-C996-44EB-8F16-A0AD41BA6CBC}" type="slidenum">
              <a:rPr lang="en-US" altLang="zh-CN" smtClean="0"/>
              <a:pPr/>
              <a:t>3</a:t>
            </a:fld>
            <a:endParaRPr lang="en-US" altLang="zh-CN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710" y="5504622"/>
            <a:ext cx="1357290" cy="1353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928670"/>
            <a:ext cx="8229600" cy="4762517"/>
          </a:xfrm>
        </p:spPr>
        <p:txBody>
          <a:bodyPr/>
          <a:lstStyle/>
          <a:p>
            <a:r>
              <a:rPr lang="en-US" b="1" dirty="0" smtClean="0"/>
              <a:t>Data Sets:</a:t>
            </a:r>
          </a:p>
          <a:p>
            <a:pPr lvl="1"/>
            <a:r>
              <a:rPr lang="en-US" dirty="0" smtClean="0"/>
              <a:t>248 Features of a TCP traffic packets flow between two hosts.</a:t>
            </a:r>
          </a:p>
          <a:p>
            <a:pPr lvl="2"/>
            <a:r>
              <a:rPr lang="en-US" dirty="0" smtClean="0"/>
              <a:t>Too many features! Need feature selection preprocessing. 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A day trace was split into ten data sets of approximately 1680 seconds (28 min) each. 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A TCP flow:(Source IP, </a:t>
            </a:r>
            <a:r>
              <a:rPr lang="en-US" altLang="zh-CN" dirty="0" err="1" smtClean="0">
                <a:ea typeface="宋体" pitchFamily="2" charset="-122"/>
              </a:rPr>
              <a:t>Dest</a:t>
            </a:r>
            <a:r>
              <a:rPr lang="en-US" altLang="zh-CN" dirty="0" smtClean="0">
                <a:ea typeface="宋体" pitchFamily="2" charset="-122"/>
              </a:rPr>
              <a:t> IP, Source Port, </a:t>
            </a:r>
            <a:r>
              <a:rPr lang="en-US" altLang="zh-CN" dirty="0" err="1" smtClean="0">
                <a:ea typeface="宋体" pitchFamily="2" charset="-122"/>
              </a:rPr>
              <a:t>Dest</a:t>
            </a:r>
            <a:r>
              <a:rPr lang="en-US" altLang="zh-CN" dirty="0" smtClean="0">
                <a:ea typeface="宋体" pitchFamily="2" charset="-122"/>
              </a:rPr>
              <a:t> Port, Protocol)</a:t>
            </a:r>
          </a:p>
          <a:p>
            <a:r>
              <a:rPr lang="en-US" b="1" dirty="0" smtClean="0"/>
              <a:t>Data Mining Approaches:</a:t>
            </a:r>
          </a:p>
          <a:p>
            <a:pPr lvl="1"/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 (in the paper)</a:t>
            </a:r>
          </a:p>
          <a:p>
            <a:pPr lvl="1"/>
            <a:r>
              <a:rPr lang="en-US" dirty="0" smtClean="0"/>
              <a:t>Decision Tree</a:t>
            </a:r>
          </a:p>
          <a:p>
            <a:pPr lvl="1"/>
            <a:endParaRPr lang="en-US" altLang="zh-TW" dirty="0" smtClean="0">
              <a:ea typeface="新細明體" pitchFamily="18" charset="-12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1CCA-C996-44EB-8F16-A0AD41BA6CBC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 l="9172" t="5713" r="8281" b="64287"/>
          <a:stretch>
            <a:fillRect/>
          </a:stretch>
        </p:blipFill>
        <p:spPr bwMode="auto">
          <a:xfrm>
            <a:off x="357158" y="4286256"/>
            <a:ext cx="4114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5720" y="5857892"/>
            <a:ext cx="41910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0" dirty="0">
                <a:solidFill>
                  <a:srgbClr val="FF0000"/>
                </a:solidFill>
                <a:ea typeface="宋体" pitchFamily="2" charset="-122"/>
              </a:rPr>
              <a:t>Example discriminators describing each object and used as input for classification.    (248 in total)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/>
          <a:srcRect l="8281" t="48570" r="7643" b="7143"/>
          <a:stretch>
            <a:fillRect/>
          </a:stretch>
        </p:blipFill>
        <p:spPr bwMode="auto">
          <a:xfrm>
            <a:off x="4532827" y="3429000"/>
            <a:ext cx="4444487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929190" y="5929330"/>
            <a:ext cx="4046538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600" b="0" dirty="0">
                <a:solidFill>
                  <a:srgbClr val="FF0000"/>
                </a:solidFill>
                <a:ea typeface="宋体" pitchFamily="2" charset="-122"/>
              </a:rPr>
              <a:t>Network traffic allocated to each category. (10 in total)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Cont’d: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8100"/>
            <a:ext cx="5757874" cy="4525963"/>
          </a:xfrm>
        </p:spPr>
        <p:txBody>
          <a:bodyPr/>
          <a:lstStyle/>
          <a:p>
            <a:r>
              <a:rPr lang="en-US" altLang="zh-CN" sz="2400" dirty="0" smtClean="0">
                <a:ea typeface="宋体" pitchFamily="2" charset="-122"/>
              </a:rPr>
              <a:t>Many Internet applications poses high requirements on traffic classification:</a:t>
            </a:r>
          </a:p>
          <a:p>
            <a:pPr lvl="1"/>
            <a:r>
              <a:rPr lang="en-US" sz="2400" dirty="0" smtClean="0"/>
              <a:t>Intrusion detections (security monitoring)</a:t>
            </a:r>
            <a:endParaRPr lang="en-US" altLang="zh-CN" sz="2400" dirty="0" smtClean="0">
              <a:ea typeface="宋体" pitchFamily="2" charset="-122"/>
            </a:endParaRPr>
          </a:p>
          <a:p>
            <a:pPr lvl="1"/>
            <a:r>
              <a:rPr lang="en-US" sz="2400" dirty="0" smtClean="0"/>
              <a:t>Trend analysis</a:t>
            </a:r>
          </a:p>
          <a:p>
            <a:pPr lvl="1"/>
            <a:r>
              <a:rPr lang="en-US" sz="2400" dirty="0" smtClean="0"/>
              <a:t>Traffic controls</a:t>
            </a:r>
          </a:p>
          <a:p>
            <a:pPr lvl="1"/>
            <a:r>
              <a:rPr lang="en-US" sz="2400" dirty="0" smtClean="0"/>
              <a:t>Quality of Service</a:t>
            </a:r>
          </a:p>
          <a:p>
            <a:pPr lvl="1"/>
            <a:r>
              <a:rPr lang="en-US" sz="2400" dirty="0" smtClean="0"/>
              <a:t>Providing operators with useful forecasts for long-term provisioning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1CCA-C996-44EB-8F16-A0AD41BA6CBC}" type="slidenum">
              <a:rPr lang="en-US" altLang="zh-CN" smtClean="0"/>
              <a:pPr/>
              <a:t>5</a:t>
            </a:fld>
            <a:endParaRPr lang="en-US" altLang="zh-CN"/>
          </a:p>
        </p:txBody>
      </p:sp>
      <p:pic>
        <p:nvPicPr>
          <p:cNvPr id="11468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12" y="857232"/>
            <a:ext cx="2739780" cy="258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99138" y="3786190"/>
            <a:ext cx="2944862" cy="240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4929189" y="3429000"/>
          <a:ext cx="4214811" cy="3160138"/>
        </p:xfrm>
        <a:graphic>
          <a:graphicData uri="http://schemas.openxmlformats.org/presentationml/2006/ole">
            <p:oleObj spid="_x0000_s102402" name="Bitmap Image" r:id="rId3" imgW="7621064" imgH="5714286" progId="PBrush">
              <p:embed/>
            </p:oleObj>
          </a:graphicData>
        </a:graphic>
      </p:graphicFrame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altLang="zh-CN" dirty="0"/>
          </a:p>
        </p:txBody>
      </p:sp>
      <p:sp>
        <p:nvSpPr>
          <p:cNvPr id="888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Overview</a:t>
            </a:r>
            <a:endParaRPr lang="en-US" altLang="zh-CN" sz="4000" dirty="0" smtClean="0"/>
          </a:p>
          <a:p>
            <a:pPr lvl="1"/>
            <a:r>
              <a:rPr lang="en-US" altLang="zh-CN" sz="2400" dirty="0" smtClean="0"/>
              <a:t>A Snapshot of What We Have Done</a:t>
            </a:r>
          </a:p>
          <a:p>
            <a:pPr lvl="1"/>
            <a:r>
              <a:rPr lang="en-US" altLang="zh-CN" sz="2400" dirty="0" smtClean="0"/>
              <a:t>Data Set; DM Tasks and Motivation</a:t>
            </a:r>
          </a:p>
          <a:p>
            <a:r>
              <a:rPr lang="en-US" sz="2800" b="1" dirty="0" smtClean="0">
                <a:solidFill>
                  <a:schemeClr val="accent2"/>
                </a:solidFill>
              </a:rPr>
              <a:t>Methodology </a:t>
            </a:r>
          </a:p>
          <a:p>
            <a:pPr lvl="1"/>
            <a:r>
              <a:rPr lang="en-US" sz="2400" b="1" dirty="0" smtClean="0">
                <a:solidFill>
                  <a:schemeClr val="accent2"/>
                </a:solidFill>
              </a:rPr>
              <a:t>Preprocessing; Mining; Role of Members</a:t>
            </a:r>
          </a:p>
          <a:p>
            <a:r>
              <a:rPr lang="en-US" sz="2800" b="1" dirty="0" smtClean="0">
                <a:solidFill>
                  <a:schemeClr val="accent2"/>
                </a:solidFill>
              </a:rPr>
              <a:t>Related Work</a:t>
            </a:r>
            <a:endParaRPr lang="en-US" altLang="zh-CN" sz="2800" b="1" dirty="0" smtClean="0">
              <a:solidFill>
                <a:schemeClr val="accent2"/>
              </a:solidFill>
            </a:endParaRPr>
          </a:p>
          <a:p>
            <a:r>
              <a:rPr lang="en-US" sz="2400" dirty="0" smtClean="0"/>
              <a:t>Experimental Setup</a:t>
            </a:r>
          </a:p>
          <a:p>
            <a:pPr lvl="1"/>
            <a:r>
              <a:rPr lang="en-US" sz="2400" dirty="0" smtClean="0"/>
              <a:t>Knowledge Flow</a:t>
            </a:r>
          </a:p>
          <a:p>
            <a:r>
              <a:rPr lang="en-US" sz="2400" dirty="0" smtClean="0"/>
              <a:t>Experimental Evaluation</a:t>
            </a:r>
          </a:p>
          <a:p>
            <a:r>
              <a:rPr lang="en-US" sz="2400" dirty="0" smtClean="0"/>
              <a:t>Visualization Demo </a:t>
            </a:r>
            <a:endParaRPr lang="en-US" altLang="zh-CN" sz="2400" dirty="0" smtClean="0"/>
          </a:p>
          <a:p>
            <a:r>
              <a:rPr lang="en-US" sz="2400" dirty="0" smtClean="0"/>
              <a:t>Conclusions &amp; </a:t>
            </a:r>
            <a:r>
              <a:rPr lang="en-US" altLang="zh-CN" sz="2400" dirty="0" smtClean="0">
                <a:ea typeface="宋体" charset="-122"/>
              </a:rPr>
              <a:t>Questions?</a:t>
            </a:r>
            <a:endParaRPr lang="en-US" altLang="zh-CN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ED60-BEE1-4781-AACB-903AFBF7EA66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3714744" y="2786058"/>
            <a:ext cx="981075" cy="304800"/>
          </a:xfrm>
          <a:prstGeom prst="leftArrow">
            <a:avLst>
              <a:gd name="adj1" fmla="val 50000"/>
              <a:gd name="adj2" fmla="val 804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000759" y="0"/>
            <a:ext cx="3142362" cy="1841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FCBF-based 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FCBF: Fast </a:t>
            </a:r>
            <a:r>
              <a:rPr lang="en-US" b="1" dirty="0" smtClean="0"/>
              <a:t>Correlation-Based</a:t>
            </a:r>
            <a:r>
              <a:rPr lang="en-US" dirty="0" smtClean="0"/>
              <a:t> Filter</a:t>
            </a:r>
          </a:p>
          <a:p>
            <a:r>
              <a:rPr lang="en-US" altLang="zh-CN" dirty="0" smtClean="0">
                <a:ea typeface="宋体" pitchFamily="2" charset="-122"/>
              </a:rPr>
              <a:t>Relevance of Features: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Entropy: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Information gain: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Symmetrical uncertainty:</a:t>
            </a:r>
          </a:p>
          <a:p>
            <a:r>
              <a:rPr lang="en-US" dirty="0" smtClean="0"/>
              <a:t>Main Idea: </a:t>
            </a:r>
          </a:p>
          <a:p>
            <a:pPr lvl="1"/>
            <a:r>
              <a:rPr lang="en-US" dirty="0" smtClean="0"/>
              <a:t>Compute the correlation of each feature with the class</a:t>
            </a:r>
          </a:p>
          <a:p>
            <a:pPr lvl="1"/>
            <a:r>
              <a:rPr lang="en-US" dirty="0" smtClean="0"/>
              <a:t>Use the </a:t>
            </a:r>
            <a:r>
              <a:rPr lang="en-US" b="1" dirty="0" smtClean="0"/>
              <a:t>threshold</a:t>
            </a:r>
            <a:r>
              <a:rPr lang="en-US" dirty="0" smtClean="0"/>
              <a:t> to filter the results: with top n features left</a:t>
            </a:r>
          </a:p>
          <a:p>
            <a:pPr lvl="1"/>
            <a:r>
              <a:rPr lang="en-US" dirty="0" smtClean="0"/>
              <a:t>Further trim the set by filtering out those features which themselves’ correlation is greater than the correlation with the class</a:t>
            </a:r>
          </a:p>
          <a:p>
            <a:r>
              <a:rPr lang="en-US" dirty="0" smtClean="0"/>
              <a:t>How to decide the threshold?</a:t>
            </a:r>
          </a:p>
          <a:p>
            <a:pPr lvl="1"/>
            <a:r>
              <a:rPr lang="en-US" dirty="0" smtClean="0"/>
              <a:t>Wrapper method (Naïve </a:t>
            </a:r>
            <a:r>
              <a:rPr lang="en-US" dirty="0" err="1" smtClean="0"/>
              <a:t>Bayes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1CCA-C996-44EB-8F16-A0AD41BA6CBC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2071678"/>
            <a:ext cx="2876546" cy="578902"/>
          </a:xfrm>
          <a:prstGeom prst="rect">
            <a:avLst/>
          </a:prstGeom>
          <a:noFill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9124" y="2500306"/>
            <a:ext cx="2962268" cy="369097"/>
          </a:xfrm>
          <a:prstGeom prst="rect">
            <a:avLst/>
          </a:prstGeom>
          <a:noFill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9124" y="2786058"/>
            <a:ext cx="2957765" cy="642942"/>
          </a:xfrm>
          <a:prstGeom prst="rect">
            <a:avLst/>
          </a:prstGeom>
          <a:noFill/>
        </p:spPr>
      </p:pic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48536" y="5067710"/>
            <a:ext cx="1795464" cy="1790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GA-based Feature Selection</a:t>
            </a:r>
            <a:endParaRPr lang="zh-CN" altLang="en-US" dirty="0" smtClean="0"/>
          </a:p>
        </p:txBody>
      </p:sp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8100"/>
            <a:ext cx="8543956" cy="4525963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Each chromosome is a binary string of length 248.</a:t>
            </a:r>
          </a:p>
          <a:p>
            <a:r>
              <a:rPr lang="en-US" altLang="zh-CN" dirty="0">
                <a:ea typeface="宋体" pitchFamily="2" charset="-122"/>
              </a:rPr>
              <a:t>1011100000111110100000…</a:t>
            </a:r>
          </a:p>
          <a:p>
            <a:r>
              <a:rPr lang="en-US" altLang="zh-CN" dirty="0" smtClean="0">
                <a:ea typeface="宋体" pitchFamily="2" charset="-122"/>
              </a:rPr>
              <a:t>Fitness Function: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Classification accuracy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Relevance of features</a:t>
            </a:r>
          </a:p>
          <a:p>
            <a:r>
              <a:rPr lang="en-US" altLang="zh-CN" dirty="0">
                <a:ea typeface="宋体" pitchFamily="2" charset="-122"/>
              </a:rPr>
              <a:t>Number of features</a:t>
            </a:r>
          </a:p>
          <a:p>
            <a:pPr lvl="0">
              <a:defRPr/>
            </a:pPr>
            <a:r>
              <a:rPr lang="en-US" altLang="zh-CN" dirty="0" smtClean="0">
                <a:ea typeface="宋体" pitchFamily="2" charset="-122"/>
              </a:rPr>
              <a:t>Parameters</a:t>
            </a:r>
          </a:p>
          <a:p>
            <a:pPr lvl="1">
              <a:defRPr/>
            </a:pPr>
            <a:r>
              <a:rPr lang="en-US" altLang="zh-CN" dirty="0" smtClean="0">
                <a:latin typeface="NimbusRomNo9L-Regu" charset="0"/>
                <a:ea typeface="宋体" pitchFamily="2" charset="-122"/>
              </a:rPr>
              <a:t>Population size: 80</a:t>
            </a:r>
          </a:p>
          <a:p>
            <a:pPr lvl="1">
              <a:defRPr/>
            </a:pPr>
            <a:r>
              <a:rPr lang="en-US" altLang="zh-CN" dirty="0" smtClean="0">
                <a:latin typeface="NimbusRomNo9L-Regu" charset="0"/>
                <a:ea typeface="宋体" pitchFamily="2" charset="-122"/>
              </a:rPr>
              <a:t>Number of generations: 40</a:t>
            </a:r>
          </a:p>
          <a:p>
            <a:pPr lvl="1">
              <a:defRPr/>
            </a:pPr>
            <a:r>
              <a:rPr lang="en-US" altLang="zh-CN" dirty="0" smtClean="0">
                <a:latin typeface="NimbusRomNo9L-Regu" charset="0"/>
                <a:ea typeface="宋体" pitchFamily="2" charset="-122"/>
              </a:rPr>
              <a:t>Probability of crossover:  0.6  </a:t>
            </a:r>
          </a:p>
          <a:p>
            <a:pPr lvl="1">
              <a:defRPr/>
            </a:pPr>
            <a:r>
              <a:rPr lang="en-US" altLang="zh-CN" dirty="0" smtClean="0">
                <a:latin typeface="NimbusRomNo9L-Regu" charset="0"/>
                <a:ea typeface="宋体" pitchFamily="2" charset="-122"/>
              </a:rPr>
              <a:t>Probability of mutation:  0.033</a:t>
            </a:r>
          </a:p>
          <a:p>
            <a:pPr lvl="1">
              <a:defRPr/>
            </a:pPr>
            <a:r>
              <a:rPr lang="en-US" altLang="zh-CN" dirty="0" smtClean="0">
                <a:latin typeface="NimbusRomNo9L-Regu" charset="0"/>
                <a:ea typeface="宋体" pitchFamily="2" charset="-122"/>
              </a:rPr>
              <a:t>Classifier: Naïve </a:t>
            </a:r>
            <a:r>
              <a:rPr lang="en-US" altLang="zh-CN" dirty="0" err="1" smtClean="0">
                <a:latin typeface="NimbusRomNo9L-Regu" charset="0"/>
                <a:ea typeface="宋体" pitchFamily="2" charset="-122"/>
              </a:rPr>
              <a:t>Bayes</a:t>
            </a:r>
            <a:endParaRPr lang="en-US" altLang="zh-CN" dirty="0" smtClean="0">
              <a:latin typeface="NimbusRomNo9L-Regu" charset="0"/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pPr lvl="1">
              <a:buFont typeface="Arial" charset="0"/>
              <a:buNone/>
            </a:pPr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 dirty="0">
              <a:ea typeface="宋体" pitchFamily="2" charset="-122"/>
            </a:endParaRPr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05" y="3643305"/>
            <a:ext cx="3214695" cy="3214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Methodology- Task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Shen</a:t>
            </a:r>
            <a:r>
              <a:rPr lang="en-US" sz="2400" dirty="0" smtClean="0"/>
              <a:t>, </a:t>
            </a:r>
            <a:r>
              <a:rPr lang="en-US" sz="2400" dirty="0" err="1" smtClean="0"/>
              <a:t>Ke</a:t>
            </a:r>
            <a:endParaRPr lang="en-US" sz="2400" dirty="0" smtClean="0"/>
          </a:p>
          <a:p>
            <a:pPr lvl="1"/>
            <a:r>
              <a:rPr lang="en-US" sz="2400" dirty="0" smtClean="0"/>
              <a:t>Preprocessing</a:t>
            </a:r>
          </a:p>
          <a:p>
            <a:pPr lvl="1"/>
            <a:r>
              <a:rPr lang="en-US" sz="2400" dirty="0" smtClean="0"/>
              <a:t>Data Mining</a:t>
            </a:r>
          </a:p>
          <a:p>
            <a:r>
              <a:rPr lang="en-US" sz="2400" dirty="0" smtClean="0"/>
              <a:t>Yang, Yang</a:t>
            </a:r>
          </a:p>
          <a:p>
            <a:pPr lvl="1"/>
            <a:r>
              <a:rPr lang="en-US" sz="2400" dirty="0" smtClean="0"/>
              <a:t>Visualization</a:t>
            </a:r>
          </a:p>
          <a:p>
            <a:r>
              <a:rPr lang="en-US" sz="2400" dirty="0" smtClean="0"/>
              <a:t>Pei, Yuanteng</a:t>
            </a:r>
          </a:p>
          <a:p>
            <a:pPr lvl="1"/>
            <a:r>
              <a:rPr lang="en-US" sz="2400" dirty="0" smtClean="0"/>
              <a:t>Preprocessing</a:t>
            </a:r>
          </a:p>
          <a:p>
            <a:pPr lvl="1"/>
            <a:r>
              <a:rPr lang="en-US" sz="2400" dirty="0" smtClean="0"/>
              <a:t>Data Mining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1CCA-C996-44EB-8F16-A0AD41BA6CBC}" type="slidenum">
              <a:rPr lang="en-US" altLang="zh-CN" smtClean="0"/>
              <a:pPr/>
              <a:t>9</a:t>
            </a:fld>
            <a:endParaRPr lang="en-US" altLang="zh-CN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2" y="1142984"/>
            <a:ext cx="5384800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2.2|2.3|2"/>
</p:tagLst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ea typeface="宋体" charset="-122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Custom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Custom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Custom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Custom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Custom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3715</TotalTime>
  <Words>1000</Words>
  <Application>Microsoft Office PowerPoint</Application>
  <PresentationFormat>On-screen Show (4:3)</PresentationFormat>
  <Paragraphs>198</Paragraphs>
  <Slides>18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Custom Design</vt:lpstr>
      <vt:lpstr>1_Custom Design</vt:lpstr>
      <vt:lpstr>Bitmap Image</vt:lpstr>
      <vt:lpstr>Equation</vt:lpstr>
      <vt:lpstr>Internet Traffic Classification CSE881 Project</vt:lpstr>
      <vt:lpstr>Outline</vt:lpstr>
      <vt:lpstr>Overview - Project Snapshot</vt:lpstr>
      <vt:lpstr>Overview Cont’d</vt:lpstr>
      <vt:lpstr>Overview Cont’d: Motivation</vt:lpstr>
      <vt:lpstr>Outline</vt:lpstr>
      <vt:lpstr>FCBF-based Feature Selection</vt:lpstr>
      <vt:lpstr>GA-based Feature Selection</vt:lpstr>
      <vt:lpstr>Methodology- Task Allocation</vt:lpstr>
      <vt:lpstr>Related Work</vt:lpstr>
      <vt:lpstr>Outline</vt:lpstr>
      <vt:lpstr>Experimental Setup</vt:lpstr>
      <vt:lpstr>Experimental Setup - Cont’d Knowledge Flow </vt:lpstr>
      <vt:lpstr>Experimental Evaluation</vt:lpstr>
      <vt:lpstr>Experimental Evaluation Cont’d </vt:lpstr>
      <vt:lpstr>Outline</vt:lpstr>
      <vt:lpstr>Visualization Demo  </vt:lpstr>
      <vt:lpstr>Conclusions &amp; Questions? </vt:lpstr>
    </vt:vector>
  </TitlesOfParts>
  <Company>WHU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Connect with the world IN ENGLISH</dc:title>
  <dc:creator>PEI Yuanteng</dc:creator>
  <cp:lastModifiedBy>I.B.</cp:lastModifiedBy>
  <cp:revision>625</cp:revision>
  <dcterms:created xsi:type="dcterms:W3CDTF">2006-04-13T04:32:51Z</dcterms:created>
  <dcterms:modified xsi:type="dcterms:W3CDTF">2015-09-10T09:19:41Z</dcterms:modified>
</cp:coreProperties>
</file>