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7315200" cy="9601200"/>
  <p:defaultTextStyle>
    <a:defPPr>
      <a:defRPr lang="en-GB"/>
    </a:defPPr>
    <a:lvl1pPr algn="ctr" defTabSz="457200" rtl="0" fontAlgn="base">
      <a:spcBef>
        <a:spcPts val="125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000" kern="1200">
        <a:solidFill>
          <a:schemeClr val="bg1"/>
        </a:solidFill>
        <a:latin typeface="Tahoma" pitchFamily="32" charset="0"/>
        <a:ea typeface="+mn-ea"/>
        <a:cs typeface="Arial Unicode MS" charset="0"/>
      </a:defRPr>
    </a:lvl1pPr>
    <a:lvl2pPr marL="741363" indent="-284163" algn="ctr" defTabSz="457200" rtl="0" fontAlgn="base">
      <a:spcBef>
        <a:spcPts val="125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000" kern="1200">
        <a:solidFill>
          <a:schemeClr val="bg1"/>
        </a:solidFill>
        <a:latin typeface="Tahoma" pitchFamily="32" charset="0"/>
        <a:ea typeface="+mn-ea"/>
        <a:cs typeface="Arial Unicode MS" charset="0"/>
      </a:defRPr>
    </a:lvl2pPr>
    <a:lvl3pPr marL="1143000" indent="-228600" algn="ctr" defTabSz="457200" rtl="0" fontAlgn="base">
      <a:spcBef>
        <a:spcPts val="125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000" kern="1200">
        <a:solidFill>
          <a:schemeClr val="bg1"/>
        </a:solidFill>
        <a:latin typeface="Tahoma" pitchFamily="32" charset="0"/>
        <a:ea typeface="+mn-ea"/>
        <a:cs typeface="Arial Unicode MS" charset="0"/>
      </a:defRPr>
    </a:lvl3pPr>
    <a:lvl4pPr marL="1600200" indent="-228600" algn="ctr" defTabSz="457200" rtl="0" fontAlgn="base">
      <a:spcBef>
        <a:spcPts val="125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000" kern="1200">
        <a:solidFill>
          <a:schemeClr val="bg1"/>
        </a:solidFill>
        <a:latin typeface="Tahoma" pitchFamily="32" charset="0"/>
        <a:ea typeface="+mn-ea"/>
        <a:cs typeface="Arial Unicode MS" charset="0"/>
      </a:defRPr>
    </a:lvl4pPr>
    <a:lvl5pPr marL="2057400" indent="-228600" algn="ctr" defTabSz="457200" rtl="0" fontAlgn="base">
      <a:spcBef>
        <a:spcPts val="125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000" kern="1200">
        <a:solidFill>
          <a:schemeClr val="bg1"/>
        </a:solidFill>
        <a:latin typeface="Tahoma" pitchFamily="32" charset="0"/>
        <a:ea typeface="+mn-ea"/>
        <a:cs typeface="Arial Unicode MS" charset="0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Tahoma" pitchFamily="32" charset="0"/>
        <a:ea typeface="+mn-ea"/>
        <a:cs typeface="Arial Unicode MS" charset="0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Tahoma" pitchFamily="32" charset="0"/>
        <a:ea typeface="+mn-ea"/>
        <a:cs typeface="Arial Unicode MS" charset="0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Tahoma" pitchFamily="32" charset="0"/>
        <a:ea typeface="+mn-ea"/>
        <a:cs typeface="Arial Unicode MS" charset="0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Tahoma" pitchFamily="32" charset="0"/>
        <a:ea typeface="+mn-ea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91" name="Rectangle 6"/>
          <p:cNvSpPr>
            <a:spLocks noGrp="1" noChangeArrowheads="1"/>
          </p:cNvSpPr>
          <p:nvPr>
            <p:ph type="sldImg"/>
          </p:nvPr>
        </p:nvSpPr>
        <p:spPr bwMode="auto">
          <a:xfrm>
            <a:off x="1257300" y="720725"/>
            <a:ext cx="4795838" cy="35956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6762" cy="431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65475" cy="474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hangingPunct="0"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8E9C03DA-9A3C-4470-A4BA-9CDEDA238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B722122-ED58-4876-B663-08B1F7DBC6A1}" type="slidenum">
              <a:rPr lang="en-US"/>
              <a:pPr/>
              <a:t>1</a:t>
            </a:fld>
            <a:endParaRPr lang="en-US"/>
          </a:p>
        </p:txBody>
      </p:sp>
      <p:sp>
        <p:nvSpPr>
          <p:cNvPr id="1741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67063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0BB4145-DFA5-490A-9432-572D322EF552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5499158-3975-45BF-98CD-12569ECCB16B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4"/>
          <p:cNvSpPr txBox="1">
            <a:spLocks noChangeArrowheads="1"/>
          </p:cNvSpPr>
          <p:nvPr>
            <p:ph type="body"/>
          </p:nvPr>
        </p:nvSpPr>
        <p:spPr>
          <a:xfrm>
            <a:off x="731838" y="4560888"/>
            <a:ext cx="5848350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D599548-0887-416E-8F4A-DF3C961F7BE2}" type="slidenum">
              <a:rPr lang="en-US"/>
              <a:pPr/>
              <a:t>10</a:t>
            </a:fld>
            <a:endParaRPr lang="en-US"/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67063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9F9AD24-F6F0-42F1-A943-10E68EC6B1F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03FB8AF-B6F9-4433-B25F-B4F17F55EF4D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4"/>
          <p:cNvSpPr txBox="1">
            <a:spLocks noChangeArrowheads="1"/>
          </p:cNvSpPr>
          <p:nvPr>
            <p:ph type="body"/>
          </p:nvPr>
        </p:nvSpPr>
        <p:spPr>
          <a:xfrm>
            <a:off x="731838" y="4560888"/>
            <a:ext cx="5848350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F7360AC-F066-4129-962E-CEDA8F3DCA8E}" type="slidenum">
              <a:rPr lang="en-US"/>
              <a:pPr/>
              <a:t>11</a:t>
            </a:fld>
            <a:endParaRPr lang="en-US"/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67063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DAAB855-6AA8-4F7C-A927-73835DC04244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0EFDA75-B098-43EE-92BD-09DE1CAC999B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4"/>
          <p:cNvSpPr txBox="1">
            <a:spLocks noChangeArrowheads="1"/>
          </p:cNvSpPr>
          <p:nvPr>
            <p:ph type="body"/>
          </p:nvPr>
        </p:nvSpPr>
        <p:spPr>
          <a:xfrm>
            <a:off x="731838" y="4560888"/>
            <a:ext cx="5848350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6F367D7-6C79-4F37-894C-4D84DBEC1D1D}" type="slidenum">
              <a:rPr lang="en-US"/>
              <a:pPr/>
              <a:t>12</a:t>
            </a:fld>
            <a:endParaRPr lang="en-US"/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67063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22742D2-A1C6-45EB-BDDA-A6DB59064DEC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43FDE9A-5F0F-4BFA-8A17-BB805067078F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4"/>
          <p:cNvSpPr txBox="1">
            <a:spLocks noChangeArrowheads="1"/>
          </p:cNvSpPr>
          <p:nvPr>
            <p:ph type="body"/>
          </p:nvPr>
        </p:nvSpPr>
        <p:spPr>
          <a:xfrm>
            <a:off x="731838" y="4560888"/>
            <a:ext cx="5848350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F09F317-32AC-4E50-B948-722DAEAD6EE5}" type="slidenum">
              <a:rPr lang="en-US"/>
              <a:pPr/>
              <a:t>13</a:t>
            </a:fld>
            <a:endParaRPr lang="en-US"/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67063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B7E6B84-ED42-428A-9C86-3F3D2493B240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3692405-CB92-4020-8D25-265F0456A7B3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4"/>
          <p:cNvSpPr txBox="1">
            <a:spLocks noChangeArrowheads="1"/>
          </p:cNvSpPr>
          <p:nvPr>
            <p:ph type="body"/>
          </p:nvPr>
        </p:nvSpPr>
        <p:spPr>
          <a:xfrm>
            <a:off x="731838" y="4560888"/>
            <a:ext cx="5848350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2FDBF42-7FBD-43E9-A39C-8E852F6FDD42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67063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FBE2E1A-D652-4F0D-8D8C-6B9046E7FEF3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CF51B60-9294-4E7E-AA16-91E7E7239637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4"/>
          <p:cNvSpPr txBox="1">
            <a:spLocks noChangeArrowheads="1"/>
          </p:cNvSpPr>
          <p:nvPr>
            <p:ph type="body"/>
          </p:nvPr>
        </p:nvSpPr>
        <p:spPr>
          <a:xfrm>
            <a:off x="731838" y="4560888"/>
            <a:ext cx="5848350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33D4293-AE76-4C44-AB2D-D2F72F70D018}" type="slidenum">
              <a:rPr lang="en-US"/>
              <a:pPr/>
              <a:t>3</a:t>
            </a:fld>
            <a:endParaRPr lang="en-US"/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67063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8E8BD96-7497-4EF1-BF21-C0A5A9FDC910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9460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DFCD9EF-3D31-45F7-A0EE-D5AB659ED657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4"/>
          <p:cNvSpPr txBox="1">
            <a:spLocks noChangeArrowheads="1"/>
          </p:cNvSpPr>
          <p:nvPr>
            <p:ph type="body"/>
          </p:nvPr>
        </p:nvSpPr>
        <p:spPr>
          <a:xfrm>
            <a:off x="731838" y="4560888"/>
            <a:ext cx="5848350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3598BF2-9359-40E6-9F84-B8D912447459}" type="slidenum">
              <a:rPr lang="en-US"/>
              <a:pPr/>
              <a:t>4</a:t>
            </a:fld>
            <a:endParaRPr lang="en-US"/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67063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F5B03B5-F2E6-4BE9-89B7-236D221D6AFA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3255A65-B64D-48A6-92DF-AE82B2DBA0DE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4"/>
          <p:cNvSpPr txBox="1">
            <a:spLocks noChangeArrowheads="1"/>
          </p:cNvSpPr>
          <p:nvPr>
            <p:ph type="body"/>
          </p:nvPr>
        </p:nvSpPr>
        <p:spPr>
          <a:xfrm>
            <a:off x="731838" y="4560888"/>
            <a:ext cx="5848350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452F7E7-CF3D-4452-A911-7AEA759EEC7A}" type="slidenum">
              <a:rPr lang="en-US"/>
              <a:pPr/>
              <a:t>5</a:t>
            </a:fld>
            <a:endParaRPr lang="en-US"/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67063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0166DB1-89D0-4892-954B-11192E0DAB1A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1B249A5-0A81-4CC7-931D-92E4EEF48BD7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4"/>
          <p:cNvSpPr txBox="1">
            <a:spLocks noChangeArrowheads="1"/>
          </p:cNvSpPr>
          <p:nvPr>
            <p:ph type="body"/>
          </p:nvPr>
        </p:nvSpPr>
        <p:spPr>
          <a:xfrm>
            <a:off x="731838" y="4560888"/>
            <a:ext cx="5848350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94CECF6-866B-4A24-93FF-D12674771A26}" type="slidenum">
              <a:rPr lang="en-US"/>
              <a:pPr/>
              <a:t>6</a:t>
            </a:fld>
            <a:endParaRPr lang="en-US"/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67063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FE8AB1A-4B09-4C8D-B589-6152052C319E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D2CEFD5-38F8-4665-B75D-44B6B9865288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4"/>
          <p:cNvSpPr txBox="1">
            <a:spLocks noChangeArrowheads="1"/>
          </p:cNvSpPr>
          <p:nvPr>
            <p:ph type="body"/>
          </p:nvPr>
        </p:nvSpPr>
        <p:spPr>
          <a:xfrm>
            <a:off x="731838" y="4560888"/>
            <a:ext cx="5848350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513B36B-5DAF-40F2-AAFA-F2E89BA49469}" type="slidenum">
              <a:rPr lang="en-US"/>
              <a:pPr/>
              <a:t>7</a:t>
            </a:fld>
            <a:endParaRPr lang="en-US"/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67063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E78864-D981-4FF3-B478-486F772C909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D455529-0278-4882-8FF1-22C1837D36E1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4"/>
          <p:cNvSpPr txBox="1">
            <a:spLocks noChangeArrowheads="1"/>
          </p:cNvSpPr>
          <p:nvPr>
            <p:ph type="body"/>
          </p:nvPr>
        </p:nvSpPr>
        <p:spPr>
          <a:xfrm>
            <a:off x="731838" y="4560888"/>
            <a:ext cx="5848350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4B1F7F-0FE5-4A57-A632-57F29A39F030}" type="slidenum">
              <a:rPr lang="en-US"/>
              <a:pPr/>
              <a:t>8</a:t>
            </a:fld>
            <a:endParaRPr lang="en-US"/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67063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69097B0-8DA3-462D-90B3-6C99BF573F5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AEE8FCD-0471-4E83-B8A7-EEBF0041C20A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 txBox="1">
            <a:spLocks noChangeArrowheads="1"/>
          </p:cNvSpPr>
          <p:nvPr>
            <p:ph type="body"/>
          </p:nvPr>
        </p:nvSpPr>
        <p:spPr>
          <a:xfrm>
            <a:off x="731838" y="4560888"/>
            <a:ext cx="5848350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5A8533D-50C6-4BA8-858C-0AD1E14A2445}" type="slidenum">
              <a:rPr lang="en-US"/>
              <a:pPr/>
              <a:t>9</a:t>
            </a:fld>
            <a:endParaRPr lang="en-US"/>
          </a:p>
        </p:txBody>
      </p:sp>
      <p:sp>
        <p:nvSpPr>
          <p:cNvPr id="2560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67063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C2F3E4A-7A4B-417D-AA10-D7AB196DC53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7C3538C-F939-4CF9-A5EE-D6892ADA919B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4"/>
          <p:cNvSpPr txBox="1">
            <a:spLocks noChangeArrowheads="1"/>
          </p:cNvSpPr>
          <p:nvPr>
            <p:ph type="body"/>
          </p:nvPr>
        </p:nvSpPr>
        <p:spPr>
          <a:xfrm>
            <a:off x="731838" y="4560888"/>
            <a:ext cx="5848350" cy="43164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87127-B6FC-4FA5-BDD9-A74D36FE51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22EC3-8C96-4504-8D8A-100394415A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9575" y="150813"/>
            <a:ext cx="2151063" cy="6321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302375" cy="6321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541BB-6E5C-4925-96F9-6B5028AFD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0813"/>
            <a:ext cx="8605838" cy="1138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2399D-2120-4FBB-BC2D-6F96490808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003D2-4EAD-4672-9AF6-6E66BFA0A0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5BF6-C97A-476B-9B96-2D23C6887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F8DD4-6E5F-4F04-9022-48A2FDF4B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225925" cy="5024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447800"/>
            <a:ext cx="4227513" cy="5024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409B9-8ED0-48CD-B73D-499CC8E076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D74D2-FA7A-41A9-B65C-94E8277C0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0A936-6C15-4F9F-9500-DAA7589D93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39902-B8E2-4A4A-AAFF-50E8475E1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1E733-A685-462E-9138-23168EFC8F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726B0-DFD8-45F3-B9EB-B9731B9612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5759B-C2DB-45AF-A8DF-8AB73E360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4F16C-66C7-44BE-903E-745E1FF8E3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9575" y="150813"/>
            <a:ext cx="2151063" cy="6321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302375" cy="6321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B2D25-D306-475C-8EB5-45E9089752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85B8E-AEC5-4696-8064-0E7CC2908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225925" cy="5024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447800"/>
            <a:ext cx="4227513" cy="5024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E1095-E714-4957-8E69-66E8B7A301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73602-D723-49D1-9D1B-57B25184C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7C2D1-75B7-460A-8596-87233E2660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9553C-6DFD-4ECA-B75F-D25E3A113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17C4E-0B42-4CDE-B356-93C52082B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33CD3-78B6-4368-94F4-AEA3E892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0813"/>
            <a:ext cx="8605838" cy="1138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605838" cy="5024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914400" y="6397625"/>
            <a:ext cx="19050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397625"/>
            <a:ext cx="441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781800" y="6548438"/>
            <a:ext cx="19002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485344A-FD0D-40DA-9971-4881EF564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333399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333399"/>
          </a:solidFill>
          <a:latin typeface="Tahoma" pitchFamily="32" charset="0"/>
          <a:cs typeface="Arial Unicode MS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333399"/>
          </a:solidFill>
          <a:latin typeface="Tahoma" pitchFamily="32" charset="0"/>
          <a:cs typeface="Arial Unicode MS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333399"/>
          </a:solidFill>
          <a:latin typeface="Tahoma" pitchFamily="32" charset="0"/>
          <a:cs typeface="Arial Unicode MS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333399"/>
          </a:solidFill>
          <a:latin typeface="Tahoma" pitchFamily="32" charset="0"/>
          <a:cs typeface="Arial Unicode MS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333399"/>
          </a:solidFill>
          <a:latin typeface="Tahoma" pitchFamily="32" charset="0"/>
          <a:cs typeface="Arial Unicode MS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333399"/>
          </a:solidFill>
          <a:latin typeface="Tahoma" pitchFamily="32" charset="0"/>
          <a:cs typeface="Arial Unicode MS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333399"/>
          </a:solidFill>
          <a:latin typeface="Tahoma" pitchFamily="32" charset="0"/>
          <a:cs typeface="Arial Unicode MS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333399"/>
          </a:solidFill>
          <a:latin typeface="Tahoma" pitchFamily="32" charset="0"/>
          <a:cs typeface="Arial Unicode MS" charset="0"/>
        </a:defRPr>
      </a:lvl9pPr>
    </p:titleStyle>
    <p:bodyStyle>
      <a:lvl1pPr marL="341313" indent="-341313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>
            <a:grpSpLocks/>
          </p:cNvGrpSpPr>
          <p:nvPr/>
        </p:nvGrpSpPr>
        <p:grpSpPr bwMode="auto">
          <a:xfrm>
            <a:off x="0" y="2438400"/>
            <a:ext cx="9004300" cy="1047750"/>
            <a:chOff x="0" y="1536"/>
            <a:chExt cx="5672" cy="660"/>
          </a:xfrm>
        </p:grpSpPr>
        <p:grpSp>
          <p:nvGrpSpPr>
            <p:cNvPr id="2056" name="Group 2"/>
            <p:cNvGrpSpPr>
              <a:grpSpLocks/>
            </p:cNvGrpSpPr>
            <p:nvPr/>
          </p:nvGrpSpPr>
          <p:grpSpPr bwMode="auto">
            <a:xfrm>
              <a:off x="185" y="1604"/>
              <a:ext cx="445" cy="295"/>
              <a:chOff x="185" y="1604"/>
              <a:chExt cx="445" cy="295"/>
            </a:xfrm>
          </p:grpSpPr>
          <p:sp>
            <p:nvSpPr>
              <p:cNvPr id="2" name="Rectangle 3"/>
              <p:cNvSpPr>
                <a:spLocks noChangeArrowheads="1"/>
              </p:cNvSpPr>
              <p:nvPr/>
            </p:nvSpPr>
            <p:spPr bwMode="auto">
              <a:xfrm>
                <a:off x="185" y="1604"/>
                <a:ext cx="274" cy="296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" name="Rectangle 4"/>
              <p:cNvSpPr>
                <a:spLocks noChangeArrowheads="1"/>
              </p:cNvSpPr>
              <p:nvPr/>
            </p:nvSpPr>
            <p:spPr bwMode="auto">
              <a:xfrm>
                <a:off x="425" y="1604"/>
                <a:ext cx="205" cy="296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057" name="Group 5"/>
            <p:cNvGrpSpPr>
              <a:grpSpLocks/>
            </p:cNvGrpSpPr>
            <p:nvPr/>
          </p:nvGrpSpPr>
          <p:grpSpPr bwMode="auto">
            <a:xfrm>
              <a:off x="263" y="1868"/>
              <a:ext cx="463" cy="295"/>
              <a:chOff x="263" y="1868"/>
              <a:chExt cx="463" cy="295"/>
            </a:xfrm>
          </p:grpSpPr>
          <p:sp>
            <p:nvSpPr>
              <p:cNvPr id="2054" name="Rectangle 6"/>
              <p:cNvSpPr>
                <a:spLocks noChangeArrowheads="1"/>
              </p:cNvSpPr>
              <p:nvPr/>
            </p:nvSpPr>
            <p:spPr bwMode="auto">
              <a:xfrm>
                <a:off x="263" y="1868"/>
                <a:ext cx="265" cy="296"/>
              </a:xfrm>
              <a:prstGeom prst="rect">
                <a:avLst/>
              </a:prstGeom>
              <a:solidFill>
                <a:srgbClr val="FFCF0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5" name="Rectangle 7"/>
              <p:cNvSpPr>
                <a:spLocks noChangeArrowheads="1"/>
              </p:cNvSpPr>
              <p:nvPr/>
            </p:nvSpPr>
            <p:spPr bwMode="auto">
              <a:xfrm>
                <a:off x="495" y="1868"/>
                <a:ext cx="232" cy="296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" name="Rectangle 8"/>
            <p:cNvSpPr>
              <a:spLocks noChangeArrowheads="1"/>
            </p:cNvSpPr>
            <p:nvPr/>
          </p:nvSpPr>
          <p:spPr bwMode="auto">
            <a:xfrm>
              <a:off x="0" y="1822"/>
              <a:ext cx="353" cy="265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400" y="1536"/>
              <a:ext cx="20" cy="661"/>
            </a:xfrm>
            <a:prstGeom prst="rect">
              <a:avLst/>
            </a:prstGeom>
            <a:solidFill>
              <a:srgbClr val="1C1C1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 flipV="1">
              <a:off x="199" y="2052"/>
              <a:ext cx="5474" cy="3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0813"/>
            <a:ext cx="8605838" cy="1138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2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605838" cy="5024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990600" y="6245225"/>
            <a:ext cx="19050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3429000" y="6245225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858000" y="6248400"/>
            <a:ext cx="1900238" cy="452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F0662318-D048-4E7B-9AE4-38AC5254B9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333399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333399"/>
          </a:solidFill>
          <a:latin typeface="Tahoma" pitchFamily="32" charset="0"/>
          <a:cs typeface="Arial Unicode MS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333399"/>
          </a:solidFill>
          <a:latin typeface="Tahoma" pitchFamily="32" charset="0"/>
          <a:cs typeface="Arial Unicode MS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333399"/>
          </a:solidFill>
          <a:latin typeface="Tahoma" pitchFamily="32" charset="0"/>
          <a:cs typeface="Arial Unicode MS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333399"/>
          </a:solidFill>
          <a:latin typeface="Tahoma" pitchFamily="32" charset="0"/>
          <a:cs typeface="Arial Unicode MS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333399"/>
          </a:solidFill>
          <a:latin typeface="Tahoma" pitchFamily="32" charset="0"/>
          <a:cs typeface="Arial Unicode MS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333399"/>
          </a:solidFill>
          <a:latin typeface="Tahoma" pitchFamily="32" charset="0"/>
          <a:cs typeface="Arial Unicode MS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333399"/>
          </a:solidFill>
          <a:latin typeface="Tahoma" pitchFamily="32" charset="0"/>
          <a:cs typeface="Arial Unicode MS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333399"/>
          </a:solidFill>
          <a:latin typeface="Tahoma" pitchFamily="32" charset="0"/>
          <a:cs typeface="Arial Unicode MS" charset="0"/>
        </a:defRPr>
      </a:lvl9pPr>
    </p:titleStyle>
    <p:bodyStyle>
      <a:lvl1pPr marL="341313" indent="-341313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mp-cse881.appspo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aseball1.com/content/view/58/82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kmp-cse881.appspot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seballprospectus.com/pecota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52400" y="457200"/>
            <a:ext cx="88392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Times New Roman" pitchFamily="16" charset="0"/>
              </a:rPr>
              <a:t>Mining Baseball Statistics</a:t>
            </a: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990600" y="4572000"/>
            <a:ext cx="75438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  <a:latin typeface="Verdana" pitchFamily="32" charset="0"/>
            </a:endParaRPr>
          </a:p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  <a:latin typeface="Verdana" pitchFamily="32" charset="0"/>
            </a:endParaRP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1066800" y="2514600"/>
            <a:ext cx="6781800" cy="2971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3333CC"/>
                </a:solidFill>
                <a:latin typeface="Times New Roman" pitchFamily="16" charset="0"/>
                <a:cs typeface="Times New Roman" pitchFamily="16" charset="0"/>
              </a:rPr>
              <a:t>Paul Cornwell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3333CC"/>
                </a:solidFill>
                <a:latin typeface="Times New Roman" pitchFamily="16" charset="0"/>
                <a:cs typeface="Times New Roman" pitchFamily="16" charset="0"/>
              </a:rPr>
              <a:t>Kajal Miyan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3333CC"/>
                </a:solidFill>
                <a:latin typeface="Times New Roman" pitchFamily="16" charset="0"/>
                <a:cs typeface="Times New Roman" pitchFamily="16" charset="0"/>
              </a:rPr>
              <a:t>Mojtaba Solgi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>
              <a:solidFill>
                <a:srgbClr val="3333CC"/>
              </a:solidFill>
              <a:latin typeface="Verdana" pitchFamily="32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1">
                <a:solidFill>
                  <a:srgbClr val="000000"/>
                </a:solidFill>
                <a:latin typeface="Verdana" pitchFamily="32" charset="0"/>
              </a:rPr>
              <a:t>Project URL: </a:t>
            </a:r>
            <a:r>
              <a:rPr lang="en-US" sz="1600" i="1">
                <a:solidFill>
                  <a:srgbClr val="002060"/>
                </a:solidFill>
                <a:latin typeface="Verdana" pitchFamily="32" charset="0"/>
                <a:hlinkClick r:id="rId3"/>
              </a:rPr>
              <a:t>http://kmp-cse881.appspot.com/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060700" y="1752600"/>
            <a:ext cx="26733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Data Mining – CSE881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6781800" y="6553200"/>
            <a:ext cx="19050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CCF34A5-F47A-4C27-B6EA-42119A2848D9}" type="slidenum">
              <a:rPr lang="en-US" sz="1400">
                <a:solidFill>
                  <a:srgbClr val="000000"/>
                </a:solidFill>
              </a:rPr>
              <a:pPr algn="r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304800" y="150813"/>
            <a:ext cx="86106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l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>
                <a:solidFill>
                  <a:srgbClr val="333399"/>
                </a:solidFill>
              </a:rPr>
              <a:t>Experimental Setup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610600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8138" indent="-338138" algn="l">
              <a:spcBef>
                <a:spcPts val="50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>
                <a:solidFill>
                  <a:srgbClr val="000000"/>
                </a:solidFill>
              </a:rPr>
              <a:t>Raw data downloaded from </a:t>
            </a:r>
            <a:r>
              <a:rPr lang="en-US">
                <a:solidFill>
                  <a:srgbClr val="CCCCFF"/>
                </a:solidFill>
                <a:hlinkClick r:id="rId3"/>
              </a:rPr>
              <a:t>http://baseball1.com/content/view/58/82/</a:t>
            </a:r>
          </a:p>
          <a:p>
            <a:pPr marL="338138" indent="-338138" algn="l">
              <a:spcBef>
                <a:spcPts val="50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>
                <a:solidFill>
                  <a:srgbClr val="000000"/>
                </a:solidFill>
              </a:rPr>
              <a:t>Preprocessing done using Perl, Nano, Excel, OOo, TextPad</a:t>
            </a:r>
          </a:p>
          <a:p>
            <a:pPr marL="338138" indent="-338138" algn="l">
              <a:spcBef>
                <a:spcPts val="50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>
                <a:solidFill>
                  <a:srgbClr val="000000"/>
                </a:solidFill>
              </a:rPr>
              <a:t>Preprocessing yields a table with ~28K rows and 45 columns</a:t>
            </a:r>
          </a:p>
          <a:p>
            <a:pPr marL="338138" indent="-338138" algn="l">
              <a:spcBef>
                <a:spcPts val="50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>
                <a:solidFill>
                  <a:srgbClr val="000000"/>
                </a:solidFill>
              </a:rPr>
              <a:t>Experiments were conducted on a 2 GHz P4 machine running Kubuntu 8.04 with 1GB RAM</a:t>
            </a:r>
          </a:p>
          <a:p>
            <a:pPr marL="338138" indent="-338138" algn="l">
              <a:spcBef>
                <a:spcPts val="50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>
                <a:solidFill>
                  <a:srgbClr val="000000"/>
                </a:solidFill>
              </a:rPr>
              <a:t>Data Mining and postprocessing with SVM-Light, Visual C#, Matlab</a:t>
            </a:r>
          </a:p>
          <a:p>
            <a:pPr marL="338138" indent="-338138" algn="l">
              <a:spcBef>
                <a:spcPts val="50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>
                <a:solidFill>
                  <a:srgbClr val="000000"/>
                </a:solidFill>
              </a:rPr>
              <a:t>Visualization done using Python, Google App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6781800" y="6553200"/>
            <a:ext cx="19050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E8E78F3-CF5C-4F2B-B91B-3A8CC9549C60}" type="slidenum">
              <a:rPr lang="en-US" sz="1400">
                <a:solidFill>
                  <a:srgbClr val="000000"/>
                </a:solidFill>
              </a:rPr>
              <a:pPr algn="r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304800" y="136525"/>
            <a:ext cx="8610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l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>
                <a:solidFill>
                  <a:srgbClr val="333399"/>
                </a:solidFill>
              </a:rPr>
              <a:t>Experimental Evaluation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610600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8138" indent="-338138" algn="l">
              <a:spcBef>
                <a:spcPts val="60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400">
                <a:solidFill>
                  <a:srgbClr val="000000"/>
                </a:solidFill>
              </a:rPr>
              <a:t>Preliminary results</a:t>
            </a:r>
          </a:p>
          <a:p>
            <a:pPr marL="738188" lvl="1" indent="-280988" algn="l">
              <a:spcBef>
                <a:spcPts val="50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>
                <a:solidFill>
                  <a:srgbClr val="000000"/>
                </a:solidFill>
              </a:rPr>
              <a:t>SVM-Light trained on 1985-2006 data</a:t>
            </a:r>
          </a:p>
          <a:p>
            <a:pPr marL="738188" lvl="1" indent="-280988" algn="l">
              <a:spcBef>
                <a:spcPts val="50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>
                <a:solidFill>
                  <a:srgbClr val="000000"/>
                </a:solidFill>
              </a:rPr>
              <a:t>tested on 2007</a:t>
            </a:r>
          </a:p>
          <a:p>
            <a:pPr marL="738188" lvl="1" indent="-280988" algn="l">
              <a:spcBef>
                <a:spcPts val="50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>
                <a:solidFill>
                  <a:srgbClr val="000000"/>
                </a:solidFill>
              </a:rPr>
              <a:t>ranked actual MVPs #1 and #11 (out of 1242 players)  (2</a:t>
            </a:r>
            <a:r>
              <a:rPr lang="en-US" baseline="30000">
                <a:solidFill>
                  <a:srgbClr val="000000"/>
                </a:solidFill>
              </a:rPr>
              <a:t>nd</a:t>
            </a:r>
            <a:r>
              <a:rPr lang="en-US">
                <a:solidFill>
                  <a:srgbClr val="000000"/>
                </a:solidFill>
              </a:rPr>
              <a:t> NL, #2)</a:t>
            </a:r>
            <a:r>
              <a:rPr lang="ar-SA">
                <a:solidFill>
                  <a:srgbClr val="000000"/>
                </a:solidFill>
              </a:rPr>
              <a:t>‏</a:t>
            </a:r>
            <a:endParaRPr lang="en-US">
              <a:solidFill>
                <a:srgbClr val="000000"/>
              </a:solidFill>
            </a:endParaRPr>
          </a:p>
          <a:p>
            <a:pPr lvl="2" algn="l">
              <a:spcBef>
                <a:spcPts val="45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800">
                <a:solidFill>
                  <a:srgbClr val="000000"/>
                </a:solidFill>
              </a:rPr>
              <a:t>(there is one MVP for each league each year: AL, NL)</a:t>
            </a:r>
            <a:r>
              <a:rPr lang="ar-SA" sz="1800">
                <a:solidFill>
                  <a:srgbClr val="000000"/>
                </a:solidFill>
              </a:rPr>
              <a:t>‏</a:t>
            </a:r>
            <a:endParaRPr lang="en-US" sz="1800">
              <a:solidFill>
                <a:srgbClr val="000000"/>
              </a:solidFill>
            </a:endParaRPr>
          </a:p>
          <a:p>
            <a:pPr lvl="2" algn="l">
              <a:spcBef>
                <a:spcPts val="45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800">
                <a:solidFill>
                  <a:srgbClr val="000000"/>
                </a:solidFill>
              </a:rPr>
              <a:t>2006: ranks 7, 16  (1371 players)</a:t>
            </a:r>
          </a:p>
          <a:p>
            <a:pPr lvl="2" algn="l">
              <a:spcBef>
                <a:spcPts val="45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800">
                <a:solidFill>
                  <a:srgbClr val="000000"/>
                </a:solidFill>
              </a:rPr>
              <a:t>2005: ranks 1, 4  (1322 players)</a:t>
            </a:r>
          </a:p>
          <a:p>
            <a:pPr lvl="2" algn="l">
              <a:spcBef>
                <a:spcPts val="45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800">
                <a:solidFill>
                  <a:srgbClr val="000000"/>
                </a:solidFill>
              </a:rPr>
              <a:t>2004: ranks 1, 3  (1342 players)</a:t>
            </a:r>
          </a:p>
          <a:p>
            <a:pPr lvl="2" algn="l">
              <a:spcBef>
                <a:spcPts val="45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800">
                <a:solidFill>
                  <a:srgbClr val="000000"/>
                </a:solidFill>
              </a:rPr>
              <a:t>2003: ranks 3, 32 (1341 players)</a:t>
            </a:r>
          </a:p>
          <a:p>
            <a:pPr lvl="2" algn="l">
              <a:spcBef>
                <a:spcPts val="45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800">
                <a:solidFill>
                  <a:srgbClr val="000000"/>
                </a:solidFill>
              </a:rPr>
              <a:t>2002: ranks 1, 11 (1316 players)</a:t>
            </a:r>
          </a:p>
          <a:p>
            <a:pPr marL="338138" indent="-338138" algn="l">
              <a:spcBef>
                <a:spcPts val="60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400">
                <a:solidFill>
                  <a:srgbClr val="000000"/>
                </a:solidFill>
              </a:rPr>
              <a:t>Final evaluation (pending)</a:t>
            </a:r>
            <a:r>
              <a:rPr lang="ar-SA" sz="2400">
                <a:solidFill>
                  <a:srgbClr val="000000"/>
                </a:solidFill>
              </a:rPr>
              <a:t>‏</a:t>
            </a:r>
            <a:endParaRPr lang="en-US" sz="2400">
              <a:solidFill>
                <a:srgbClr val="000000"/>
              </a:solidFill>
            </a:endParaRPr>
          </a:p>
          <a:p>
            <a:pPr marL="738188" lvl="1" indent="-280988" algn="l">
              <a:spcBef>
                <a:spcPts val="50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>
                <a:solidFill>
                  <a:srgbClr val="000000"/>
                </a:solidFill>
              </a:rPr>
              <a:t>Leave-one-out</a:t>
            </a:r>
          </a:p>
          <a:p>
            <a:pPr marL="338138" indent="-338138" algn="l">
              <a:spcBef>
                <a:spcPts val="500"/>
              </a:spcBef>
              <a:buFont typeface="Verdana" pitchFamily="32" charset="0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US" sz="2400">
              <a:solidFill>
                <a:srgbClr val="000000"/>
              </a:solidFill>
              <a:latin typeface="Verdana" pitchFamily="32" charset="0"/>
            </a:endParaRPr>
          </a:p>
          <a:p>
            <a:pPr marL="338138" indent="-338138" algn="l">
              <a:spcBef>
                <a:spcPts val="600"/>
              </a:spcBef>
              <a:buFont typeface="Verdana" pitchFamily="32" charset="0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US" sz="2400">
              <a:solidFill>
                <a:srgbClr val="000000"/>
              </a:solidFill>
              <a:latin typeface="Verdana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6781800" y="6553200"/>
            <a:ext cx="19050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CB13C5B-D5E4-4BFC-8A2D-A1172990C4A5}" type="slidenum">
              <a:rPr lang="en-US" sz="1400">
                <a:solidFill>
                  <a:srgbClr val="000000"/>
                </a:solidFill>
              </a:rPr>
              <a:pPr algn="r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304800" y="150813"/>
            <a:ext cx="8610600" cy="687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l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>
                <a:solidFill>
                  <a:srgbClr val="333399"/>
                </a:solidFill>
              </a:rPr>
              <a:t>Visualization Demo 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610600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8138" indent="-338138" algn="l">
              <a:spcBef>
                <a:spcPts val="60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400" i="1" dirty="0">
                <a:solidFill>
                  <a:srgbClr val="CCCCFF"/>
                </a:solidFill>
                <a:latin typeface="Verdana" pitchFamily="32" charset="0"/>
                <a:hlinkClick r:id="rId3"/>
              </a:rPr>
              <a:t>http://kmp-cse881.appspot.com/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6781800" y="6553200"/>
            <a:ext cx="19050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CB5CB5C-1C6E-479F-993C-5854660EB532}" type="slidenum">
              <a:rPr lang="en-US" sz="1400">
                <a:solidFill>
                  <a:srgbClr val="000000"/>
                </a:solidFill>
              </a:rPr>
              <a:pPr algn="r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304800" y="150813"/>
            <a:ext cx="8610600" cy="687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l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>
                <a:solidFill>
                  <a:srgbClr val="333399"/>
                </a:solidFill>
              </a:rPr>
              <a:t>Conclusions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610600" cy="518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8138" indent="-338138" algn="l">
              <a:spcBef>
                <a:spcPts val="50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>
                <a:solidFill>
                  <a:srgbClr val="000000"/>
                </a:solidFill>
                <a:latin typeface="Verdana" pitchFamily="32" charset="0"/>
              </a:rPr>
              <a:t>MVP ranking was surprisingly successful</a:t>
            </a:r>
          </a:p>
          <a:p>
            <a:pPr marL="338138" indent="-338138" algn="l">
              <a:spcBef>
                <a:spcPts val="500"/>
              </a:spcBef>
              <a:buFont typeface="Verdana" pitchFamily="32" charset="0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US" sz="2400">
              <a:solidFill>
                <a:srgbClr val="000000"/>
              </a:solidFill>
              <a:latin typeface="Verdana" pitchFamily="32" charset="0"/>
            </a:endParaRPr>
          </a:p>
          <a:p>
            <a:pPr marL="338138" indent="-338138" algn="l">
              <a:spcBef>
                <a:spcPts val="50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>
                <a:solidFill>
                  <a:srgbClr val="000000"/>
                </a:solidFill>
                <a:latin typeface="Verdana" pitchFamily="32" charset="0"/>
              </a:rPr>
              <a:t>Early results suggest that it is feasible to predict MVPs with some accuracy</a:t>
            </a:r>
          </a:p>
          <a:p>
            <a:pPr marL="338138" indent="-338138" algn="l">
              <a:spcBef>
                <a:spcPts val="500"/>
              </a:spcBef>
              <a:buFont typeface="Verdana" pitchFamily="32" charset="0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US">
              <a:solidFill>
                <a:srgbClr val="000000"/>
              </a:solidFill>
              <a:latin typeface="Verdana" pitchFamily="32" charset="0"/>
            </a:endParaRPr>
          </a:p>
          <a:p>
            <a:pPr marL="338138" indent="-338138" algn="l">
              <a:spcBef>
                <a:spcPts val="50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>
                <a:solidFill>
                  <a:srgbClr val="000000"/>
                </a:solidFill>
                <a:latin typeface="Verdana" pitchFamily="32" charset="0"/>
              </a:rPr>
              <a:t>Lessons learned</a:t>
            </a:r>
          </a:p>
          <a:p>
            <a:pPr marL="738188" lvl="1" indent="-280988" algn="l">
              <a:spcBef>
                <a:spcPts val="40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600">
                <a:solidFill>
                  <a:srgbClr val="000000"/>
                </a:solidFill>
                <a:latin typeface="Verdana" pitchFamily="32" charset="0"/>
              </a:rPr>
              <a:t>Data mining is hard work</a:t>
            </a:r>
          </a:p>
          <a:p>
            <a:pPr marL="738188" lvl="1" indent="-280988" algn="l">
              <a:spcBef>
                <a:spcPts val="40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600">
                <a:solidFill>
                  <a:srgbClr val="000000"/>
                </a:solidFill>
                <a:latin typeface="Verdana" pitchFamily="32" charset="0"/>
              </a:rPr>
              <a:t>Baseball statistics are actually sort of interesting</a:t>
            </a:r>
            <a:br>
              <a:rPr lang="en-US" sz="1600">
                <a:solidFill>
                  <a:srgbClr val="000000"/>
                </a:solidFill>
                <a:latin typeface="Verdana" pitchFamily="32" charset="0"/>
              </a:rPr>
            </a:br>
            <a:endParaRPr lang="en-US" sz="1600">
              <a:solidFill>
                <a:srgbClr val="000000"/>
              </a:solidFill>
              <a:latin typeface="Verdana" pitchFamily="32" charset="0"/>
            </a:endParaRPr>
          </a:p>
          <a:p>
            <a:pPr marL="338138" indent="-338138" algn="l">
              <a:spcBef>
                <a:spcPts val="50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>
                <a:solidFill>
                  <a:srgbClr val="000000"/>
                </a:solidFill>
                <a:latin typeface="Verdana" pitchFamily="32" charset="0"/>
              </a:rPr>
              <a:t>Future work</a:t>
            </a:r>
          </a:p>
          <a:p>
            <a:pPr marL="738188" lvl="1" indent="-280988" algn="l">
              <a:spcBef>
                <a:spcPts val="40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600">
                <a:solidFill>
                  <a:srgbClr val="000000"/>
                </a:solidFill>
                <a:latin typeface="Verdana" pitchFamily="32" charset="0"/>
              </a:rPr>
              <a:t>Leave-one-out validation</a:t>
            </a:r>
          </a:p>
          <a:p>
            <a:pPr marL="738188" lvl="1" indent="-280988" algn="l">
              <a:spcBef>
                <a:spcPts val="40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600">
                <a:solidFill>
                  <a:srgbClr val="000000"/>
                </a:solidFill>
                <a:latin typeface="Verdana" pitchFamily="32" charset="0"/>
              </a:rPr>
              <a:t>Incorporate team statistics in player evaluations (expert advice)</a:t>
            </a:r>
            <a:r>
              <a:rPr lang="ar-SA" sz="1600">
                <a:solidFill>
                  <a:srgbClr val="000000"/>
                </a:solidFill>
                <a:latin typeface="Verdana" pitchFamily="32" charset="0"/>
              </a:rPr>
              <a:t>‏</a:t>
            </a:r>
            <a:endParaRPr lang="en-US" sz="1600">
              <a:solidFill>
                <a:srgbClr val="000000"/>
              </a:solidFill>
              <a:latin typeface="Verdana" pitchFamily="32" charset="0"/>
            </a:endParaRPr>
          </a:p>
          <a:p>
            <a:pPr marL="338138" indent="-338138" algn="l">
              <a:spcBef>
                <a:spcPts val="400"/>
              </a:spcBef>
              <a:buFont typeface="Verdana" pitchFamily="32" charset="0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US" sz="1600">
              <a:solidFill>
                <a:srgbClr val="000000"/>
              </a:solidFill>
              <a:latin typeface="Verdana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781800" y="6553200"/>
            <a:ext cx="19050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2B4E8C5-CEE8-4424-8AE9-570F0A7CBBF8}" type="slidenum">
              <a:rPr lang="en-US" sz="1400">
                <a:solidFill>
                  <a:srgbClr val="000000"/>
                </a:solidFill>
              </a:rPr>
              <a:pPr algn="r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304800" y="150813"/>
            <a:ext cx="8610600" cy="687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l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>
                <a:solidFill>
                  <a:srgbClr val="333399"/>
                </a:solidFill>
              </a:rPr>
              <a:t>Overview of Baseball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8610600" cy="541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8138" indent="-338138" algn="l">
              <a:spcBef>
                <a:spcPts val="50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>
                <a:solidFill>
                  <a:srgbClr val="000000"/>
                </a:solidFill>
              </a:rPr>
              <a:t>Baseball is a team sport</a:t>
            </a:r>
            <a:br>
              <a:rPr lang="en-US">
                <a:solidFill>
                  <a:srgbClr val="000000"/>
                </a:solidFill>
              </a:rPr>
            </a:br>
            <a:endParaRPr lang="en-US">
              <a:solidFill>
                <a:srgbClr val="000000"/>
              </a:solidFill>
            </a:endParaRPr>
          </a:p>
          <a:p>
            <a:pPr marL="338138" indent="-338138" algn="l">
              <a:spcBef>
                <a:spcPts val="50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>
                <a:solidFill>
                  <a:srgbClr val="000000"/>
                </a:solidFill>
              </a:rPr>
              <a:t>There are two major leagues: AL (American), NL (National)</a:t>
            </a:r>
          </a:p>
          <a:p>
            <a:pPr marL="338138" indent="-338138" algn="l">
              <a:spcBef>
                <a:spcPts val="50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US">
              <a:solidFill>
                <a:srgbClr val="000000"/>
              </a:solidFill>
            </a:endParaRPr>
          </a:p>
          <a:p>
            <a:pPr marL="338138" indent="-338138" algn="l">
              <a:spcBef>
                <a:spcPts val="50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>
                <a:solidFill>
                  <a:srgbClr val="000000"/>
                </a:solidFill>
              </a:rPr>
              <a:t>Many statistics characterizing player performance are published yearly</a:t>
            </a:r>
            <a:br>
              <a:rPr lang="en-US">
                <a:solidFill>
                  <a:srgbClr val="000000"/>
                </a:solidFill>
              </a:rPr>
            </a:br>
            <a:endParaRPr lang="en-US">
              <a:solidFill>
                <a:srgbClr val="000000"/>
              </a:solidFill>
            </a:endParaRPr>
          </a:p>
          <a:p>
            <a:pPr marL="338138" indent="-338138" algn="l">
              <a:spcBef>
                <a:spcPts val="50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>
                <a:solidFill>
                  <a:srgbClr val="000000"/>
                </a:solidFill>
              </a:rPr>
              <a:t>Each league names one player MVP (Most Valuable Player) each year </a:t>
            </a:r>
            <a:r>
              <a:rPr lang="en-US" b="1">
                <a:solidFill>
                  <a:srgbClr val="000000"/>
                </a:solidFill>
              </a:rPr>
              <a:t>according to a vote</a:t>
            </a:r>
            <a:br>
              <a:rPr lang="en-US" b="1">
                <a:solidFill>
                  <a:srgbClr val="000000"/>
                </a:solidFill>
              </a:rPr>
            </a:br>
            <a:endParaRPr lang="en-US">
              <a:solidFill>
                <a:srgbClr val="000000"/>
              </a:solidFill>
            </a:endParaRPr>
          </a:p>
          <a:p>
            <a:pPr marL="338138" indent="-338138" algn="l">
              <a:spcBef>
                <a:spcPts val="50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>
                <a:solidFill>
                  <a:srgbClr val="000000"/>
                </a:solidFill>
              </a:rPr>
              <a:t>People place bets on who will be MVP</a:t>
            </a:r>
          </a:p>
          <a:p>
            <a:pPr marL="338138" indent="-338138" algn="l">
              <a:spcBef>
                <a:spcPts val="500"/>
              </a:spcBef>
              <a:buFont typeface="Verdana" pitchFamily="32" charset="0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US">
              <a:solidFill>
                <a:srgbClr val="000000"/>
              </a:solidFill>
              <a:latin typeface="Verdana" pitchFamily="32" charset="0"/>
            </a:endParaRPr>
          </a:p>
          <a:p>
            <a:pPr marL="338138" indent="-338138" algn="l">
              <a:spcBef>
                <a:spcPts val="500"/>
              </a:spcBef>
              <a:buFont typeface="Verdana" pitchFamily="32" charset="0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US">
              <a:solidFill>
                <a:srgbClr val="000000"/>
              </a:solidFill>
              <a:latin typeface="Verdana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6781800" y="6553200"/>
            <a:ext cx="19050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FCFB1A1-98B9-456C-9E4D-902523AE688C}" type="slidenum">
              <a:rPr lang="en-US" sz="1400">
                <a:solidFill>
                  <a:srgbClr val="000000"/>
                </a:solidFill>
              </a:rPr>
              <a:pPr algn="r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304800" y="150813"/>
            <a:ext cx="8610600" cy="611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l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>
                <a:solidFill>
                  <a:srgbClr val="333399"/>
                </a:solidFill>
              </a:rPr>
              <a:t>Overview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8610600" cy="541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8138" indent="-338138" algn="l">
              <a:spcBef>
                <a:spcPts val="60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400">
                <a:solidFill>
                  <a:srgbClr val="000000"/>
                </a:solidFill>
              </a:rPr>
              <a:t>Application: (motivation)</a:t>
            </a:r>
          </a:p>
          <a:p>
            <a:pPr marL="738188" lvl="1" indent="-280988" algn="l">
              <a:spcBef>
                <a:spcPts val="50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>
                <a:solidFill>
                  <a:srgbClr val="000000"/>
                </a:solidFill>
              </a:rPr>
              <a:t>Can we predict who will be named MVP?</a:t>
            </a:r>
          </a:p>
          <a:p>
            <a:pPr marL="738188" lvl="1" indent="-280988" algn="l">
              <a:spcBef>
                <a:spcPts val="50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>
                <a:solidFill>
                  <a:srgbClr val="000000"/>
                </a:solidFill>
              </a:rPr>
              <a:t>Learn how to do data mining</a:t>
            </a:r>
          </a:p>
          <a:p>
            <a:pPr marL="738188" lvl="1" indent="-280988" algn="l">
              <a:spcBef>
                <a:spcPts val="50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>
                <a:solidFill>
                  <a:srgbClr val="000000"/>
                </a:solidFill>
              </a:rPr>
              <a:t>Learn about baseball</a:t>
            </a:r>
          </a:p>
          <a:p>
            <a:pPr marL="738188" lvl="1" indent="-280988" algn="l">
              <a:spcBef>
                <a:spcPts val="50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>
                <a:solidFill>
                  <a:srgbClr val="000000"/>
                </a:solidFill>
              </a:rPr>
              <a:t>Impress sabermetricians</a:t>
            </a:r>
          </a:p>
          <a:p>
            <a:pPr marL="738188" lvl="1" indent="-280988" algn="l">
              <a:spcBef>
                <a:spcPts val="50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>
                <a:solidFill>
                  <a:srgbClr val="000000"/>
                </a:solidFill>
              </a:rPr>
              <a:t>Baseball: it’s not diseases, crime, or pollution</a:t>
            </a:r>
          </a:p>
          <a:p>
            <a:pPr marL="738188" lvl="1" indent="-280988" algn="l">
              <a:spcBef>
                <a:spcPts val="50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US">
              <a:solidFill>
                <a:srgbClr val="000000"/>
              </a:solidFill>
            </a:endParaRPr>
          </a:p>
          <a:p>
            <a:pPr marL="338138" indent="-338138" algn="l">
              <a:spcBef>
                <a:spcPts val="60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400">
                <a:solidFill>
                  <a:srgbClr val="000000"/>
                </a:solidFill>
              </a:rPr>
              <a:t>Baseball statistics</a:t>
            </a:r>
          </a:p>
          <a:p>
            <a:pPr marL="338138" indent="-338138" algn="l">
              <a:spcBef>
                <a:spcPts val="60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400">
                <a:solidFill>
                  <a:srgbClr val="000000"/>
                </a:solidFill>
              </a:rPr>
              <a:t>Main task: predict MVPs for a given year</a:t>
            </a:r>
          </a:p>
          <a:p>
            <a:pPr marL="338138" indent="-338138" algn="l">
              <a:spcBef>
                <a:spcPts val="60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400">
                <a:solidFill>
                  <a:srgbClr val="000000"/>
                </a:solidFill>
              </a:rPr>
              <a:t>Use SVM to rank players</a:t>
            </a:r>
          </a:p>
          <a:p>
            <a:pPr marL="338138" indent="-338138" algn="l">
              <a:spcBef>
                <a:spcPts val="500"/>
              </a:spcBef>
              <a:buFont typeface="Tahoma" pitchFamily="32" charset="0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6781800" y="6553200"/>
            <a:ext cx="19050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1C7369B-8024-4027-95B1-107236C2F427}" type="slidenum">
              <a:rPr lang="en-US" sz="1400">
                <a:solidFill>
                  <a:srgbClr val="000000"/>
                </a:solidFill>
              </a:rPr>
              <a:pPr algn="r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304800" y="212725"/>
            <a:ext cx="8610600" cy="625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l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>
                <a:solidFill>
                  <a:srgbClr val="333399"/>
                </a:solidFill>
              </a:rPr>
              <a:t>Overview of Data and Mining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8610600" cy="541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8138" indent="-338138" algn="l">
              <a:spcBef>
                <a:spcPts val="60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400">
                <a:solidFill>
                  <a:srgbClr val="000000"/>
                </a:solidFill>
              </a:rPr>
              <a:t>Data: 5 CSV files (Batting, Fielding, Master, Awards, Salaries)</a:t>
            </a:r>
            <a:r>
              <a:rPr lang="ar-SA" sz="2400">
                <a:solidFill>
                  <a:srgbClr val="000000"/>
                </a:solidFill>
              </a:rPr>
              <a:t>‏</a:t>
            </a:r>
            <a:endParaRPr lang="en-US" sz="2400">
              <a:solidFill>
                <a:srgbClr val="000000"/>
              </a:solidFill>
            </a:endParaRPr>
          </a:p>
          <a:p>
            <a:pPr marL="338138" indent="-338138" algn="l">
              <a:spcBef>
                <a:spcPts val="600"/>
              </a:spcBef>
              <a:buFont typeface="Verdana" pitchFamily="32" charset="0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400">
                <a:solidFill>
                  <a:srgbClr val="000000"/>
                </a:solidFill>
                <a:latin typeface="Verdana" pitchFamily="32" charset="0"/>
              </a:rPr>
              <a:t/>
            </a:r>
            <a:br>
              <a:rPr lang="en-US" sz="2400">
                <a:solidFill>
                  <a:srgbClr val="000000"/>
                </a:solidFill>
                <a:latin typeface="Verdana" pitchFamily="32" charset="0"/>
              </a:rPr>
            </a:br>
            <a:r>
              <a:rPr lang="en-US" sz="2400">
                <a:solidFill>
                  <a:srgbClr val="000000"/>
                </a:solidFill>
                <a:latin typeface="Verdana" pitchFamily="32" charset="0"/>
              </a:rPr>
              <a:t/>
            </a:r>
            <a:br>
              <a:rPr lang="en-US" sz="2400">
                <a:solidFill>
                  <a:srgbClr val="000000"/>
                </a:solidFill>
                <a:latin typeface="Verdana" pitchFamily="32" charset="0"/>
              </a:rPr>
            </a:br>
            <a:r>
              <a:rPr lang="en-US" sz="2400">
                <a:solidFill>
                  <a:srgbClr val="000000"/>
                </a:solidFill>
                <a:latin typeface="Verdana" pitchFamily="32" charset="0"/>
              </a:rPr>
              <a:t/>
            </a:r>
            <a:br>
              <a:rPr lang="en-US" sz="2400">
                <a:solidFill>
                  <a:srgbClr val="000000"/>
                </a:solidFill>
                <a:latin typeface="Verdana" pitchFamily="32" charset="0"/>
              </a:rPr>
            </a:br>
            <a:r>
              <a:rPr lang="en-US" sz="2400">
                <a:solidFill>
                  <a:srgbClr val="000000"/>
                </a:solidFill>
                <a:latin typeface="Verdana" pitchFamily="32" charset="0"/>
              </a:rPr>
              <a:t/>
            </a:r>
            <a:br>
              <a:rPr lang="en-US" sz="2400">
                <a:solidFill>
                  <a:srgbClr val="000000"/>
                </a:solidFill>
                <a:latin typeface="Verdana" pitchFamily="32" charset="0"/>
              </a:rPr>
            </a:br>
            <a:r>
              <a:rPr lang="en-US" sz="2400">
                <a:solidFill>
                  <a:srgbClr val="000000"/>
                </a:solidFill>
                <a:latin typeface="Verdana" pitchFamily="32" charset="0"/>
              </a:rPr>
              <a:t/>
            </a:r>
            <a:br>
              <a:rPr lang="en-US" sz="2400">
                <a:solidFill>
                  <a:srgbClr val="000000"/>
                </a:solidFill>
                <a:latin typeface="Verdana" pitchFamily="32" charset="0"/>
              </a:rPr>
            </a:br>
            <a:r>
              <a:rPr lang="en-US" sz="2400">
                <a:solidFill>
                  <a:srgbClr val="000000"/>
                </a:solidFill>
                <a:latin typeface="Verdana" pitchFamily="32" charset="0"/>
              </a:rPr>
              <a:t/>
            </a:r>
            <a:br>
              <a:rPr lang="en-US" sz="2400">
                <a:solidFill>
                  <a:srgbClr val="000000"/>
                </a:solidFill>
                <a:latin typeface="Verdana" pitchFamily="32" charset="0"/>
              </a:rPr>
            </a:br>
            <a:r>
              <a:rPr lang="en-US" sz="2400">
                <a:solidFill>
                  <a:srgbClr val="000000"/>
                </a:solidFill>
                <a:latin typeface="Verdana" pitchFamily="32" charset="0"/>
              </a:rPr>
              <a:t/>
            </a:r>
            <a:br>
              <a:rPr lang="en-US" sz="2400">
                <a:solidFill>
                  <a:srgbClr val="000000"/>
                </a:solidFill>
                <a:latin typeface="Verdana" pitchFamily="32" charset="0"/>
              </a:rPr>
            </a:br>
            <a:endParaRPr lang="en-US" sz="2400">
              <a:solidFill>
                <a:srgbClr val="000000"/>
              </a:solidFill>
              <a:latin typeface="Verdana" pitchFamily="32" charset="0"/>
            </a:endParaRPr>
          </a:p>
          <a:p>
            <a:pPr marL="338138" indent="-338138" algn="l">
              <a:spcBef>
                <a:spcPts val="60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400">
                <a:solidFill>
                  <a:srgbClr val="000000"/>
                </a:solidFill>
              </a:rPr>
              <a:t>Data Mining: </a:t>
            </a:r>
          </a:p>
          <a:p>
            <a:pPr marL="795338" lvl="1" indent="-338138" algn="l">
              <a:spcBef>
                <a:spcPts val="50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>
                <a:solidFill>
                  <a:srgbClr val="000000"/>
                </a:solidFill>
              </a:rPr>
              <a:t>Ranking (similar to classification)</a:t>
            </a:r>
            <a:r>
              <a:rPr lang="ar-SA">
                <a:solidFill>
                  <a:srgbClr val="000000"/>
                </a:solidFill>
              </a:rPr>
              <a:t>‏</a:t>
            </a:r>
            <a:endParaRPr lang="en-US">
              <a:solidFill>
                <a:srgbClr val="000000"/>
              </a:solidFill>
            </a:endParaRPr>
          </a:p>
          <a:p>
            <a:pPr marL="795338" lvl="1" indent="-338138" algn="l">
              <a:spcBef>
                <a:spcPts val="50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>
                <a:solidFill>
                  <a:srgbClr val="000000"/>
                </a:solidFill>
              </a:rPr>
              <a:t>Anomaly detection (maybe)</a:t>
            </a:r>
            <a:r>
              <a:rPr lang="ar-SA">
                <a:solidFill>
                  <a:srgbClr val="000000"/>
                </a:solidFill>
              </a:rPr>
              <a:t>‏</a:t>
            </a:r>
            <a:endParaRPr lang="en-US">
              <a:solidFill>
                <a:srgbClr val="000000"/>
              </a:solidFill>
            </a:endParaRPr>
          </a:p>
          <a:p>
            <a:pPr marL="338138" indent="-338138" algn="l">
              <a:spcBef>
                <a:spcPts val="500"/>
              </a:spcBef>
              <a:buFont typeface="Tahoma" pitchFamily="32" charset="0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504825" y="2070100"/>
            <a:ext cx="7081838" cy="2830513"/>
            <a:chOff x="318" y="1304"/>
            <a:chExt cx="4461" cy="1783"/>
          </a:xfrm>
        </p:grpSpPr>
        <p:sp>
          <p:nvSpPr>
            <p:cNvPr id="6150" name="Rectangle 5"/>
            <p:cNvSpPr>
              <a:spLocks noChangeArrowheads="1"/>
            </p:cNvSpPr>
            <p:nvPr/>
          </p:nvSpPr>
          <p:spPr bwMode="auto">
            <a:xfrm>
              <a:off x="318" y="1304"/>
              <a:ext cx="523" cy="231"/>
            </a:xfrm>
            <a:prstGeom prst="rect">
              <a:avLst/>
            </a:prstGeom>
            <a:solidFill>
              <a:srgbClr val="8585E0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playerID</a:t>
              </a:r>
            </a:p>
          </p:txBody>
        </p:sp>
        <p:sp>
          <p:nvSpPr>
            <p:cNvPr id="6151" name="Rectangle 6"/>
            <p:cNvSpPr>
              <a:spLocks noChangeArrowheads="1"/>
            </p:cNvSpPr>
            <p:nvPr/>
          </p:nvSpPr>
          <p:spPr bwMode="auto">
            <a:xfrm>
              <a:off x="841" y="1304"/>
              <a:ext cx="412" cy="231"/>
            </a:xfrm>
            <a:prstGeom prst="rect">
              <a:avLst/>
            </a:prstGeom>
            <a:solidFill>
              <a:srgbClr val="8585E0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yearID</a:t>
              </a:r>
            </a:p>
          </p:txBody>
        </p:sp>
        <p:sp>
          <p:nvSpPr>
            <p:cNvPr id="6152" name="Rectangle 7"/>
            <p:cNvSpPr>
              <a:spLocks noChangeArrowheads="1"/>
            </p:cNvSpPr>
            <p:nvPr/>
          </p:nvSpPr>
          <p:spPr bwMode="auto">
            <a:xfrm>
              <a:off x="1253" y="1304"/>
              <a:ext cx="321" cy="231"/>
            </a:xfrm>
            <a:prstGeom prst="rect">
              <a:avLst/>
            </a:prstGeom>
            <a:solidFill>
              <a:srgbClr val="8585E0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stint</a:t>
              </a:r>
            </a:p>
          </p:txBody>
        </p:sp>
        <p:sp>
          <p:nvSpPr>
            <p:cNvPr id="6153" name="Rectangle 8"/>
            <p:cNvSpPr>
              <a:spLocks noChangeArrowheads="1"/>
            </p:cNvSpPr>
            <p:nvPr/>
          </p:nvSpPr>
          <p:spPr bwMode="auto">
            <a:xfrm>
              <a:off x="1574" y="1304"/>
              <a:ext cx="413" cy="231"/>
            </a:xfrm>
            <a:prstGeom prst="rect">
              <a:avLst/>
            </a:prstGeom>
            <a:solidFill>
              <a:srgbClr val="8585E0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teamID</a:t>
              </a:r>
            </a:p>
          </p:txBody>
        </p:sp>
        <p:sp>
          <p:nvSpPr>
            <p:cNvPr id="6154" name="Rectangle 9"/>
            <p:cNvSpPr>
              <a:spLocks noChangeArrowheads="1"/>
            </p:cNvSpPr>
            <p:nvPr/>
          </p:nvSpPr>
          <p:spPr bwMode="auto">
            <a:xfrm>
              <a:off x="1987" y="1304"/>
              <a:ext cx="272" cy="231"/>
            </a:xfrm>
            <a:prstGeom prst="rect">
              <a:avLst/>
            </a:prstGeom>
            <a:solidFill>
              <a:srgbClr val="8585E0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lgID</a:t>
              </a:r>
            </a:p>
          </p:txBody>
        </p:sp>
        <p:sp>
          <p:nvSpPr>
            <p:cNvPr id="6155" name="Rectangle 10"/>
            <p:cNvSpPr>
              <a:spLocks noChangeArrowheads="1"/>
            </p:cNvSpPr>
            <p:nvPr/>
          </p:nvSpPr>
          <p:spPr bwMode="auto">
            <a:xfrm>
              <a:off x="2259" y="1304"/>
              <a:ext cx="328" cy="231"/>
            </a:xfrm>
            <a:prstGeom prst="rect">
              <a:avLst/>
            </a:prstGeom>
            <a:solidFill>
              <a:srgbClr val="8585E0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Gbat</a:t>
              </a:r>
            </a:p>
          </p:txBody>
        </p:sp>
        <p:sp>
          <p:nvSpPr>
            <p:cNvPr id="6156" name="Rectangle 11"/>
            <p:cNvSpPr>
              <a:spLocks noChangeArrowheads="1"/>
            </p:cNvSpPr>
            <p:nvPr/>
          </p:nvSpPr>
          <p:spPr bwMode="auto">
            <a:xfrm>
              <a:off x="2587" y="1304"/>
              <a:ext cx="252" cy="231"/>
            </a:xfrm>
            <a:prstGeom prst="rect">
              <a:avLst/>
            </a:prstGeom>
            <a:solidFill>
              <a:srgbClr val="8585E0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AB</a:t>
              </a:r>
            </a:p>
          </p:txBody>
        </p:sp>
        <p:sp>
          <p:nvSpPr>
            <p:cNvPr id="6157" name="Rectangle 12"/>
            <p:cNvSpPr>
              <a:spLocks noChangeArrowheads="1"/>
            </p:cNvSpPr>
            <p:nvPr/>
          </p:nvSpPr>
          <p:spPr bwMode="auto">
            <a:xfrm>
              <a:off x="2839" y="1304"/>
              <a:ext cx="286" cy="231"/>
            </a:xfrm>
            <a:prstGeom prst="rect">
              <a:avLst/>
            </a:prstGeom>
            <a:solidFill>
              <a:srgbClr val="8585E0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R</a:t>
              </a:r>
            </a:p>
          </p:txBody>
        </p:sp>
        <p:sp>
          <p:nvSpPr>
            <p:cNvPr id="6158" name="Rectangle 13"/>
            <p:cNvSpPr>
              <a:spLocks noChangeArrowheads="1"/>
            </p:cNvSpPr>
            <p:nvPr/>
          </p:nvSpPr>
          <p:spPr bwMode="auto">
            <a:xfrm>
              <a:off x="3125" y="1304"/>
              <a:ext cx="237" cy="231"/>
            </a:xfrm>
            <a:prstGeom prst="rect">
              <a:avLst/>
            </a:prstGeom>
            <a:solidFill>
              <a:srgbClr val="8585E0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H</a:t>
              </a:r>
            </a:p>
          </p:txBody>
        </p:sp>
        <p:sp>
          <p:nvSpPr>
            <p:cNvPr id="6159" name="Rectangle 14"/>
            <p:cNvSpPr>
              <a:spLocks noChangeArrowheads="1"/>
            </p:cNvSpPr>
            <p:nvPr/>
          </p:nvSpPr>
          <p:spPr bwMode="auto">
            <a:xfrm>
              <a:off x="3362" y="1304"/>
              <a:ext cx="209" cy="231"/>
            </a:xfrm>
            <a:prstGeom prst="rect">
              <a:avLst/>
            </a:prstGeom>
            <a:solidFill>
              <a:srgbClr val="8585E0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2B</a:t>
              </a:r>
            </a:p>
          </p:txBody>
        </p:sp>
        <p:sp>
          <p:nvSpPr>
            <p:cNvPr id="6160" name="Rectangle 15"/>
            <p:cNvSpPr>
              <a:spLocks noChangeArrowheads="1"/>
            </p:cNvSpPr>
            <p:nvPr/>
          </p:nvSpPr>
          <p:spPr bwMode="auto">
            <a:xfrm>
              <a:off x="3571" y="1304"/>
              <a:ext cx="230" cy="231"/>
            </a:xfrm>
            <a:prstGeom prst="rect">
              <a:avLst/>
            </a:prstGeom>
            <a:solidFill>
              <a:srgbClr val="8585E0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3B</a:t>
              </a:r>
            </a:p>
          </p:txBody>
        </p:sp>
        <p:sp>
          <p:nvSpPr>
            <p:cNvPr id="6161" name="Rectangle 16"/>
            <p:cNvSpPr>
              <a:spLocks noChangeArrowheads="1"/>
            </p:cNvSpPr>
            <p:nvPr/>
          </p:nvSpPr>
          <p:spPr bwMode="auto">
            <a:xfrm>
              <a:off x="3801" y="1304"/>
              <a:ext cx="244" cy="231"/>
            </a:xfrm>
            <a:prstGeom prst="rect">
              <a:avLst/>
            </a:prstGeom>
            <a:solidFill>
              <a:srgbClr val="8585E0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HR</a:t>
              </a:r>
            </a:p>
          </p:txBody>
        </p:sp>
        <p:sp>
          <p:nvSpPr>
            <p:cNvPr id="6162" name="Rectangle 17"/>
            <p:cNvSpPr>
              <a:spLocks noChangeArrowheads="1"/>
            </p:cNvSpPr>
            <p:nvPr/>
          </p:nvSpPr>
          <p:spPr bwMode="auto">
            <a:xfrm>
              <a:off x="4045" y="1304"/>
              <a:ext cx="244" cy="231"/>
            </a:xfrm>
            <a:prstGeom prst="rect">
              <a:avLst/>
            </a:prstGeom>
            <a:solidFill>
              <a:srgbClr val="8585E0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RBI</a:t>
              </a:r>
            </a:p>
          </p:txBody>
        </p:sp>
        <p:sp>
          <p:nvSpPr>
            <p:cNvPr id="6163" name="Rectangle 18"/>
            <p:cNvSpPr>
              <a:spLocks noChangeArrowheads="1"/>
            </p:cNvSpPr>
            <p:nvPr/>
          </p:nvSpPr>
          <p:spPr bwMode="auto">
            <a:xfrm>
              <a:off x="4289" y="1304"/>
              <a:ext cx="230" cy="231"/>
            </a:xfrm>
            <a:prstGeom prst="rect">
              <a:avLst/>
            </a:prstGeom>
            <a:solidFill>
              <a:srgbClr val="8585E0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SB</a:t>
              </a:r>
            </a:p>
          </p:txBody>
        </p:sp>
        <p:sp>
          <p:nvSpPr>
            <p:cNvPr id="6164" name="Rectangle 19"/>
            <p:cNvSpPr>
              <a:spLocks noChangeArrowheads="1"/>
            </p:cNvSpPr>
            <p:nvPr/>
          </p:nvSpPr>
          <p:spPr bwMode="auto">
            <a:xfrm>
              <a:off x="4519" y="1304"/>
              <a:ext cx="261" cy="231"/>
            </a:xfrm>
            <a:prstGeom prst="rect">
              <a:avLst/>
            </a:prstGeom>
            <a:solidFill>
              <a:srgbClr val="8585E0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SO</a:t>
              </a:r>
            </a:p>
          </p:txBody>
        </p:sp>
        <p:sp>
          <p:nvSpPr>
            <p:cNvPr id="6165" name="Rectangle 20"/>
            <p:cNvSpPr>
              <a:spLocks noChangeArrowheads="1"/>
            </p:cNvSpPr>
            <p:nvPr/>
          </p:nvSpPr>
          <p:spPr bwMode="auto">
            <a:xfrm>
              <a:off x="318" y="1535"/>
              <a:ext cx="523" cy="167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aasedo01</a:t>
              </a:r>
            </a:p>
          </p:txBody>
        </p:sp>
        <p:sp>
          <p:nvSpPr>
            <p:cNvPr id="6166" name="Rectangle 21"/>
            <p:cNvSpPr>
              <a:spLocks noChangeArrowheads="1"/>
            </p:cNvSpPr>
            <p:nvPr/>
          </p:nvSpPr>
          <p:spPr bwMode="auto">
            <a:xfrm>
              <a:off x="841" y="1535"/>
              <a:ext cx="412" cy="167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1985</a:t>
              </a:r>
            </a:p>
          </p:txBody>
        </p:sp>
        <p:sp>
          <p:nvSpPr>
            <p:cNvPr id="6167" name="Rectangle 22"/>
            <p:cNvSpPr>
              <a:spLocks noChangeArrowheads="1"/>
            </p:cNvSpPr>
            <p:nvPr/>
          </p:nvSpPr>
          <p:spPr bwMode="auto">
            <a:xfrm>
              <a:off x="1253" y="1535"/>
              <a:ext cx="321" cy="167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6168" name="Rectangle 23"/>
            <p:cNvSpPr>
              <a:spLocks noChangeArrowheads="1"/>
            </p:cNvSpPr>
            <p:nvPr/>
          </p:nvSpPr>
          <p:spPr bwMode="auto">
            <a:xfrm>
              <a:off x="1574" y="1535"/>
              <a:ext cx="413" cy="167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BAL</a:t>
              </a:r>
            </a:p>
          </p:txBody>
        </p:sp>
        <p:sp>
          <p:nvSpPr>
            <p:cNvPr id="6169" name="Rectangle 24"/>
            <p:cNvSpPr>
              <a:spLocks noChangeArrowheads="1"/>
            </p:cNvSpPr>
            <p:nvPr/>
          </p:nvSpPr>
          <p:spPr bwMode="auto">
            <a:xfrm>
              <a:off x="1987" y="1535"/>
              <a:ext cx="272" cy="167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AL</a:t>
              </a:r>
            </a:p>
          </p:txBody>
        </p:sp>
        <p:sp>
          <p:nvSpPr>
            <p:cNvPr id="6170" name="Rectangle 25"/>
            <p:cNvSpPr>
              <a:spLocks noChangeArrowheads="1"/>
            </p:cNvSpPr>
            <p:nvPr/>
          </p:nvSpPr>
          <p:spPr bwMode="auto">
            <a:xfrm>
              <a:off x="2259" y="1535"/>
              <a:ext cx="328" cy="167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54</a:t>
              </a:r>
            </a:p>
          </p:txBody>
        </p:sp>
        <p:sp>
          <p:nvSpPr>
            <p:cNvPr id="6171" name="Rectangle 26"/>
            <p:cNvSpPr>
              <a:spLocks noChangeArrowheads="1"/>
            </p:cNvSpPr>
            <p:nvPr/>
          </p:nvSpPr>
          <p:spPr bwMode="auto">
            <a:xfrm>
              <a:off x="2587" y="1535"/>
              <a:ext cx="252" cy="167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172" name="Rectangle 27"/>
            <p:cNvSpPr>
              <a:spLocks noChangeArrowheads="1"/>
            </p:cNvSpPr>
            <p:nvPr/>
          </p:nvSpPr>
          <p:spPr bwMode="auto">
            <a:xfrm>
              <a:off x="2839" y="1535"/>
              <a:ext cx="286" cy="167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173" name="Rectangle 28"/>
            <p:cNvSpPr>
              <a:spLocks noChangeArrowheads="1"/>
            </p:cNvSpPr>
            <p:nvPr/>
          </p:nvSpPr>
          <p:spPr bwMode="auto">
            <a:xfrm>
              <a:off x="3125" y="1535"/>
              <a:ext cx="237" cy="167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174" name="Rectangle 29"/>
            <p:cNvSpPr>
              <a:spLocks noChangeArrowheads="1"/>
            </p:cNvSpPr>
            <p:nvPr/>
          </p:nvSpPr>
          <p:spPr bwMode="auto">
            <a:xfrm>
              <a:off x="3362" y="1535"/>
              <a:ext cx="209" cy="167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175" name="Rectangle 30"/>
            <p:cNvSpPr>
              <a:spLocks noChangeArrowheads="1"/>
            </p:cNvSpPr>
            <p:nvPr/>
          </p:nvSpPr>
          <p:spPr bwMode="auto">
            <a:xfrm>
              <a:off x="3571" y="1535"/>
              <a:ext cx="230" cy="167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176" name="Rectangle 31"/>
            <p:cNvSpPr>
              <a:spLocks noChangeArrowheads="1"/>
            </p:cNvSpPr>
            <p:nvPr/>
          </p:nvSpPr>
          <p:spPr bwMode="auto">
            <a:xfrm>
              <a:off x="3801" y="1535"/>
              <a:ext cx="244" cy="167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177" name="Rectangle 32"/>
            <p:cNvSpPr>
              <a:spLocks noChangeArrowheads="1"/>
            </p:cNvSpPr>
            <p:nvPr/>
          </p:nvSpPr>
          <p:spPr bwMode="auto">
            <a:xfrm>
              <a:off x="4045" y="1535"/>
              <a:ext cx="244" cy="167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178" name="Rectangle 33"/>
            <p:cNvSpPr>
              <a:spLocks noChangeArrowheads="1"/>
            </p:cNvSpPr>
            <p:nvPr/>
          </p:nvSpPr>
          <p:spPr bwMode="auto">
            <a:xfrm>
              <a:off x="4289" y="1535"/>
              <a:ext cx="230" cy="167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179" name="Rectangle 34"/>
            <p:cNvSpPr>
              <a:spLocks noChangeArrowheads="1"/>
            </p:cNvSpPr>
            <p:nvPr/>
          </p:nvSpPr>
          <p:spPr bwMode="auto">
            <a:xfrm>
              <a:off x="4519" y="1535"/>
              <a:ext cx="261" cy="167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180" name="Rectangle 35"/>
            <p:cNvSpPr>
              <a:spLocks noChangeArrowheads="1"/>
            </p:cNvSpPr>
            <p:nvPr/>
          </p:nvSpPr>
          <p:spPr bwMode="auto">
            <a:xfrm>
              <a:off x="318" y="1702"/>
              <a:ext cx="523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abregjo01</a:t>
              </a:r>
            </a:p>
          </p:txBody>
        </p:sp>
        <p:sp>
          <p:nvSpPr>
            <p:cNvPr id="6181" name="Rectangle 36"/>
            <p:cNvSpPr>
              <a:spLocks noChangeArrowheads="1"/>
            </p:cNvSpPr>
            <p:nvPr/>
          </p:nvSpPr>
          <p:spPr bwMode="auto">
            <a:xfrm>
              <a:off x="841" y="1702"/>
              <a:ext cx="412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1985</a:t>
              </a:r>
            </a:p>
          </p:txBody>
        </p:sp>
        <p:sp>
          <p:nvSpPr>
            <p:cNvPr id="6182" name="Rectangle 37"/>
            <p:cNvSpPr>
              <a:spLocks noChangeArrowheads="1"/>
            </p:cNvSpPr>
            <p:nvPr/>
          </p:nvSpPr>
          <p:spPr bwMode="auto">
            <a:xfrm>
              <a:off x="1253" y="1702"/>
              <a:ext cx="321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6183" name="Rectangle 38"/>
            <p:cNvSpPr>
              <a:spLocks noChangeArrowheads="1"/>
            </p:cNvSpPr>
            <p:nvPr/>
          </p:nvSpPr>
          <p:spPr bwMode="auto">
            <a:xfrm>
              <a:off x="1574" y="1702"/>
              <a:ext cx="413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CHN</a:t>
              </a:r>
            </a:p>
          </p:txBody>
        </p:sp>
        <p:sp>
          <p:nvSpPr>
            <p:cNvPr id="6184" name="Rectangle 39"/>
            <p:cNvSpPr>
              <a:spLocks noChangeArrowheads="1"/>
            </p:cNvSpPr>
            <p:nvPr/>
          </p:nvSpPr>
          <p:spPr bwMode="auto">
            <a:xfrm>
              <a:off x="1987" y="1702"/>
              <a:ext cx="272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NL</a:t>
              </a:r>
            </a:p>
          </p:txBody>
        </p:sp>
        <p:sp>
          <p:nvSpPr>
            <p:cNvPr id="6185" name="Rectangle 40"/>
            <p:cNvSpPr>
              <a:spLocks noChangeArrowheads="1"/>
            </p:cNvSpPr>
            <p:nvPr/>
          </p:nvSpPr>
          <p:spPr bwMode="auto">
            <a:xfrm>
              <a:off x="2259" y="1702"/>
              <a:ext cx="328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6</a:t>
              </a:r>
            </a:p>
          </p:txBody>
        </p:sp>
        <p:sp>
          <p:nvSpPr>
            <p:cNvPr id="6186" name="Rectangle 41"/>
            <p:cNvSpPr>
              <a:spLocks noChangeArrowheads="1"/>
            </p:cNvSpPr>
            <p:nvPr/>
          </p:nvSpPr>
          <p:spPr bwMode="auto">
            <a:xfrm>
              <a:off x="2587" y="1702"/>
              <a:ext cx="252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9</a:t>
              </a:r>
            </a:p>
          </p:txBody>
        </p:sp>
        <p:sp>
          <p:nvSpPr>
            <p:cNvPr id="6187" name="Rectangle 42"/>
            <p:cNvSpPr>
              <a:spLocks noChangeArrowheads="1"/>
            </p:cNvSpPr>
            <p:nvPr/>
          </p:nvSpPr>
          <p:spPr bwMode="auto">
            <a:xfrm>
              <a:off x="2839" y="1702"/>
              <a:ext cx="286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188" name="Rectangle 43"/>
            <p:cNvSpPr>
              <a:spLocks noChangeArrowheads="1"/>
            </p:cNvSpPr>
            <p:nvPr/>
          </p:nvSpPr>
          <p:spPr bwMode="auto">
            <a:xfrm>
              <a:off x="3125" y="1702"/>
              <a:ext cx="237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189" name="Rectangle 44"/>
            <p:cNvSpPr>
              <a:spLocks noChangeArrowheads="1"/>
            </p:cNvSpPr>
            <p:nvPr/>
          </p:nvSpPr>
          <p:spPr bwMode="auto">
            <a:xfrm>
              <a:off x="3362" y="1702"/>
              <a:ext cx="209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190" name="Rectangle 45"/>
            <p:cNvSpPr>
              <a:spLocks noChangeArrowheads="1"/>
            </p:cNvSpPr>
            <p:nvPr/>
          </p:nvSpPr>
          <p:spPr bwMode="auto">
            <a:xfrm>
              <a:off x="3571" y="1702"/>
              <a:ext cx="230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191" name="Rectangle 46"/>
            <p:cNvSpPr>
              <a:spLocks noChangeArrowheads="1"/>
            </p:cNvSpPr>
            <p:nvPr/>
          </p:nvSpPr>
          <p:spPr bwMode="auto">
            <a:xfrm>
              <a:off x="3801" y="1702"/>
              <a:ext cx="244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192" name="Rectangle 47"/>
            <p:cNvSpPr>
              <a:spLocks noChangeArrowheads="1"/>
            </p:cNvSpPr>
            <p:nvPr/>
          </p:nvSpPr>
          <p:spPr bwMode="auto">
            <a:xfrm>
              <a:off x="4045" y="1702"/>
              <a:ext cx="244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6193" name="Rectangle 48"/>
            <p:cNvSpPr>
              <a:spLocks noChangeArrowheads="1"/>
            </p:cNvSpPr>
            <p:nvPr/>
          </p:nvSpPr>
          <p:spPr bwMode="auto">
            <a:xfrm>
              <a:off x="4289" y="1702"/>
              <a:ext cx="230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194" name="Rectangle 49"/>
            <p:cNvSpPr>
              <a:spLocks noChangeArrowheads="1"/>
            </p:cNvSpPr>
            <p:nvPr/>
          </p:nvSpPr>
          <p:spPr bwMode="auto">
            <a:xfrm>
              <a:off x="4519" y="1702"/>
              <a:ext cx="261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2</a:t>
              </a:r>
            </a:p>
          </p:txBody>
        </p:sp>
        <p:sp>
          <p:nvSpPr>
            <p:cNvPr id="6195" name="Rectangle 50"/>
            <p:cNvSpPr>
              <a:spLocks noChangeArrowheads="1"/>
            </p:cNvSpPr>
            <p:nvPr/>
          </p:nvSpPr>
          <p:spPr bwMode="auto">
            <a:xfrm>
              <a:off x="318" y="1933"/>
              <a:ext cx="523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ackerji01</a:t>
              </a:r>
            </a:p>
          </p:txBody>
        </p:sp>
        <p:sp>
          <p:nvSpPr>
            <p:cNvPr id="6196" name="Rectangle 51"/>
            <p:cNvSpPr>
              <a:spLocks noChangeArrowheads="1"/>
            </p:cNvSpPr>
            <p:nvPr/>
          </p:nvSpPr>
          <p:spPr bwMode="auto">
            <a:xfrm>
              <a:off x="841" y="1933"/>
              <a:ext cx="412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1985</a:t>
              </a:r>
            </a:p>
          </p:txBody>
        </p:sp>
        <p:sp>
          <p:nvSpPr>
            <p:cNvPr id="6197" name="Rectangle 52"/>
            <p:cNvSpPr>
              <a:spLocks noChangeArrowheads="1"/>
            </p:cNvSpPr>
            <p:nvPr/>
          </p:nvSpPr>
          <p:spPr bwMode="auto">
            <a:xfrm>
              <a:off x="1253" y="1933"/>
              <a:ext cx="321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6198" name="Rectangle 53"/>
            <p:cNvSpPr>
              <a:spLocks noChangeArrowheads="1"/>
            </p:cNvSpPr>
            <p:nvPr/>
          </p:nvSpPr>
          <p:spPr bwMode="auto">
            <a:xfrm>
              <a:off x="1574" y="1933"/>
              <a:ext cx="413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TOR</a:t>
              </a:r>
            </a:p>
          </p:txBody>
        </p:sp>
        <p:sp>
          <p:nvSpPr>
            <p:cNvPr id="6199" name="Rectangle 54"/>
            <p:cNvSpPr>
              <a:spLocks noChangeArrowheads="1"/>
            </p:cNvSpPr>
            <p:nvPr/>
          </p:nvSpPr>
          <p:spPr bwMode="auto">
            <a:xfrm>
              <a:off x="1987" y="1933"/>
              <a:ext cx="272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AL</a:t>
              </a:r>
            </a:p>
          </p:txBody>
        </p:sp>
        <p:sp>
          <p:nvSpPr>
            <p:cNvPr id="6200" name="Rectangle 55"/>
            <p:cNvSpPr>
              <a:spLocks noChangeArrowheads="1"/>
            </p:cNvSpPr>
            <p:nvPr/>
          </p:nvSpPr>
          <p:spPr bwMode="auto">
            <a:xfrm>
              <a:off x="2259" y="1933"/>
              <a:ext cx="328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61</a:t>
              </a:r>
            </a:p>
          </p:txBody>
        </p:sp>
        <p:sp>
          <p:nvSpPr>
            <p:cNvPr id="6201" name="Rectangle 56"/>
            <p:cNvSpPr>
              <a:spLocks noChangeArrowheads="1"/>
            </p:cNvSpPr>
            <p:nvPr/>
          </p:nvSpPr>
          <p:spPr bwMode="auto">
            <a:xfrm>
              <a:off x="2587" y="1933"/>
              <a:ext cx="252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202" name="Rectangle 57"/>
            <p:cNvSpPr>
              <a:spLocks noChangeArrowheads="1"/>
            </p:cNvSpPr>
            <p:nvPr/>
          </p:nvSpPr>
          <p:spPr bwMode="auto">
            <a:xfrm>
              <a:off x="2839" y="1933"/>
              <a:ext cx="286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203" name="Rectangle 58"/>
            <p:cNvSpPr>
              <a:spLocks noChangeArrowheads="1"/>
            </p:cNvSpPr>
            <p:nvPr/>
          </p:nvSpPr>
          <p:spPr bwMode="auto">
            <a:xfrm>
              <a:off x="3125" y="1933"/>
              <a:ext cx="237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204" name="Rectangle 59"/>
            <p:cNvSpPr>
              <a:spLocks noChangeArrowheads="1"/>
            </p:cNvSpPr>
            <p:nvPr/>
          </p:nvSpPr>
          <p:spPr bwMode="auto">
            <a:xfrm>
              <a:off x="3362" y="1933"/>
              <a:ext cx="209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205" name="Rectangle 60"/>
            <p:cNvSpPr>
              <a:spLocks noChangeArrowheads="1"/>
            </p:cNvSpPr>
            <p:nvPr/>
          </p:nvSpPr>
          <p:spPr bwMode="auto">
            <a:xfrm>
              <a:off x="3571" y="1933"/>
              <a:ext cx="230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206" name="Rectangle 61"/>
            <p:cNvSpPr>
              <a:spLocks noChangeArrowheads="1"/>
            </p:cNvSpPr>
            <p:nvPr/>
          </p:nvSpPr>
          <p:spPr bwMode="auto">
            <a:xfrm>
              <a:off x="3801" y="1933"/>
              <a:ext cx="244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207" name="Rectangle 62"/>
            <p:cNvSpPr>
              <a:spLocks noChangeArrowheads="1"/>
            </p:cNvSpPr>
            <p:nvPr/>
          </p:nvSpPr>
          <p:spPr bwMode="auto">
            <a:xfrm>
              <a:off x="4045" y="1933"/>
              <a:ext cx="244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208" name="Rectangle 63"/>
            <p:cNvSpPr>
              <a:spLocks noChangeArrowheads="1"/>
            </p:cNvSpPr>
            <p:nvPr/>
          </p:nvSpPr>
          <p:spPr bwMode="auto">
            <a:xfrm>
              <a:off x="4289" y="1933"/>
              <a:ext cx="230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209" name="Rectangle 64"/>
            <p:cNvSpPr>
              <a:spLocks noChangeArrowheads="1"/>
            </p:cNvSpPr>
            <p:nvPr/>
          </p:nvSpPr>
          <p:spPr bwMode="auto">
            <a:xfrm>
              <a:off x="4519" y="1933"/>
              <a:ext cx="261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210" name="Rectangle 65"/>
            <p:cNvSpPr>
              <a:spLocks noChangeArrowheads="1"/>
            </p:cNvSpPr>
            <p:nvPr/>
          </p:nvSpPr>
          <p:spPr bwMode="auto">
            <a:xfrm>
              <a:off x="318" y="2164"/>
              <a:ext cx="523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adamsri02</a:t>
              </a:r>
            </a:p>
          </p:txBody>
        </p:sp>
        <p:sp>
          <p:nvSpPr>
            <p:cNvPr id="6211" name="Rectangle 66"/>
            <p:cNvSpPr>
              <a:spLocks noChangeArrowheads="1"/>
            </p:cNvSpPr>
            <p:nvPr/>
          </p:nvSpPr>
          <p:spPr bwMode="auto">
            <a:xfrm>
              <a:off x="841" y="2164"/>
              <a:ext cx="412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1985</a:t>
              </a:r>
            </a:p>
          </p:txBody>
        </p:sp>
        <p:sp>
          <p:nvSpPr>
            <p:cNvPr id="6212" name="Rectangle 67"/>
            <p:cNvSpPr>
              <a:spLocks noChangeArrowheads="1"/>
            </p:cNvSpPr>
            <p:nvPr/>
          </p:nvSpPr>
          <p:spPr bwMode="auto">
            <a:xfrm>
              <a:off x="1253" y="2164"/>
              <a:ext cx="321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6213" name="Rectangle 68"/>
            <p:cNvSpPr>
              <a:spLocks noChangeArrowheads="1"/>
            </p:cNvSpPr>
            <p:nvPr/>
          </p:nvSpPr>
          <p:spPr bwMode="auto">
            <a:xfrm>
              <a:off x="1574" y="2164"/>
              <a:ext cx="413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SFN</a:t>
              </a:r>
            </a:p>
          </p:txBody>
        </p:sp>
        <p:sp>
          <p:nvSpPr>
            <p:cNvPr id="6214" name="Rectangle 69"/>
            <p:cNvSpPr>
              <a:spLocks noChangeArrowheads="1"/>
            </p:cNvSpPr>
            <p:nvPr/>
          </p:nvSpPr>
          <p:spPr bwMode="auto">
            <a:xfrm>
              <a:off x="1987" y="2164"/>
              <a:ext cx="272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NL</a:t>
              </a:r>
            </a:p>
          </p:txBody>
        </p:sp>
        <p:sp>
          <p:nvSpPr>
            <p:cNvPr id="6215" name="Rectangle 70"/>
            <p:cNvSpPr>
              <a:spLocks noChangeArrowheads="1"/>
            </p:cNvSpPr>
            <p:nvPr/>
          </p:nvSpPr>
          <p:spPr bwMode="auto">
            <a:xfrm>
              <a:off x="2259" y="2164"/>
              <a:ext cx="328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54</a:t>
              </a:r>
            </a:p>
          </p:txBody>
        </p:sp>
        <p:sp>
          <p:nvSpPr>
            <p:cNvPr id="6216" name="Rectangle 71"/>
            <p:cNvSpPr>
              <a:spLocks noChangeArrowheads="1"/>
            </p:cNvSpPr>
            <p:nvPr/>
          </p:nvSpPr>
          <p:spPr bwMode="auto">
            <a:xfrm>
              <a:off x="2587" y="2164"/>
              <a:ext cx="252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121</a:t>
              </a:r>
            </a:p>
          </p:txBody>
        </p:sp>
        <p:sp>
          <p:nvSpPr>
            <p:cNvPr id="6217" name="Rectangle 72"/>
            <p:cNvSpPr>
              <a:spLocks noChangeArrowheads="1"/>
            </p:cNvSpPr>
            <p:nvPr/>
          </p:nvSpPr>
          <p:spPr bwMode="auto">
            <a:xfrm>
              <a:off x="2839" y="2164"/>
              <a:ext cx="286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12</a:t>
              </a:r>
            </a:p>
          </p:txBody>
        </p:sp>
        <p:sp>
          <p:nvSpPr>
            <p:cNvPr id="6218" name="Rectangle 73"/>
            <p:cNvSpPr>
              <a:spLocks noChangeArrowheads="1"/>
            </p:cNvSpPr>
            <p:nvPr/>
          </p:nvSpPr>
          <p:spPr bwMode="auto">
            <a:xfrm>
              <a:off x="3125" y="2164"/>
              <a:ext cx="237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23</a:t>
              </a:r>
            </a:p>
          </p:txBody>
        </p:sp>
        <p:sp>
          <p:nvSpPr>
            <p:cNvPr id="6219" name="Rectangle 74"/>
            <p:cNvSpPr>
              <a:spLocks noChangeArrowheads="1"/>
            </p:cNvSpPr>
            <p:nvPr/>
          </p:nvSpPr>
          <p:spPr bwMode="auto">
            <a:xfrm>
              <a:off x="3362" y="2164"/>
              <a:ext cx="209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3</a:t>
              </a:r>
            </a:p>
          </p:txBody>
        </p:sp>
        <p:sp>
          <p:nvSpPr>
            <p:cNvPr id="6220" name="Rectangle 75"/>
            <p:cNvSpPr>
              <a:spLocks noChangeArrowheads="1"/>
            </p:cNvSpPr>
            <p:nvPr/>
          </p:nvSpPr>
          <p:spPr bwMode="auto">
            <a:xfrm>
              <a:off x="3571" y="2164"/>
              <a:ext cx="230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6221" name="Rectangle 76"/>
            <p:cNvSpPr>
              <a:spLocks noChangeArrowheads="1"/>
            </p:cNvSpPr>
            <p:nvPr/>
          </p:nvSpPr>
          <p:spPr bwMode="auto">
            <a:xfrm>
              <a:off x="3801" y="2164"/>
              <a:ext cx="244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2</a:t>
              </a:r>
            </a:p>
          </p:txBody>
        </p:sp>
        <p:sp>
          <p:nvSpPr>
            <p:cNvPr id="6222" name="Rectangle 77"/>
            <p:cNvSpPr>
              <a:spLocks noChangeArrowheads="1"/>
            </p:cNvSpPr>
            <p:nvPr/>
          </p:nvSpPr>
          <p:spPr bwMode="auto">
            <a:xfrm>
              <a:off x="4045" y="2164"/>
              <a:ext cx="244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10</a:t>
              </a:r>
            </a:p>
          </p:txBody>
        </p:sp>
        <p:sp>
          <p:nvSpPr>
            <p:cNvPr id="6223" name="Rectangle 78"/>
            <p:cNvSpPr>
              <a:spLocks noChangeArrowheads="1"/>
            </p:cNvSpPr>
            <p:nvPr/>
          </p:nvSpPr>
          <p:spPr bwMode="auto">
            <a:xfrm>
              <a:off x="4289" y="2164"/>
              <a:ext cx="230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6224" name="Rectangle 79"/>
            <p:cNvSpPr>
              <a:spLocks noChangeArrowheads="1"/>
            </p:cNvSpPr>
            <p:nvPr/>
          </p:nvSpPr>
          <p:spPr bwMode="auto">
            <a:xfrm>
              <a:off x="4519" y="2164"/>
              <a:ext cx="261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23</a:t>
              </a:r>
            </a:p>
          </p:txBody>
        </p:sp>
        <p:sp>
          <p:nvSpPr>
            <p:cNvPr id="6225" name="Rectangle 80"/>
            <p:cNvSpPr>
              <a:spLocks noChangeArrowheads="1"/>
            </p:cNvSpPr>
            <p:nvPr/>
          </p:nvSpPr>
          <p:spPr bwMode="auto">
            <a:xfrm>
              <a:off x="318" y="2395"/>
              <a:ext cx="523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agostju01</a:t>
              </a:r>
            </a:p>
          </p:txBody>
        </p:sp>
        <p:sp>
          <p:nvSpPr>
            <p:cNvPr id="6226" name="Rectangle 81"/>
            <p:cNvSpPr>
              <a:spLocks noChangeArrowheads="1"/>
            </p:cNvSpPr>
            <p:nvPr/>
          </p:nvSpPr>
          <p:spPr bwMode="auto">
            <a:xfrm>
              <a:off x="841" y="2395"/>
              <a:ext cx="412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1985</a:t>
              </a:r>
            </a:p>
          </p:txBody>
        </p:sp>
        <p:sp>
          <p:nvSpPr>
            <p:cNvPr id="6227" name="Rectangle 82"/>
            <p:cNvSpPr>
              <a:spLocks noChangeArrowheads="1"/>
            </p:cNvSpPr>
            <p:nvPr/>
          </p:nvSpPr>
          <p:spPr bwMode="auto">
            <a:xfrm>
              <a:off x="1253" y="2395"/>
              <a:ext cx="321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6228" name="Rectangle 83"/>
            <p:cNvSpPr>
              <a:spLocks noChangeArrowheads="1"/>
            </p:cNvSpPr>
            <p:nvPr/>
          </p:nvSpPr>
          <p:spPr bwMode="auto">
            <a:xfrm>
              <a:off x="1574" y="2395"/>
              <a:ext cx="413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CHA</a:t>
              </a:r>
            </a:p>
          </p:txBody>
        </p:sp>
        <p:sp>
          <p:nvSpPr>
            <p:cNvPr id="6229" name="Rectangle 84"/>
            <p:cNvSpPr>
              <a:spLocks noChangeArrowheads="1"/>
            </p:cNvSpPr>
            <p:nvPr/>
          </p:nvSpPr>
          <p:spPr bwMode="auto">
            <a:xfrm>
              <a:off x="1987" y="2395"/>
              <a:ext cx="272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AL</a:t>
              </a:r>
            </a:p>
          </p:txBody>
        </p:sp>
        <p:sp>
          <p:nvSpPr>
            <p:cNvPr id="6230" name="Rectangle 85"/>
            <p:cNvSpPr>
              <a:spLocks noChangeArrowheads="1"/>
            </p:cNvSpPr>
            <p:nvPr/>
          </p:nvSpPr>
          <p:spPr bwMode="auto">
            <a:xfrm>
              <a:off x="2259" y="2395"/>
              <a:ext cx="328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54</a:t>
              </a:r>
            </a:p>
          </p:txBody>
        </p:sp>
        <p:sp>
          <p:nvSpPr>
            <p:cNvPr id="6231" name="Rectangle 86"/>
            <p:cNvSpPr>
              <a:spLocks noChangeArrowheads="1"/>
            </p:cNvSpPr>
            <p:nvPr/>
          </p:nvSpPr>
          <p:spPr bwMode="auto">
            <a:xfrm>
              <a:off x="2587" y="2395"/>
              <a:ext cx="252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232" name="Rectangle 87"/>
            <p:cNvSpPr>
              <a:spLocks noChangeArrowheads="1"/>
            </p:cNvSpPr>
            <p:nvPr/>
          </p:nvSpPr>
          <p:spPr bwMode="auto">
            <a:xfrm>
              <a:off x="2839" y="2395"/>
              <a:ext cx="286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233" name="Rectangle 88"/>
            <p:cNvSpPr>
              <a:spLocks noChangeArrowheads="1"/>
            </p:cNvSpPr>
            <p:nvPr/>
          </p:nvSpPr>
          <p:spPr bwMode="auto">
            <a:xfrm>
              <a:off x="3125" y="2395"/>
              <a:ext cx="237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234" name="Rectangle 89"/>
            <p:cNvSpPr>
              <a:spLocks noChangeArrowheads="1"/>
            </p:cNvSpPr>
            <p:nvPr/>
          </p:nvSpPr>
          <p:spPr bwMode="auto">
            <a:xfrm>
              <a:off x="3362" y="2395"/>
              <a:ext cx="209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235" name="Rectangle 90"/>
            <p:cNvSpPr>
              <a:spLocks noChangeArrowheads="1"/>
            </p:cNvSpPr>
            <p:nvPr/>
          </p:nvSpPr>
          <p:spPr bwMode="auto">
            <a:xfrm>
              <a:off x="3571" y="2395"/>
              <a:ext cx="230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236" name="Rectangle 91"/>
            <p:cNvSpPr>
              <a:spLocks noChangeArrowheads="1"/>
            </p:cNvSpPr>
            <p:nvPr/>
          </p:nvSpPr>
          <p:spPr bwMode="auto">
            <a:xfrm>
              <a:off x="3801" y="2395"/>
              <a:ext cx="244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237" name="Rectangle 92"/>
            <p:cNvSpPr>
              <a:spLocks noChangeArrowheads="1"/>
            </p:cNvSpPr>
            <p:nvPr/>
          </p:nvSpPr>
          <p:spPr bwMode="auto">
            <a:xfrm>
              <a:off x="4045" y="2395"/>
              <a:ext cx="244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238" name="Rectangle 93"/>
            <p:cNvSpPr>
              <a:spLocks noChangeArrowheads="1"/>
            </p:cNvSpPr>
            <p:nvPr/>
          </p:nvSpPr>
          <p:spPr bwMode="auto">
            <a:xfrm>
              <a:off x="4289" y="2395"/>
              <a:ext cx="230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239" name="Rectangle 94"/>
            <p:cNvSpPr>
              <a:spLocks noChangeArrowheads="1"/>
            </p:cNvSpPr>
            <p:nvPr/>
          </p:nvSpPr>
          <p:spPr bwMode="auto">
            <a:xfrm>
              <a:off x="4519" y="2395"/>
              <a:ext cx="261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240" name="Rectangle 95"/>
            <p:cNvSpPr>
              <a:spLocks noChangeArrowheads="1"/>
            </p:cNvSpPr>
            <p:nvPr/>
          </p:nvSpPr>
          <p:spPr bwMode="auto">
            <a:xfrm>
              <a:off x="318" y="2626"/>
              <a:ext cx="523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aguaylu01</a:t>
              </a:r>
            </a:p>
          </p:txBody>
        </p:sp>
        <p:sp>
          <p:nvSpPr>
            <p:cNvPr id="6241" name="Rectangle 96"/>
            <p:cNvSpPr>
              <a:spLocks noChangeArrowheads="1"/>
            </p:cNvSpPr>
            <p:nvPr/>
          </p:nvSpPr>
          <p:spPr bwMode="auto">
            <a:xfrm>
              <a:off x="841" y="2626"/>
              <a:ext cx="412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1985</a:t>
              </a:r>
            </a:p>
          </p:txBody>
        </p:sp>
        <p:sp>
          <p:nvSpPr>
            <p:cNvPr id="6242" name="Rectangle 97"/>
            <p:cNvSpPr>
              <a:spLocks noChangeArrowheads="1"/>
            </p:cNvSpPr>
            <p:nvPr/>
          </p:nvSpPr>
          <p:spPr bwMode="auto">
            <a:xfrm>
              <a:off x="1253" y="2626"/>
              <a:ext cx="321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6243" name="Rectangle 98"/>
            <p:cNvSpPr>
              <a:spLocks noChangeArrowheads="1"/>
            </p:cNvSpPr>
            <p:nvPr/>
          </p:nvSpPr>
          <p:spPr bwMode="auto">
            <a:xfrm>
              <a:off x="1574" y="2626"/>
              <a:ext cx="413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PHI</a:t>
              </a:r>
            </a:p>
          </p:txBody>
        </p:sp>
        <p:sp>
          <p:nvSpPr>
            <p:cNvPr id="6244" name="Rectangle 99"/>
            <p:cNvSpPr>
              <a:spLocks noChangeArrowheads="1"/>
            </p:cNvSpPr>
            <p:nvPr/>
          </p:nvSpPr>
          <p:spPr bwMode="auto">
            <a:xfrm>
              <a:off x="1987" y="2626"/>
              <a:ext cx="272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NL</a:t>
              </a:r>
            </a:p>
          </p:txBody>
        </p:sp>
        <p:sp>
          <p:nvSpPr>
            <p:cNvPr id="6245" name="Rectangle 100"/>
            <p:cNvSpPr>
              <a:spLocks noChangeArrowheads="1"/>
            </p:cNvSpPr>
            <p:nvPr/>
          </p:nvSpPr>
          <p:spPr bwMode="auto">
            <a:xfrm>
              <a:off x="2259" y="2626"/>
              <a:ext cx="328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91</a:t>
              </a:r>
            </a:p>
          </p:txBody>
        </p:sp>
        <p:sp>
          <p:nvSpPr>
            <p:cNvPr id="6246" name="Rectangle 101"/>
            <p:cNvSpPr>
              <a:spLocks noChangeArrowheads="1"/>
            </p:cNvSpPr>
            <p:nvPr/>
          </p:nvSpPr>
          <p:spPr bwMode="auto">
            <a:xfrm>
              <a:off x="2587" y="2626"/>
              <a:ext cx="252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165</a:t>
              </a:r>
            </a:p>
          </p:txBody>
        </p:sp>
        <p:sp>
          <p:nvSpPr>
            <p:cNvPr id="6247" name="Rectangle 102"/>
            <p:cNvSpPr>
              <a:spLocks noChangeArrowheads="1"/>
            </p:cNvSpPr>
            <p:nvPr/>
          </p:nvSpPr>
          <p:spPr bwMode="auto">
            <a:xfrm>
              <a:off x="2839" y="2626"/>
              <a:ext cx="286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27</a:t>
              </a:r>
            </a:p>
          </p:txBody>
        </p:sp>
        <p:sp>
          <p:nvSpPr>
            <p:cNvPr id="6248" name="Rectangle 103"/>
            <p:cNvSpPr>
              <a:spLocks noChangeArrowheads="1"/>
            </p:cNvSpPr>
            <p:nvPr/>
          </p:nvSpPr>
          <p:spPr bwMode="auto">
            <a:xfrm>
              <a:off x="3125" y="2626"/>
              <a:ext cx="237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46</a:t>
              </a:r>
            </a:p>
          </p:txBody>
        </p:sp>
        <p:sp>
          <p:nvSpPr>
            <p:cNvPr id="6249" name="Rectangle 104"/>
            <p:cNvSpPr>
              <a:spLocks noChangeArrowheads="1"/>
            </p:cNvSpPr>
            <p:nvPr/>
          </p:nvSpPr>
          <p:spPr bwMode="auto">
            <a:xfrm>
              <a:off x="3362" y="2626"/>
              <a:ext cx="209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7</a:t>
              </a:r>
            </a:p>
          </p:txBody>
        </p:sp>
        <p:sp>
          <p:nvSpPr>
            <p:cNvPr id="6250" name="Rectangle 105"/>
            <p:cNvSpPr>
              <a:spLocks noChangeArrowheads="1"/>
            </p:cNvSpPr>
            <p:nvPr/>
          </p:nvSpPr>
          <p:spPr bwMode="auto">
            <a:xfrm>
              <a:off x="3571" y="2626"/>
              <a:ext cx="230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3</a:t>
              </a:r>
            </a:p>
          </p:txBody>
        </p:sp>
        <p:sp>
          <p:nvSpPr>
            <p:cNvPr id="6251" name="Rectangle 106"/>
            <p:cNvSpPr>
              <a:spLocks noChangeArrowheads="1"/>
            </p:cNvSpPr>
            <p:nvPr/>
          </p:nvSpPr>
          <p:spPr bwMode="auto">
            <a:xfrm>
              <a:off x="3801" y="2626"/>
              <a:ext cx="244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6</a:t>
              </a:r>
            </a:p>
          </p:txBody>
        </p:sp>
        <p:sp>
          <p:nvSpPr>
            <p:cNvPr id="6252" name="Rectangle 107"/>
            <p:cNvSpPr>
              <a:spLocks noChangeArrowheads="1"/>
            </p:cNvSpPr>
            <p:nvPr/>
          </p:nvSpPr>
          <p:spPr bwMode="auto">
            <a:xfrm>
              <a:off x="4045" y="2626"/>
              <a:ext cx="244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21</a:t>
              </a:r>
            </a:p>
          </p:txBody>
        </p:sp>
        <p:sp>
          <p:nvSpPr>
            <p:cNvPr id="6253" name="Rectangle 108"/>
            <p:cNvSpPr>
              <a:spLocks noChangeArrowheads="1"/>
            </p:cNvSpPr>
            <p:nvPr/>
          </p:nvSpPr>
          <p:spPr bwMode="auto">
            <a:xfrm>
              <a:off x="4289" y="2626"/>
              <a:ext cx="230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6254" name="Rectangle 109"/>
            <p:cNvSpPr>
              <a:spLocks noChangeArrowheads="1"/>
            </p:cNvSpPr>
            <p:nvPr/>
          </p:nvSpPr>
          <p:spPr bwMode="auto">
            <a:xfrm>
              <a:off x="4519" y="2626"/>
              <a:ext cx="261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26</a:t>
              </a:r>
            </a:p>
          </p:txBody>
        </p:sp>
        <p:sp>
          <p:nvSpPr>
            <p:cNvPr id="6255" name="Rectangle 110"/>
            <p:cNvSpPr>
              <a:spLocks noChangeArrowheads="1"/>
            </p:cNvSpPr>
            <p:nvPr/>
          </p:nvSpPr>
          <p:spPr bwMode="auto">
            <a:xfrm>
              <a:off x="318" y="2857"/>
              <a:ext cx="523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aguilri01</a:t>
              </a:r>
            </a:p>
          </p:txBody>
        </p:sp>
        <p:sp>
          <p:nvSpPr>
            <p:cNvPr id="6256" name="Rectangle 111"/>
            <p:cNvSpPr>
              <a:spLocks noChangeArrowheads="1"/>
            </p:cNvSpPr>
            <p:nvPr/>
          </p:nvSpPr>
          <p:spPr bwMode="auto">
            <a:xfrm>
              <a:off x="841" y="2857"/>
              <a:ext cx="412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1985</a:t>
              </a:r>
            </a:p>
          </p:txBody>
        </p:sp>
        <p:sp>
          <p:nvSpPr>
            <p:cNvPr id="6257" name="Rectangle 112"/>
            <p:cNvSpPr>
              <a:spLocks noChangeArrowheads="1"/>
            </p:cNvSpPr>
            <p:nvPr/>
          </p:nvSpPr>
          <p:spPr bwMode="auto">
            <a:xfrm>
              <a:off x="1253" y="2857"/>
              <a:ext cx="321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6258" name="Rectangle 113"/>
            <p:cNvSpPr>
              <a:spLocks noChangeArrowheads="1"/>
            </p:cNvSpPr>
            <p:nvPr/>
          </p:nvSpPr>
          <p:spPr bwMode="auto">
            <a:xfrm>
              <a:off x="1574" y="2857"/>
              <a:ext cx="413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NYN</a:t>
              </a:r>
            </a:p>
          </p:txBody>
        </p:sp>
        <p:sp>
          <p:nvSpPr>
            <p:cNvPr id="6259" name="Rectangle 114"/>
            <p:cNvSpPr>
              <a:spLocks noChangeArrowheads="1"/>
            </p:cNvSpPr>
            <p:nvPr/>
          </p:nvSpPr>
          <p:spPr bwMode="auto">
            <a:xfrm>
              <a:off x="1987" y="2857"/>
              <a:ext cx="272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NL</a:t>
              </a:r>
            </a:p>
          </p:txBody>
        </p:sp>
        <p:sp>
          <p:nvSpPr>
            <p:cNvPr id="6260" name="Rectangle 115"/>
            <p:cNvSpPr>
              <a:spLocks noChangeArrowheads="1"/>
            </p:cNvSpPr>
            <p:nvPr/>
          </p:nvSpPr>
          <p:spPr bwMode="auto">
            <a:xfrm>
              <a:off x="2259" y="2857"/>
              <a:ext cx="328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22</a:t>
              </a:r>
            </a:p>
          </p:txBody>
        </p:sp>
        <p:sp>
          <p:nvSpPr>
            <p:cNvPr id="6261" name="Rectangle 116"/>
            <p:cNvSpPr>
              <a:spLocks noChangeArrowheads="1"/>
            </p:cNvSpPr>
            <p:nvPr/>
          </p:nvSpPr>
          <p:spPr bwMode="auto">
            <a:xfrm>
              <a:off x="2587" y="2857"/>
              <a:ext cx="252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36</a:t>
              </a:r>
            </a:p>
          </p:txBody>
        </p:sp>
        <p:sp>
          <p:nvSpPr>
            <p:cNvPr id="6262" name="Rectangle 117"/>
            <p:cNvSpPr>
              <a:spLocks noChangeArrowheads="1"/>
            </p:cNvSpPr>
            <p:nvPr/>
          </p:nvSpPr>
          <p:spPr bwMode="auto">
            <a:xfrm>
              <a:off x="2839" y="2857"/>
              <a:ext cx="286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6263" name="Rectangle 118"/>
            <p:cNvSpPr>
              <a:spLocks noChangeArrowheads="1"/>
            </p:cNvSpPr>
            <p:nvPr/>
          </p:nvSpPr>
          <p:spPr bwMode="auto">
            <a:xfrm>
              <a:off x="3125" y="2857"/>
              <a:ext cx="237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10</a:t>
              </a:r>
            </a:p>
          </p:txBody>
        </p:sp>
        <p:sp>
          <p:nvSpPr>
            <p:cNvPr id="6264" name="Rectangle 119"/>
            <p:cNvSpPr>
              <a:spLocks noChangeArrowheads="1"/>
            </p:cNvSpPr>
            <p:nvPr/>
          </p:nvSpPr>
          <p:spPr bwMode="auto">
            <a:xfrm>
              <a:off x="3362" y="2857"/>
              <a:ext cx="209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2</a:t>
              </a:r>
            </a:p>
          </p:txBody>
        </p:sp>
        <p:sp>
          <p:nvSpPr>
            <p:cNvPr id="6265" name="Rectangle 120"/>
            <p:cNvSpPr>
              <a:spLocks noChangeArrowheads="1"/>
            </p:cNvSpPr>
            <p:nvPr/>
          </p:nvSpPr>
          <p:spPr bwMode="auto">
            <a:xfrm>
              <a:off x="3571" y="2857"/>
              <a:ext cx="230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266" name="Rectangle 121"/>
            <p:cNvSpPr>
              <a:spLocks noChangeArrowheads="1"/>
            </p:cNvSpPr>
            <p:nvPr/>
          </p:nvSpPr>
          <p:spPr bwMode="auto">
            <a:xfrm>
              <a:off x="3801" y="2857"/>
              <a:ext cx="244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267" name="Rectangle 122"/>
            <p:cNvSpPr>
              <a:spLocks noChangeArrowheads="1"/>
            </p:cNvSpPr>
            <p:nvPr/>
          </p:nvSpPr>
          <p:spPr bwMode="auto">
            <a:xfrm>
              <a:off x="4045" y="2857"/>
              <a:ext cx="244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2</a:t>
              </a:r>
            </a:p>
          </p:txBody>
        </p:sp>
        <p:sp>
          <p:nvSpPr>
            <p:cNvPr id="6268" name="Rectangle 123"/>
            <p:cNvSpPr>
              <a:spLocks noChangeArrowheads="1"/>
            </p:cNvSpPr>
            <p:nvPr/>
          </p:nvSpPr>
          <p:spPr bwMode="auto">
            <a:xfrm>
              <a:off x="4289" y="2857"/>
              <a:ext cx="230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269" name="Rectangle 124"/>
            <p:cNvSpPr>
              <a:spLocks noChangeArrowheads="1"/>
            </p:cNvSpPr>
            <p:nvPr/>
          </p:nvSpPr>
          <p:spPr bwMode="auto">
            <a:xfrm>
              <a:off x="4519" y="2857"/>
              <a:ext cx="261" cy="231"/>
            </a:xfrm>
            <a:prstGeom prst="rect">
              <a:avLst/>
            </a:prstGeom>
            <a:solidFill>
              <a:srgbClr val="ADADEB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r">
                <a:lnSpc>
                  <a:spcPct val="104000"/>
                </a:lnSpc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alibri" charset="0"/>
                </a:rPr>
                <a:t>5</a:t>
              </a:r>
            </a:p>
          </p:txBody>
        </p:sp>
        <p:sp>
          <p:nvSpPr>
            <p:cNvPr id="6270" name="Line 125"/>
            <p:cNvSpPr>
              <a:spLocks noChangeShapeType="1"/>
            </p:cNvSpPr>
            <p:nvPr/>
          </p:nvSpPr>
          <p:spPr bwMode="auto">
            <a:xfrm>
              <a:off x="841" y="1304"/>
              <a:ext cx="1" cy="178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6271" name="Line 126"/>
            <p:cNvSpPr>
              <a:spLocks noChangeShapeType="1"/>
            </p:cNvSpPr>
            <p:nvPr/>
          </p:nvSpPr>
          <p:spPr bwMode="auto">
            <a:xfrm>
              <a:off x="1253" y="1304"/>
              <a:ext cx="1" cy="178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6272" name="Line 127"/>
            <p:cNvSpPr>
              <a:spLocks noChangeShapeType="1"/>
            </p:cNvSpPr>
            <p:nvPr/>
          </p:nvSpPr>
          <p:spPr bwMode="auto">
            <a:xfrm>
              <a:off x="1574" y="1304"/>
              <a:ext cx="1" cy="178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6273" name="Line 128"/>
            <p:cNvSpPr>
              <a:spLocks noChangeShapeType="1"/>
            </p:cNvSpPr>
            <p:nvPr/>
          </p:nvSpPr>
          <p:spPr bwMode="auto">
            <a:xfrm>
              <a:off x="1987" y="1304"/>
              <a:ext cx="1" cy="178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6274" name="Line 129"/>
            <p:cNvSpPr>
              <a:spLocks noChangeShapeType="1"/>
            </p:cNvSpPr>
            <p:nvPr/>
          </p:nvSpPr>
          <p:spPr bwMode="auto">
            <a:xfrm>
              <a:off x="2259" y="1304"/>
              <a:ext cx="1" cy="178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6275" name="Line 130"/>
            <p:cNvSpPr>
              <a:spLocks noChangeShapeType="1"/>
            </p:cNvSpPr>
            <p:nvPr/>
          </p:nvSpPr>
          <p:spPr bwMode="auto">
            <a:xfrm>
              <a:off x="2587" y="1304"/>
              <a:ext cx="1" cy="178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6276" name="Line 131"/>
            <p:cNvSpPr>
              <a:spLocks noChangeShapeType="1"/>
            </p:cNvSpPr>
            <p:nvPr/>
          </p:nvSpPr>
          <p:spPr bwMode="auto">
            <a:xfrm>
              <a:off x="2839" y="1304"/>
              <a:ext cx="1" cy="178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6277" name="Line 132"/>
            <p:cNvSpPr>
              <a:spLocks noChangeShapeType="1"/>
            </p:cNvSpPr>
            <p:nvPr/>
          </p:nvSpPr>
          <p:spPr bwMode="auto">
            <a:xfrm>
              <a:off x="3125" y="1304"/>
              <a:ext cx="1" cy="178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6278" name="Line 133"/>
            <p:cNvSpPr>
              <a:spLocks noChangeShapeType="1"/>
            </p:cNvSpPr>
            <p:nvPr/>
          </p:nvSpPr>
          <p:spPr bwMode="auto">
            <a:xfrm>
              <a:off x="3362" y="1304"/>
              <a:ext cx="1" cy="178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6279" name="Line 134"/>
            <p:cNvSpPr>
              <a:spLocks noChangeShapeType="1"/>
            </p:cNvSpPr>
            <p:nvPr/>
          </p:nvSpPr>
          <p:spPr bwMode="auto">
            <a:xfrm>
              <a:off x="3571" y="1304"/>
              <a:ext cx="1" cy="178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6280" name="Line 135"/>
            <p:cNvSpPr>
              <a:spLocks noChangeShapeType="1"/>
            </p:cNvSpPr>
            <p:nvPr/>
          </p:nvSpPr>
          <p:spPr bwMode="auto">
            <a:xfrm>
              <a:off x="3801" y="1304"/>
              <a:ext cx="1" cy="178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6281" name="Line 136"/>
            <p:cNvSpPr>
              <a:spLocks noChangeShapeType="1"/>
            </p:cNvSpPr>
            <p:nvPr/>
          </p:nvSpPr>
          <p:spPr bwMode="auto">
            <a:xfrm>
              <a:off x="4045" y="1304"/>
              <a:ext cx="1" cy="178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6282" name="Line 137"/>
            <p:cNvSpPr>
              <a:spLocks noChangeShapeType="1"/>
            </p:cNvSpPr>
            <p:nvPr/>
          </p:nvSpPr>
          <p:spPr bwMode="auto">
            <a:xfrm>
              <a:off x="4289" y="1304"/>
              <a:ext cx="1" cy="178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6283" name="Line 138"/>
            <p:cNvSpPr>
              <a:spLocks noChangeShapeType="1"/>
            </p:cNvSpPr>
            <p:nvPr/>
          </p:nvSpPr>
          <p:spPr bwMode="auto">
            <a:xfrm>
              <a:off x="4519" y="1304"/>
              <a:ext cx="1" cy="178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6284" name="Line 139"/>
            <p:cNvSpPr>
              <a:spLocks noChangeShapeType="1"/>
            </p:cNvSpPr>
            <p:nvPr/>
          </p:nvSpPr>
          <p:spPr bwMode="auto">
            <a:xfrm>
              <a:off x="318" y="1535"/>
              <a:ext cx="4462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6285" name="Line 140"/>
            <p:cNvSpPr>
              <a:spLocks noChangeShapeType="1"/>
            </p:cNvSpPr>
            <p:nvPr/>
          </p:nvSpPr>
          <p:spPr bwMode="auto">
            <a:xfrm>
              <a:off x="318" y="1702"/>
              <a:ext cx="4462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6286" name="Line 141"/>
            <p:cNvSpPr>
              <a:spLocks noChangeShapeType="1"/>
            </p:cNvSpPr>
            <p:nvPr/>
          </p:nvSpPr>
          <p:spPr bwMode="auto">
            <a:xfrm>
              <a:off x="318" y="1933"/>
              <a:ext cx="4462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6287" name="Line 142"/>
            <p:cNvSpPr>
              <a:spLocks noChangeShapeType="1"/>
            </p:cNvSpPr>
            <p:nvPr/>
          </p:nvSpPr>
          <p:spPr bwMode="auto">
            <a:xfrm>
              <a:off x="318" y="2164"/>
              <a:ext cx="4462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6288" name="Line 143"/>
            <p:cNvSpPr>
              <a:spLocks noChangeShapeType="1"/>
            </p:cNvSpPr>
            <p:nvPr/>
          </p:nvSpPr>
          <p:spPr bwMode="auto">
            <a:xfrm>
              <a:off x="318" y="2395"/>
              <a:ext cx="4462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6289" name="Line 144"/>
            <p:cNvSpPr>
              <a:spLocks noChangeShapeType="1"/>
            </p:cNvSpPr>
            <p:nvPr/>
          </p:nvSpPr>
          <p:spPr bwMode="auto">
            <a:xfrm>
              <a:off x="318" y="2626"/>
              <a:ext cx="4462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6290" name="Line 145"/>
            <p:cNvSpPr>
              <a:spLocks noChangeShapeType="1"/>
            </p:cNvSpPr>
            <p:nvPr/>
          </p:nvSpPr>
          <p:spPr bwMode="auto">
            <a:xfrm>
              <a:off x="318" y="2857"/>
              <a:ext cx="4462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6291" name="Line 146"/>
            <p:cNvSpPr>
              <a:spLocks noChangeShapeType="1"/>
            </p:cNvSpPr>
            <p:nvPr/>
          </p:nvSpPr>
          <p:spPr bwMode="auto">
            <a:xfrm>
              <a:off x="318" y="1304"/>
              <a:ext cx="1" cy="178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6292" name="Line 147"/>
            <p:cNvSpPr>
              <a:spLocks noChangeShapeType="1"/>
            </p:cNvSpPr>
            <p:nvPr/>
          </p:nvSpPr>
          <p:spPr bwMode="auto">
            <a:xfrm>
              <a:off x="4780" y="1304"/>
              <a:ext cx="1" cy="178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6293" name="Line 148"/>
            <p:cNvSpPr>
              <a:spLocks noChangeShapeType="1"/>
            </p:cNvSpPr>
            <p:nvPr/>
          </p:nvSpPr>
          <p:spPr bwMode="auto">
            <a:xfrm>
              <a:off x="318" y="1304"/>
              <a:ext cx="4462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6294" name="Line 149"/>
            <p:cNvSpPr>
              <a:spLocks noChangeShapeType="1"/>
            </p:cNvSpPr>
            <p:nvPr/>
          </p:nvSpPr>
          <p:spPr bwMode="auto">
            <a:xfrm>
              <a:off x="318" y="3088"/>
              <a:ext cx="4462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6781800" y="6553200"/>
            <a:ext cx="19050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BDD1784-7BFC-4621-841A-1185127779FB}" type="slidenum">
              <a:rPr lang="en-US" sz="1400">
                <a:solidFill>
                  <a:srgbClr val="000000"/>
                </a:solidFill>
              </a:rPr>
              <a:pPr algn="r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04800" y="136525"/>
            <a:ext cx="8610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l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>
                <a:solidFill>
                  <a:srgbClr val="333399"/>
                </a:solidFill>
              </a:rPr>
              <a:t>Methodology - Preprocessing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8610600" cy="6503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8138" indent="-338138" algn="l">
              <a:lnSpc>
                <a:spcPct val="90000"/>
              </a:lnSpc>
              <a:spcBef>
                <a:spcPts val="500"/>
              </a:spcBef>
              <a:buClr>
                <a:srgbClr val="333399"/>
              </a:buClr>
              <a:buFont typeface="Wingdings" charset="2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US">
              <a:solidFill>
                <a:srgbClr val="000000"/>
              </a:solidFill>
            </a:endParaRPr>
          </a:p>
          <a:p>
            <a:pPr marL="738188" lvl="1" indent="-280988" algn="l">
              <a:lnSpc>
                <a:spcPct val="90000"/>
              </a:lnSpc>
              <a:spcBef>
                <a:spcPts val="45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800">
                <a:solidFill>
                  <a:srgbClr val="000000"/>
                </a:solidFill>
              </a:rPr>
              <a:t>Initial Data:  ~90,000 rows in Batting table, 1871-2007</a:t>
            </a:r>
          </a:p>
          <a:p>
            <a:pPr marL="1139825" lvl="2" indent="-280988" algn="l">
              <a:lnSpc>
                <a:spcPct val="90000"/>
              </a:lnSpc>
              <a:spcBef>
                <a:spcPts val="45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800">
                <a:solidFill>
                  <a:srgbClr val="000000"/>
                </a:solidFill>
              </a:rPr>
              <a:t>One row: one player/year/stint/team</a:t>
            </a:r>
            <a:br>
              <a:rPr lang="en-US" sz="1800">
                <a:solidFill>
                  <a:srgbClr val="000000"/>
                </a:solidFill>
              </a:rPr>
            </a:br>
            <a:endParaRPr lang="en-US" sz="1800">
              <a:solidFill>
                <a:srgbClr val="000000"/>
              </a:solidFill>
            </a:endParaRPr>
          </a:p>
          <a:p>
            <a:pPr marL="738188" lvl="1" indent="-280988" algn="l">
              <a:lnSpc>
                <a:spcPct val="90000"/>
              </a:lnSpc>
              <a:spcBef>
                <a:spcPts val="45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800">
                <a:solidFill>
                  <a:srgbClr val="000000"/>
                </a:solidFill>
              </a:rPr>
              <a:t>Cut to 1985-2007, ~28,000 rows, b/c Salary begin, rule changes</a:t>
            </a:r>
            <a:br>
              <a:rPr lang="en-US" sz="1800">
                <a:solidFill>
                  <a:srgbClr val="000000"/>
                </a:solidFill>
              </a:rPr>
            </a:br>
            <a:endParaRPr lang="en-US" sz="1800">
              <a:solidFill>
                <a:srgbClr val="000000"/>
              </a:solidFill>
            </a:endParaRPr>
          </a:p>
          <a:p>
            <a:pPr marL="738188" lvl="1" indent="-280988" algn="l">
              <a:lnSpc>
                <a:spcPct val="90000"/>
              </a:lnSpc>
              <a:spcBef>
                <a:spcPts val="45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800">
                <a:solidFill>
                  <a:srgbClr val="000000"/>
                </a:solidFill>
              </a:rPr>
              <a:t>Perl script to merge tables by playerID/yearID/stint</a:t>
            </a:r>
          </a:p>
          <a:p>
            <a:pPr marL="1139825" lvl="2" indent="-280988" algn="l">
              <a:lnSpc>
                <a:spcPct val="90000"/>
              </a:lnSpc>
              <a:spcBef>
                <a:spcPts val="40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600">
                <a:solidFill>
                  <a:srgbClr val="000000"/>
                </a:solidFill>
              </a:rPr>
              <a:t>Batting</a:t>
            </a:r>
            <a:r>
              <a:rPr lang="en-US" sz="1600">
                <a:solidFill>
                  <a:srgbClr val="000000"/>
                </a:solidFill>
                <a:latin typeface="Wingdings" charset="2"/>
              </a:rPr>
              <a:t></a:t>
            </a:r>
            <a:r>
              <a:rPr lang="en-US" sz="1600">
                <a:solidFill>
                  <a:srgbClr val="000000"/>
                </a:solidFill>
              </a:rPr>
              <a:t>Fielding</a:t>
            </a:r>
            <a:r>
              <a:rPr lang="en-US" sz="1600">
                <a:solidFill>
                  <a:srgbClr val="000000"/>
                </a:solidFill>
                <a:latin typeface="Wingdings" charset="2"/>
              </a:rPr>
              <a:t></a:t>
            </a:r>
            <a:r>
              <a:rPr lang="en-US" sz="1600">
                <a:solidFill>
                  <a:srgbClr val="000000"/>
                </a:solidFill>
              </a:rPr>
              <a:t>Awards(MVP)</a:t>
            </a:r>
            <a:r>
              <a:rPr lang="en-US" sz="1600">
                <a:solidFill>
                  <a:srgbClr val="000000"/>
                </a:solidFill>
                <a:latin typeface="Wingdings" charset="2"/>
              </a:rPr>
              <a:t></a:t>
            </a:r>
            <a:r>
              <a:rPr lang="en-US" sz="1600">
                <a:solidFill>
                  <a:srgbClr val="000000"/>
                </a:solidFill>
              </a:rPr>
              <a:t>Salaries</a:t>
            </a:r>
            <a:r>
              <a:rPr lang="en-US" sz="1600">
                <a:solidFill>
                  <a:srgbClr val="000000"/>
                </a:solidFill>
                <a:latin typeface="Wingdings" charset="2"/>
              </a:rPr>
              <a:t></a:t>
            </a:r>
            <a:r>
              <a:rPr lang="en-US" sz="1600">
                <a:solidFill>
                  <a:srgbClr val="000000"/>
                </a:solidFill>
              </a:rPr>
              <a:t>Master  = 48 columns</a:t>
            </a:r>
          </a:p>
          <a:p>
            <a:pPr marL="1139825" lvl="2" indent="-280988" algn="l">
              <a:lnSpc>
                <a:spcPct val="90000"/>
              </a:lnSpc>
              <a:spcBef>
                <a:spcPts val="40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600">
                <a:solidFill>
                  <a:srgbClr val="000000"/>
                </a:solidFill>
              </a:rPr>
              <a:t>~14 hours, but I got to relearn Perl!</a:t>
            </a:r>
            <a:br>
              <a:rPr lang="en-US" sz="1600">
                <a:solidFill>
                  <a:srgbClr val="000000"/>
                </a:solidFill>
              </a:rPr>
            </a:br>
            <a:endParaRPr lang="en-US" sz="1600">
              <a:solidFill>
                <a:srgbClr val="000000"/>
              </a:solidFill>
            </a:endParaRPr>
          </a:p>
          <a:p>
            <a:pPr marL="738188" lvl="1" indent="-280988" algn="l">
              <a:lnSpc>
                <a:spcPct val="90000"/>
              </a:lnSpc>
              <a:spcBef>
                <a:spcPts val="45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800">
                <a:solidFill>
                  <a:srgbClr val="000000"/>
                </a:solidFill>
              </a:rPr>
              <a:t>Discovered: infeasible to use WEKA, need to use SVM-Light</a:t>
            </a:r>
            <a:br>
              <a:rPr lang="en-US" sz="1800">
                <a:solidFill>
                  <a:srgbClr val="000000"/>
                </a:solidFill>
              </a:rPr>
            </a:br>
            <a:endParaRPr lang="en-US" sz="1800">
              <a:solidFill>
                <a:srgbClr val="000000"/>
              </a:solidFill>
            </a:endParaRPr>
          </a:p>
          <a:p>
            <a:pPr marL="738188" lvl="1" indent="-280988" algn="l">
              <a:lnSpc>
                <a:spcPct val="90000"/>
              </a:lnSpc>
              <a:spcBef>
                <a:spcPts val="45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800">
                <a:solidFill>
                  <a:srgbClr val="000000"/>
                </a:solidFill>
              </a:rPr>
              <a:t>Reformatted from CSV to space-delimited SVM-Light format</a:t>
            </a:r>
          </a:p>
          <a:p>
            <a:pPr marL="1139825" lvl="2" indent="-280988" algn="l">
              <a:lnSpc>
                <a:spcPct val="90000"/>
              </a:lnSpc>
              <a:spcBef>
                <a:spcPts val="40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600">
                <a:solidFill>
                  <a:srgbClr val="000000"/>
                </a:solidFill>
              </a:rPr>
              <a:t>replace every “value” with “attribute:value”</a:t>
            </a:r>
          </a:p>
          <a:p>
            <a:pPr marL="1139825" lvl="2" indent="-280988" algn="l">
              <a:lnSpc>
                <a:spcPct val="90000"/>
              </a:lnSpc>
              <a:spcBef>
                <a:spcPts val="40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600">
                <a:solidFill>
                  <a:srgbClr val="000000"/>
                </a:solidFill>
              </a:rPr>
              <a:t>replace commas, spaces</a:t>
            </a:r>
          </a:p>
          <a:p>
            <a:pPr marL="1139825" lvl="2" indent="-280988" algn="l">
              <a:lnSpc>
                <a:spcPct val="90000"/>
              </a:lnSpc>
              <a:spcBef>
                <a:spcPts val="40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600">
                <a:solidFill>
                  <a:srgbClr val="000000"/>
                </a:solidFill>
              </a:rPr>
              <a:t>deleted 131 w/out fielding record (3-max: 26, 21, 16 at-bats)</a:t>
            </a:r>
            <a:r>
              <a:rPr lang="ar-SA" sz="1600">
                <a:solidFill>
                  <a:srgbClr val="000000"/>
                </a:solidFill>
              </a:rPr>
              <a:t>‏</a:t>
            </a:r>
            <a:endParaRPr lang="en-US" sz="1600">
              <a:solidFill>
                <a:srgbClr val="000000"/>
              </a:solidFill>
            </a:endParaRPr>
          </a:p>
          <a:p>
            <a:pPr marL="1139825" lvl="2" indent="-280988" algn="l">
              <a:lnSpc>
                <a:spcPct val="90000"/>
              </a:lnSpc>
              <a:spcBef>
                <a:spcPts val="40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600">
                <a:solidFill>
                  <a:srgbClr val="000000"/>
                </a:solidFill>
              </a:rPr>
              <a:t>create (binary) rank value based on MVP status</a:t>
            </a:r>
          </a:p>
          <a:p>
            <a:pPr marL="1139825" lvl="2" indent="-280988" algn="l">
              <a:lnSpc>
                <a:spcPct val="90000"/>
              </a:lnSpc>
              <a:spcBef>
                <a:spcPts val="40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600">
                <a:solidFill>
                  <a:srgbClr val="000000"/>
                </a:solidFill>
              </a:rPr>
              <a:t>replace all MM/DD/YYYY with YYYY</a:t>
            </a:r>
          </a:p>
          <a:p>
            <a:pPr marL="1139825" lvl="2" indent="-280988" algn="l">
              <a:lnSpc>
                <a:spcPct val="90000"/>
              </a:lnSpc>
              <a:spcBef>
                <a:spcPts val="40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600">
                <a:solidFill>
                  <a:srgbClr val="000000"/>
                </a:solidFill>
              </a:rPr>
              <a:t>insert “qid” column according to year/league (46 qids)</a:t>
            </a:r>
            <a:r>
              <a:rPr lang="ar-SA" sz="1600">
                <a:solidFill>
                  <a:srgbClr val="000000"/>
                </a:solidFill>
              </a:rPr>
              <a:t>‏</a:t>
            </a:r>
            <a:endParaRPr lang="en-US" sz="1600">
              <a:solidFill>
                <a:srgbClr val="000000"/>
              </a:solidFill>
            </a:endParaRPr>
          </a:p>
          <a:p>
            <a:pPr marL="1139825" lvl="2" indent="-280988" algn="l">
              <a:lnSpc>
                <a:spcPct val="90000"/>
              </a:lnSpc>
              <a:spcBef>
                <a:spcPts val="40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600">
                <a:solidFill>
                  <a:srgbClr val="000000"/>
                </a:solidFill>
              </a:rPr>
              <a:t>...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6781800" y="6553200"/>
            <a:ext cx="19050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50AD21C-4038-46F2-90E9-96D328F46B44}" type="slidenum">
              <a:rPr lang="en-US" sz="1400">
                <a:solidFill>
                  <a:srgbClr val="000000"/>
                </a:solidFill>
              </a:rPr>
              <a:pPr algn="r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304800" y="136525"/>
            <a:ext cx="8610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l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>
                <a:solidFill>
                  <a:srgbClr val="333399"/>
                </a:solidFill>
              </a:rPr>
              <a:t>Methodology – Data Mining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8610600" cy="541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8138" indent="-338138" algn="l">
              <a:lnSpc>
                <a:spcPct val="90000"/>
              </a:lnSpc>
              <a:spcBef>
                <a:spcPts val="600"/>
              </a:spcBef>
              <a:buClr>
                <a:srgbClr val="333399"/>
              </a:buClr>
              <a:buFont typeface="Wingdings" charset="2"/>
              <a:buChar char="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>
                <a:solidFill>
                  <a:srgbClr val="000000"/>
                </a:solidFill>
              </a:rPr>
              <a:t>Classification not apt to get good results, hence ranking with</a:t>
            </a:r>
            <a:r>
              <a:rPr lang="ar-SA">
                <a:solidFill>
                  <a:srgbClr val="000000"/>
                </a:solidFill>
              </a:rPr>
              <a:t>‏</a:t>
            </a:r>
            <a:endParaRPr lang="en-US">
              <a:solidFill>
                <a:srgbClr val="000000"/>
              </a:solidFill>
            </a:endParaRPr>
          </a:p>
          <a:p>
            <a:pPr marL="1079500" lvl="1" indent="-338138" algn="l">
              <a:lnSpc>
                <a:spcPct val="90000"/>
              </a:lnSpc>
              <a:spcBef>
                <a:spcPts val="600"/>
              </a:spcBef>
              <a:buClr>
                <a:srgbClr val="333399"/>
              </a:buClr>
              <a:buFont typeface="Wingdings" charset="2"/>
              <a:buChar char="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800">
                <a:solidFill>
                  <a:srgbClr val="000000"/>
                </a:solidFill>
              </a:rPr>
              <a:t>SVM-Light (Cornell University)</a:t>
            </a:r>
            <a:r>
              <a:rPr lang="ar-SA" sz="1800">
                <a:solidFill>
                  <a:srgbClr val="000000"/>
                </a:solidFill>
              </a:rPr>
              <a:t>‏</a:t>
            </a:r>
            <a:endParaRPr lang="en-US" sz="1800">
              <a:solidFill>
                <a:srgbClr val="000000"/>
              </a:solidFill>
            </a:endParaRPr>
          </a:p>
          <a:p>
            <a:pPr marL="1481138" lvl="2" indent="-338138" algn="l">
              <a:lnSpc>
                <a:spcPct val="90000"/>
              </a:lnSpc>
              <a:spcBef>
                <a:spcPts val="600"/>
              </a:spcBef>
              <a:buClr>
                <a:srgbClr val="333399"/>
              </a:buClr>
              <a:buFont typeface="Wingdings" charset="2"/>
              <a:buChar char="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600">
                <a:solidFill>
                  <a:srgbClr val="000000"/>
                </a:solidFill>
              </a:rPr>
              <a:t>Training generates a model which can rank input </a:t>
            </a:r>
          </a:p>
          <a:p>
            <a:pPr marL="1481138" lvl="2" indent="-338138" algn="l">
              <a:lnSpc>
                <a:spcPct val="90000"/>
              </a:lnSpc>
              <a:spcBef>
                <a:spcPts val="500"/>
              </a:spcBef>
              <a:buClr>
                <a:srgbClr val="333399"/>
              </a:buClr>
              <a:buFont typeface="Wingdings" charset="2"/>
              <a:buChar char="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800">
                <a:solidFill>
                  <a:srgbClr val="000000"/>
                </a:solidFill>
              </a:rPr>
              <a:t>Training phase Leave one (year) out</a:t>
            </a:r>
          </a:p>
          <a:p>
            <a:pPr marL="1481138" lvl="2" indent="-338138" algn="l">
              <a:lnSpc>
                <a:spcPct val="90000"/>
              </a:lnSpc>
              <a:spcBef>
                <a:spcPts val="500"/>
              </a:spcBef>
              <a:buClr>
                <a:srgbClr val="333399"/>
              </a:buClr>
              <a:buFont typeface="Wingdings" charset="2"/>
              <a:buChar char="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800">
                <a:solidFill>
                  <a:srgbClr val="000000"/>
                </a:solidFill>
              </a:rPr>
              <a:t>Testing Rank the players for that year</a:t>
            </a:r>
            <a:br>
              <a:rPr lang="en-US" sz="1800">
                <a:solidFill>
                  <a:srgbClr val="000000"/>
                </a:solidFill>
              </a:rPr>
            </a:br>
            <a:endParaRPr lang="en-US" sz="1800">
              <a:solidFill>
                <a:srgbClr val="000000"/>
              </a:solidFill>
            </a:endParaRPr>
          </a:p>
          <a:p>
            <a:pPr marL="338138" indent="-338138" algn="l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Font typeface="Wingdings" charset="2"/>
              <a:buChar char="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>
                <a:solidFill>
                  <a:srgbClr val="000000"/>
                </a:solidFill>
              </a:rPr>
              <a:t>Postprocessing</a:t>
            </a:r>
          </a:p>
          <a:p>
            <a:pPr marL="1079500" lvl="1" indent="-338138" algn="l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Font typeface="Wingdings" charset="2"/>
              <a:buChar char="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800">
                <a:solidFill>
                  <a:schemeClr val="tx1"/>
                </a:solidFill>
              </a:rPr>
              <a:t>SVM-Light returns only ranks of the players as integers</a:t>
            </a:r>
          </a:p>
          <a:p>
            <a:pPr marL="1079500" lvl="1" indent="-338138" algn="l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Font typeface="Wingdings" charset="2"/>
              <a:buChar char="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800">
                <a:solidFill>
                  <a:schemeClr val="tx1"/>
                </a:solidFill>
              </a:rPr>
              <a:t>match ranks with corresponding players </a:t>
            </a:r>
          </a:p>
          <a:p>
            <a:pPr marL="1079500" lvl="1" indent="-338138" algn="l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Font typeface="Wingdings" charset="2"/>
              <a:buChar char="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800">
                <a:solidFill>
                  <a:schemeClr val="tx1"/>
                </a:solidFill>
              </a:rPr>
              <a:t>Reformat data for visualization</a:t>
            </a:r>
          </a:p>
          <a:p>
            <a:pPr marL="1079500" lvl="1" indent="-338138" algn="l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Font typeface="Wingdings" charset="2"/>
              <a:buChar char="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800">
                <a:solidFill>
                  <a:schemeClr val="tx1"/>
                </a:solidFill>
              </a:rPr>
              <a:t>Ranked the data for each attribute</a:t>
            </a:r>
            <a:br>
              <a:rPr lang="en-US" sz="1800">
                <a:solidFill>
                  <a:schemeClr val="tx1"/>
                </a:solidFill>
              </a:rPr>
            </a:br>
            <a:endParaRPr lang="en-US" sz="1800">
              <a:solidFill>
                <a:schemeClr val="tx1"/>
              </a:solidFill>
            </a:endParaRPr>
          </a:p>
          <a:p>
            <a:pPr marL="338138" indent="-338138" algn="l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Font typeface="Wingdings" charset="2"/>
              <a:buChar char="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800">
                <a:solidFill>
                  <a:schemeClr val="tx1"/>
                </a:solidFill>
              </a:rPr>
              <a:t>Anomaly detection (in progress)</a:t>
            </a:r>
          </a:p>
          <a:p>
            <a:pPr marL="1079500" lvl="1" indent="-338138" algn="l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Font typeface="Wingdings" charset="2"/>
              <a:buChar char="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600">
                <a:solidFill>
                  <a:schemeClr val="tx1"/>
                </a:solidFill>
              </a:rPr>
              <a:t>KNN on 4 attributes (Gbat, R, HR, RBI)</a:t>
            </a:r>
            <a:r>
              <a:rPr lang="ar-SA" sz="1600">
                <a:solidFill>
                  <a:schemeClr val="tx1"/>
                </a:solidFill>
              </a:rPr>
              <a:t>‏</a:t>
            </a:r>
            <a:r>
              <a:rPr lang="en-US" sz="1600">
                <a:solidFill>
                  <a:schemeClr val="tx1"/>
                </a:solidFill>
              </a:rPr>
              <a:t> for players in &gt;= 10 games</a:t>
            </a:r>
          </a:p>
          <a:p>
            <a:pPr marL="1079500" lvl="1" indent="-338138" algn="l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Font typeface="Wingdings" charset="2"/>
              <a:buChar char="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600">
                <a:solidFill>
                  <a:schemeClr val="tx1"/>
                </a:solidFill>
              </a:rPr>
              <a:t>Compute z-scores for each attribute/year</a:t>
            </a:r>
          </a:p>
          <a:p>
            <a:pPr marL="1079500" lvl="1" indent="-338138" algn="l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Font typeface="Wingdings" charset="2"/>
              <a:buChar char="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600">
                <a:solidFill>
                  <a:schemeClr val="tx1"/>
                </a:solidFill>
              </a:rPr>
              <a:t>Rank players by distance from nearest neighbor</a:t>
            </a:r>
          </a:p>
          <a:p>
            <a:pPr marL="1079500" lvl="1" indent="-338138" algn="l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Font typeface="Wingdings" charset="2"/>
              <a:buChar char="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600">
                <a:solidFill>
                  <a:schemeClr val="tx1"/>
                </a:solidFill>
              </a:rPr>
              <a:t>Compare ranks in various attributes for detecting anomalies</a:t>
            </a:r>
          </a:p>
          <a:p>
            <a:pPr marL="1079500" lvl="1" indent="-338138" algn="l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US" sz="1800">
              <a:solidFill>
                <a:schemeClr val="tx1"/>
              </a:solidFill>
            </a:endParaRPr>
          </a:p>
          <a:p>
            <a:pPr marL="1079500" lvl="1" indent="-338138" algn="l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Font typeface="Wingdings" charset="2"/>
              <a:buChar char="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US" sz="1800">
              <a:solidFill>
                <a:schemeClr val="tx1"/>
              </a:solidFill>
            </a:endParaRPr>
          </a:p>
          <a:p>
            <a:pPr marL="338138" indent="-338138" algn="l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Font typeface="Wingdings" charset="2"/>
              <a:buChar char="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US" sz="1600"/>
          </a:p>
          <a:p>
            <a:pPr marL="338138" indent="-338138" algn="l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Font typeface="Wingdings" charset="2"/>
              <a:buChar char="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US" sz="1600"/>
          </a:p>
          <a:p>
            <a:pPr marL="338138" indent="-338138" algn="l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Font typeface="Wingdings" charset="2"/>
              <a:buChar char="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US" sz="1600">
              <a:solidFill>
                <a:srgbClr val="000000"/>
              </a:solidFill>
            </a:endParaRPr>
          </a:p>
          <a:p>
            <a:pPr marL="338138" indent="-338138" algn="l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Font typeface="Wingdings" charset="2"/>
              <a:buChar char="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US" sz="1600">
              <a:solidFill>
                <a:srgbClr val="000000"/>
              </a:solidFill>
            </a:endParaRPr>
          </a:p>
          <a:p>
            <a:pPr marL="338138" indent="-338138" algn="l">
              <a:lnSpc>
                <a:spcPct val="90000"/>
              </a:lnSpc>
              <a:spcBef>
                <a:spcPts val="500"/>
              </a:spcBef>
              <a:buFont typeface="Tahoma" pitchFamily="32" charset="0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781800" y="6553200"/>
            <a:ext cx="19050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52436A4-3EC7-4E4B-8025-0C6CAC352232}" type="slidenum">
              <a:rPr lang="en-US" sz="1400">
                <a:solidFill>
                  <a:srgbClr val="000000"/>
                </a:solidFill>
              </a:rPr>
              <a:pPr algn="r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304800" y="136525"/>
            <a:ext cx="8610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l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>
                <a:solidFill>
                  <a:srgbClr val="333399"/>
                </a:solidFill>
              </a:rPr>
              <a:t>Methodology - Visualization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610600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8138" indent="-338138" algn="l">
              <a:lnSpc>
                <a:spcPct val="90000"/>
              </a:lnSpc>
              <a:spcBef>
                <a:spcPts val="50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>
                <a:solidFill>
                  <a:srgbClr val="000000"/>
                </a:solidFill>
              </a:rPr>
              <a:t>Bar charts of top 20 ranked players for various attributes</a:t>
            </a:r>
          </a:p>
          <a:p>
            <a:pPr marL="738188" lvl="1" indent="-280988" algn="l">
              <a:lnSpc>
                <a:spcPct val="90000"/>
              </a:lnSpc>
              <a:spcBef>
                <a:spcPts val="45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800">
                <a:solidFill>
                  <a:srgbClr val="000000"/>
                </a:solidFill>
              </a:rPr>
              <a:t>Python</a:t>
            </a:r>
          </a:p>
          <a:p>
            <a:pPr marL="738188" lvl="1" indent="-280988" algn="l">
              <a:lnSpc>
                <a:spcPct val="90000"/>
              </a:lnSpc>
              <a:spcBef>
                <a:spcPts val="45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800">
                <a:solidFill>
                  <a:srgbClr val="000000"/>
                </a:solidFill>
              </a:rPr>
              <a:t>Google App Engine</a:t>
            </a:r>
          </a:p>
          <a:p>
            <a:pPr marL="738188" lvl="1" indent="-280988" algn="l">
              <a:lnSpc>
                <a:spcPct val="90000"/>
              </a:lnSpc>
              <a:spcBef>
                <a:spcPts val="45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800">
                <a:solidFill>
                  <a:srgbClr val="000000"/>
                </a:solidFill>
              </a:rPr>
              <a:t>Google Charts tool</a:t>
            </a:r>
            <a:br>
              <a:rPr lang="en-US" sz="1800">
                <a:solidFill>
                  <a:srgbClr val="000000"/>
                </a:solidFill>
              </a:rPr>
            </a:br>
            <a:endParaRPr lang="en-US" sz="1800">
              <a:solidFill>
                <a:srgbClr val="000000"/>
              </a:solidFill>
            </a:endParaRPr>
          </a:p>
          <a:p>
            <a:pPr marL="338138" indent="-338138" algn="l">
              <a:lnSpc>
                <a:spcPct val="90000"/>
              </a:lnSpc>
              <a:spcBef>
                <a:spcPts val="50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>
                <a:solidFill>
                  <a:srgbClr val="000000"/>
                </a:solidFill>
              </a:rPr>
              <a:t>U.S. map of player birthState density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6781800" y="6553200"/>
            <a:ext cx="19050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E8353CC-4E42-41E7-9527-E72A01E1A0D0}" type="slidenum">
              <a:rPr lang="en-US" sz="1400">
                <a:solidFill>
                  <a:srgbClr val="000000"/>
                </a:solidFill>
              </a:rPr>
              <a:pPr algn="r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04800" y="150813"/>
            <a:ext cx="86106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l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>
                <a:solidFill>
                  <a:srgbClr val="333399"/>
                </a:solidFill>
              </a:rPr>
              <a:t>Team Roles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610600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8138" indent="-338138" algn="l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400">
                <a:solidFill>
                  <a:srgbClr val="000000"/>
                </a:solidFill>
              </a:rPr>
              <a:t>Roles of team members</a:t>
            </a:r>
          </a:p>
          <a:p>
            <a:pPr marL="738188" lvl="1" indent="-280988" algn="l">
              <a:lnSpc>
                <a:spcPct val="90000"/>
              </a:lnSpc>
              <a:spcBef>
                <a:spcPts val="50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>
                <a:solidFill>
                  <a:srgbClr val="000000"/>
                </a:solidFill>
              </a:rPr>
              <a:t>Planning - Everyone</a:t>
            </a:r>
          </a:p>
          <a:p>
            <a:pPr marL="738188" lvl="1" indent="-280988" algn="l">
              <a:lnSpc>
                <a:spcPct val="90000"/>
              </a:lnSpc>
              <a:spcBef>
                <a:spcPts val="50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>
                <a:solidFill>
                  <a:srgbClr val="000000"/>
                </a:solidFill>
              </a:rPr>
              <a:t>Preprocessing – Paul Cornwell</a:t>
            </a:r>
          </a:p>
          <a:p>
            <a:pPr marL="738188" lvl="1" indent="-280988" algn="l">
              <a:lnSpc>
                <a:spcPct val="90000"/>
              </a:lnSpc>
              <a:spcBef>
                <a:spcPts val="50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>
                <a:solidFill>
                  <a:srgbClr val="000000"/>
                </a:solidFill>
              </a:rPr>
              <a:t>Data Mining – Kajal Miyan</a:t>
            </a:r>
          </a:p>
          <a:p>
            <a:pPr marL="738188" lvl="1" indent="-280988" algn="l">
              <a:lnSpc>
                <a:spcPct val="90000"/>
              </a:lnSpc>
              <a:spcBef>
                <a:spcPts val="50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>
                <a:solidFill>
                  <a:srgbClr val="000000"/>
                </a:solidFill>
              </a:rPr>
              <a:t>Visualization – Mojtaba Solgi</a:t>
            </a:r>
          </a:p>
          <a:p>
            <a:pPr marL="338138" indent="-338138" algn="l">
              <a:lnSpc>
                <a:spcPct val="90000"/>
              </a:lnSpc>
              <a:spcBef>
                <a:spcPts val="500"/>
              </a:spcBef>
              <a:buFont typeface="Tahoma" pitchFamily="32" charset="0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6781800" y="6553200"/>
            <a:ext cx="19050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38F3C46-229A-4A35-905E-92D6BC1A337F}" type="slidenum">
              <a:rPr lang="en-US" sz="1400">
                <a:solidFill>
                  <a:srgbClr val="000000"/>
                </a:solidFill>
              </a:rPr>
              <a:pPr algn="r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304800" y="150813"/>
            <a:ext cx="86106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l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>
                <a:solidFill>
                  <a:srgbClr val="333399"/>
                </a:solidFill>
              </a:rPr>
              <a:t>Related Work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610600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8138" indent="-338138" algn="l">
              <a:spcBef>
                <a:spcPts val="60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400">
                <a:solidFill>
                  <a:srgbClr val="000000"/>
                </a:solidFill>
              </a:rPr>
              <a:t>No apparent academic work on predicting MLB MVPs</a:t>
            </a:r>
          </a:p>
          <a:p>
            <a:pPr marL="338138" indent="-338138" algn="l">
              <a:spcBef>
                <a:spcPts val="60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400">
                <a:solidFill>
                  <a:srgbClr val="000000"/>
                </a:solidFill>
              </a:rPr>
              <a:t>PECOTA</a:t>
            </a:r>
          </a:p>
          <a:p>
            <a:pPr marL="738188" lvl="1" indent="-280988" algn="l">
              <a:spcBef>
                <a:spcPts val="50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>
                <a:solidFill>
                  <a:srgbClr val="000000"/>
                </a:solidFill>
              </a:rPr>
              <a:t>Baseball Prospectus </a:t>
            </a:r>
          </a:p>
          <a:p>
            <a:pPr lvl="2" algn="l">
              <a:spcBef>
                <a:spcPts val="45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800">
                <a:solidFill>
                  <a:srgbClr val="CCCCFF"/>
                </a:solidFill>
                <a:hlinkClick r:id="rId3"/>
              </a:rPr>
              <a:t>www.baseballprospectus.com/pecota/</a:t>
            </a:r>
          </a:p>
          <a:p>
            <a:pPr lvl="2" algn="l">
              <a:spcBef>
                <a:spcPts val="45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800">
                <a:solidFill>
                  <a:srgbClr val="000000"/>
                </a:solidFill>
              </a:rPr>
              <a:t>Baseball “forecasting”</a:t>
            </a:r>
          </a:p>
          <a:p>
            <a:pPr lvl="2" algn="l">
              <a:spcBef>
                <a:spcPts val="45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800">
                <a:solidFill>
                  <a:srgbClr val="000000"/>
                </a:solidFill>
              </a:rPr>
              <a:t>Makes statistical predictions about players</a:t>
            </a:r>
          </a:p>
          <a:p>
            <a:pPr lvl="2" algn="l">
              <a:spcBef>
                <a:spcPts val="45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800">
                <a:solidFill>
                  <a:srgbClr val="000000"/>
                </a:solidFill>
              </a:rPr>
              <a:t>No MVP prediction evident</a:t>
            </a:r>
          </a:p>
          <a:p>
            <a:pPr lvl="2" algn="l">
              <a:spcBef>
                <a:spcPts val="45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1800">
                <a:solidFill>
                  <a:srgbClr val="000000"/>
                </a:solidFill>
              </a:rPr>
              <a:t>subscription service</a:t>
            </a:r>
          </a:p>
          <a:p>
            <a:pPr marL="338138" indent="-338138" algn="l">
              <a:spcBef>
                <a:spcPts val="600"/>
              </a:spcBef>
              <a:buClr>
                <a:srgbClr val="3333CC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sz="2400">
                <a:solidFill>
                  <a:srgbClr val="000000"/>
                </a:solidFill>
              </a:rPr>
              <a:t>Books are available with baseball forecasts</a:t>
            </a:r>
          </a:p>
          <a:p>
            <a:pPr marL="738188" lvl="1" indent="-280988" algn="l">
              <a:spcBef>
                <a:spcPts val="500"/>
              </a:spcBef>
              <a:buClr>
                <a:srgbClr val="333399"/>
              </a:buClr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>
                <a:solidFill>
                  <a:srgbClr val="000000"/>
                </a:solidFill>
              </a:rPr>
              <a:t>apparently for one year only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"/>
        <a:cs typeface="Arial Unicode MS"/>
      </a:majorFont>
      <a:minorFont>
        <a:latin typeface="Verdana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"/>
        <a:cs typeface="Arial Unicode MS"/>
      </a:majorFont>
      <a:minorFont>
        <a:latin typeface="Verdana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632</Words>
  <Application>Microsoft Office PowerPoint</Application>
  <PresentationFormat>On-screen Show (4:3)</PresentationFormat>
  <Paragraphs>296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Tahoma</vt:lpstr>
      <vt:lpstr>Arial Unicode MS</vt:lpstr>
      <vt:lpstr>Times New Roman</vt:lpstr>
      <vt:lpstr>Verdana</vt:lpstr>
      <vt:lpstr>Arial</vt:lpstr>
      <vt:lpstr>Wingdings</vt:lpstr>
      <vt:lpstr>Calibri</vt:lpstr>
      <vt:lpstr>Office Theme</vt:lpstr>
      <vt:lpstr>1_Office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Zhuu</dc:creator>
  <cp:lastModifiedBy>I.B.</cp:lastModifiedBy>
  <cp:revision>17</cp:revision>
  <dcterms:modified xsi:type="dcterms:W3CDTF">2015-09-10T09:20:23Z</dcterms:modified>
</cp:coreProperties>
</file>