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58" r:id="rId4"/>
    <p:sldId id="258" r:id="rId5"/>
    <p:sldId id="260" r:id="rId6"/>
    <p:sldId id="259" r:id="rId7"/>
    <p:sldId id="261" r:id="rId8"/>
    <p:sldId id="262" r:id="rId9"/>
    <p:sldId id="339" r:id="rId10"/>
    <p:sldId id="340" r:id="rId11"/>
    <p:sldId id="263" r:id="rId12"/>
    <p:sldId id="359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360" r:id="rId35"/>
    <p:sldId id="285" r:id="rId36"/>
    <p:sldId id="286" r:id="rId37"/>
    <p:sldId id="287" r:id="rId38"/>
    <p:sldId id="361" r:id="rId39"/>
    <p:sldId id="362" r:id="rId40"/>
    <p:sldId id="288" r:id="rId41"/>
    <p:sldId id="290" r:id="rId42"/>
    <p:sldId id="291" r:id="rId43"/>
    <p:sldId id="293" r:id="rId44"/>
    <p:sldId id="292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63" r:id="rId84"/>
    <p:sldId id="335" r:id="rId85"/>
    <p:sldId id="338" r:id="rId86"/>
    <p:sldId id="337" r:id="rId87"/>
    <p:sldId id="336" r:id="rId88"/>
    <p:sldId id="342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43" r:id="rId98"/>
    <p:sldId id="352" r:id="rId99"/>
    <p:sldId id="353" r:id="rId100"/>
    <p:sldId id="355" r:id="rId101"/>
    <p:sldId id="356" r:id="rId102"/>
    <p:sldId id="357" r:id="rId103"/>
    <p:sldId id="354" r:id="rId104"/>
    <p:sldId id="364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4D88-63B3-40F4-90FE-6FB191355972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D343-6639-4B02-B846-035F38B3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2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4D88-63B3-40F4-90FE-6FB191355972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D343-6639-4B02-B846-035F38B3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0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4D88-63B3-40F4-90FE-6FB191355972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D343-6639-4B02-B846-035F38B3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9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4D88-63B3-40F4-90FE-6FB191355972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D343-6639-4B02-B846-035F38B3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4D88-63B3-40F4-90FE-6FB191355972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D343-6639-4B02-B846-035F38B3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2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4D88-63B3-40F4-90FE-6FB191355972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D343-6639-4B02-B846-035F38B3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4D88-63B3-40F4-90FE-6FB191355972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D343-6639-4B02-B846-035F38B3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8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4D88-63B3-40F4-90FE-6FB191355972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D343-6639-4B02-B846-035F38B3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6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4D88-63B3-40F4-90FE-6FB191355972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D343-6639-4B02-B846-035F38B3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5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4D88-63B3-40F4-90FE-6FB191355972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D343-6639-4B02-B846-035F38B3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2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4D88-63B3-40F4-90FE-6FB191355972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D343-6639-4B02-B846-035F38B3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D4D88-63B3-40F4-90FE-6FB191355972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AD343-6639-4B02-B846-035F38B3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5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lloy.mit.edu/alloy/download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Navigating through Alloy relations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44739" y="5725306"/>
            <a:ext cx="2846521" cy="969962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Roger L. Costello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September 21, 2017</a:t>
            </a:r>
          </a:p>
        </p:txBody>
      </p:sp>
    </p:spTree>
    <p:extLst>
      <p:ext uri="{BB962C8B-B14F-4D97-AF65-F5344CB8AC3E}">
        <p14:creationId xmlns:p14="http://schemas.microsoft.com/office/powerpoint/2010/main" val="24421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2170" y="2789695"/>
            <a:ext cx="5762155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The quintessential relational operator is </a:t>
            </a:r>
            <a:r>
              <a:rPr lang="en-US" sz="2400" i="1"/>
              <a:t>join</a:t>
            </a:r>
            <a:r>
              <a:rPr lang="en-US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717178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99876" y="1648796"/>
            <a:ext cx="174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components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82628" y="213613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Component$0</a:t>
            </a:r>
          </a:p>
        </p:txBody>
      </p:sp>
      <p:sp>
        <p:nvSpPr>
          <p:cNvPr id="4" name="Rectangle 3"/>
          <p:cNvSpPr/>
          <p:nvPr/>
        </p:nvSpPr>
        <p:spPr>
          <a:xfrm>
            <a:off x="5382628" y="2559441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3890" y="2136135"/>
            <a:ext cx="2017741" cy="389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  <p:sp>
        <p:nvSpPr>
          <p:cNvPr id="6" name="Rectangle 5"/>
          <p:cNvSpPr/>
          <p:nvPr/>
        </p:nvSpPr>
        <p:spPr>
          <a:xfrm>
            <a:off x="3333890" y="2559441"/>
            <a:ext cx="200224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  <p:sp>
        <p:nvSpPr>
          <p:cNvPr id="7" name="Rectangle 6"/>
          <p:cNvSpPr/>
          <p:nvPr/>
        </p:nvSpPr>
        <p:spPr>
          <a:xfrm>
            <a:off x="5382628" y="296513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Component$2</a:t>
            </a:r>
          </a:p>
        </p:txBody>
      </p:sp>
      <p:sp>
        <p:nvSpPr>
          <p:cNvPr id="8" name="Rectangle 7"/>
          <p:cNvSpPr/>
          <p:nvPr/>
        </p:nvSpPr>
        <p:spPr>
          <a:xfrm>
            <a:off x="3333890" y="2965131"/>
            <a:ext cx="2017741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13068" y="4153545"/>
            <a:ext cx="5853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As we learned earlier, this is a binary relation.</a:t>
            </a:r>
          </a:p>
        </p:txBody>
      </p:sp>
    </p:spTree>
    <p:extLst>
      <p:ext uri="{BB962C8B-B14F-4D97-AF65-F5344CB8AC3E}">
        <p14:creationId xmlns:p14="http://schemas.microsoft.com/office/powerpoint/2010/main" val="374686359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99876" y="1648796"/>
            <a:ext cx="174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components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82628" y="213613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Component$0</a:t>
            </a:r>
          </a:p>
        </p:txBody>
      </p:sp>
      <p:sp>
        <p:nvSpPr>
          <p:cNvPr id="4" name="Rectangle 3"/>
          <p:cNvSpPr/>
          <p:nvPr/>
        </p:nvSpPr>
        <p:spPr>
          <a:xfrm>
            <a:off x="5382628" y="2559441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3890" y="2136135"/>
            <a:ext cx="2017741" cy="389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  <p:sp>
        <p:nvSpPr>
          <p:cNvPr id="6" name="Rectangle 5"/>
          <p:cNvSpPr/>
          <p:nvPr/>
        </p:nvSpPr>
        <p:spPr>
          <a:xfrm>
            <a:off x="3333890" y="2559441"/>
            <a:ext cx="200224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  <p:sp>
        <p:nvSpPr>
          <p:cNvPr id="7" name="Rectangle 6"/>
          <p:cNvSpPr/>
          <p:nvPr/>
        </p:nvSpPr>
        <p:spPr>
          <a:xfrm>
            <a:off x="5382628" y="296513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Component$2</a:t>
            </a:r>
          </a:p>
        </p:txBody>
      </p:sp>
      <p:sp>
        <p:nvSpPr>
          <p:cNvPr id="8" name="Rectangle 7"/>
          <p:cNvSpPr/>
          <p:nvPr/>
        </p:nvSpPr>
        <p:spPr>
          <a:xfrm>
            <a:off x="3333890" y="2965131"/>
            <a:ext cx="2017741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5362414" y="2014117"/>
            <a:ext cx="2022843" cy="1442005"/>
          </a:xfrm>
          <a:custGeom>
            <a:avLst/>
            <a:gdLst>
              <a:gd name="connsiteX0" fmla="*/ 1131376 w 2022843"/>
              <a:gd name="connsiteY0" fmla="*/ 47158 h 1442005"/>
              <a:gd name="connsiteX1" fmla="*/ 1038386 w 2022843"/>
              <a:gd name="connsiteY1" fmla="*/ 31659 h 1442005"/>
              <a:gd name="connsiteX2" fmla="*/ 991891 w 2022843"/>
              <a:gd name="connsiteY2" fmla="*/ 663 h 1442005"/>
              <a:gd name="connsiteX3" fmla="*/ 852406 w 2022843"/>
              <a:gd name="connsiteY3" fmla="*/ 16161 h 1442005"/>
              <a:gd name="connsiteX4" fmla="*/ 728420 w 2022843"/>
              <a:gd name="connsiteY4" fmla="*/ 47158 h 1442005"/>
              <a:gd name="connsiteX5" fmla="*/ 154983 w 2022843"/>
              <a:gd name="connsiteY5" fmla="*/ 47158 h 1442005"/>
              <a:gd name="connsiteX6" fmla="*/ 108488 w 2022843"/>
              <a:gd name="connsiteY6" fmla="*/ 62656 h 1442005"/>
              <a:gd name="connsiteX7" fmla="*/ 46494 w 2022843"/>
              <a:gd name="connsiteY7" fmla="*/ 155646 h 1442005"/>
              <a:gd name="connsiteX8" fmla="*/ 15498 w 2022843"/>
              <a:gd name="connsiteY8" fmla="*/ 419117 h 1442005"/>
              <a:gd name="connsiteX9" fmla="*/ 0 w 2022843"/>
              <a:gd name="connsiteY9" fmla="*/ 589598 h 1442005"/>
              <a:gd name="connsiteX10" fmla="*/ 15498 w 2022843"/>
              <a:gd name="connsiteY10" fmla="*/ 791076 h 1442005"/>
              <a:gd name="connsiteX11" fmla="*/ 30996 w 2022843"/>
              <a:gd name="connsiteY11" fmla="*/ 930561 h 1442005"/>
              <a:gd name="connsiteX12" fmla="*/ 77491 w 2022843"/>
              <a:gd name="connsiteY12" fmla="*/ 1364514 h 1442005"/>
              <a:gd name="connsiteX13" fmla="*/ 92989 w 2022843"/>
              <a:gd name="connsiteY13" fmla="*/ 1411008 h 1442005"/>
              <a:gd name="connsiteX14" fmla="*/ 185979 w 2022843"/>
              <a:gd name="connsiteY14" fmla="*/ 1442005 h 1442005"/>
              <a:gd name="connsiteX15" fmla="*/ 480447 w 2022843"/>
              <a:gd name="connsiteY15" fmla="*/ 1411008 h 1442005"/>
              <a:gd name="connsiteX16" fmla="*/ 526942 w 2022843"/>
              <a:gd name="connsiteY16" fmla="*/ 1380012 h 1442005"/>
              <a:gd name="connsiteX17" fmla="*/ 852406 w 2022843"/>
              <a:gd name="connsiteY17" fmla="*/ 1395510 h 1442005"/>
              <a:gd name="connsiteX18" fmla="*/ 929898 w 2022843"/>
              <a:gd name="connsiteY18" fmla="*/ 1411008 h 1442005"/>
              <a:gd name="connsiteX19" fmla="*/ 1022888 w 2022843"/>
              <a:gd name="connsiteY19" fmla="*/ 1442005 h 1442005"/>
              <a:gd name="connsiteX20" fmla="*/ 1611823 w 2022843"/>
              <a:gd name="connsiteY20" fmla="*/ 1426507 h 1442005"/>
              <a:gd name="connsiteX21" fmla="*/ 1658318 w 2022843"/>
              <a:gd name="connsiteY21" fmla="*/ 1395510 h 1442005"/>
              <a:gd name="connsiteX22" fmla="*/ 1844298 w 2022843"/>
              <a:gd name="connsiteY22" fmla="*/ 1411008 h 1442005"/>
              <a:gd name="connsiteX23" fmla="*/ 1999281 w 2022843"/>
              <a:gd name="connsiteY23" fmla="*/ 1209530 h 1442005"/>
              <a:gd name="connsiteX24" fmla="*/ 1983783 w 2022843"/>
              <a:gd name="connsiteY24" fmla="*/ 1163036 h 1442005"/>
              <a:gd name="connsiteX25" fmla="*/ 1983783 w 2022843"/>
              <a:gd name="connsiteY25" fmla="*/ 217639 h 1442005"/>
              <a:gd name="connsiteX26" fmla="*/ 1890793 w 2022843"/>
              <a:gd name="connsiteY26" fmla="*/ 155646 h 1442005"/>
              <a:gd name="connsiteX27" fmla="*/ 1797803 w 2022843"/>
              <a:gd name="connsiteY27" fmla="*/ 78154 h 1442005"/>
              <a:gd name="connsiteX28" fmla="*/ 1782305 w 2022843"/>
              <a:gd name="connsiteY28" fmla="*/ 31659 h 1442005"/>
              <a:gd name="connsiteX29" fmla="*/ 1689315 w 2022843"/>
              <a:gd name="connsiteY29" fmla="*/ 663 h 1442005"/>
              <a:gd name="connsiteX30" fmla="*/ 1472339 w 2022843"/>
              <a:gd name="connsiteY30" fmla="*/ 16161 h 1442005"/>
              <a:gd name="connsiteX31" fmla="*/ 1425844 w 2022843"/>
              <a:gd name="connsiteY31" fmla="*/ 47158 h 1442005"/>
              <a:gd name="connsiteX32" fmla="*/ 1332854 w 2022843"/>
              <a:gd name="connsiteY32" fmla="*/ 62656 h 1442005"/>
              <a:gd name="connsiteX33" fmla="*/ 1131376 w 2022843"/>
              <a:gd name="connsiteY33" fmla="*/ 47158 h 144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022843" h="1442005">
                <a:moveTo>
                  <a:pt x="1131376" y="47158"/>
                </a:moveTo>
                <a:cubicBezTo>
                  <a:pt x="1082298" y="41992"/>
                  <a:pt x="1068198" y="41596"/>
                  <a:pt x="1038386" y="31659"/>
                </a:cubicBezTo>
                <a:cubicBezTo>
                  <a:pt x="1020715" y="25769"/>
                  <a:pt x="1010453" y="2210"/>
                  <a:pt x="991891" y="663"/>
                </a:cubicBezTo>
                <a:cubicBezTo>
                  <a:pt x="945271" y="-3222"/>
                  <a:pt x="898901" y="10995"/>
                  <a:pt x="852406" y="16161"/>
                </a:cubicBezTo>
                <a:cubicBezTo>
                  <a:pt x="811077" y="26493"/>
                  <a:pt x="771003" y="45941"/>
                  <a:pt x="728420" y="47158"/>
                </a:cubicBezTo>
                <a:cubicBezTo>
                  <a:pt x="-173908" y="72938"/>
                  <a:pt x="609538" y="1700"/>
                  <a:pt x="154983" y="47158"/>
                </a:cubicBezTo>
                <a:cubicBezTo>
                  <a:pt x="139485" y="52324"/>
                  <a:pt x="120040" y="51104"/>
                  <a:pt x="108488" y="62656"/>
                </a:cubicBezTo>
                <a:cubicBezTo>
                  <a:pt x="82146" y="88998"/>
                  <a:pt x="46494" y="155646"/>
                  <a:pt x="46494" y="155646"/>
                </a:cubicBezTo>
                <a:cubicBezTo>
                  <a:pt x="7474" y="272708"/>
                  <a:pt x="34791" y="177953"/>
                  <a:pt x="15498" y="419117"/>
                </a:cubicBezTo>
                <a:cubicBezTo>
                  <a:pt x="10948" y="475997"/>
                  <a:pt x="5166" y="532771"/>
                  <a:pt x="0" y="589598"/>
                </a:cubicBezTo>
                <a:cubicBezTo>
                  <a:pt x="5166" y="656757"/>
                  <a:pt x="9400" y="723995"/>
                  <a:pt x="15498" y="791076"/>
                </a:cubicBezTo>
                <a:cubicBezTo>
                  <a:pt x="19733" y="837665"/>
                  <a:pt x="28249" y="883861"/>
                  <a:pt x="30996" y="930561"/>
                </a:cubicBezTo>
                <a:cubicBezTo>
                  <a:pt x="55622" y="1349205"/>
                  <a:pt x="-26413" y="1208660"/>
                  <a:pt x="77491" y="1364514"/>
                </a:cubicBezTo>
                <a:cubicBezTo>
                  <a:pt x="82657" y="1380012"/>
                  <a:pt x="79696" y="1401513"/>
                  <a:pt x="92989" y="1411008"/>
                </a:cubicBezTo>
                <a:cubicBezTo>
                  <a:pt x="119576" y="1429999"/>
                  <a:pt x="185979" y="1442005"/>
                  <a:pt x="185979" y="1442005"/>
                </a:cubicBezTo>
                <a:cubicBezTo>
                  <a:pt x="198318" y="1440977"/>
                  <a:pt x="433718" y="1425027"/>
                  <a:pt x="480447" y="1411008"/>
                </a:cubicBezTo>
                <a:cubicBezTo>
                  <a:pt x="498288" y="1405656"/>
                  <a:pt x="511444" y="1390344"/>
                  <a:pt x="526942" y="1380012"/>
                </a:cubicBezTo>
                <a:cubicBezTo>
                  <a:pt x="635430" y="1385178"/>
                  <a:pt x="744115" y="1387180"/>
                  <a:pt x="852406" y="1395510"/>
                </a:cubicBezTo>
                <a:cubicBezTo>
                  <a:pt x="878671" y="1397530"/>
                  <a:pt x="904484" y="1404077"/>
                  <a:pt x="929898" y="1411008"/>
                </a:cubicBezTo>
                <a:cubicBezTo>
                  <a:pt x="961420" y="1419605"/>
                  <a:pt x="1022888" y="1442005"/>
                  <a:pt x="1022888" y="1442005"/>
                </a:cubicBezTo>
                <a:cubicBezTo>
                  <a:pt x="1219200" y="1436839"/>
                  <a:pt x="1415967" y="1440838"/>
                  <a:pt x="1611823" y="1426507"/>
                </a:cubicBezTo>
                <a:cubicBezTo>
                  <a:pt x="1630400" y="1425148"/>
                  <a:pt x="1639733" y="1396749"/>
                  <a:pt x="1658318" y="1395510"/>
                </a:cubicBezTo>
                <a:cubicBezTo>
                  <a:pt x="1720388" y="1391372"/>
                  <a:pt x="1782305" y="1405842"/>
                  <a:pt x="1844298" y="1411008"/>
                </a:cubicBezTo>
                <a:cubicBezTo>
                  <a:pt x="2065728" y="1390878"/>
                  <a:pt x="2031514" y="1451284"/>
                  <a:pt x="1999281" y="1209530"/>
                </a:cubicBezTo>
                <a:cubicBezTo>
                  <a:pt x="1997122" y="1193337"/>
                  <a:pt x="1988949" y="1178534"/>
                  <a:pt x="1983783" y="1163036"/>
                </a:cubicBezTo>
                <a:cubicBezTo>
                  <a:pt x="1985523" y="1091681"/>
                  <a:pt x="2017810" y="413297"/>
                  <a:pt x="1983783" y="217639"/>
                </a:cubicBezTo>
                <a:cubicBezTo>
                  <a:pt x="1976639" y="176559"/>
                  <a:pt x="1920141" y="165428"/>
                  <a:pt x="1890793" y="155646"/>
                </a:cubicBezTo>
                <a:cubicBezTo>
                  <a:pt x="1856486" y="132774"/>
                  <a:pt x="1821669" y="113953"/>
                  <a:pt x="1797803" y="78154"/>
                </a:cubicBezTo>
                <a:cubicBezTo>
                  <a:pt x="1788741" y="64561"/>
                  <a:pt x="1795599" y="41154"/>
                  <a:pt x="1782305" y="31659"/>
                </a:cubicBezTo>
                <a:cubicBezTo>
                  <a:pt x="1755718" y="12668"/>
                  <a:pt x="1689315" y="663"/>
                  <a:pt x="1689315" y="663"/>
                </a:cubicBezTo>
                <a:cubicBezTo>
                  <a:pt x="1616990" y="5829"/>
                  <a:pt x="1543745" y="3560"/>
                  <a:pt x="1472339" y="16161"/>
                </a:cubicBezTo>
                <a:cubicBezTo>
                  <a:pt x="1453996" y="19398"/>
                  <a:pt x="1443515" y="41268"/>
                  <a:pt x="1425844" y="47158"/>
                </a:cubicBezTo>
                <a:cubicBezTo>
                  <a:pt x="1396032" y="57095"/>
                  <a:pt x="1364230" y="60913"/>
                  <a:pt x="1332854" y="62656"/>
                </a:cubicBezTo>
                <a:cubicBezTo>
                  <a:pt x="1270956" y="66095"/>
                  <a:pt x="1180454" y="52324"/>
                  <a:pt x="1131376" y="47158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247795" y="1674470"/>
            <a:ext cx="3031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These are range values</a:t>
            </a: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7405471" y="1905303"/>
            <a:ext cx="842324" cy="416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60533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99876" y="1648796"/>
            <a:ext cx="174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components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82628" y="213613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Component$0</a:t>
            </a:r>
          </a:p>
        </p:txBody>
      </p:sp>
      <p:sp>
        <p:nvSpPr>
          <p:cNvPr id="4" name="Rectangle 3"/>
          <p:cNvSpPr/>
          <p:nvPr/>
        </p:nvSpPr>
        <p:spPr>
          <a:xfrm>
            <a:off x="5382628" y="2559441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3890" y="2136135"/>
            <a:ext cx="2017741" cy="389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  <p:sp>
        <p:nvSpPr>
          <p:cNvPr id="6" name="Rectangle 5"/>
          <p:cNvSpPr/>
          <p:nvPr/>
        </p:nvSpPr>
        <p:spPr>
          <a:xfrm>
            <a:off x="3333890" y="2559441"/>
            <a:ext cx="200224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  <p:sp>
        <p:nvSpPr>
          <p:cNvPr id="7" name="Rectangle 6"/>
          <p:cNvSpPr/>
          <p:nvPr/>
        </p:nvSpPr>
        <p:spPr>
          <a:xfrm>
            <a:off x="5382628" y="296513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Component$2</a:t>
            </a:r>
          </a:p>
        </p:txBody>
      </p:sp>
      <p:sp>
        <p:nvSpPr>
          <p:cNvPr id="8" name="Rectangle 7"/>
          <p:cNvSpPr/>
          <p:nvPr/>
        </p:nvSpPr>
        <p:spPr>
          <a:xfrm>
            <a:off x="3333890" y="2965131"/>
            <a:ext cx="2017741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3359785" y="2006927"/>
            <a:ext cx="2022843" cy="1442005"/>
          </a:xfrm>
          <a:custGeom>
            <a:avLst/>
            <a:gdLst>
              <a:gd name="connsiteX0" fmla="*/ 1131376 w 2022843"/>
              <a:gd name="connsiteY0" fmla="*/ 47158 h 1442005"/>
              <a:gd name="connsiteX1" fmla="*/ 1038386 w 2022843"/>
              <a:gd name="connsiteY1" fmla="*/ 31659 h 1442005"/>
              <a:gd name="connsiteX2" fmla="*/ 991891 w 2022843"/>
              <a:gd name="connsiteY2" fmla="*/ 663 h 1442005"/>
              <a:gd name="connsiteX3" fmla="*/ 852406 w 2022843"/>
              <a:gd name="connsiteY3" fmla="*/ 16161 h 1442005"/>
              <a:gd name="connsiteX4" fmla="*/ 728420 w 2022843"/>
              <a:gd name="connsiteY4" fmla="*/ 47158 h 1442005"/>
              <a:gd name="connsiteX5" fmla="*/ 154983 w 2022843"/>
              <a:gd name="connsiteY5" fmla="*/ 47158 h 1442005"/>
              <a:gd name="connsiteX6" fmla="*/ 108488 w 2022843"/>
              <a:gd name="connsiteY6" fmla="*/ 62656 h 1442005"/>
              <a:gd name="connsiteX7" fmla="*/ 46494 w 2022843"/>
              <a:gd name="connsiteY7" fmla="*/ 155646 h 1442005"/>
              <a:gd name="connsiteX8" fmla="*/ 15498 w 2022843"/>
              <a:gd name="connsiteY8" fmla="*/ 419117 h 1442005"/>
              <a:gd name="connsiteX9" fmla="*/ 0 w 2022843"/>
              <a:gd name="connsiteY9" fmla="*/ 589598 h 1442005"/>
              <a:gd name="connsiteX10" fmla="*/ 15498 w 2022843"/>
              <a:gd name="connsiteY10" fmla="*/ 791076 h 1442005"/>
              <a:gd name="connsiteX11" fmla="*/ 30996 w 2022843"/>
              <a:gd name="connsiteY11" fmla="*/ 930561 h 1442005"/>
              <a:gd name="connsiteX12" fmla="*/ 77491 w 2022843"/>
              <a:gd name="connsiteY12" fmla="*/ 1364514 h 1442005"/>
              <a:gd name="connsiteX13" fmla="*/ 92989 w 2022843"/>
              <a:gd name="connsiteY13" fmla="*/ 1411008 h 1442005"/>
              <a:gd name="connsiteX14" fmla="*/ 185979 w 2022843"/>
              <a:gd name="connsiteY14" fmla="*/ 1442005 h 1442005"/>
              <a:gd name="connsiteX15" fmla="*/ 480447 w 2022843"/>
              <a:gd name="connsiteY15" fmla="*/ 1411008 h 1442005"/>
              <a:gd name="connsiteX16" fmla="*/ 526942 w 2022843"/>
              <a:gd name="connsiteY16" fmla="*/ 1380012 h 1442005"/>
              <a:gd name="connsiteX17" fmla="*/ 852406 w 2022843"/>
              <a:gd name="connsiteY17" fmla="*/ 1395510 h 1442005"/>
              <a:gd name="connsiteX18" fmla="*/ 929898 w 2022843"/>
              <a:gd name="connsiteY18" fmla="*/ 1411008 h 1442005"/>
              <a:gd name="connsiteX19" fmla="*/ 1022888 w 2022843"/>
              <a:gd name="connsiteY19" fmla="*/ 1442005 h 1442005"/>
              <a:gd name="connsiteX20" fmla="*/ 1611823 w 2022843"/>
              <a:gd name="connsiteY20" fmla="*/ 1426507 h 1442005"/>
              <a:gd name="connsiteX21" fmla="*/ 1658318 w 2022843"/>
              <a:gd name="connsiteY21" fmla="*/ 1395510 h 1442005"/>
              <a:gd name="connsiteX22" fmla="*/ 1844298 w 2022843"/>
              <a:gd name="connsiteY22" fmla="*/ 1411008 h 1442005"/>
              <a:gd name="connsiteX23" fmla="*/ 1999281 w 2022843"/>
              <a:gd name="connsiteY23" fmla="*/ 1209530 h 1442005"/>
              <a:gd name="connsiteX24" fmla="*/ 1983783 w 2022843"/>
              <a:gd name="connsiteY24" fmla="*/ 1163036 h 1442005"/>
              <a:gd name="connsiteX25" fmla="*/ 1983783 w 2022843"/>
              <a:gd name="connsiteY25" fmla="*/ 217639 h 1442005"/>
              <a:gd name="connsiteX26" fmla="*/ 1890793 w 2022843"/>
              <a:gd name="connsiteY26" fmla="*/ 155646 h 1442005"/>
              <a:gd name="connsiteX27" fmla="*/ 1797803 w 2022843"/>
              <a:gd name="connsiteY27" fmla="*/ 78154 h 1442005"/>
              <a:gd name="connsiteX28" fmla="*/ 1782305 w 2022843"/>
              <a:gd name="connsiteY28" fmla="*/ 31659 h 1442005"/>
              <a:gd name="connsiteX29" fmla="*/ 1689315 w 2022843"/>
              <a:gd name="connsiteY29" fmla="*/ 663 h 1442005"/>
              <a:gd name="connsiteX30" fmla="*/ 1472339 w 2022843"/>
              <a:gd name="connsiteY30" fmla="*/ 16161 h 1442005"/>
              <a:gd name="connsiteX31" fmla="*/ 1425844 w 2022843"/>
              <a:gd name="connsiteY31" fmla="*/ 47158 h 1442005"/>
              <a:gd name="connsiteX32" fmla="*/ 1332854 w 2022843"/>
              <a:gd name="connsiteY32" fmla="*/ 62656 h 1442005"/>
              <a:gd name="connsiteX33" fmla="*/ 1131376 w 2022843"/>
              <a:gd name="connsiteY33" fmla="*/ 47158 h 144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022843" h="1442005">
                <a:moveTo>
                  <a:pt x="1131376" y="47158"/>
                </a:moveTo>
                <a:cubicBezTo>
                  <a:pt x="1082298" y="41992"/>
                  <a:pt x="1068198" y="41596"/>
                  <a:pt x="1038386" y="31659"/>
                </a:cubicBezTo>
                <a:cubicBezTo>
                  <a:pt x="1020715" y="25769"/>
                  <a:pt x="1010453" y="2210"/>
                  <a:pt x="991891" y="663"/>
                </a:cubicBezTo>
                <a:cubicBezTo>
                  <a:pt x="945271" y="-3222"/>
                  <a:pt x="898901" y="10995"/>
                  <a:pt x="852406" y="16161"/>
                </a:cubicBezTo>
                <a:cubicBezTo>
                  <a:pt x="811077" y="26493"/>
                  <a:pt x="771003" y="45941"/>
                  <a:pt x="728420" y="47158"/>
                </a:cubicBezTo>
                <a:cubicBezTo>
                  <a:pt x="-173908" y="72938"/>
                  <a:pt x="609538" y="1700"/>
                  <a:pt x="154983" y="47158"/>
                </a:cubicBezTo>
                <a:cubicBezTo>
                  <a:pt x="139485" y="52324"/>
                  <a:pt x="120040" y="51104"/>
                  <a:pt x="108488" y="62656"/>
                </a:cubicBezTo>
                <a:cubicBezTo>
                  <a:pt x="82146" y="88998"/>
                  <a:pt x="46494" y="155646"/>
                  <a:pt x="46494" y="155646"/>
                </a:cubicBezTo>
                <a:cubicBezTo>
                  <a:pt x="7474" y="272708"/>
                  <a:pt x="34791" y="177953"/>
                  <a:pt x="15498" y="419117"/>
                </a:cubicBezTo>
                <a:cubicBezTo>
                  <a:pt x="10948" y="475997"/>
                  <a:pt x="5166" y="532771"/>
                  <a:pt x="0" y="589598"/>
                </a:cubicBezTo>
                <a:cubicBezTo>
                  <a:pt x="5166" y="656757"/>
                  <a:pt x="9400" y="723995"/>
                  <a:pt x="15498" y="791076"/>
                </a:cubicBezTo>
                <a:cubicBezTo>
                  <a:pt x="19733" y="837665"/>
                  <a:pt x="28249" y="883861"/>
                  <a:pt x="30996" y="930561"/>
                </a:cubicBezTo>
                <a:cubicBezTo>
                  <a:pt x="55622" y="1349205"/>
                  <a:pt x="-26413" y="1208660"/>
                  <a:pt x="77491" y="1364514"/>
                </a:cubicBezTo>
                <a:cubicBezTo>
                  <a:pt x="82657" y="1380012"/>
                  <a:pt x="79696" y="1401513"/>
                  <a:pt x="92989" y="1411008"/>
                </a:cubicBezTo>
                <a:cubicBezTo>
                  <a:pt x="119576" y="1429999"/>
                  <a:pt x="185979" y="1442005"/>
                  <a:pt x="185979" y="1442005"/>
                </a:cubicBezTo>
                <a:cubicBezTo>
                  <a:pt x="198318" y="1440977"/>
                  <a:pt x="433718" y="1425027"/>
                  <a:pt x="480447" y="1411008"/>
                </a:cubicBezTo>
                <a:cubicBezTo>
                  <a:pt x="498288" y="1405656"/>
                  <a:pt x="511444" y="1390344"/>
                  <a:pt x="526942" y="1380012"/>
                </a:cubicBezTo>
                <a:cubicBezTo>
                  <a:pt x="635430" y="1385178"/>
                  <a:pt x="744115" y="1387180"/>
                  <a:pt x="852406" y="1395510"/>
                </a:cubicBezTo>
                <a:cubicBezTo>
                  <a:pt x="878671" y="1397530"/>
                  <a:pt x="904484" y="1404077"/>
                  <a:pt x="929898" y="1411008"/>
                </a:cubicBezTo>
                <a:cubicBezTo>
                  <a:pt x="961420" y="1419605"/>
                  <a:pt x="1022888" y="1442005"/>
                  <a:pt x="1022888" y="1442005"/>
                </a:cubicBezTo>
                <a:cubicBezTo>
                  <a:pt x="1219200" y="1436839"/>
                  <a:pt x="1415967" y="1440838"/>
                  <a:pt x="1611823" y="1426507"/>
                </a:cubicBezTo>
                <a:cubicBezTo>
                  <a:pt x="1630400" y="1425148"/>
                  <a:pt x="1639733" y="1396749"/>
                  <a:pt x="1658318" y="1395510"/>
                </a:cubicBezTo>
                <a:cubicBezTo>
                  <a:pt x="1720388" y="1391372"/>
                  <a:pt x="1782305" y="1405842"/>
                  <a:pt x="1844298" y="1411008"/>
                </a:cubicBezTo>
                <a:cubicBezTo>
                  <a:pt x="2065728" y="1390878"/>
                  <a:pt x="2031514" y="1451284"/>
                  <a:pt x="1999281" y="1209530"/>
                </a:cubicBezTo>
                <a:cubicBezTo>
                  <a:pt x="1997122" y="1193337"/>
                  <a:pt x="1988949" y="1178534"/>
                  <a:pt x="1983783" y="1163036"/>
                </a:cubicBezTo>
                <a:cubicBezTo>
                  <a:pt x="1985523" y="1091681"/>
                  <a:pt x="2017810" y="413297"/>
                  <a:pt x="1983783" y="217639"/>
                </a:cubicBezTo>
                <a:cubicBezTo>
                  <a:pt x="1976639" y="176559"/>
                  <a:pt x="1920141" y="165428"/>
                  <a:pt x="1890793" y="155646"/>
                </a:cubicBezTo>
                <a:cubicBezTo>
                  <a:pt x="1856486" y="132774"/>
                  <a:pt x="1821669" y="113953"/>
                  <a:pt x="1797803" y="78154"/>
                </a:cubicBezTo>
                <a:cubicBezTo>
                  <a:pt x="1788741" y="64561"/>
                  <a:pt x="1795599" y="41154"/>
                  <a:pt x="1782305" y="31659"/>
                </a:cubicBezTo>
                <a:cubicBezTo>
                  <a:pt x="1755718" y="12668"/>
                  <a:pt x="1689315" y="663"/>
                  <a:pt x="1689315" y="663"/>
                </a:cubicBezTo>
                <a:cubicBezTo>
                  <a:pt x="1616990" y="5829"/>
                  <a:pt x="1543745" y="3560"/>
                  <a:pt x="1472339" y="16161"/>
                </a:cubicBezTo>
                <a:cubicBezTo>
                  <a:pt x="1453996" y="19398"/>
                  <a:pt x="1443515" y="41268"/>
                  <a:pt x="1425844" y="47158"/>
                </a:cubicBezTo>
                <a:cubicBezTo>
                  <a:pt x="1396032" y="57095"/>
                  <a:pt x="1364230" y="60913"/>
                  <a:pt x="1332854" y="62656"/>
                </a:cubicBezTo>
                <a:cubicBezTo>
                  <a:pt x="1270956" y="66095"/>
                  <a:pt x="1180454" y="52324"/>
                  <a:pt x="1131376" y="47158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42324" y="960908"/>
            <a:ext cx="3274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These are domain values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263486" y="1459546"/>
            <a:ext cx="1944663" cy="67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1375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Range restriction operator :&gt; </a:t>
            </a:r>
            <a:br>
              <a:rPr lang="en-US"/>
            </a:br>
            <a:r>
              <a:rPr lang="en-US"/>
              <a:t>Domain restriction operator &lt;: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1416" y="2538401"/>
            <a:ext cx="3773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binaryRelation :&gt; rangeValue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268" y="2538401"/>
            <a:ext cx="5050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Returns the pairs in binaryRelation that have a range matching rangeValue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1416" y="4699215"/>
            <a:ext cx="401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domainValue &lt;: binaryRelation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11854" y="4699215"/>
            <a:ext cx="5050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Returns the pairs in binaryRelation that have a domain matching domainValue</a:t>
            </a:r>
          </a:p>
        </p:txBody>
      </p:sp>
    </p:spTree>
    <p:extLst>
      <p:ext uri="{BB962C8B-B14F-4D97-AF65-F5344CB8AC3E}">
        <p14:creationId xmlns:p14="http://schemas.microsoft.com/office/powerpoint/2010/main" val="182417539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64611" y="2634712"/>
            <a:ext cx="523842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Navigating through Alloy relations is fun! I hope this tutorial has given you a sense for how to use the Alloy operators to navigate.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41763" y="4587498"/>
            <a:ext cx="2083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Roger L. Costello</a:t>
            </a:r>
          </a:p>
          <a:p>
            <a:r>
              <a:rPr lang="en-US"/>
              <a:t>September 21, 2017</a:t>
            </a:r>
          </a:p>
        </p:txBody>
      </p:sp>
    </p:spTree>
    <p:extLst>
      <p:ext uri="{BB962C8B-B14F-4D97-AF65-F5344CB8AC3E}">
        <p14:creationId xmlns:p14="http://schemas.microsoft.com/office/powerpoint/2010/main" val="1533968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0201" t="40408" r="50645" b="55391"/>
          <a:stretch/>
        </p:blipFill>
        <p:spPr>
          <a:xfrm>
            <a:off x="2495228" y="1937287"/>
            <a:ext cx="7364787" cy="11158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87119" y="3998562"/>
            <a:ext cx="5126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Double click on this jar file to start Alloy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5228" y="6152827"/>
            <a:ext cx="763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jar file can be downloaded from: </a:t>
            </a:r>
            <a:r>
              <a:rPr lang="en-US">
                <a:hlinkClick r:id="rId3"/>
              </a:rPr>
              <a:t>http://alloy.mit.edu/alloy/download.html</a:t>
            </a:r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68856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38125"/>
            <a:ext cx="12058650" cy="6381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31756" y="3363132"/>
            <a:ext cx="268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This is the Alloy tool</a:t>
            </a:r>
          </a:p>
        </p:txBody>
      </p:sp>
    </p:spTree>
    <p:extLst>
      <p:ext uri="{BB962C8B-B14F-4D97-AF65-F5344CB8AC3E}">
        <p14:creationId xmlns:p14="http://schemas.microsoft.com/office/powerpoint/2010/main" val="1303739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17" r="1101" b="6892"/>
          <a:stretch/>
        </p:blipFill>
        <p:spPr>
          <a:xfrm>
            <a:off x="139484" y="263471"/>
            <a:ext cx="11933695" cy="63853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1689315" y="1317356"/>
            <a:ext cx="449451" cy="230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90793" y="3657600"/>
            <a:ext cx="2850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Select File &gt;&gt; Open …</a:t>
            </a:r>
          </a:p>
        </p:txBody>
      </p:sp>
    </p:spTree>
    <p:extLst>
      <p:ext uri="{BB962C8B-B14F-4D97-AF65-F5344CB8AC3E}">
        <p14:creationId xmlns:p14="http://schemas.microsoft.com/office/powerpoint/2010/main" val="428250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770" y="874443"/>
            <a:ext cx="8431518" cy="5123401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3750590" y="1937288"/>
            <a:ext cx="418454" cy="139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50590" y="3436143"/>
            <a:ext cx="7203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Select employer.als (in examples/navigation/example01)</a:t>
            </a:r>
          </a:p>
        </p:txBody>
      </p:sp>
    </p:spTree>
    <p:extLst>
      <p:ext uri="{BB962C8B-B14F-4D97-AF65-F5344CB8AC3E}">
        <p14:creationId xmlns:p14="http://schemas.microsoft.com/office/powerpoint/2010/main" val="979369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6666"/>
          <a:stretch/>
        </p:blipFill>
        <p:spPr>
          <a:xfrm>
            <a:off x="0" y="108488"/>
            <a:ext cx="12192000" cy="64008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2278251" y="914400"/>
            <a:ext cx="1007390" cy="2650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7668" y="3673098"/>
            <a:ext cx="6895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Select Execute &gt;&gt; Run Show for 3 but exactly 3 Person</a:t>
            </a:r>
          </a:p>
        </p:txBody>
      </p:sp>
    </p:spTree>
    <p:extLst>
      <p:ext uri="{BB962C8B-B14F-4D97-AF65-F5344CB8AC3E}">
        <p14:creationId xmlns:p14="http://schemas.microsoft.com/office/powerpoint/2010/main" val="2283909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38125"/>
            <a:ext cx="12058650" cy="638175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5424407" y="4990454"/>
            <a:ext cx="883403" cy="51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98371" y="5501898"/>
            <a:ext cx="226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Click on Instance</a:t>
            </a:r>
          </a:p>
        </p:txBody>
      </p:sp>
    </p:spTree>
    <p:extLst>
      <p:ext uri="{BB962C8B-B14F-4D97-AF65-F5344CB8AC3E}">
        <p14:creationId xmlns:p14="http://schemas.microsoft.com/office/powerpoint/2010/main" val="808831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2386739" y="1224366"/>
            <a:ext cx="185980" cy="210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38767" y="3332136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Click on Evaluator</a:t>
            </a:r>
          </a:p>
        </p:txBody>
      </p:sp>
    </p:spTree>
    <p:extLst>
      <p:ext uri="{BB962C8B-B14F-4D97-AF65-F5344CB8AC3E}">
        <p14:creationId xmlns:p14="http://schemas.microsoft.com/office/powerpoint/2010/main" val="896527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821411" y="1937288"/>
            <a:ext cx="867904" cy="113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21410" y="3068664"/>
            <a:ext cx="2705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Type this expression</a:t>
            </a:r>
          </a:p>
        </p:txBody>
      </p:sp>
    </p:spTree>
    <p:extLst>
      <p:ext uri="{BB962C8B-B14F-4D97-AF65-F5344CB8AC3E}">
        <p14:creationId xmlns:p14="http://schemas.microsoft.com/office/powerpoint/2010/main" val="2498936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1925" y="3177153"/>
            <a:ext cx="6584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Alloy evaluated the expression and this is the result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177871" y="2030278"/>
            <a:ext cx="4153546" cy="114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88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company does John work at?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15032" y="2063749"/>
            <a:ext cx="204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employer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39589" y="2629712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John$0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73326" y="2044936"/>
            <a:ext cx="1006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John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678246" y="2629711"/>
            <a:ext cx="3778143" cy="1218571"/>
            <a:chOff x="668148" y="4983966"/>
            <a:chExt cx="3778143" cy="1218571"/>
          </a:xfrm>
        </p:grpSpPr>
        <p:sp>
          <p:nvSpPr>
            <p:cNvPr id="14" name="Rectangle 13"/>
            <p:cNvSpPr/>
            <p:nvPr/>
          </p:nvSpPr>
          <p:spPr>
            <a:xfrm>
              <a:off x="668149" y="4983966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John$0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8149" y="5407272"/>
              <a:ext cx="1873573" cy="37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Bill$0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8148" y="5830578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Mary$0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72718" y="4983966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Google$0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72718" y="5407272"/>
              <a:ext cx="1873573" cy="37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Apple$0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72717" y="5830578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Oracle$0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3206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118" t="25773" r="90400" b="68964"/>
          <a:stretch/>
        </p:blipFill>
        <p:spPr>
          <a:xfrm>
            <a:off x="2293748" y="2412570"/>
            <a:ext cx="2820693" cy="9402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866593" y="2696704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Google$0</a:t>
            </a:r>
          </a:p>
        </p:txBody>
      </p:sp>
      <p:sp>
        <p:nvSpPr>
          <p:cNvPr id="5" name="Arrow: Left-Right 4"/>
          <p:cNvSpPr/>
          <p:nvPr/>
        </p:nvSpPr>
        <p:spPr>
          <a:xfrm>
            <a:off x="5315919" y="2634712"/>
            <a:ext cx="2107769" cy="4804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19116" y="3068663"/>
            <a:ext cx="1501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2989694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635431" y="2650210"/>
            <a:ext cx="418454" cy="106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3919" y="3859078"/>
            <a:ext cx="9271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Type this expression (the expression is just the name of a binary relation)</a:t>
            </a:r>
          </a:p>
        </p:txBody>
      </p:sp>
    </p:spTree>
    <p:extLst>
      <p:ext uri="{BB962C8B-B14F-4D97-AF65-F5344CB8AC3E}">
        <p14:creationId xmlns:p14="http://schemas.microsoft.com/office/powerpoint/2010/main" val="3610254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1162373" y="3006671"/>
            <a:ext cx="309966" cy="96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flipH="1">
            <a:off x="1162373" y="4071037"/>
            <a:ext cx="423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Bill works at Apple, John works at Google, Mary works at Oracle</a:t>
            </a:r>
          </a:p>
        </p:txBody>
      </p:sp>
    </p:spTree>
    <p:extLst>
      <p:ext uri="{BB962C8B-B14F-4D97-AF65-F5344CB8AC3E}">
        <p14:creationId xmlns:p14="http://schemas.microsoft.com/office/powerpoint/2010/main" val="3819440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33" t="35823" r="75619" b="55802"/>
          <a:stretch/>
        </p:blipFill>
        <p:spPr>
          <a:xfrm>
            <a:off x="299782" y="3022169"/>
            <a:ext cx="4644178" cy="8834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7678428" y="3022169"/>
            <a:ext cx="3778143" cy="1218571"/>
            <a:chOff x="668148" y="4983966"/>
            <a:chExt cx="3778143" cy="1218571"/>
          </a:xfrm>
        </p:grpSpPr>
        <p:sp>
          <p:nvSpPr>
            <p:cNvPr id="6" name="Rectangle 5"/>
            <p:cNvSpPr/>
            <p:nvPr/>
          </p:nvSpPr>
          <p:spPr>
            <a:xfrm>
              <a:off x="668149" y="4983966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John$0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8149" y="5407272"/>
              <a:ext cx="1873573" cy="37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Bill$0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68148" y="5830578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Mary$0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72718" y="4983966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Google$0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72718" y="5407272"/>
              <a:ext cx="1873573" cy="37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Apple$0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72717" y="5830578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Oracle$0</a:t>
              </a:r>
            </a:p>
          </p:txBody>
        </p:sp>
      </p:grpSp>
      <p:sp>
        <p:nvSpPr>
          <p:cNvPr id="12" name="Arrow: Left-Right 11"/>
          <p:cNvSpPr/>
          <p:nvPr/>
        </p:nvSpPr>
        <p:spPr>
          <a:xfrm>
            <a:off x="5155710" y="3203997"/>
            <a:ext cx="2107769" cy="4804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58907" y="3637948"/>
            <a:ext cx="1501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814115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33" t="35823" r="75619" b="55802"/>
          <a:stretch/>
        </p:blipFill>
        <p:spPr>
          <a:xfrm>
            <a:off x="3255936" y="1596324"/>
            <a:ext cx="4644178" cy="88340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4990455" y="2510576"/>
            <a:ext cx="0" cy="173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7566" y="4277383"/>
            <a:ext cx="2758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Internally, Alloy represents relations as sets</a:t>
            </a:r>
          </a:p>
        </p:txBody>
      </p:sp>
    </p:spTree>
    <p:extLst>
      <p:ext uri="{BB962C8B-B14F-4D97-AF65-F5344CB8AC3E}">
        <p14:creationId xmlns:p14="http://schemas.microsoft.com/office/powerpoint/2010/main" val="2243085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464949" y="3518115"/>
            <a:ext cx="1084882" cy="97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28420" y="4494510"/>
            <a:ext cx="1300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Type this</a:t>
            </a:r>
          </a:p>
        </p:txBody>
      </p:sp>
    </p:spTree>
    <p:extLst>
      <p:ext uri="{BB962C8B-B14F-4D97-AF65-F5344CB8AC3E}">
        <p14:creationId xmlns:p14="http://schemas.microsoft.com/office/powerpoint/2010/main" val="1622471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790414" y="3704095"/>
            <a:ext cx="480447" cy="836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7647" y="4541003"/>
            <a:ext cx="3494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John is a singleton relation</a:t>
            </a:r>
          </a:p>
        </p:txBody>
      </p:sp>
    </p:spTree>
    <p:extLst>
      <p:ext uri="{BB962C8B-B14F-4D97-AF65-F5344CB8AC3E}">
        <p14:creationId xmlns:p14="http://schemas.microsoft.com/office/powerpoint/2010/main" val="1922937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635431" y="4138048"/>
            <a:ext cx="1208867" cy="836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42651" y="4974956"/>
            <a:ext cx="1300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Type this</a:t>
            </a:r>
          </a:p>
        </p:txBody>
      </p:sp>
    </p:spTree>
    <p:extLst>
      <p:ext uri="{BB962C8B-B14F-4D97-AF65-F5344CB8AC3E}">
        <p14:creationId xmlns:p14="http://schemas.microsoft.com/office/powerpoint/2010/main" val="248407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1301858" y="4401519"/>
            <a:ext cx="666427" cy="82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35071" y="5252717"/>
            <a:ext cx="4942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Person is a set, consisting of 3 persons</a:t>
            </a:r>
          </a:p>
        </p:txBody>
      </p:sp>
    </p:spTree>
    <p:extLst>
      <p:ext uri="{BB962C8B-B14F-4D97-AF65-F5344CB8AC3E}">
        <p14:creationId xmlns:p14="http://schemas.microsoft.com/office/powerpoint/2010/main" val="2627554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1162373" y="4912963"/>
            <a:ext cx="449451" cy="69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5610386"/>
            <a:ext cx="7299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This expression is a join operation between all persons and employer (which has person/company mappings)</a:t>
            </a:r>
          </a:p>
        </p:txBody>
      </p:sp>
    </p:spTree>
    <p:extLst>
      <p:ext uri="{BB962C8B-B14F-4D97-AF65-F5344CB8AC3E}">
        <p14:creationId xmlns:p14="http://schemas.microsoft.com/office/powerpoint/2010/main" val="217082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company does John work at?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15032" y="2063749"/>
            <a:ext cx="204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employer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217" y="5133275"/>
            <a:ext cx="2654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John.employer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39589" y="2629712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John$0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73326" y="2044936"/>
            <a:ext cx="1006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John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78247" y="262971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John$0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78247" y="305301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Bill$0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78246" y="347632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Mary$0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82816" y="262971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Google$0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82816" y="305301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Apple$0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82815" y="347632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Oracle$0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8447" y="5210611"/>
            <a:ext cx="565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Evaluating this Alloy expression returns this </a:t>
            </a:r>
          </a:p>
        </p:txBody>
      </p:sp>
      <p:sp>
        <p:nvSpPr>
          <p:cNvPr id="4" name="Arrow: Right 3"/>
          <p:cNvSpPr/>
          <p:nvPr/>
        </p:nvSpPr>
        <p:spPr>
          <a:xfrm flipH="1">
            <a:off x="3047342" y="5261010"/>
            <a:ext cx="432280" cy="360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813698" y="5273448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Google$0</a:t>
            </a:r>
          </a:p>
        </p:txBody>
      </p:sp>
      <p:sp>
        <p:nvSpPr>
          <p:cNvPr id="22" name="Arrow: Right 21"/>
          <p:cNvSpPr/>
          <p:nvPr/>
        </p:nvSpPr>
        <p:spPr>
          <a:xfrm>
            <a:off x="9187986" y="5272101"/>
            <a:ext cx="432280" cy="360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64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98898" y="2583217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John$0</a:t>
            </a:r>
          </a:p>
        </p:txBody>
      </p:sp>
      <p:sp>
        <p:nvSpPr>
          <p:cNvPr id="4" name="Rectangle 3"/>
          <p:cNvSpPr/>
          <p:nvPr/>
        </p:nvSpPr>
        <p:spPr>
          <a:xfrm>
            <a:off x="3298898" y="300652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Bill$0</a:t>
            </a:r>
          </a:p>
        </p:txBody>
      </p:sp>
      <p:sp>
        <p:nvSpPr>
          <p:cNvPr id="5" name="Rectangle 4"/>
          <p:cNvSpPr/>
          <p:nvPr/>
        </p:nvSpPr>
        <p:spPr>
          <a:xfrm>
            <a:off x="3298897" y="342982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Mary$0</a:t>
            </a:r>
          </a:p>
        </p:txBody>
      </p:sp>
      <p:sp>
        <p:nvSpPr>
          <p:cNvPr id="6" name="Rectangle 5"/>
          <p:cNvSpPr/>
          <p:nvPr/>
        </p:nvSpPr>
        <p:spPr>
          <a:xfrm>
            <a:off x="5203467" y="2583217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Google$0</a:t>
            </a:r>
          </a:p>
        </p:txBody>
      </p:sp>
      <p:sp>
        <p:nvSpPr>
          <p:cNvPr id="7" name="Rectangle 6"/>
          <p:cNvSpPr/>
          <p:nvPr/>
        </p:nvSpPr>
        <p:spPr>
          <a:xfrm>
            <a:off x="5203467" y="300652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Apple$0</a:t>
            </a:r>
          </a:p>
        </p:txBody>
      </p:sp>
      <p:sp>
        <p:nvSpPr>
          <p:cNvPr id="8" name="Rectangle 7"/>
          <p:cNvSpPr/>
          <p:nvPr/>
        </p:nvSpPr>
        <p:spPr>
          <a:xfrm>
            <a:off x="5203466" y="342982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Oracle$0</a:t>
            </a:r>
          </a:p>
        </p:txBody>
      </p:sp>
      <p:sp>
        <p:nvSpPr>
          <p:cNvPr id="9" name="Rectangle 8"/>
          <p:cNvSpPr/>
          <p:nvPr/>
        </p:nvSpPr>
        <p:spPr>
          <a:xfrm>
            <a:off x="1157549" y="2583217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John$0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57549" y="300652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Bill$0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57548" y="342982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Mary$0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9102" y="2121552"/>
            <a:ext cx="103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Person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74865" y="2070205"/>
            <a:ext cx="1373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employer</a:t>
            </a:r>
          </a:p>
        </p:txBody>
      </p:sp>
      <p:sp>
        <p:nvSpPr>
          <p:cNvPr id="14" name="Oval 13"/>
          <p:cNvSpPr/>
          <p:nvPr/>
        </p:nvSpPr>
        <p:spPr>
          <a:xfrm>
            <a:off x="3118425" y="242338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quals 14"/>
          <p:cNvSpPr/>
          <p:nvPr/>
        </p:nvSpPr>
        <p:spPr>
          <a:xfrm>
            <a:off x="7694281" y="2269173"/>
            <a:ext cx="836908" cy="30841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80992" y="1787952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Google$0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80992" y="2211258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Apple$0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780991" y="2634564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Oracle$0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9686441" y="3146156"/>
            <a:ext cx="0" cy="92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31189" y="4076054"/>
            <a:ext cx="2827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The set of employers for all persons.</a:t>
            </a:r>
          </a:p>
        </p:txBody>
      </p:sp>
    </p:spTree>
    <p:extLst>
      <p:ext uri="{BB962C8B-B14F-4D97-AF65-F5344CB8AC3E}">
        <p14:creationId xmlns:p14="http://schemas.microsoft.com/office/powerpoint/2010/main" val="3845403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1472339" y="5114441"/>
            <a:ext cx="418454" cy="74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2339" y="5858359"/>
            <a:ext cx="7098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Result of Alloy evaluating the expression. Bill works at Apple, John works at Google, Mary works at Oracle</a:t>
            </a:r>
          </a:p>
        </p:txBody>
      </p:sp>
      <p:cxnSp>
        <p:nvCxnSpPr>
          <p:cNvPr id="7" name="Connector: Elbow 6"/>
          <p:cNvCxnSpPr/>
          <p:nvPr/>
        </p:nvCxnSpPr>
        <p:spPr>
          <a:xfrm rot="10800000">
            <a:off x="1332858" y="4602997"/>
            <a:ext cx="4417017" cy="1255362"/>
          </a:xfrm>
          <a:prstGeom prst="bentConnector3">
            <a:avLst>
              <a:gd name="adj1" fmla="val -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634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6276814" y="2743200"/>
            <a:ext cx="480447" cy="122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34373" y="3983064"/>
            <a:ext cx="5517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This is the VIZ (visualization) view. For this tutorial we will just use the Evaluator.</a:t>
            </a:r>
          </a:p>
        </p:txBody>
      </p:sp>
    </p:spTree>
    <p:extLst>
      <p:ext uri="{BB962C8B-B14F-4D97-AF65-F5344CB8AC3E}">
        <p14:creationId xmlns:p14="http://schemas.microsoft.com/office/powerpoint/2010/main" val="1601321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works at Google?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77744" y="2110244"/>
            <a:ext cx="204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employer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96091" y="267620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Google$0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6840" y="2091430"/>
            <a:ext cx="1470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Google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740958" y="2676206"/>
            <a:ext cx="3778143" cy="1218571"/>
            <a:chOff x="668148" y="4983966"/>
            <a:chExt cx="3778143" cy="1218571"/>
          </a:xfrm>
        </p:grpSpPr>
        <p:sp>
          <p:nvSpPr>
            <p:cNvPr id="14" name="Rectangle 13"/>
            <p:cNvSpPr/>
            <p:nvPr/>
          </p:nvSpPr>
          <p:spPr>
            <a:xfrm>
              <a:off x="668149" y="4983966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John$0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8149" y="5407272"/>
              <a:ext cx="1873573" cy="37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Bill$0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8148" y="5830578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Mary$0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72718" y="4983966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Google$0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72718" y="5407272"/>
              <a:ext cx="1873573" cy="37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Apple$0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72717" y="5830578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Oracle$0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0487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works at Google?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77744" y="2110244"/>
            <a:ext cx="204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employer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70856" y="4625836"/>
            <a:ext cx="3009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employer.Google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96091" y="267620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Google$0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6840" y="2091430"/>
            <a:ext cx="1470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Google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740958" y="2676206"/>
            <a:ext cx="3778143" cy="1218571"/>
            <a:chOff x="668148" y="4983966"/>
            <a:chExt cx="3778143" cy="1218571"/>
          </a:xfrm>
        </p:grpSpPr>
        <p:sp>
          <p:nvSpPr>
            <p:cNvPr id="14" name="Rectangle 13"/>
            <p:cNvSpPr/>
            <p:nvPr/>
          </p:nvSpPr>
          <p:spPr>
            <a:xfrm>
              <a:off x="668149" y="4983966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John$0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8149" y="5407272"/>
              <a:ext cx="1873573" cy="37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Bill$0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8148" y="5830578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Mary$0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72718" y="4983966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Google$0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72718" y="5407272"/>
              <a:ext cx="1873573" cy="37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Apple$0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72717" y="5830578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Oracle$0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732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038387" y="5672381"/>
            <a:ext cx="743918" cy="35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64589" y="6032097"/>
            <a:ext cx="7981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Result of Alloy evaluating the expression. John works at Google</a:t>
            </a:r>
          </a:p>
        </p:txBody>
      </p:sp>
      <p:cxnSp>
        <p:nvCxnSpPr>
          <p:cNvPr id="7" name="Connector: Elbow 6"/>
          <p:cNvCxnSpPr/>
          <p:nvPr/>
        </p:nvCxnSpPr>
        <p:spPr>
          <a:xfrm rot="10800000">
            <a:off x="1332859" y="5292673"/>
            <a:ext cx="4386016" cy="739425"/>
          </a:xfrm>
          <a:prstGeom prst="bentConnector3">
            <a:avLst>
              <a:gd name="adj1" fmla="val 1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29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8346" y="5825946"/>
            <a:ext cx="2033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John.employer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navigation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12077" y="3412102"/>
            <a:ext cx="204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employer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36634" y="397806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John$0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70371" y="3393289"/>
            <a:ext cx="1006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John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275291" y="3978064"/>
            <a:ext cx="3778143" cy="1218571"/>
            <a:chOff x="668148" y="4983966"/>
            <a:chExt cx="3778143" cy="1218571"/>
          </a:xfrm>
        </p:grpSpPr>
        <p:sp>
          <p:nvSpPr>
            <p:cNvPr id="18" name="Rectangle 17"/>
            <p:cNvSpPr/>
            <p:nvPr/>
          </p:nvSpPr>
          <p:spPr>
            <a:xfrm>
              <a:off x="668149" y="4983966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John$0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8149" y="5407272"/>
              <a:ext cx="1873573" cy="37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Bill$0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8148" y="5830578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Mary$0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72718" y="4983966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Google$0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72718" y="5407272"/>
              <a:ext cx="1873573" cy="37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Apple$0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72717" y="5830578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Oracle$0</a:t>
              </a:r>
            </a:p>
          </p:txBody>
        </p:sp>
      </p:grpSp>
      <p:sp>
        <p:nvSpPr>
          <p:cNvPr id="24" name="Oval 23"/>
          <p:cNvSpPr/>
          <p:nvPr/>
        </p:nvSpPr>
        <p:spPr>
          <a:xfrm>
            <a:off x="4087697" y="37505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/>
          <p:cNvSpPr/>
          <p:nvPr/>
        </p:nvSpPr>
        <p:spPr>
          <a:xfrm>
            <a:off x="2570371" y="2650210"/>
            <a:ext cx="4687482" cy="573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38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2212" y="5457016"/>
            <a:ext cx="2296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Employer.Google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72212" y="2931654"/>
            <a:ext cx="204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employer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7158085" y="349761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Google$0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98834" y="2912840"/>
            <a:ext cx="1470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Google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35426" y="3497616"/>
            <a:ext cx="3778143" cy="1218571"/>
            <a:chOff x="668148" y="4983966"/>
            <a:chExt cx="3778143" cy="1218571"/>
          </a:xfrm>
        </p:grpSpPr>
        <p:sp>
          <p:nvSpPr>
            <p:cNvPr id="7" name="Rectangle 6"/>
            <p:cNvSpPr/>
            <p:nvPr/>
          </p:nvSpPr>
          <p:spPr>
            <a:xfrm>
              <a:off x="668149" y="4983966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John$0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68149" y="5407272"/>
              <a:ext cx="1873573" cy="37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Bill$0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68148" y="5830578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Mary$0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72718" y="4983966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Google$0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72718" y="5407272"/>
              <a:ext cx="1873573" cy="37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Apple$0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72717" y="5830578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Oracle$0</a:t>
              </a:r>
            </a:p>
          </p:txBody>
        </p:sp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Backward navigation</a:t>
            </a:r>
          </a:p>
        </p:txBody>
      </p:sp>
      <p:sp>
        <p:nvSpPr>
          <p:cNvPr id="14" name="Oval 13"/>
          <p:cNvSpPr/>
          <p:nvPr/>
        </p:nvSpPr>
        <p:spPr>
          <a:xfrm>
            <a:off x="6939386" y="328564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 flipH="1">
            <a:off x="3407389" y="2416859"/>
            <a:ext cx="4687482" cy="573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90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Transpose operator ~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6702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 transpose of a binary relation is the flipping of the columns: the second column becomes the first, the first column becomes the second.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4375" y="3582583"/>
            <a:ext cx="204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employer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47589" y="4148545"/>
            <a:ext cx="3778143" cy="1218571"/>
            <a:chOff x="668148" y="4983966"/>
            <a:chExt cx="3778143" cy="1218571"/>
          </a:xfrm>
        </p:grpSpPr>
        <p:sp>
          <p:nvSpPr>
            <p:cNvPr id="7" name="Rectangle 6"/>
            <p:cNvSpPr/>
            <p:nvPr/>
          </p:nvSpPr>
          <p:spPr>
            <a:xfrm>
              <a:off x="668149" y="4983966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John$0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68149" y="5407272"/>
              <a:ext cx="1873573" cy="37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Bill$0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68148" y="5830578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Mary$0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72718" y="4983966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Google$0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72718" y="5407272"/>
              <a:ext cx="1873573" cy="37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Apple$0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72717" y="5830578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Oracle$0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960802" y="3582583"/>
            <a:ext cx="204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~employer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50851" y="414854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John$0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50851" y="4571851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Bill$0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50850" y="4995157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Mary$0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46281" y="414854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Google$0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46281" y="4571851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Apple$0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46280" y="4995157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Oracle$0</a:t>
            </a:r>
          </a:p>
        </p:txBody>
      </p:sp>
    </p:spTree>
    <p:extLst>
      <p:ext uri="{BB962C8B-B14F-4D97-AF65-F5344CB8AC3E}">
        <p14:creationId xmlns:p14="http://schemas.microsoft.com/office/powerpoint/2010/main" val="4109077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1900" y="1846773"/>
            <a:ext cx="204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employer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437773" y="241273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Google$0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78522" y="1827959"/>
            <a:ext cx="1470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Google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315115" y="241273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John$0</a:t>
            </a:r>
          </a:p>
        </p:txBody>
      </p:sp>
      <p:sp>
        <p:nvSpPr>
          <p:cNvPr id="9" name="Rectangle 8"/>
          <p:cNvSpPr/>
          <p:nvPr/>
        </p:nvSpPr>
        <p:spPr>
          <a:xfrm>
            <a:off x="1315115" y="2836041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Bill$0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15114" y="3259347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Mary$0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19684" y="241273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Google$0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19684" y="2836041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Apple$0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19683" y="3259347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Oracle$0</a:t>
            </a:r>
          </a:p>
        </p:txBody>
      </p:sp>
      <p:sp>
        <p:nvSpPr>
          <p:cNvPr id="14" name="Oval 13"/>
          <p:cNvSpPr/>
          <p:nvPr/>
        </p:nvSpPr>
        <p:spPr>
          <a:xfrm>
            <a:off x="5219074" y="220076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quals 14"/>
          <p:cNvSpPr/>
          <p:nvPr/>
        </p:nvSpPr>
        <p:spPr>
          <a:xfrm>
            <a:off x="7849264" y="2444506"/>
            <a:ext cx="836908" cy="30841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224090" y="238096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John$0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15114" y="536143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Google$0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55863" y="4776659"/>
            <a:ext cx="1470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Google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86998" y="4806676"/>
            <a:ext cx="204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~employer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77047" y="5372638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John$0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77047" y="5795944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Bill$0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577046" y="621925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Mary$0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72477" y="5372638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Google$0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72477" y="5795944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Apple$0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672476" y="621925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Oracle$0</a:t>
            </a:r>
          </a:p>
        </p:txBody>
      </p:sp>
      <p:sp>
        <p:nvSpPr>
          <p:cNvPr id="26" name="Oval 25"/>
          <p:cNvSpPr/>
          <p:nvPr/>
        </p:nvSpPr>
        <p:spPr>
          <a:xfrm>
            <a:off x="3356698" y="515836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quals 26"/>
          <p:cNvSpPr/>
          <p:nvPr/>
        </p:nvSpPr>
        <p:spPr>
          <a:xfrm>
            <a:off x="7849264" y="5372638"/>
            <a:ext cx="836908" cy="30841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224089" y="530909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John$0</a:t>
            </a:r>
          </a:p>
        </p:txBody>
      </p:sp>
    </p:spTree>
    <p:extLst>
      <p:ext uri="{BB962C8B-B14F-4D97-AF65-F5344CB8AC3E}">
        <p14:creationId xmlns:p14="http://schemas.microsoft.com/office/powerpoint/2010/main" val="327447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0978" y="1242339"/>
            <a:ext cx="204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employer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035535" y="1808302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John$0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69272" y="1223526"/>
            <a:ext cx="1006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John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174192" y="1808301"/>
            <a:ext cx="3778143" cy="1218571"/>
            <a:chOff x="668148" y="4983966"/>
            <a:chExt cx="3778143" cy="1218571"/>
          </a:xfrm>
        </p:grpSpPr>
        <p:sp>
          <p:nvSpPr>
            <p:cNvPr id="8" name="Rectangle 7"/>
            <p:cNvSpPr/>
            <p:nvPr/>
          </p:nvSpPr>
          <p:spPr>
            <a:xfrm>
              <a:off x="668149" y="4983966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John$0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68149" y="5407272"/>
              <a:ext cx="1873573" cy="37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Bill$0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8148" y="5830578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Mary$0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72718" y="4983966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Google$0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72718" y="5407272"/>
              <a:ext cx="1873573" cy="37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Apple$0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72717" y="5830578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Oracle$0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3035535" y="2417736"/>
            <a:ext cx="653062" cy="1239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31021" y="3664242"/>
            <a:ext cx="2386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Singleton relation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7133866" y="3301139"/>
            <a:ext cx="491300" cy="96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34474" y="4262034"/>
            <a:ext cx="2017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Binary relation</a:t>
            </a:r>
          </a:p>
        </p:txBody>
      </p:sp>
    </p:spTree>
    <p:extLst>
      <p:ext uri="{BB962C8B-B14F-4D97-AF65-F5344CB8AC3E}">
        <p14:creationId xmlns:p14="http://schemas.microsoft.com/office/powerpoint/2010/main" val="39929605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is the occupant of Room$1 at Time$2?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71493" y="1707289"/>
            <a:ext cx="204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occupant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36252" y="2292064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7465" y="1769756"/>
            <a:ext cx="2051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FrontDesk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34708" y="227325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34708" y="269655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34707" y="311986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39277" y="227325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39277" y="269655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39276" y="311986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843846" y="227325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843846" y="269655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843845" y="311986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130138" y="227325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114640" y="269655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30137" y="311986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34709" y="351090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034709" y="393420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34708" y="435751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939278" y="351090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939278" y="393420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939277" y="435751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843847" y="351090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843847" y="393420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843846" y="435751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130139" y="351090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114641" y="393420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30138" y="435751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034707" y="477180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034707" y="519510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34706" y="561841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939276" y="477180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939276" y="519510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939275" y="561841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843845" y="477180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843845" y="519510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843844" y="561841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130137" y="477180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114639" y="519510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130136" y="561841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</p:spTree>
    <p:extLst>
      <p:ext uri="{BB962C8B-B14F-4D97-AF65-F5344CB8AC3E}">
        <p14:creationId xmlns:p14="http://schemas.microsoft.com/office/powerpoint/2010/main" val="12827621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is the occupant of Room$1 at Time$2?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71493" y="1707289"/>
            <a:ext cx="204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occupant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36252" y="2292064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FrontDesk$0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7465" y="1769756"/>
            <a:ext cx="2051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>
                    <a:lumMod val="65000"/>
                  </a:schemeClr>
                </a:solidFill>
              </a:rPr>
              <a:t>FrontDesk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130138" y="2273251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FrontDesk$0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114640" y="2696557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FrontDesk$0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30137" y="3119863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FrontDesk$0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130139" y="3510903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FrontDesk$0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114641" y="3934209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FrontDesk$0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30138" y="4357515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FrontDesk$0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130137" y="4771801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FrontDesk$0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114639" y="5195107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FrontDesk$0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130136" y="5618413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FrontDesk$0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130136" y="6102477"/>
            <a:ext cx="3527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FrontDesk.occupant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034708" y="227325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034708" y="269655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034707" y="311986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939277" y="227325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939277" y="269655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939276" y="311986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843846" y="227325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843846" y="269655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843845" y="311986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034709" y="351090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034709" y="393420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034708" y="435751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939278" y="351090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939278" y="393420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939277" y="435751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843847" y="351090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843847" y="393420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843846" y="435751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034707" y="477180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Room$2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034707" y="519510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Room$2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034706" y="561841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939276" y="477180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939276" y="519510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939275" y="561841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843845" y="477180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843845" y="519510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8843844" y="561841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Time$2</a:t>
            </a:r>
          </a:p>
        </p:txBody>
      </p:sp>
    </p:spTree>
    <p:extLst>
      <p:ext uri="{BB962C8B-B14F-4D97-AF65-F5344CB8AC3E}">
        <p14:creationId xmlns:p14="http://schemas.microsoft.com/office/powerpoint/2010/main" val="872774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is the occupant of Room$1 at Time$2?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34708" y="2273251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Room$0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34708" y="2696557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Room$0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34707" y="3119863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Room$0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39277" y="2273251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Guest$2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39277" y="2696557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Guest$2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39276" y="3119863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Guest$2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843846" y="2273251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Time$0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843846" y="2696557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Time$1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843845" y="3119863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Time$2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34709" y="3510903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Room$1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034709" y="3934209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Room$1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34708" y="4357515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Room$1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034707" y="4771801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Room$2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034707" y="5195107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Room$2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34706" y="5618413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Room$2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939276" y="4771801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Guest$0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939276" y="5195107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Guest$0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939275" y="5618413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Guest$0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843845" y="4771801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Time$0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843845" y="5195107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Time$1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843844" y="5618413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Time$2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130136" y="6102477"/>
            <a:ext cx="5378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Room$1.(FrontDesk.occupant)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939278" y="351090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939278" y="393420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939277" y="435751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843847" y="351090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843847" y="393420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843846" y="435751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Time$2</a:t>
            </a:r>
          </a:p>
        </p:txBody>
      </p:sp>
    </p:spTree>
    <p:extLst>
      <p:ext uri="{BB962C8B-B14F-4D97-AF65-F5344CB8AC3E}">
        <p14:creationId xmlns:p14="http://schemas.microsoft.com/office/powerpoint/2010/main" val="15431000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is the occupant of Room$1 at Time$2?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939278" y="3510903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Guest$1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939278" y="3934209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Guest$1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843847" y="3510903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Time$0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843847" y="3934209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Time$1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843846" y="4357515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Time$2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130136" y="6102477"/>
            <a:ext cx="6684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Room$1.(FrontDesk.occupant).Time$2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939277" y="435751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Guest$1</a:t>
            </a:r>
          </a:p>
        </p:txBody>
      </p:sp>
    </p:spTree>
    <p:extLst>
      <p:ext uri="{BB962C8B-B14F-4D97-AF65-F5344CB8AC3E}">
        <p14:creationId xmlns:p14="http://schemas.microsoft.com/office/powerpoint/2010/main" val="6891730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756" y="226794"/>
            <a:ext cx="11668932" cy="1325563"/>
          </a:xfrm>
        </p:spPr>
        <p:txBody>
          <a:bodyPr/>
          <a:lstStyle/>
          <a:p>
            <a:r>
              <a:rPr lang="en-US"/>
              <a:t>Recap: Who is the occupant of Room$1 at Time$2?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71493" y="1707289"/>
            <a:ext cx="204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occupant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36252" y="2292064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7465" y="1769756"/>
            <a:ext cx="2051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FrontDesk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130136" y="6102477"/>
            <a:ext cx="6591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Room$1.(FrontDesk.occupant).Time$2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034708" y="227325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034708" y="269655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034707" y="311986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939277" y="227325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939277" y="269655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939276" y="311986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843846" y="227325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843846" y="269655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843845" y="311986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130138" y="227325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114640" y="269655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130137" y="311986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034709" y="351090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034709" y="393420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034708" y="435751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939278" y="351090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939278" y="393420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939277" y="435751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Guest$1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843847" y="351090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843847" y="393420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843846" y="435751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130139" y="351090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114641" y="393420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130138" y="435751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034707" y="477180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Room$2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034707" y="519510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034706" y="561841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Room$2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939276" y="477180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939276" y="519510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939275" y="561841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Guest$0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843845" y="477180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843845" y="519510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Time$1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843844" y="561841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Time$2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130137" y="477180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114639" y="519510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130136" y="561841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FrontDesk$0</a:t>
            </a:r>
          </a:p>
        </p:txBody>
      </p:sp>
      <p:cxnSp>
        <p:nvCxnSpPr>
          <p:cNvPr id="4" name="Straight Arrow Connector 3"/>
          <p:cNvCxnSpPr>
            <a:endCxn id="51" idx="1"/>
          </p:cNvCxnSpPr>
          <p:nvPr/>
        </p:nvCxnSpPr>
        <p:spPr>
          <a:xfrm>
            <a:off x="1704814" y="5804392"/>
            <a:ext cx="1425322" cy="590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445" y="4264051"/>
            <a:ext cx="2803380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Alloy expression that navigates through the relations to obtain the answer</a:t>
            </a:r>
          </a:p>
        </p:txBody>
      </p:sp>
    </p:spTree>
    <p:extLst>
      <p:ext uri="{BB962C8B-B14F-4D97-AF65-F5344CB8AC3E}">
        <p14:creationId xmlns:p14="http://schemas.microsoft.com/office/powerpoint/2010/main" val="42163763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90" b="7118"/>
          <a:stretch/>
        </p:blipFill>
        <p:spPr>
          <a:xfrm>
            <a:off x="46494" y="294468"/>
            <a:ext cx="12083512" cy="636980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689315" y="1317356"/>
            <a:ext cx="449451" cy="230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90793" y="3657600"/>
            <a:ext cx="2850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Select File &gt;&gt; Open …</a:t>
            </a:r>
          </a:p>
        </p:txBody>
      </p:sp>
    </p:spTree>
    <p:extLst>
      <p:ext uri="{BB962C8B-B14F-4D97-AF65-F5344CB8AC3E}">
        <p14:creationId xmlns:p14="http://schemas.microsoft.com/office/powerpoint/2010/main" val="7717285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327" y="1060423"/>
            <a:ext cx="5562600" cy="408622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3750590" y="1937288"/>
            <a:ext cx="418454" cy="139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50590" y="3436143"/>
            <a:ext cx="8038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Select Hotel-operation.als (in examples/navigation/example02)</a:t>
            </a:r>
          </a:p>
        </p:txBody>
      </p:sp>
    </p:spTree>
    <p:extLst>
      <p:ext uri="{BB962C8B-B14F-4D97-AF65-F5344CB8AC3E}">
        <p14:creationId xmlns:p14="http://schemas.microsoft.com/office/powerpoint/2010/main" val="12602581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2169762" y="774915"/>
            <a:ext cx="1007390" cy="2650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929179" y="3533613"/>
            <a:ext cx="8355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Select Execute &gt;&gt; Run Show for exactly 3 Time, exactly 3 Room, …</a:t>
            </a:r>
          </a:p>
        </p:txBody>
      </p:sp>
    </p:spTree>
    <p:extLst>
      <p:ext uri="{BB962C8B-B14F-4D97-AF65-F5344CB8AC3E}">
        <p14:creationId xmlns:p14="http://schemas.microsoft.com/office/powerpoint/2010/main" val="23631315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38125"/>
            <a:ext cx="12058650" cy="638175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6571283" y="4990455"/>
            <a:ext cx="0" cy="60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307810" y="5599221"/>
            <a:ext cx="226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Click on Instance</a:t>
            </a:r>
          </a:p>
        </p:txBody>
      </p:sp>
    </p:spTree>
    <p:extLst>
      <p:ext uri="{BB962C8B-B14F-4D97-AF65-F5344CB8AC3E}">
        <p14:creationId xmlns:p14="http://schemas.microsoft.com/office/powerpoint/2010/main" val="3878592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2386739" y="1146876"/>
            <a:ext cx="185980" cy="210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38767" y="3254646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Click on Evaluator</a:t>
            </a:r>
          </a:p>
        </p:txBody>
      </p:sp>
    </p:spTree>
    <p:extLst>
      <p:ext uri="{BB962C8B-B14F-4D97-AF65-F5344CB8AC3E}">
        <p14:creationId xmlns:p14="http://schemas.microsoft.com/office/powerpoint/2010/main" val="70353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Relation</a:t>
            </a:r>
            <a:r>
              <a:rPr lang="en-US"/>
              <a:t> means table</a:t>
            </a:r>
          </a:p>
          <a:p>
            <a:r>
              <a:rPr lang="en-US" b="1"/>
              <a:t>Singleton relation </a:t>
            </a:r>
            <a:r>
              <a:rPr lang="en-US"/>
              <a:t>means a table with one column and one row</a:t>
            </a:r>
          </a:p>
          <a:p>
            <a:r>
              <a:rPr lang="en-US" b="1"/>
              <a:t>Binary relation </a:t>
            </a:r>
            <a:r>
              <a:rPr lang="en-US"/>
              <a:t>means a table with two columns</a:t>
            </a:r>
          </a:p>
          <a:p>
            <a:r>
              <a:rPr lang="en-US" b="1"/>
              <a:t>Set</a:t>
            </a:r>
            <a:r>
              <a:rPr lang="en-US"/>
              <a:t> means a table with one column and multiple rows</a:t>
            </a:r>
          </a:p>
          <a:p>
            <a:r>
              <a:rPr lang="en-US" b="1"/>
              <a:t>Ternary relation </a:t>
            </a:r>
            <a:r>
              <a:rPr lang="en-US"/>
              <a:t>means a table with three columns</a:t>
            </a:r>
          </a:p>
        </p:txBody>
      </p:sp>
    </p:spTree>
    <p:extLst>
      <p:ext uri="{BB962C8B-B14F-4D97-AF65-F5344CB8AC3E}">
        <p14:creationId xmlns:p14="http://schemas.microsoft.com/office/powerpoint/2010/main" val="7337323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821411" y="1937288"/>
            <a:ext cx="867904" cy="113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21410" y="3068664"/>
            <a:ext cx="2705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Type this expression</a:t>
            </a:r>
          </a:p>
        </p:txBody>
      </p:sp>
    </p:spTree>
    <p:extLst>
      <p:ext uri="{BB962C8B-B14F-4D97-AF65-F5344CB8AC3E}">
        <p14:creationId xmlns:p14="http://schemas.microsoft.com/office/powerpoint/2010/main" val="7895906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3437" y="3828082"/>
            <a:ext cx="9237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Alloy evaluated the expression and this is the result (a singleton relation)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332854" y="2076773"/>
            <a:ext cx="3936570" cy="175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7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635431" y="2634712"/>
            <a:ext cx="867904" cy="113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35430" y="3766088"/>
            <a:ext cx="2705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Type this expression</a:t>
            </a:r>
          </a:p>
        </p:txBody>
      </p:sp>
    </p:spTree>
    <p:extLst>
      <p:ext uri="{BB962C8B-B14F-4D97-AF65-F5344CB8AC3E}">
        <p14:creationId xmlns:p14="http://schemas.microsoft.com/office/powerpoint/2010/main" val="22617689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1924" y="5377912"/>
            <a:ext cx="9887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Alloy evaluated the expression and this is the result (a quaternary relation)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471620" y="4138047"/>
            <a:ext cx="1906292" cy="123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6833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1410347" y="4711485"/>
            <a:ext cx="867904" cy="113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10346" y="5842861"/>
            <a:ext cx="2705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Type this expression</a:t>
            </a:r>
          </a:p>
        </p:txBody>
      </p:sp>
    </p:spTree>
    <p:extLst>
      <p:ext uri="{BB962C8B-B14F-4D97-AF65-F5344CB8AC3E}">
        <p14:creationId xmlns:p14="http://schemas.microsoft.com/office/powerpoint/2010/main" val="37422547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6941" y="5749871"/>
            <a:ext cx="9887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Alloy evaluated the expression and this is the result (a singleton relation)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100380" y="4788976"/>
            <a:ext cx="4122549" cy="96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1748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2836188" y="5221286"/>
            <a:ext cx="1348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84541" y="4990454"/>
            <a:ext cx="2705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Type this expression</a:t>
            </a:r>
          </a:p>
        </p:txBody>
      </p:sp>
    </p:spTree>
    <p:extLst>
      <p:ext uri="{BB962C8B-B14F-4D97-AF65-F5344CB8AC3E}">
        <p14:creationId xmlns:p14="http://schemas.microsoft.com/office/powerpoint/2010/main" val="6712790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1115878" y="5470902"/>
            <a:ext cx="302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38046" y="5253925"/>
            <a:ext cx="5124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Same result as the previous expression!</a:t>
            </a:r>
          </a:p>
        </p:txBody>
      </p:sp>
    </p:spTree>
    <p:extLst>
      <p:ext uri="{BB962C8B-B14F-4D97-AF65-F5344CB8AC3E}">
        <p14:creationId xmlns:p14="http://schemas.microsoft.com/office/powerpoint/2010/main" val="3349668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7695" y="1452987"/>
            <a:ext cx="6591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Room$1.(FrontDesk.occupant).Time$2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23038" y="4689546"/>
            <a:ext cx="6593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FrontDesk.occupant[Room$1].Time$2</a:t>
            </a:r>
          </a:p>
        </p:txBody>
      </p:sp>
      <p:sp>
        <p:nvSpPr>
          <p:cNvPr id="4" name="Arrow: Up-Down 3"/>
          <p:cNvSpPr/>
          <p:nvPr/>
        </p:nvSpPr>
        <p:spPr>
          <a:xfrm>
            <a:off x="5455404" y="2130750"/>
            <a:ext cx="728420" cy="246580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48633" y="3024333"/>
            <a:ext cx="1501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30709511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Box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407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 box operator [ ] is semantically identical to join, but takes its arguments in a different order. The expression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4265" y="2774196"/>
            <a:ext cx="106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e1 [e2]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344349"/>
            <a:ext cx="10515600" cy="514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has the same meaning as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4264" y="3981421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e2.e1</a:t>
            </a:r>
          </a:p>
        </p:txBody>
      </p:sp>
    </p:spTree>
    <p:extLst>
      <p:ext uri="{BB962C8B-B14F-4D97-AF65-F5344CB8AC3E}">
        <p14:creationId xmlns:p14="http://schemas.microsoft.com/office/powerpoint/2010/main" val="23699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0788" y="2347585"/>
            <a:ext cx="2654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John.employer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207431" y="2792875"/>
            <a:ext cx="0" cy="74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18524" y="3533613"/>
            <a:ext cx="1813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join operator</a:t>
            </a:r>
          </a:p>
        </p:txBody>
      </p:sp>
    </p:spTree>
    <p:extLst>
      <p:ext uri="{BB962C8B-B14F-4D97-AF65-F5344CB8AC3E}">
        <p14:creationId xmlns:p14="http://schemas.microsoft.com/office/powerpoint/2010/main" val="7172815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 precedence: dot &gt;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561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Dot binds more tightly than box, so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3268" y="2371241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a.b.c [d]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916857"/>
            <a:ext cx="10515600" cy="545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is evaluated as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3268" y="3546424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(a.b.c) [d]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092040"/>
            <a:ext cx="10515600" cy="545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which is equivalent to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23268" y="4637656"/>
            <a:ext cx="120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d.(a.b.c)</a:t>
            </a:r>
          </a:p>
        </p:txBody>
      </p:sp>
    </p:spTree>
    <p:extLst>
      <p:ext uri="{BB962C8B-B14F-4D97-AF65-F5344CB8AC3E}">
        <p14:creationId xmlns:p14="http://schemas.microsoft.com/office/powerpoint/2010/main" val="30290649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processes can Process$0 reach?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7789" y="2451208"/>
            <a:ext cx="96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succ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51684" y="30171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51684" y="344047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51683" y="3863782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47114" y="30171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31616" y="344047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347113" y="3863782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</p:spTree>
    <p:extLst>
      <p:ext uri="{BB962C8B-B14F-4D97-AF65-F5344CB8AC3E}">
        <p14:creationId xmlns:p14="http://schemas.microsoft.com/office/powerpoint/2010/main" val="29490785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processes can Process$0 reach?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7789" y="2451208"/>
            <a:ext cx="96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succ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51684" y="30171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51684" y="344047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51683" y="3863782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47114" y="30171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31616" y="344047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347113" y="3863782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4401516" y="3138469"/>
            <a:ext cx="1580950" cy="970141"/>
          </a:xfrm>
          <a:custGeom>
            <a:avLst/>
            <a:gdLst>
              <a:gd name="connsiteX0" fmla="*/ 418457 w 1580950"/>
              <a:gd name="connsiteY0" fmla="*/ 85178 h 970141"/>
              <a:gd name="connsiteX1" fmla="*/ 1472342 w 1580950"/>
              <a:gd name="connsiteY1" fmla="*/ 69680 h 970141"/>
              <a:gd name="connsiteX2" fmla="*/ 92992 w 1580950"/>
              <a:gd name="connsiteY2" fmla="*/ 844595 h 970141"/>
              <a:gd name="connsiteX3" fmla="*/ 1580830 w 1580950"/>
              <a:gd name="connsiteY3" fmla="*/ 937585 h 970141"/>
              <a:gd name="connsiteX4" fmla="*/ 3 w 1580950"/>
              <a:gd name="connsiteY4" fmla="*/ 519131 h 970141"/>
              <a:gd name="connsiteX5" fmla="*/ 1565331 w 1580950"/>
              <a:gd name="connsiteY5" fmla="*/ 519131 h 970141"/>
              <a:gd name="connsiteX6" fmla="*/ 340965 w 1580950"/>
              <a:gd name="connsiteY6" fmla="*/ 193667 h 97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0950" h="970141">
                <a:moveTo>
                  <a:pt x="418457" y="85178"/>
                </a:moveTo>
                <a:cubicBezTo>
                  <a:pt x="972521" y="14144"/>
                  <a:pt x="1526586" y="-56890"/>
                  <a:pt x="1472342" y="69680"/>
                </a:cubicBezTo>
                <a:cubicBezTo>
                  <a:pt x="1418098" y="196250"/>
                  <a:pt x="74911" y="699944"/>
                  <a:pt x="92992" y="844595"/>
                </a:cubicBezTo>
                <a:cubicBezTo>
                  <a:pt x="111073" y="989246"/>
                  <a:pt x="1596328" y="991829"/>
                  <a:pt x="1580830" y="937585"/>
                </a:cubicBezTo>
                <a:cubicBezTo>
                  <a:pt x="1565332" y="883341"/>
                  <a:pt x="2586" y="588873"/>
                  <a:pt x="3" y="519131"/>
                </a:cubicBezTo>
                <a:cubicBezTo>
                  <a:pt x="-2580" y="449389"/>
                  <a:pt x="1508504" y="573375"/>
                  <a:pt x="1565331" y="519131"/>
                </a:cubicBezTo>
                <a:cubicBezTo>
                  <a:pt x="1622158" y="464887"/>
                  <a:pt x="981561" y="329277"/>
                  <a:pt x="340965" y="19366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424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processes can Process$0 reach?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7789" y="2451208"/>
            <a:ext cx="96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succ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51684" y="30171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51684" y="344047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51683" y="3863782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47114" y="30171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31616" y="344047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347113" y="3863782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4401516" y="3138469"/>
            <a:ext cx="1580950" cy="970141"/>
          </a:xfrm>
          <a:custGeom>
            <a:avLst/>
            <a:gdLst>
              <a:gd name="connsiteX0" fmla="*/ 418457 w 1580950"/>
              <a:gd name="connsiteY0" fmla="*/ 85178 h 970141"/>
              <a:gd name="connsiteX1" fmla="*/ 1472342 w 1580950"/>
              <a:gd name="connsiteY1" fmla="*/ 69680 h 970141"/>
              <a:gd name="connsiteX2" fmla="*/ 92992 w 1580950"/>
              <a:gd name="connsiteY2" fmla="*/ 844595 h 970141"/>
              <a:gd name="connsiteX3" fmla="*/ 1580830 w 1580950"/>
              <a:gd name="connsiteY3" fmla="*/ 937585 h 970141"/>
              <a:gd name="connsiteX4" fmla="*/ 3 w 1580950"/>
              <a:gd name="connsiteY4" fmla="*/ 519131 h 970141"/>
              <a:gd name="connsiteX5" fmla="*/ 1565331 w 1580950"/>
              <a:gd name="connsiteY5" fmla="*/ 519131 h 970141"/>
              <a:gd name="connsiteX6" fmla="*/ 340965 w 1580950"/>
              <a:gd name="connsiteY6" fmla="*/ 193667 h 97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0950" h="970141">
                <a:moveTo>
                  <a:pt x="418457" y="85178"/>
                </a:moveTo>
                <a:cubicBezTo>
                  <a:pt x="972521" y="14144"/>
                  <a:pt x="1526586" y="-56890"/>
                  <a:pt x="1472342" y="69680"/>
                </a:cubicBezTo>
                <a:cubicBezTo>
                  <a:pt x="1418098" y="196250"/>
                  <a:pt x="74911" y="699944"/>
                  <a:pt x="92992" y="844595"/>
                </a:cubicBezTo>
                <a:cubicBezTo>
                  <a:pt x="111073" y="989246"/>
                  <a:pt x="1596328" y="991829"/>
                  <a:pt x="1580830" y="937585"/>
                </a:cubicBezTo>
                <a:cubicBezTo>
                  <a:pt x="1565332" y="883341"/>
                  <a:pt x="2586" y="588873"/>
                  <a:pt x="3" y="519131"/>
                </a:cubicBezTo>
                <a:cubicBezTo>
                  <a:pt x="-2580" y="449389"/>
                  <a:pt x="1508504" y="573375"/>
                  <a:pt x="1565331" y="519131"/>
                </a:cubicBezTo>
                <a:cubicBezTo>
                  <a:pt x="1622158" y="464887"/>
                  <a:pt x="981561" y="329277"/>
                  <a:pt x="340965" y="19366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76773" y="4833923"/>
            <a:ext cx="6602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Process$0 can directly reach Process$2, which can reach Process$1, which can reach Process$0. So, Process$0 can reach all processes, including itself.</a:t>
            </a:r>
          </a:p>
        </p:txBody>
      </p:sp>
    </p:spTree>
    <p:extLst>
      <p:ext uri="{BB962C8B-B14F-4D97-AF65-F5344CB8AC3E}">
        <p14:creationId xmlns:p14="http://schemas.microsoft.com/office/powerpoint/2010/main" val="31015723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7789" y="2451208"/>
            <a:ext cx="96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succ</a:t>
            </a:r>
          </a:p>
        </p:txBody>
      </p:sp>
      <p:sp>
        <p:nvSpPr>
          <p:cNvPr id="5" name="Rectangle 4"/>
          <p:cNvSpPr/>
          <p:nvPr/>
        </p:nvSpPr>
        <p:spPr>
          <a:xfrm>
            <a:off x="5251684" y="30171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1684" y="344047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1683" y="3863782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8" name="Rectangle 7"/>
          <p:cNvSpPr/>
          <p:nvPr/>
        </p:nvSpPr>
        <p:spPr>
          <a:xfrm>
            <a:off x="3347114" y="30171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9" name="Rectangle 8"/>
          <p:cNvSpPr/>
          <p:nvPr/>
        </p:nvSpPr>
        <p:spPr>
          <a:xfrm>
            <a:off x="3331616" y="344047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47113" y="3863782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55743" y="5063540"/>
            <a:ext cx="6474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 fact, each process can reach all other processes.</a:t>
            </a:r>
          </a:p>
        </p:txBody>
      </p:sp>
    </p:spTree>
    <p:extLst>
      <p:ext uri="{BB962C8B-B14F-4D97-AF65-F5344CB8AC3E}">
        <p14:creationId xmlns:p14="http://schemas.microsoft.com/office/powerpoint/2010/main" val="30381656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83105" y="1720310"/>
            <a:ext cx="1363851" cy="5114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2617" y="3060914"/>
            <a:ext cx="1363851" cy="5114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5" name="Rectangle 4"/>
          <p:cNvSpPr/>
          <p:nvPr/>
        </p:nvSpPr>
        <p:spPr>
          <a:xfrm>
            <a:off x="8183105" y="4401518"/>
            <a:ext cx="1363851" cy="5114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Process$2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183105" y="2231754"/>
            <a:ext cx="493363" cy="8291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183105" y="3577525"/>
            <a:ext cx="337087" cy="8239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/>
          <p:cNvSpPr/>
          <p:nvPr/>
        </p:nvSpPr>
        <p:spPr>
          <a:xfrm>
            <a:off x="9082007" y="2247253"/>
            <a:ext cx="590167" cy="2138766"/>
          </a:xfrm>
          <a:custGeom>
            <a:avLst/>
            <a:gdLst>
              <a:gd name="connsiteX0" fmla="*/ 0 w 590167"/>
              <a:gd name="connsiteY0" fmla="*/ 2138766 h 2138766"/>
              <a:gd name="connsiteX1" fmla="*/ 588936 w 590167"/>
              <a:gd name="connsiteY1" fmla="*/ 1038386 h 2138766"/>
              <a:gd name="connsiteX2" fmla="*/ 123987 w 590167"/>
              <a:gd name="connsiteY2" fmla="*/ 0 h 213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167" h="2138766">
                <a:moveTo>
                  <a:pt x="0" y="2138766"/>
                </a:moveTo>
                <a:cubicBezTo>
                  <a:pt x="284135" y="1766806"/>
                  <a:pt x="568271" y="1394847"/>
                  <a:pt x="588936" y="1038386"/>
                </a:cubicBezTo>
                <a:cubicBezTo>
                  <a:pt x="609601" y="681925"/>
                  <a:pt x="366794" y="340962"/>
                  <a:pt x="123987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75979" y="1862272"/>
            <a:ext cx="96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succ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59874" y="2428234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59874" y="2851540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59873" y="327484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55304" y="2428234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39806" y="2851540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55303" y="327484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40696" y="240103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succ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30914" y="374163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succ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657814" y="305708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succ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95814" y="5585736"/>
            <a:ext cx="4887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The processes have a cylic topology.</a:t>
            </a:r>
          </a:p>
        </p:txBody>
      </p:sp>
    </p:spTree>
    <p:extLst>
      <p:ext uri="{BB962C8B-B14F-4D97-AF65-F5344CB8AC3E}">
        <p14:creationId xmlns:p14="http://schemas.microsoft.com/office/powerpoint/2010/main" val="30758185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1401" y="5110341"/>
            <a:ext cx="2035121" cy="340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processes can Process$0 reach?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7789" y="2451208"/>
            <a:ext cx="96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succ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51684" y="30171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51684" y="344047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51683" y="3863782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47114" y="30171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31616" y="344047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347113" y="3863782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2345" y="5063540"/>
            <a:ext cx="881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Process$0.^succ returns all the processes reachable from Process$0. </a:t>
            </a:r>
          </a:p>
        </p:txBody>
      </p:sp>
    </p:spTree>
    <p:extLst>
      <p:ext uri="{BB962C8B-B14F-4D97-AF65-F5344CB8AC3E}">
        <p14:creationId xmlns:p14="http://schemas.microsoft.com/office/powerpoint/2010/main" val="36098967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38125"/>
            <a:ext cx="12058650" cy="6381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0345" y="4339526"/>
            <a:ext cx="4417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Open Leader-in-Election-Ring.als in the example03 folder. Then select Execute &gt;&gt; Show. Then click on Instance.</a:t>
            </a:r>
          </a:p>
        </p:txBody>
      </p:sp>
    </p:spTree>
    <p:extLst>
      <p:ext uri="{BB962C8B-B14F-4D97-AF65-F5344CB8AC3E}">
        <p14:creationId xmlns:p14="http://schemas.microsoft.com/office/powerpoint/2010/main" val="28170651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389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2789695" y="2030278"/>
            <a:ext cx="1441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40044" y="1799445"/>
            <a:ext cx="2714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The set of processes</a:t>
            </a:r>
          </a:p>
        </p:txBody>
      </p:sp>
    </p:spTree>
    <p:extLst>
      <p:ext uri="{BB962C8B-B14F-4D97-AF65-F5344CB8AC3E}">
        <p14:creationId xmlns:p14="http://schemas.microsoft.com/office/powerpoint/2010/main" val="346904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6511"/>
          </a:xfrm>
        </p:spPr>
        <p:txBody>
          <a:bodyPr/>
          <a:lstStyle/>
          <a:p>
            <a:r>
              <a:rPr lang="en-US"/>
              <a:t>The join operator combines two relations</a:t>
            </a:r>
          </a:p>
          <a:p>
            <a:r>
              <a:rPr lang="en-US"/>
              <a:t>The result of a join is the concatenation of the matching parts of the two relations, minus the matching parts</a:t>
            </a:r>
          </a:p>
        </p:txBody>
      </p:sp>
    </p:spTree>
    <p:extLst>
      <p:ext uri="{BB962C8B-B14F-4D97-AF65-F5344CB8AC3E}">
        <p14:creationId xmlns:p14="http://schemas.microsoft.com/office/powerpoint/2010/main" val="29194667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54065" y="2158533"/>
            <a:ext cx="3245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succ is a binary relation, mapping each process to a process</a:t>
            </a:r>
          </a:p>
        </p:txBody>
      </p:sp>
      <p:sp>
        <p:nvSpPr>
          <p:cNvPr id="3" name="Right Brace 2"/>
          <p:cNvSpPr/>
          <p:nvPr/>
        </p:nvSpPr>
        <p:spPr>
          <a:xfrm>
            <a:off x="3719593" y="2557220"/>
            <a:ext cx="185980" cy="4029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814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00560" y="3282159"/>
            <a:ext cx="3245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^succ is the transitive closure of the binary relation. That is, for each process, the processes it can reach.</a:t>
            </a:r>
          </a:p>
        </p:txBody>
      </p:sp>
      <p:sp>
        <p:nvSpPr>
          <p:cNvPr id="3" name="Right Brace 2"/>
          <p:cNvSpPr/>
          <p:nvPr/>
        </p:nvSpPr>
        <p:spPr>
          <a:xfrm>
            <a:off x="3719593" y="3409624"/>
            <a:ext cx="201478" cy="94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2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Transitive closure operator ^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transitive closure operator is applied to binary relations.</a:t>
            </a:r>
          </a:p>
          <a:p>
            <a:r>
              <a:rPr lang="en-US"/>
              <a:t>If a binary relation contains a -&gt; b and b -&gt; c, then the transitive closure returns a -&gt; b and a -&gt; c.</a:t>
            </a:r>
          </a:p>
        </p:txBody>
      </p:sp>
    </p:spTree>
    <p:extLst>
      <p:ext uri="{BB962C8B-B14F-4D97-AF65-F5344CB8AC3E}">
        <p14:creationId xmlns:p14="http://schemas.microsoft.com/office/powerpoint/2010/main" val="103877894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0602" y="405431"/>
            <a:ext cx="96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succ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4497" y="97139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6" name="Rectangle 5"/>
          <p:cNvSpPr/>
          <p:nvPr/>
        </p:nvSpPr>
        <p:spPr>
          <a:xfrm>
            <a:off x="2384497" y="1394699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4496" y="181800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8" name="Rectangle 7"/>
          <p:cNvSpPr/>
          <p:nvPr/>
        </p:nvSpPr>
        <p:spPr>
          <a:xfrm>
            <a:off x="479927" y="97139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9" name="Rectangle 8"/>
          <p:cNvSpPr/>
          <p:nvPr/>
        </p:nvSpPr>
        <p:spPr>
          <a:xfrm>
            <a:off x="464429" y="1394699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9926" y="181800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2493" y="405431"/>
            <a:ext cx="1170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^succ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86388" y="97139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86388" y="1394699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86387" y="181800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81818" y="97139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66320" y="1394699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81817" y="181800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01885" y="223314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01885" y="265644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01884" y="307975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97315" y="223314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297315" y="265644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97314" y="307975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204302" y="307975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17382" y="350306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17381" y="392636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297314" y="307975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12812" y="350306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12811" y="392636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</p:spTree>
    <p:extLst>
      <p:ext uri="{BB962C8B-B14F-4D97-AF65-F5344CB8AC3E}">
        <p14:creationId xmlns:p14="http://schemas.microsoft.com/office/powerpoint/2010/main" val="416210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445722" y="2649370"/>
            <a:ext cx="3014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Process$0.^succ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68692" y="323057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68692" y="365388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968691" y="407719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64122" y="3230579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Process$0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48624" y="3653885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Process$0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64121" y="4077191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Process$0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984189" y="4492329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Process$0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984189" y="4915635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Process$1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984188" y="533894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79619" y="4492329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Process$1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64121" y="4915635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Process$1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79618" y="533894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999686" y="5338941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Process$0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999686" y="5762247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Process$1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999685" y="6185553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Process$2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95116" y="5338941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Process$2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079618" y="5762247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Process$2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95115" y="6185553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Process$2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47475" y="29462"/>
            <a:ext cx="96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succ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31370" y="595424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31370" y="1018730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31369" y="144203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26800" y="595424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611302" y="1018730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626799" y="144203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7475" y="2664617"/>
            <a:ext cx="1170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^succ</a:t>
            </a:r>
          </a:p>
        </p:txBody>
      </p:sp>
      <p:sp>
        <p:nvSpPr>
          <p:cNvPr id="2" name="Arrow: Up 1"/>
          <p:cNvSpPr/>
          <p:nvPr/>
        </p:nvSpPr>
        <p:spPr>
          <a:xfrm flipV="1">
            <a:off x="3301139" y="1969719"/>
            <a:ext cx="387458" cy="6019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/>
          <p:cNvSpPr/>
          <p:nvPr/>
        </p:nvSpPr>
        <p:spPr>
          <a:xfrm>
            <a:off x="5889356" y="4711485"/>
            <a:ext cx="712922" cy="418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507449" y="3169477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507449" y="359278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507448" y="401608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602879" y="3169477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587381" y="359278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602878" y="401608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522946" y="443122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522946" y="485453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22945" y="527783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618376" y="443122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18376" y="485453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618375" y="527783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525363" y="5277839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538443" y="570114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538442" y="6124451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618375" y="5277839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33873" y="570114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633872" y="6124451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</p:spTree>
    <p:extLst>
      <p:ext uri="{BB962C8B-B14F-4D97-AF65-F5344CB8AC3E}">
        <p14:creationId xmlns:p14="http://schemas.microsoft.com/office/powerpoint/2010/main" val="8502188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processes can Process$0 reach?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7789" y="2451208"/>
            <a:ext cx="96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succ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51684" y="30171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51684" y="344047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47114" y="30171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31616" y="344047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</p:spTree>
    <p:extLst>
      <p:ext uri="{BB962C8B-B14F-4D97-AF65-F5344CB8AC3E}">
        <p14:creationId xmlns:p14="http://schemas.microsoft.com/office/powerpoint/2010/main" val="7112252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processes can Process$0 reach?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7789" y="2451208"/>
            <a:ext cx="96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succ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51684" y="30171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51684" y="344047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47114" y="30171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31616" y="344047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4369800" y="3175340"/>
            <a:ext cx="1480484" cy="466762"/>
          </a:xfrm>
          <a:custGeom>
            <a:avLst/>
            <a:gdLst>
              <a:gd name="connsiteX0" fmla="*/ 465671 w 1480484"/>
              <a:gd name="connsiteY0" fmla="*/ 32809 h 466762"/>
              <a:gd name="connsiteX1" fmla="*/ 1473061 w 1480484"/>
              <a:gd name="connsiteY1" fmla="*/ 32809 h 466762"/>
              <a:gd name="connsiteX2" fmla="*/ 722 w 1480484"/>
              <a:gd name="connsiteY2" fmla="*/ 373772 h 466762"/>
              <a:gd name="connsiteX3" fmla="*/ 1318078 w 1480484"/>
              <a:gd name="connsiteY3" fmla="*/ 466762 h 46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0484" h="466762">
                <a:moveTo>
                  <a:pt x="465671" y="32809"/>
                </a:moveTo>
                <a:cubicBezTo>
                  <a:pt x="1008111" y="4395"/>
                  <a:pt x="1550552" y="-24018"/>
                  <a:pt x="1473061" y="32809"/>
                </a:cubicBezTo>
                <a:cubicBezTo>
                  <a:pt x="1395570" y="89636"/>
                  <a:pt x="26552" y="301447"/>
                  <a:pt x="722" y="373772"/>
                </a:cubicBezTo>
                <a:cubicBezTo>
                  <a:pt x="-25109" y="446098"/>
                  <a:pt x="646484" y="456430"/>
                  <a:pt x="1318078" y="466762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441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processes can Process$0 reach?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7789" y="2451208"/>
            <a:ext cx="96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succ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51684" y="30171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51684" y="344047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47114" y="30171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31616" y="344047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4369800" y="3175340"/>
            <a:ext cx="1480484" cy="466762"/>
          </a:xfrm>
          <a:custGeom>
            <a:avLst/>
            <a:gdLst>
              <a:gd name="connsiteX0" fmla="*/ 465671 w 1480484"/>
              <a:gd name="connsiteY0" fmla="*/ 32809 h 466762"/>
              <a:gd name="connsiteX1" fmla="*/ 1473061 w 1480484"/>
              <a:gd name="connsiteY1" fmla="*/ 32809 h 466762"/>
              <a:gd name="connsiteX2" fmla="*/ 722 w 1480484"/>
              <a:gd name="connsiteY2" fmla="*/ 373772 h 466762"/>
              <a:gd name="connsiteX3" fmla="*/ 1318078 w 1480484"/>
              <a:gd name="connsiteY3" fmla="*/ 466762 h 46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0484" h="466762">
                <a:moveTo>
                  <a:pt x="465671" y="32809"/>
                </a:moveTo>
                <a:cubicBezTo>
                  <a:pt x="1008111" y="4395"/>
                  <a:pt x="1550552" y="-24018"/>
                  <a:pt x="1473061" y="32809"/>
                </a:cubicBezTo>
                <a:cubicBezTo>
                  <a:pt x="1395570" y="89636"/>
                  <a:pt x="26552" y="301447"/>
                  <a:pt x="722" y="373772"/>
                </a:cubicBezTo>
                <a:cubicBezTo>
                  <a:pt x="-25109" y="446098"/>
                  <a:pt x="646484" y="456430"/>
                  <a:pt x="1318078" y="466762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76773" y="4833923"/>
            <a:ext cx="6602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Process$0 can directly reach Process$1, which can reach Process$2. So, Process$0 can reach all processes, excluding itself.</a:t>
            </a:r>
          </a:p>
        </p:txBody>
      </p:sp>
    </p:spTree>
    <p:extLst>
      <p:ext uri="{BB962C8B-B14F-4D97-AF65-F5344CB8AC3E}">
        <p14:creationId xmlns:p14="http://schemas.microsoft.com/office/powerpoint/2010/main" val="37603956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processes can Process$0 reach?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7789" y="2451208"/>
            <a:ext cx="96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succ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51684" y="30171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51684" y="344047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47114" y="30171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31616" y="344047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45776" y="4908084"/>
            <a:ext cx="6997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 fact, each process can reach its successor processes.</a:t>
            </a:r>
          </a:p>
        </p:txBody>
      </p:sp>
    </p:spTree>
    <p:extLst>
      <p:ext uri="{BB962C8B-B14F-4D97-AF65-F5344CB8AC3E}">
        <p14:creationId xmlns:p14="http://schemas.microsoft.com/office/powerpoint/2010/main" val="34745722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83105" y="1720310"/>
            <a:ext cx="1363851" cy="5114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4" name="Rectangle 3"/>
          <p:cNvSpPr/>
          <p:nvPr/>
        </p:nvSpPr>
        <p:spPr>
          <a:xfrm>
            <a:off x="8183104" y="3075164"/>
            <a:ext cx="1363851" cy="5114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5" name="Rectangle 4"/>
          <p:cNvSpPr/>
          <p:nvPr/>
        </p:nvSpPr>
        <p:spPr>
          <a:xfrm>
            <a:off x="8183105" y="4401518"/>
            <a:ext cx="1363851" cy="5114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Process$2</a:t>
            </a:r>
          </a:p>
        </p:txBody>
      </p:sp>
      <p:cxnSp>
        <p:nvCxnSpPr>
          <p:cNvPr id="7" name="Straight Arrow Connector 6"/>
          <p:cNvCxnSpPr>
            <a:stCxn id="3" idx="2"/>
            <a:endCxn id="4" idx="0"/>
          </p:cNvCxnSpPr>
          <p:nvPr/>
        </p:nvCxnSpPr>
        <p:spPr>
          <a:xfrm flipH="1">
            <a:off x="8865030" y="2231754"/>
            <a:ext cx="1" cy="84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8865030" y="3586608"/>
            <a:ext cx="1" cy="814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75979" y="1862272"/>
            <a:ext cx="96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succ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88851" y="240239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succ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73200" y="377375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succ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95814" y="5585736"/>
            <a:ext cx="6205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The processes have a linear topology.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63826" y="2447797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63826" y="287110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59256" y="2447797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643758" y="287110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</p:spTree>
    <p:extLst>
      <p:ext uri="{BB962C8B-B14F-4D97-AF65-F5344CB8AC3E}">
        <p14:creationId xmlns:p14="http://schemas.microsoft.com/office/powerpoint/2010/main" val="181835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97677" y="1846773"/>
            <a:ext cx="204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employer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222234" y="241273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John$0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5971" y="1827960"/>
            <a:ext cx="1006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John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360891" y="2412735"/>
            <a:ext cx="3778143" cy="1218571"/>
            <a:chOff x="668148" y="4983966"/>
            <a:chExt cx="3778143" cy="1218571"/>
          </a:xfrm>
        </p:grpSpPr>
        <p:sp>
          <p:nvSpPr>
            <p:cNvPr id="8" name="Rectangle 7"/>
            <p:cNvSpPr/>
            <p:nvPr/>
          </p:nvSpPr>
          <p:spPr>
            <a:xfrm>
              <a:off x="668149" y="4983966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John$0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68149" y="5407272"/>
              <a:ext cx="1873573" cy="37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Bill$0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8148" y="5830578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Mary$0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72718" y="4983966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Google$0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72718" y="5407272"/>
              <a:ext cx="1873573" cy="371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Apple$0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72717" y="5830578"/>
              <a:ext cx="1873573" cy="37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Oracle$0</a:t>
              </a:r>
            </a:p>
          </p:txBody>
        </p:sp>
      </p:grpSp>
      <p:sp>
        <p:nvSpPr>
          <p:cNvPr id="14" name="Oval 13"/>
          <p:cNvSpPr/>
          <p:nvPr/>
        </p:nvSpPr>
        <p:spPr>
          <a:xfrm>
            <a:off x="3173297" y="218526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quals 14"/>
          <p:cNvSpPr/>
          <p:nvPr/>
        </p:nvSpPr>
        <p:spPr>
          <a:xfrm>
            <a:off x="7749153" y="2031053"/>
            <a:ext cx="836908" cy="30841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89481" y="2026052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Google$0</a:t>
            </a:r>
          </a:p>
        </p:txBody>
      </p:sp>
    </p:spTree>
    <p:extLst>
      <p:ext uri="{BB962C8B-B14F-4D97-AF65-F5344CB8AC3E}">
        <p14:creationId xmlns:p14="http://schemas.microsoft.com/office/powerpoint/2010/main" val="28861708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1401" y="5110341"/>
            <a:ext cx="2035121" cy="340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processes can Process$0 reach?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2345" y="5063540"/>
            <a:ext cx="881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Process$0.^succ returns all the processes reachable from Process$0.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8765" y="2482204"/>
            <a:ext cx="96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succ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16612" y="306772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16612" y="349103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12042" y="3067729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96544" y="349103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</p:spTree>
    <p:extLst>
      <p:ext uri="{BB962C8B-B14F-4D97-AF65-F5344CB8AC3E}">
        <p14:creationId xmlns:p14="http://schemas.microsoft.com/office/powerpoint/2010/main" val="41760397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38125"/>
            <a:ext cx="12058650" cy="6381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0345" y="4339526"/>
            <a:ext cx="4417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Open Leader-in-Election-Ring.als in the example04 folder. Then select Execute &gt;&gt; Show. Then click on Instance.</a:t>
            </a:r>
          </a:p>
        </p:txBody>
      </p:sp>
    </p:spTree>
    <p:extLst>
      <p:ext uri="{BB962C8B-B14F-4D97-AF65-F5344CB8AC3E}">
        <p14:creationId xmlns:p14="http://schemas.microsoft.com/office/powerpoint/2010/main" val="30552903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0500"/>
            <a:ext cx="12058650" cy="6477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09212" y="3861553"/>
            <a:ext cx="96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succ</a:t>
            </a:r>
          </a:p>
        </p:txBody>
      </p:sp>
      <p:sp>
        <p:nvSpPr>
          <p:cNvPr id="4" name="Rectangle 3"/>
          <p:cNvSpPr/>
          <p:nvPr/>
        </p:nvSpPr>
        <p:spPr>
          <a:xfrm>
            <a:off x="5997059" y="4447078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5" name="Rectangle 4"/>
          <p:cNvSpPr/>
          <p:nvPr/>
        </p:nvSpPr>
        <p:spPr>
          <a:xfrm>
            <a:off x="5997059" y="4870384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6" name="Rectangle 5"/>
          <p:cNvSpPr/>
          <p:nvPr/>
        </p:nvSpPr>
        <p:spPr>
          <a:xfrm>
            <a:off x="4092489" y="4447078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7" name="Rectangle 6"/>
          <p:cNvSpPr/>
          <p:nvPr/>
        </p:nvSpPr>
        <p:spPr>
          <a:xfrm>
            <a:off x="4076991" y="4870384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42038" y="3861553"/>
            <a:ext cx="1205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^succ</a:t>
            </a:r>
          </a:p>
        </p:txBody>
      </p:sp>
      <p:sp>
        <p:nvSpPr>
          <p:cNvPr id="9" name="Rectangle 8"/>
          <p:cNvSpPr/>
          <p:nvPr/>
        </p:nvSpPr>
        <p:spPr>
          <a:xfrm>
            <a:off x="10007375" y="4447078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007375" y="4870384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102805" y="4447078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87307" y="4870384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007375" y="5293690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87307" y="5293690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</p:spTree>
    <p:extLst>
      <p:ext uri="{BB962C8B-B14F-4D97-AF65-F5344CB8AC3E}">
        <p14:creationId xmlns:p14="http://schemas.microsoft.com/office/powerpoint/2010/main" val="8244855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23837"/>
            <a:ext cx="12058650" cy="641032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604434" y="3967567"/>
            <a:ext cx="4277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90454" y="3736734"/>
            <a:ext cx="270593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Type this expression</a:t>
            </a:r>
          </a:p>
        </p:txBody>
      </p:sp>
    </p:spTree>
    <p:extLst>
      <p:ext uri="{BB962C8B-B14F-4D97-AF65-F5344CB8AC3E}">
        <p14:creationId xmlns:p14="http://schemas.microsoft.com/office/powerpoint/2010/main" val="340368597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23837"/>
            <a:ext cx="12058650" cy="6410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9212" y="3861553"/>
            <a:ext cx="96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succ</a:t>
            </a:r>
          </a:p>
        </p:txBody>
      </p:sp>
      <p:sp>
        <p:nvSpPr>
          <p:cNvPr id="6" name="Rectangle 5"/>
          <p:cNvSpPr/>
          <p:nvPr/>
        </p:nvSpPr>
        <p:spPr>
          <a:xfrm>
            <a:off x="5997059" y="4447078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7" name="Rectangle 6"/>
          <p:cNvSpPr/>
          <p:nvPr/>
        </p:nvSpPr>
        <p:spPr>
          <a:xfrm>
            <a:off x="5997059" y="4870384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8" name="Rectangle 7"/>
          <p:cNvSpPr/>
          <p:nvPr/>
        </p:nvSpPr>
        <p:spPr>
          <a:xfrm>
            <a:off x="4092489" y="4447078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9" name="Rectangle 8"/>
          <p:cNvSpPr/>
          <p:nvPr/>
        </p:nvSpPr>
        <p:spPr>
          <a:xfrm>
            <a:off x="4076991" y="4870384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42038" y="3861553"/>
            <a:ext cx="1205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*succ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007375" y="4447078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007375" y="4870384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02805" y="4447078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87307" y="4870384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007375" y="529369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87307" y="529369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07375" y="575467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007375" y="617798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102805" y="5754675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087307" y="617798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</p:spTree>
    <p:extLst>
      <p:ext uri="{BB962C8B-B14F-4D97-AF65-F5344CB8AC3E}">
        <p14:creationId xmlns:p14="http://schemas.microsoft.com/office/powerpoint/2010/main" val="1820560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23837"/>
            <a:ext cx="12058650" cy="6410325"/>
          </a:xfrm>
          <a:prstGeom prst="rect">
            <a:avLst/>
          </a:prstGeom>
        </p:spPr>
      </p:pic>
      <p:sp>
        <p:nvSpPr>
          <p:cNvPr id="3" name="Freeform: Shape 2"/>
          <p:cNvSpPr/>
          <p:nvPr/>
        </p:nvSpPr>
        <p:spPr>
          <a:xfrm>
            <a:off x="154983" y="4664990"/>
            <a:ext cx="2501806" cy="325464"/>
          </a:xfrm>
          <a:custGeom>
            <a:avLst/>
            <a:gdLst>
              <a:gd name="connsiteX0" fmla="*/ 2464231 w 2501806"/>
              <a:gd name="connsiteY0" fmla="*/ 30996 h 325464"/>
              <a:gd name="connsiteX1" fmla="*/ 2386739 w 2501806"/>
              <a:gd name="connsiteY1" fmla="*/ 77491 h 325464"/>
              <a:gd name="connsiteX2" fmla="*/ 2340244 w 2501806"/>
              <a:gd name="connsiteY2" fmla="*/ 61993 h 325464"/>
              <a:gd name="connsiteX3" fmla="*/ 2169763 w 2501806"/>
              <a:gd name="connsiteY3" fmla="*/ 30996 h 325464"/>
              <a:gd name="connsiteX4" fmla="*/ 2045776 w 2501806"/>
              <a:gd name="connsiteY4" fmla="*/ 0 h 325464"/>
              <a:gd name="connsiteX5" fmla="*/ 1797803 w 2501806"/>
              <a:gd name="connsiteY5" fmla="*/ 15498 h 325464"/>
              <a:gd name="connsiteX6" fmla="*/ 1735810 w 2501806"/>
              <a:gd name="connsiteY6" fmla="*/ 30996 h 325464"/>
              <a:gd name="connsiteX7" fmla="*/ 1658319 w 2501806"/>
              <a:gd name="connsiteY7" fmla="*/ 46495 h 325464"/>
              <a:gd name="connsiteX8" fmla="*/ 1534332 w 2501806"/>
              <a:gd name="connsiteY8" fmla="*/ 92990 h 325464"/>
              <a:gd name="connsiteX9" fmla="*/ 1487837 w 2501806"/>
              <a:gd name="connsiteY9" fmla="*/ 77491 h 325464"/>
              <a:gd name="connsiteX10" fmla="*/ 1441342 w 2501806"/>
              <a:gd name="connsiteY10" fmla="*/ 30996 h 325464"/>
              <a:gd name="connsiteX11" fmla="*/ 1115878 w 2501806"/>
              <a:gd name="connsiteY11" fmla="*/ 30996 h 325464"/>
              <a:gd name="connsiteX12" fmla="*/ 852407 w 2501806"/>
              <a:gd name="connsiteY12" fmla="*/ 15498 h 325464"/>
              <a:gd name="connsiteX13" fmla="*/ 619932 w 2501806"/>
              <a:gd name="connsiteY13" fmla="*/ 46495 h 325464"/>
              <a:gd name="connsiteX14" fmla="*/ 511444 w 2501806"/>
              <a:gd name="connsiteY14" fmla="*/ 92990 h 325464"/>
              <a:gd name="connsiteX15" fmla="*/ 464949 w 2501806"/>
              <a:gd name="connsiteY15" fmla="*/ 61993 h 325464"/>
              <a:gd name="connsiteX16" fmla="*/ 402956 w 2501806"/>
              <a:gd name="connsiteY16" fmla="*/ 46495 h 325464"/>
              <a:gd name="connsiteX17" fmla="*/ 216976 w 2501806"/>
              <a:gd name="connsiteY17" fmla="*/ 30996 h 325464"/>
              <a:gd name="connsiteX18" fmla="*/ 61993 w 2501806"/>
              <a:gd name="connsiteY18" fmla="*/ 46495 h 325464"/>
              <a:gd name="connsiteX19" fmla="*/ 15498 w 2501806"/>
              <a:gd name="connsiteY19" fmla="*/ 61993 h 325464"/>
              <a:gd name="connsiteX20" fmla="*/ 0 w 2501806"/>
              <a:gd name="connsiteY20" fmla="*/ 108488 h 325464"/>
              <a:gd name="connsiteX21" fmla="*/ 61993 w 2501806"/>
              <a:gd name="connsiteY21" fmla="*/ 247973 h 325464"/>
              <a:gd name="connsiteX22" fmla="*/ 139485 w 2501806"/>
              <a:gd name="connsiteY22" fmla="*/ 263471 h 325464"/>
              <a:gd name="connsiteX23" fmla="*/ 185980 w 2501806"/>
              <a:gd name="connsiteY23" fmla="*/ 278969 h 325464"/>
              <a:gd name="connsiteX24" fmla="*/ 278970 w 2501806"/>
              <a:gd name="connsiteY24" fmla="*/ 294468 h 325464"/>
              <a:gd name="connsiteX25" fmla="*/ 325464 w 2501806"/>
              <a:gd name="connsiteY25" fmla="*/ 309966 h 325464"/>
              <a:gd name="connsiteX26" fmla="*/ 1456841 w 2501806"/>
              <a:gd name="connsiteY26" fmla="*/ 325464 h 325464"/>
              <a:gd name="connsiteX27" fmla="*/ 1534332 w 2501806"/>
              <a:gd name="connsiteY27" fmla="*/ 309966 h 325464"/>
              <a:gd name="connsiteX28" fmla="*/ 1596325 w 2501806"/>
              <a:gd name="connsiteY28" fmla="*/ 294468 h 325464"/>
              <a:gd name="connsiteX29" fmla="*/ 1782305 w 2501806"/>
              <a:gd name="connsiteY29" fmla="*/ 309966 h 325464"/>
              <a:gd name="connsiteX30" fmla="*/ 2092271 w 2501806"/>
              <a:gd name="connsiteY30" fmla="*/ 294468 h 325464"/>
              <a:gd name="connsiteX31" fmla="*/ 2231756 w 2501806"/>
              <a:gd name="connsiteY31" fmla="*/ 278969 h 325464"/>
              <a:gd name="connsiteX32" fmla="*/ 2278251 w 2501806"/>
              <a:gd name="connsiteY32" fmla="*/ 263471 h 325464"/>
              <a:gd name="connsiteX33" fmla="*/ 2479729 w 2501806"/>
              <a:gd name="connsiteY33" fmla="*/ 247973 h 325464"/>
              <a:gd name="connsiteX34" fmla="*/ 2479729 w 2501806"/>
              <a:gd name="connsiteY34" fmla="*/ 77491 h 325464"/>
              <a:gd name="connsiteX35" fmla="*/ 2417736 w 2501806"/>
              <a:gd name="connsiteY35" fmla="*/ 77491 h 32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01806" h="325464">
                <a:moveTo>
                  <a:pt x="2464231" y="30996"/>
                </a:moveTo>
                <a:cubicBezTo>
                  <a:pt x="2438400" y="46494"/>
                  <a:pt x="2415963" y="70185"/>
                  <a:pt x="2386739" y="77491"/>
                </a:cubicBezTo>
                <a:cubicBezTo>
                  <a:pt x="2370890" y="81453"/>
                  <a:pt x="2356218" y="65416"/>
                  <a:pt x="2340244" y="61993"/>
                </a:cubicBezTo>
                <a:cubicBezTo>
                  <a:pt x="2283767" y="49891"/>
                  <a:pt x="2226283" y="42895"/>
                  <a:pt x="2169763" y="30996"/>
                </a:cubicBezTo>
                <a:cubicBezTo>
                  <a:pt x="2128076" y="22220"/>
                  <a:pt x="2045776" y="0"/>
                  <a:pt x="2045776" y="0"/>
                </a:cubicBezTo>
                <a:cubicBezTo>
                  <a:pt x="1963118" y="5166"/>
                  <a:pt x="1880211" y="7257"/>
                  <a:pt x="1797803" y="15498"/>
                </a:cubicBezTo>
                <a:cubicBezTo>
                  <a:pt x="1776608" y="17617"/>
                  <a:pt x="1756603" y="26375"/>
                  <a:pt x="1735810" y="30996"/>
                </a:cubicBezTo>
                <a:cubicBezTo>
                  <a:pt x="1710095" y="36710"/>
                  <a:pt x="1684149" y="41329"/>
                  <a:pt x="1658319" y="46495"/>
                </a:cubicBezTo>
                <a:cubicBezTo>
                  <a:pt x="1623053" y="64127"/>
                  <a:pt x="1576532" y="92990"/>
                  <a:pt x="1534332" y="92990"/>
                </a:cubicBezTo>
                <a:cubicBezTo>
                  <a:pt x="1517995" y="92990"/>
                  <a:pt x="1503335" y="82657"/>
                  <a:pt x="1487837" y="77491"/>
                </a:cubicBezTo>
                <a:cubicBezTo>
                  <a:pt x="1472339" y="61993"/>
                  <a:pt x="1462677" y="36016"/>
                  <a:pt x="1441342" y="30996"/>
                </a:cubicBezTo>
                <a:cubicBezTo>
                  <a:pt x="1297743" y="-2792"/>
                  <a:pt x="1240824" y="13147"/>
                  <a:pt x="1115878" y="30996"/>
                </a:cubicBezTo>
                <a:cubicBezTo>
                  <a:pt x="1028054" y="25830"/>
                  <a:pt x="940382" y="15498"/>
                  <a:pt x="852407" y="15498"/>
                </a:cubicBezTo>
                <a:cubicBezTo>
                  <a:pt x="730414" y="15498"/>
                  <a:pt x="711264" y="23661"/>
                  <a:pt x="619932" y="46495"/>
                </a:cubicBezTo>
                <a:cubicBezTo>
                  <a:pt x="589692" y="66654"/>
                  <a:pt x="552651" y="98877"/>
                  <a:pt x="511444" y="92990"/>
                </a:cubicBezTo>
                <a:cubicBezTo>
                  <a:pt x="493004" y="90356"/>
                  <a:pt x="482070" y="69330"/>
                  <a:pt x="464949" y="61993"/>
                </a:cubicBezTo>
                <a:cubicBezTo>
                  <a:pt x="445371" y="53602"/>
                  <a:pt x="424092" y="49137"/>
                  <a:pt x="402956" y="46495"/>
                </a:cubicBezTo>
                <a:cubicBezTo>
                  <a:pt x="341228" y="38779"/>
                  <a:pt x="278969" y="36162"/>
                  <a:pt x="216976" y="30996"/>
                </a:cubicBezTo>
                <a:cubicBezTo>
                  <a:pt x="165315" y="36162"/>
                  <a:pt x="113308" y="38600"/>
                  <a:pt x="61993" y="46495"/>
                </a:cubicBezTo>
                <a:cubicBezTo>
                  <a:pt x="45846" y="48979"/>
                  <a:pt x="27050" y="50441"/>
                  <a:pt x="15498" y="61993"/>
                </a:cubicBezTo>
                <a:cubicBezTo>
                  <a:pt x="3946" y="73545"/>
                  <a:pt x="5166" y="92990"/>
                  <a:pt x="0" y="108488"/>
                </a:cubicBezTo>
                <a:cubicBezTo>
                  <a:pt x="3941" y="120312"/>
                  <a:pt x="31655" y="230637"/>
                  <a:pt x="61993" y="247973"/>
                </a:cubicBezTo>
                <a:cubicBezTo>
                  <a:pt x="84864" y="261042"/>
                  <a:pt x="113929" y="257082"/>
                  <a:pt x="139485" y="263471"/>
                </a:cubicBezTo>
                <a:cubicBezTo>
                  <a:pt x="155334" y="267433"/>
                  <a:pt x="170032" y="275425"/>
                  <a:pt x="185980" y="278969"/>
                </a:cubicBezTo>
                <a:cubicBezTo>
                  <a:pt x="216656" y="285786"/>
                  <a:pt x="248294" y="287651"/>
                  <a:pt x="278970" y="294468"/>
                </a:cubicBezTo>
                <a:cubicBezTo>
                  <a:pt x="294917" y="298012"/>
                  <a:pt x="309133" y="309536"/>
                  <a:pt x="325464" y="309966"/>
                </a:cubicBezTo>
                <a:cubicBezTo>
                  <a:pt x="702495" y="319888"/>
                  <a:pt x="1079715" y="320298"/>
                  <a:pt x="1456841" y="325464"/>
                </a:cubicBezTo>
                <a:cubicBezTo>
                  <a:pt x="1482671" y="320298"/>
                  <a:pt x="1508617" y="315680"/>
                  <a:pt x="1534332" y="309966"/>
                </a:cubicBezTo>
                <a:cubicBezTo>
                  <a:pt x="1555125" y="305345"/>
                  <a:pt x="1575025" y="294468"/>
                  <a:pt x="1596325" y="294468"/>
                </a:cubicBezTo>
                <a:cubicBezTo>
                  <a:pt x="1658533" y="294468"/>
                  <a:pt x="1720312" y="304800"/>
                  <a:pt x="1782305" y="309966"/>
                </a:cubicBezTo>
                <a:lnTo>
                  <a:pt x="2092271" y="294468"/>
                </a:lnTo>
                <a:cubicBezTo>
                  <a:pt x="2138941" y="291249"/>
                  <a:pt x="2185611" y="286660"/>
                  <a:pt x="2231756" y="278969"/>
                </a:cubicBezTo>
                <a:cubicBezTo>
                  <a:pt x="2247870" y="276283"/>
                  <a:pt x="2262041" y="265497"/>
                  <a:pt x="2278251" y="263471"/>
                </a:cubicBezTo>
                <a:cubicBezTo>
                  <a:pt x="2345089" y="255116"/>
                  <a:pt x="2412570" y="253139"/>
                  <a:pt x="2479729" y="247973"/>
                </a:cubicBezTo>
                <a:cubicBezTo>
                  <a:pt x="2500870" y="184550"/>
                  <a:pt x="2516447" y="160107"/>
                  <a:pt x="2479729" y="77491"/>
                </a:cubicBezTo>
                <a:cubicBezTo>
                  <a:pt x="2457811" y="28175"/>
                  <a:pt x="2430695" y="64532"/>
                  <a:pt x="2417736" y="7749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12203" y="4804474"/>
            <a:ext cx="2185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66469" y="4618493"/>
            <a:ext cx="6803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What’s this? See the bottom of page 65 of </a:t>
            </a:r>
            <a:r>
              <a:rPr lang="en-US" i="1"/>
              <a:t>Software Abstractions</a:t>
            </a:r>
            <a:r>
              <a:rPr lang="en-US"/>
              <a:t>. The value ordering/Ord$0 comes from the ordering/util module. For this tutorial we will ignore this.</a:t>
            </a:r>
          </a:p>
        </p:txBody>
      </p:sp>
    </p:spTree>
    <p:extLst>
      <p:ext uri="{BB962C8B-B14F-4D97-AF65-F5344CB8AC3E}">
        <p14:creationId xmlns:p14="http://schemas.microsoft.com/office/powerpoint/2010/main" val="89387695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0763" y="1862272"/>
            <a:ext cx="1205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*succ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12202" y="1861522"/>
            <a:ext cx="1205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^succ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77539" y="247804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77539" y="290134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72969" y="2478041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57471" y="2901347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77539" y="3324652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57471" y="3324652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48546" y="248200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48546" y="2905309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43976" y="248200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28478" y="2905309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348546" y="332861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28478" y="3328615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348546" y="3758604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348546" y="421290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443976" y="3758604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28478" y="421290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Process$1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43975" y="2490446"/>
            <a:ext cx="3778143" cy="3734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43974" y="3792953"/>
            <a:ext cx="3778143" cy="3734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665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Reflexive transitive closure operator *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reflexive transitive closure operator is applied to binary relations.</a:t>
            </a:r>
          </a:p>
          <a:p>
            <a:r>
              <a:rPr lang="en-US"/>
              <a:t>If a binary relation contains a -&gt; b and b -&gt; c, then the reflexive transitive closure returns a -&gt; a, a -&gt; b, and a -&gt; c.</a:t>
            </a:r>
          </a:p>
          <a:p>
            <a:r>
              <a:rPr lang="en-US"/>
              <a:t>That is, * is exactly like ^ except * also returns each value mapped to itself.</a:t>
            </a:r>
          </a:p>
        </p:txBody>
      </p:sp>
    </p:spTree>
    <p:extLst>
      <p:ext uri="{BB962C8B-B14F-4D97-AF65-F5344CB8AC3E}">
        <p14:creationId xmlns:p14="http://schemas.microsoft.com/office/powerpoint/2010/main" val="139075941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properties does Component$1 in iCalendarObject have?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42801" y="2455651"/>
            <a:ext cx="1481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properties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155072" y="294299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dtstamp$0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155072" y="336629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version$0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250502" y="294299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235004" y="336629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155072" y="377198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dtstamp$0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55072" y="4195292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version$0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250502" y="377198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235004" y="4195292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155072" y="4618598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dtstamp$0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155072" y="5041904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version$0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250502" y="4618598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35004" y="5041904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52111" y="2457486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iCalendarObject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440657" y="2959534"/>
            <a:ext cx="2017741" cy="389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02073" y="3911548"/>
            <a:ext cx="174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components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84825" y="4398887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584825" y="482219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36087" y="4398887"/>
            <a:ext cx="2017741" cy="389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36087" y="4822193"/>
            <a:ext cx="200224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584825" y="522788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536087" y="5227883"/>
            <a:ext cx="2017741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</p:spTree>
    <p:extLst>
      <p:ext uri="{BB962C8B-B14F-4D97-AF65-F5344CB8AC3E}">
        <p14:creationId xmlns:p14="http://schemas.microsoft.com/office/powerpoint/2010/main" val="189732967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properties does Component$1 in iCalendarObject have?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42801" y="2455651"/>
            <a:ext cx="1481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properties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155072" y="294299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dtstamp$0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155072" y="336629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version$0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250502" y="294299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235004" y="336629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155072" y="377198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dtstamp$0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55072" y="4195292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version$0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250502" y="377198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235004" y="4195292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155072" y="4618598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dtstamp$0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155072" y="5041904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version$0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250502" y="4618598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35004" y="5041904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52111" y="2457486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iCalendarObject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440657" y="2959534"/>
            <a:ext cx="2017741" cy="389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02073" y="3911548"/>
            <a:ext cx="174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components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84825" y="4398887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584825" y="482219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36087" y="4398887"/>
            <a:ext cx="2017741" cy="389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36087" y="4822193"/>
            <a:ext cx="200224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584825" y="5227883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536087" y="5227883"/>
            <a:ext cx="2017741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3" name="Rectangle 2"/>
          <p:cNvSpPr/>
          <p:nvPr/>
        </p:nvSpPr>
        <p:spPr>
          <a:xfrm>
            <a:off x="3832798" y="6132408"/>
            <a:ext cx="3827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prstClr val="black"/>
                </a:solidFill>
              </a:rPr>
              <a:t>iCalendarObject.components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4825" y="4398887"/>
            <a:ext cx="1873573" cy="12009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3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Quintessential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Of the pure and essential essence of something.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Of or relating to the most perfect embodiment of something.</a:t>
            </a:r>
          </a:p>
        </p:txBody>
      </p:sp>
    </p:spTree>
    <p:extLst>
      <p:ext uri="{BB962C8B-B14F-4D97-AF65-F5344CB8AC3E}">
        <p14:creationId xmlns:p14="http://schemas.microsoft.com/office/powerpoint/2010/main" val="258375982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properties does Component$1 in iCalendarObject have?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42801" y="2455651"/>
            <a:ext cx="1481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properties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155072" y="294299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dtstamp$0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155072" y="336629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version$0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250502" y="294299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235004" y="336629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155072" y="377198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dtstamp$0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55072" y="4195292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version$0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250502" y="377198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235004" y="4195292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155072" y="4618598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dtstamp$0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155072" y="5041904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version$0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250502" y="4618598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35004" y="5041904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52111" y="2457486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iCalendarObject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440657" y="2959534"/>
            <a:ext cx="2017741" cy="389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02073" y="3911548"/>
            <a:ext cx="174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components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84825" y="4398887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Component$0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584825" y="4822193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Component$1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36087" y="4398887"/>
            <a:ext cx="2017741" cy="389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36087" y="4822193"/>
            <a:ext cx="200224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584825" y="5227883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Component$2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536087" y="5227883"/>
            <a:ext cx="2017741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3" name="Rectangle 2"/>
          <p:cNvSpPr/>
          <p:nvPr/>
        </p:nvSpPr>
        <p:spPr>
          <a:xfrm>
            <a:off x="3832798" y="6132408"/>
            <a:ext cx="5681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prstClr val="black"/>
                </a:solidFill>
              </a:rPr>
              <a:t>iCalendarObject.components.Component$1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553828" y="4822193"/>
            <a:ext cx="1904570" cy="40569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932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500" y="1524809"/>
            <a:ext cx="174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components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252" y="2012148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Component$0</a:t>
            </a:r>
          </a:p>
        </p:txBody>
      </p:sp>
      <p:sp>
        <p:nvSpPr>
          <p:cNvPr id="5" name="Rectangle 4"/>
          <p:cNvSpPr/>
          <p:nvPr/>
        </p:nvSpPr>
        <p:spPr>
          <a:xfrm>
            <a:off x="4251252" y="2435454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2514" y="2012148"/>
            <a:ext cx="2017741" cy="389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2514" y="2435454"/>
            <a:ext cx="200224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8" name="Rectangle 7"/>
          <p:cNvSpPr/>
          <p:nvPr/>
        </p:nvSpPr>
        <p:spPr>
          <a:xfrm>
            <a:off x="4251252" y="2841144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Component$2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2514" y="2841144"/>
            <a:ext cx="2017741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51252" y="2012148"/>
            <a:ext cx="1873573" cy="12009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54305" y="262143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75225" y="2438081"/>
            <a:ext cx="1525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Component$1</a:t>
            </a:r>
          </a:p>
        </p:txBody>
      </p:sp>
      <p:sp>
        <p:nvSpPr>
          <p:cNvPr id="13" name="Equals 12"/>
          <p:cNvSpPr/>
          <p:nvPr/>
        </p:nvSpPr>
        <p:spPr>
          <a:xfrm>
            <a:off x="8430571" y="2473916"/>
            <a:ext cx="511444" cy="27741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71495" y="2384107"/>
            <a:ext cx="78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180665495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500" y="1524809"/>
            <a:ext cx="174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components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252" y="2012148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Component$0</a:t>
            </a:r>
          </a:p>
        </p:txBody>
      </p:sp>
      <p:sp>
        <p:nvSpPr>
          <p:cNvPr id="5" name="Rectangle 4"/>
          <p:cNvSpPr/>
          <p:nvPr/>
        </p:nvSpPr>
        <p:spPr>
          <a:xfrm>
            <a:off x="4251252" y="2435454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2514" y="2012148"/>
            <a:ext cx="2017741" cy="389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2514" y="2435454"/>
            <a:ext cx="200224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8" name="Rectangle 7"/>
          <p:cNvSpPr/>
          <p:nvPr/>
        </p:nvSpPr>
        <p:spPr>
          <a:xfrm>
            <a:off x="4251252" y="2841144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Component$2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2514" y="2841144"/>
            <a:ext cx="2017741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51252" y="2012148"/>
            <a:ext cx="1873573" cy="12009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54305" y="262143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75225" y="2438081"/>
            <a:ext cx="1525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Component$1</a:t>
            </a:r>
          </a:p>
        </p:txBody>
      </p:sp>
      <p:sp>
        <p:nvSpPr>
          <p:cNvPr id="13" name="Equals 12"/>
          <p:cNvSpPr/>
          <p:nvPr/>
        </p:nvSpPr>
        <p:spPr>
          <a:xfrm>
            <a:off x="8430571" y="2473916"/>
            <a:ext cx="511444" cy="27741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71495" y="2384107"/>
            <a:ext cx="78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empty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430571" y="2841144"/>
            <a:ext cx="899409" cy="1637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52947" y="4479010"/>
            <a:ext cx="261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We don’t want that</a:t>
            </a:r>
          </a:p>
        </p:txBody>
      </p:sp>
    </p:spTree>
    <p:extLst>
      <p:ext uri="{BB962C8B-B14F-4D97-AF65-F5344CB8AC3E}">
        <p14:creationId xmlns:p14="http://schemas.microsoft.com/office/powerpoint/2010/main" val="39682137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500" y="1524809"/>
            <a:ext cx="174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components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252" y="2012148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Component$0</a:t>
            </a:r>
          </a:p>
        </p:txBody>
      </p:sp>
      <p:sp>
        <p:nvSpPr>
          <p:cNvPr id="5" name="Rectangle 4"/>
          <p:cNvSpPr/>
          <p:nvPr/>
        </p:nvSpPr>
        <p:spPr>
          <a:xfrm>
            <a:off x="4251252" y="2435454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2514" y="2012148"/>
            <a:ext cx="2017741" cy="389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2514" y="2435454"/>
            <a:ext cx="200224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8" name="Rectangle 7"/>
          <p:cNvSpPr/>
          <p:nvPr/>
        </p:nvSpPr>
        <p:spPr>
          <a:xfrm>
            <a:off x="4251252" y="2841144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Component$2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2514" y="2841144"/>
            <a:ext cx="2017741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51252" y="2012148"/>
            <a:ext cx="1873573" cy="12009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75225" y="2438081"/>
            <a:ext cx="1525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Component$1</a:t>
            </a:r>
          </a:p>
        </p:txBody>
      </p:sp>
      <p:sp>
        <p:nvSpPr>
          <p:cNvPr id="13" name="Equals 12"/>
          <p:cNvSpPr/>
          <p:nvPr/>
        </p:nvSpPr>
        <p:spPr>
          <a:xfrm>
            <a:off x="8430571" y="2473916"/>
            <a:ext cx="511444" cy="27741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430571" y="2841144"/>
            <a:ext cx="899409" cy="1637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66564" y="4479010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We want this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52755" y="244303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71495" y="2424279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</p:spTree>
    <p:extLst>
      <p:ext uri="{BB962C8B-B14F-4D97-AF65-F5344CB8AC3E}">
        <p14:creationId xmlns:p14="http://schemas.microsoft.com/office/powerpoint/2010/main" val="140946817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4167" y="2206735"/>
            <a:ext cx="174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components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16919" y="2694074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Component$0</a:t>
            </a:r>
          </a:p>
        </p:txBody>
      </p:sp>
      <p:sp>
        <p:nvSpPr>
          <p:cNvPr id="4" name="Rectangle 3"/>
          <p:cNvSpPr/>
          <p:nvPr/>
        </p:nvSpPr>
        <p:spPr>
          <a:xfrm>
            <a:off x="2716919" y="3117380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5" name="Rectangle 4"/>
          <p:cNvSpPr/>
          <p:nvPr/>
        </p:nvSpPr>
        <p:spPr>
          <a:xfrm>
            <a:off x="668181" y="2694074"/>
            <a:ext cx="2017741" cy="389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  <p:sp>
        <p:nvSpPr>
          <p:cNvPr id="6" name="Rectangle 5"/>
          <p:cNvSpPr/>
          <p:nvPr/>
        </p:nvSpPr>
        <p:spPr>
          <a:xfrm>
            <a:off x="668181" y="3117380"/>
            <a:ext cx="200224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  <p:sp>
        <p:nvSpPr>
          <p:cNvPr id="7" name="Rectangle 6"/>
          <p:cNvSpPr/>
          <p:nvPr/>
        </p:nvSpPr>
        <p:spPr>
          <a:xfrm>
            <a:off x="2716919" y="35230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Component$2</a:t>
            </a:r>
          </a:p>
        </p:txBody>
      </p:sp>
      <p:sp>
        <p:nvSpPr>
          <p:cNvPr id="8" name="Rectangle 7"/>
          <p:cNvSpPr/>
          <p:nvPr/>
        </p:nvSpPr>
        <p:spPr>
          <a:xfrm>
            <a:off x="668181" y="3523070"/>
            <a:ext cx="2017741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886" y="3120007"/>
            <a:ext cx="1525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Component$1</a:t>
            </a:r>
          </a:p>
        </p:txBody>
      </p:sp>
      <p:sp>
        <p:nvSpPr>
          <p:cNvPr id="10" name="Equals 9"/>
          <p:cNvSpPr/>
          <p:nvPr/>
        </p:nvSpPr>
        <p:spPr>
          <a:xfrm>
            <a:off x="6958232" y="3155842"/>
            <a:ext cx="511444" cy="27741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0416" y="309396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:&gt;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890051" y="3061300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41313" y="3061300"/>
            <a:ext cx="200224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</p:spTree>
    <p:extLst>
      <p:ext uri="{BB962C8B-B14F-4D97-AF65-F5344CB8AC3E}">
        <p14:creationId xmlns:p14="http://schemas.microsoft.com/office/powerpoint/2010/main" val="242411574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4167" y="2206735"/>
            <a:ext cx="174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components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16919" y="2694074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Component$0</a:t>
            </a:r>
          </a:p>
        </p:txBody>
      </p:sp>
      <p:sp>
        <p:nvSpPr>
          <p:cNvPr id="4" name="Rectangle 3"/>
          <p:cNvSpPr/>
          <p:nvPr/>
        </p:nvSpPr>
        <p:spPr>
          <a:xfrm>
            <a:off x="2716919" y="3117380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5" name="Rectangle 4"/>
          <p:cNvSpPr/>
          <p:nvPr/>
        </p:nvSpPr>
        <p:spPr>
          <a:xfrm>
            <a:off x="668181" y="2694074"/>
            <a:ext cx="2017741" cy="389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  <p:sp>
        <p:nvSpPr>
          <p:cNvPr id="6" name="Rectangle 5"/>
          <p:cNvSpPr/>
          <p:nvPr/>
        </p:nvSpPr>
        <p:spPr>
          <a:xfrm>
            <a:off x="668181" y="3117380"/>
            <a:ext cx="200224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  <p:sp>
        <p:nvSpPr>
          <p:cNvPr id="7" name="Rectangle 6"/>
          <p:cNvSpPr/>
          <p:nvPr/>
        </p:nvSpPr>
        <p:spPr>
          <a:xfrm>
            <a:off x="2716919" y="352307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Component$2</a:t>
            </a:r>
          </a:p>
        </p:txBody>
      </p:sp>
      <p:sp>
        <p:nvSpPr>
          <p:cNvPr id="8" name="Rectangle 7"/>
          <p:cNvSpPr/>
          <p:nvPr/>
        </p:nvSpPr>
        <p:spPr>
          <a:xfrm>
            <a:off x="668181" y="3523070"/>
            <a:ext cx="2017741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886" y="3120007"/>
            <a:ext cx="1525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Component$1</a:t>
            </a:r>
          </a:p>
        </p:txBody>
      </p:sp>
      <p:sp>
        <p:nvSpPr>
          <p:cNvPr id="10" name="Equals 9"/>
          <p:cNvSpPr/>
          <p:nvPr/>
        </p:nvSpPr>
        <p:spPr>
          <a:xfrm>
            <a:off x="6958232" y="3155842"/>
            <a:ext cx="511444" cy="27741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0416" y="309396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:&gt;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890051" y="3061300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41313" y="3061300"/>
            <a:ext cx="200224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iCalendarObject$0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063402" y="3523070"/>
            <a:ext cx="0" cy="1203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47007" y="4726983"/>
            <a:ext cx="6287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restricted range operator: the pairs in the binary relation that have range Component$1</a:t>
            </a:r>
          </a:p>
        </p:txBody>
      </p:sp>
    </p:spTree>
    <p:extLst>
      <p:ext uri="{BB962C8B-B14F-4D97-AF65-F5344CB8AC3E}">
        <p14:creationId xmlns:p14="http://schemas.microsoft.com/office/powerpoint/2010/main" val="44300129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42801" y="2455651"/>
            <a:ext cx="1481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properties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8155072" y="294299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dtstamp$0</a:t>
            </a:r>
          </a:p>
        </p:txBody>
      </p:sp>
      <p:sp>
        <p:nvSpPr>
          <p:cNvPr id="4" name="Rectangle 3"/>
          <p:cNvSpPr/>
          <p:nvPr/>
        </p:nvSpPr>
        <p:spPr>
          <a:xfrm>
            <a:off x="8155072" y="336629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version$0</a:t>
            </a:r>
          </a:p>
        </p:txBody>
      </p:sp>
      <p:sp>
        <p:nvSpPr>
          <p:cNvPr id="5" name="Rectangle 4"/>
          <p:cNvSpPr/>
          <p:nvPr/>
        </p:nvSpPr>
        <p:spPr>
          <a:xfrm>
            <a:off x="6250502" y="2942990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Component$0</a:t>
            </a:r>
          </a:p>
        </p:txBody>
      </p:sp>
      <p:sp>
        <p:nvSpPr>
          <p:cNvPr id="6" name="Rectangle 5"/>
          <p:cNvSpPr/>
          <p:nvPr/>
        </p:nvSpPr>
        <p:spPr>
          <a:xfrm>
            <a:off x="6235004" y="3366296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Component$0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5072" y="377198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dtstamp$0</a:t>
            </a:r>
          </a:p>
        </p:txBody>
      </p:sp>
      <p:sp>
        <p:nvSpPr>
          <p:cNvPr id="8" name="Rectangle 7"/>
          <p:cNvSpPr/>
          <p:nvPr/>
        </p:nvSpPr>
        <p:spPr>
          <a:xfrm>
            <a:off x="8155072" y="4195292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version$0</a:t>
            </a:r>
          </a:p>
        </p:txBody>
      </p:sp>
      <p:sp>
        <p:nvSpPr>
          <p:cNvPr id="9" name="Rectangle 8"/>
          <p:cNvSpPr/>
          <p:nvPr/>
        </p:nvSpPr>
        <p:spPr>
          <a:xfrm>
            <a:off x="6250502" y="377198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35004" y="4195292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155072" y="4618598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dtstamp$0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55072" y="5041904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version$0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50502" y="4618598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35004" y="5041904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52111" y="2457486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iCalendarObject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40657" y="2959534"/>
            <a:ext cx="2017741" cy="389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02073" y="3911548"/>
            <a:ext cx="174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components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4825" y="4398887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Component$0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84825" y="4822193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Component$1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36087" y="4398887"/>
            <a:ext cx="2017741" cy="389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36087" y="4822193"/>
            <a:ext cx="200224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84825" y="5227883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Component$2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36087" y="5227883"/>
            <a:ext cx="2017741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24198" y="6039263"/>
            <a:ext cx="6246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iCalendarObject.(components :&gt; Component$1)</a:t>
            </a:r>
          </a:p>
        </p:txBody>
      </p:sp>
      <p:sp>
        <p:nvSpPr>
          <p:cNvPr id="25" name="Flowchart: Process 24"/>
          <p:cNvSpPr/>
          <p:nvPr/>
        </p:nvSpPr>
        <p:spPr>
          <a:xfrm>
            <a:off x="3584825" y="4822193"/>
            <a:ext cx="1873573" cy="371959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2163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properties does Component$1 in iCalendarObject have?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42801" y="2455651"/>
            <a:ext cx="1481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properties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55072" y="2942990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dtstamp$0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55072" y="3366296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version$0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50502" y="2942990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Component$0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35004" y="3366296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Component$0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155072" y="3771986"/>
            <a:ext cx="1873573" cy="371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dtstamp$0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155072" y="4195292"/>
            <a:ext cx="1873573" cy="371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version$0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250502" y="3771986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Component$1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35004" y="4195292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Component$1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155072" y="4618598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dtstamp$0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55072" y="5041904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version$0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250502" y="4618598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Component$2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235004" y="5041904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Component$2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52111" y="2457486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iCalendarObject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440657" y="2959534"/>
            <a:ext cx="2017741" cy="389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02073" y="3911548"/>
            <a:ext cx="174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components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84825" y="4398887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Component$0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84825" y="4822193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Component$1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536087" y="4398887"/>
            <a:ext cx="2017741" cy="389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36087" y="4822193"/>
            <a:ext cx="200224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584825" y="5227883"/>
            <a:ext cx="1873573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Component$2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536087" y="5227883"/>
            <a:ext cx="2017741" cy="371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iCalendarObject$0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4198" y="6039263"/>
            <a:ext cx="754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iCalendarObject.(components :&gt; Component$1).properties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8155072" y="3787485"/>
            <a:ext cx="1873573" cy="7937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0999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38125"/>
            <a:ext cx="12058650" cy="6381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14061" y="5050215"/>
            <a:ext cx="4417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Open iCalendar.als in the example05 folder. Then select Execute &gt;&gt; Show. Then click on Instance.</a:t>
            </a:r>
          </a:p>
        </p:txBody>
      </p:sp>
    </p:spTree>
    <p:extLst>
      <p:ext uri="{BB962C8B-B14F-4D97-AF65-F5344CB8AC3E}">
        <p14:creationId xmlns:p14="http://schemas.microsoft.com/office/powerpoint/2010/main" val="181387140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23837"/>
            <a:ext cx="1205865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2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15379</TotalTime>
  <Words>3172</Words>
  <Application>Microsoft Office PowerPoint</Application>
  <PresentationFormat>Widescreen</PresentationFormat>
  <Paragraphs>810</Paragraphs>
  <Slides>104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08" baseType="lpstr">
      <vt:lpstr>Arial</vt:lpstr>
      <vt:lpstr>Calibri</vt:lpstr>
      <vt:lpstr>Calibri Light</vt:lpstr>
      <vt:lpstr>Office Theme</vt:lpstr>
      <vt:lpstr>Navigating through Alloy relations</vt:lpstr>
      <vt:lpstr>What company does John work at?</vt:lpstr>
      <vt:lpstr>What company does John work at?</vt:lpstr>
      <vt:lpstr>PowerPoint Presentation</vt:lpstr>
      <vt:lpstr>Terminology</vt:lpstr>
      <vt:lpstr>PowerPoint Presentation</vt:lpstr>
      <vt:lpstr>Join operator</vt:lpstr>
      <vt:lpstr>PowerPoint Presentation</vt:lpstr>
      <vt:lpstr>Quintessential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Who works at Google?</vt:lpstr>
      <vt:lpstr>Who works at Google?</vt:lpstr>
      <vt:lpstr>PowerPoint Presentation</vt:lpstr>
      <vt:lpstr>Forward navigation</vt:lpstr>
      <vt:lpstr>Backward navigation</vt:lpstr>
      <vt:lpstr>Transpose operator ~</vt:lpstr>
      <vt:lpstr>Equivalent</vt:lpstr>
      <vt:lpstr>Who is the occupant of Room$1 at Time$2?</vt:lpstr>
      <vt:lpstr>Who is the occupant of Room$1 at Time$2?</vt:lpstr>
      <vt:lpstr>Who is the occupant of Room$1 at Time$2?</vt:lpstr>
      <vt:lpstr>Who is the occupant of Room$1 at Time$2?</vt:lpstr>
      <vt:lpstr>Recap: Who is the occupant of Room$1 at Time$2?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Box operator</vt:lpstr>
      <vt:lpstr>Operator precedence: dot &gt; box</vt:lpstr>
      <vt:lpstr>What processes can Process$0 reach?</vt:lpstr>
      <vt:lpstr>What processes can Process$0 reach?</vt:lpstr>
      <vt:lpstr>What processes can Process$0 reach?</vt:lpstr>
      <vt:lpstr>PowerPoint Presentation</vt:lpstr>
      <vt:lpstr>PowerPoint Presentation</vt:lpstr>
      <vt:lpstr>What processes can Process$0 reach?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Transitive closure operator ^</vt:lpstr>
      <vt:lpstr>PowerPoint Presentation</vt:lpstr>
      <vt:lpstr>PowerPoint Presentation</vt:lpstr>
      <vt:lpstr>What processes can Process$0 reach?</vt:lpstr>
      <vt:lpstr>What processes can Process$0 reach?</vt:lpstr>
      <vt:lpstr>What processes can Process$0 reach?</vt:lpstr>
      <vt:lpstr>What processes can Process$0 reach?</vt:lpstr>
      <vt:lpstr>PowerPoint Presentation</vt:lpstr>
      <vt:lpstr>What processes can Process$0 reach?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Reflexive transitive closure operator *</vt:lpstr>
      <vt:lpstr>What properties does Component$1 in iCalendarObject have?</vt:lpstr>
      <vt:lpstr>What properties does Component$1 in iCalendarObject have?</vt:lpstr>
      <vt:lpstr>What properties does Component$1 in iCalendarObject have?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properties does Component$1 in iCalendarObject have?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Range restriction operator :&gt;  Domain restriction operator &lt;: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Navigating through Alloy relations</dc:title>
  <dc:creator>Costello, Roger L.</dc:creator>
  <cp:lastModifiedBy>Costello, Roger L.</cp:lastModifiedBy>
  <cp:revision>133</cp:revision>
  <dcterms:created xsi:type="dcterms:W3CDTF">2017-09-06T17:54:23Z</dcterms:created>
  <dcterms:modified xsi:type="dcterms:W3CDTF">2017-09-21T18:29:54Z</dcterms:modified>
</cp:coreProperties>
</file>