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  <p:sldMasterId id="2147483734" r:id="rId3"/>
  </p:sldMasterIdLst>
  <p:notesMasterIdLst>
    <p:notesMasterId r:id="rId25"/>
  </p:notesMasterIdLst>
  <p:handoutMasterIdLst>
    <p:handoutMasterId r:id="rId26"/>
  </p:handoutMasterIdLst>
  <p:sldIdLst>
    <p:sldId id="317" r:id="rId4"/>
    <p:sldId id="395" r:id="rId5"/>
    <p:sldId id="359" r:id="rId6"/>
    <p:sldId id="362" r:id="rId7"/>
    <p:sldId id="363" r:id="rId8"/>
    <p:sldId id="396" r:id="rId9"/>
    <p:sldId id="397" r:id="rId10"/>
    <p:sldId id="398" r:id="rId11"/>
    <p:sldId id="399" r:id="rId12"/>
    <p:sldId id="371" r:id="rId13"/>
    <p:sldId id="364" r:id="rId14"/>
    <p:sldId id="365" r:id="rId15"/>
    <p:sldId id="368" r:id="rId16"/>
    <p:sldId id="374" r:id="rId17"/>
    <p:sldId id="400" r:id="rId18"/>
    <p:sldId id="401" r:id="rId19"/>
    <p:sldId id="375" r:id="rId20"/>
    <p:sldId id="377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8CA8"/>
    <a:srgbClr val="9A9A9A"/>
    <a:srgbClr val="C7E2EF"/>
    <a:srgbClr val="F8F3CF"/>
    <a:srgbClr val="F8F8D4"/>
    <a:srgbClr val="3B788D"/>
    <a:srgbClr val="00000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83" y="67"/>
      </p:cViewPr>
      <p:guideLst>
        <p:guide orient="horz" pos="2160"/>
        <p:guide pos="288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D440D-FE1D-49E6-8A1D-EFAE908A44E3}" type="datetimeFigureOut">
              <a:rPr lang="en-US" smtClean="0"/>
              <a:pPr/>
              <a:t>2/6/2022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16938-37CF-431A-A7FD-6E99B86ECF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1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3CBA2-742F-A348-A5D7-69A0C5B6897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98C7-9620-5C41-BFA8-CF802F117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6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/>
              <a:t>Click to edit Master title style</a:t>
            </a: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2492896"/>
            <a:ext cx="9144000" cy="4365104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12.2 cm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67544" y="1772816"/>
            <a:ext cx="8240122" cy="432048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3" y="354709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9A9A9A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rgbClr val="9A9A9A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FDBA-6C3D-4495-89C2-B5AFAB13014E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372-D268-4E48-B09D-DDAD866C3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5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6" y="665968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10.9 x 12.9 cm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665968"/>
            <a:ext cx="2151913" cy="575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15.5 x 19.1 cm </a:t>
            </a:r>
          </a:p>
          <a:p>
            <a:pPr lvl="0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/>
              <a:t>Click to edit Master title style</a:t>
            </a: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2492896"/>
            <a:ext cx="9144000" cy="436510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Tx/>
              <a:buFont typeface="Trebuchet MS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 noProof="0"/>
              <a:t>Picture size 25.4 x 12.2 cm</a:t>
            </a:r>
          </a:p>
          <a:p>
            <a:pPr lvl="0"/>
            <a:endParaRPr lang="en-GB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67544" y="1772816"/>
            <a:ext cx="8240122" cy="432048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" y="354709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6" y="665968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10.9 x 12.9 cm</a:t>
            </a:r>
          </a:p>
          <a:p>
            <a:pPr lvl="0"/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15.5 x 19.1 cm </a:t>
            </a:r>
          </a:p>
          <a:p>
            <a:pPr lvl="0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10.9 x 12.9 cm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righ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49" r:id="rId2"/>
    <p:sldLayoutId id="2147483663" r:id="rId3"/>
    <p:sldLayoutId id="2147483750" r:id="rId4"/>
    <p:sldLayoutId id="2147483667" r:id="rId5"/>
    <p:sldLayoutId id="2147483753" r:id="rId6"/>
    <p:sldLayoutId id="2147483672" r:id="rId7"/>
    <p:sldLayoutId id="2147483747" r:id="rId8"/>
    <p:sldLayoutId id="2147483669" r:id="rId9"/>
    <p:sldLayoutId id="2147483671" r:id="rId10"/>
    <p:sldLayoutId id="2147483664" r:id="rId11"/>
    <p:sldLayoutId id="2147483665" r:id="rId12"/>
    <p:sldLayoutId id="2147483706" r:id="rId13"/>
    <p:sldLayoutId id="21474837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  <p:extLst>
      <p:ext uri="{BB962C8B-B14F-4D97-AF65-F5344CB8AC3E}">
        <p14:creationId xmlns:p14="http://schemas.microsoft.com/office/powerpoint/2010/main" val="871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51" r:id="rId3"/>
    <p:sldLayoutId id="2147483726" r:id="rId4"/>
    <p:sldLayoutId id="2147483755" r:id="rId5"/>
    <p:sldLayoutId id="2147483727" r:id="rId6"/>
    <p:sldLayoutId id="2147483748" r:id="rId7"/>
    <p:sldLayoutId id="2147483728" r:id="rId8"/>
    <p:sldLayoutId id="2147483730" r:id="rId9"/>
    <p:sldLayoutId id="2147483731" r:id="rId10"/>
    <p:sldLayoutId id="2147483732" r:id="rId11"/>
    <p:sldLayoutId id="214748373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bg1"/>
        </a:buClr>
        <a:buFont typeface="Trebuchet MS" pitchFamily="34" charset="0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  <p:extLst>
      <p:ext uri="{BB962C8B-B14F-4D97-AF65-F5344CB8AC3E}">
        <p14:creationId xmlns:p14="http://schemas.microsoft.com/office/powerpoint/2010/main" val="5335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52" r:id="rId4"/>
    <p:sldLayoutId id="2147483739" r:id="rId5"/>
    <p:sldLayoutId id="2147483756" r:id="rId6"/>
    <p:sldLayoutId id="2147483740" r:id="rId7"/>
    <p:sldLayoutId id="2147483749" r:id="rId8"/>
    <p:sldLayoutId id="2147483741" r:id="rId9"/>
    <p:sldLayoutId id="2147483743" r:id="rId10"/>
    <p:sldLayoutId id="2147483744" r:id="rId11"/>
    <p:sldLayoutId id="2147483745" r:id="rId12"/>
    <p:sldLayoutId id="214748374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345894"/>
          </a:xfrm>
        </p:spPr>
        <p:txBody>
          <a:bodyPr/>
          <a:lstStyle/>
          <a:p>
            <a:r>
              <a:rPr lang="en-GB" b="1" dirty="0" smtClean="0">
                <a:cs typeface="Segoe UI Light" panose="020B0502040204020203" pitchFamily="34" charset="0"/>
              </a:rPr>
              <a:t>CO1107</a:t>
            </a:r>
            <a:br>
              <a:rPr lang="en-GB" b="1" dirty="0" smtClean="0">
                <a:cs typeface="Segoe UI Light" panose="020B0502040204020203" pitchFamily="34" charset="0"/>
              </a:rPr>
            </a:br>
            <a:r>
              <a:rPr lang="en-GB" b="1" dirty="0" smtClean="0">
                <a:cs typeface="Segoe UI Light" panose="020B0502040204020203" pitchFamily="34" charset="0"/>
              </a:rPr>
              <a:t>Data Structure and Advance Programming: </a:t>
            </a:r>
            <a:br>
              <a:rPr lang="en-GB" b="1" dirty="0" smtClean="0">
                <a:cs typeface="Segoe UI Light" panose="020B0502040204020203" pitchFamily="34" charset="0"/>
              </a:rPr>
            </a:br>
            <a:r>
              <a:rPr lang="en-GB" b="1" dirty="0" smtClean="0">
                <a:cs typeface="Segoe UI Light" panose="020B0502040204020203" pitchFamily="34" charset="0"/>
              </a:rPr>
              <a:t>Recursion</a:t>
            </a:r>
            <a:r>
              <a:rPr lang="en-US" b="1" dirty="0">
                <a:solidFill>
                  <a:schemeClr val="tx1"/>
                </a:solidFill>
                <a:cs typeface="+mj-ea"/>
              </a:rPr>
              <a:t/>
            </a:r>
            <a:br>
              <a:rPr lang="en-US" b="1" dirty="0">
                <a:solidFill>
                  <a:schemeClr val="tx1"/>
                </a:solidFill>
                <a:cs typeface="+mj-ea"/>
              </a:rPr>
            </a:br>
            <a:endParaRPr lang="en-GB" b="1" dirty="0">
              <a:cs typeface="Segoe UI Light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E7C3-D4AD-4D9E-B06A-8F768542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941168"/>
          </a:xfrm>
        </p:spPr>
        <p:txBody>
          <a:bodyPr/>
          <a:lstStyle/>
          <a:p>
            <a:endParaRPr lang="en-GB" sz="2400" b="1" dirty="0">
              <a:solidFill>
                <a:srgbClr val="333333"/>
              </a:solidFill>
            </a:endParaRPr>
          </a:p>
          <a:p>
            <a:endParaRPr lang="en-GB" b="1" u="sng" dirty="0"/>
          </a:p>
          <a:p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825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132A55-92EA-4DC7-ACD6-3609EA1BA80E}"/>
              </a:ext>
            </a:extLst>
          </p:cNvPr>
          <p:cNvSpPr txBox="1">
            <a:spLocks/>
          </p:cNvSpPr>
          <p:nvPr/>
        </p:nvSpPr>
        <p:spPr bwMode="auto">
          <a:xfrm>
            <a:off x="1142858" y="3783414"/>
            <a:ext cx="7594594" cy="27340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def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addNumbers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):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while</a:t>
            </a:r>
            <a:r>
              <a:rPr lang="en-AU" sz="1406" dirty="0"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latin typeface="Courier New" panose="02070309020205020404" pitchFamily="49" charset="0"/>
              </a:rPr>
              <a:t>&gt;</a:t>
            </a:r>
            <a:r>
              <a:rPr lang="en-AU" sz="1406" dirty="0">
                <a:latin typeface="Courier New" panose="02070309020205020404" pitchFamily="49" charset="0"/>
              </a:rPr>
              <a:t> 0</a:t>
            </a:r>
            <a:r>
              <a:rPr lang="en-AU" sz="1406" b="1" dirty="0">
                <a:latin typeface="Courier New" panose="02070309020205020404" pitchFamily="49" charset="0"/>
              </a:rPr>
              <a:t>:</a:t>
            </a: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        </a:t>
            </a:r>
            <a:r>
              <a:rPr lang="en-AU" sz="1406" dirty="0">
                <a:latin typeface="Courier New" panose="02070309020205020404" pitchFamily="49" charset="0"/>
              </a:rPr>
              <a:t>subtotal </a:t>
            </a:r>
            <a:r>
              <a:rPr lang="en-AU" sz="1406" b="1" dirty="0">
                <a:latin typeface="Courier New" panose="02070309020205020404" pitchFamily="49" charset="0"/>
              </a:rPr>
              <a:t>=</a:t>
            </a:r>
            <a:r>
              <a:rPr lang="en-AU" sz="1406" dirty="0">
                <a:latin typeface="Courier New" panose="02070309020205020404" pitchFamily="49" charset="0"/>
              </a:rPr>
              <a:t> N + subtotal</a:t>
            </a: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N -</a:t>
            </a:r>
            <a:r>
              <a:rPr lang="en-AU" sz="1406" b="1" dirty="0">
                <a:latin typeface="Courier New" panose="02070309020205020404" pitchFamily="49" charset="0"/>
              </a:rPr>
              <a:t>=</a:t>
            </a:r>
            <a:r>
              <a:rPr lang="en-AU" sz="1406" dirty="0">
                <a:latin typeface="Courier New" panose="02070309020205020404" pitchFamily="49" charset="0"/>
              </a:rPr>
              <a:t> 1</a:t>
            </a: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subtotal</a:t>
            </a:r>
          </a:p>
          <a:p>
            <a:pPr marL="82597" indent="0">
              <a:buNone/>
            </a:pP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total </a:t>
            </a:r>
            <a:r>
              <a:rPr lang="en-AU" sz="1406" b="1" dirty="0">
                <a:latin typeface="Courier New" panose="02070309020205020404" pitchFamily="49" charset="0"/>
              </a:rPr>
              <a:t>=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addNumbers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5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print(</a:t>
            </a:r>
            <a:r>
              <a:rPr lang="en-AU" sz="1406" dirty="0">
                <a:latin typeface="Courier New" panose="02070309020205020404" pitchFamily="49" charset="0"/>
              </a:rPr>
              <a:t>total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002541" y="-152425"/>
            <a:ext cx="8354053" cy="1087174"/>
          </a:xfrm>
        </p:spPr>
        <p:txBody>
          <a:bodyPr>
            <a:normAutofit/>
          </a:bodyPr>
          <a:lstStyle/>
          <a:p>
            <a:r>
              <a:rPr lang="en-AU" sz="3094" dirty="0"/>
              <a:t>Add numbers from 1 to N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29117" y="617616"/>
            <a:ext cx="7594594" cy="2989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def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addNumbers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):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if</a:t>
            </a:r>
            <a:r>
              <a:rPr lang="en-AU" sz="1406" dirty="0"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latin typeface="Courier New" panose="02070309020205020404" pitchFamily="49" charset="0"/>
              </a:rPr>
              <a:t>==</a:t>
            </a:r>
            <a:r>
              <a:rPr lang="en-AU" sz="1406" dirty="0">
                <a:latin typeface="Courier New" panose="02070309020205020404" pitchFamily="49" charset="0"/>
              </a:rPr>
              <a:t> 0</a:t>
            </a:r>
            <a:r>
              <a:rPr lang="en-AU" sz="1406" b="1" dirty="0">
                <a:latin typeface="Courier New" panose="02070309020205020404" pitchFamily="49" charset="0"/>
              </a:rPr>
              <a:t>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0</a:t>
            </a: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else: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subtotal </a:t>
            </a:r>
            <a:r>
              <a:rPr lang="en-AU" sz="1406" b="1" dirty="0">
                <a:latin typeface="Courier New" panose="02070309020205020404" pitchFamily="49" charset="0"/>
              </a:rPr>
              <a:t>=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addNumbers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-</a:t>
            </a:r>
            <a:r>
              <a:rPr lang="en-AU" sz="1406" dirty="0">
                <a:latin typeface="Courier New" panose="02070309020205020404" pitchFamily="49" charset="0"/>
              </a:rPr>
              <a:t>1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subtotal </a:t>
            </a:r>
            <a:r>
              <a:rPr lang="en-AU" sz="1406" b="1" dirty="0">
                <a:latin typeface="Courier New" panose="02070309020205020404" pitchFamily="49" charset="0"/>
              </a:rPr>
              <a:t>+</a:t>
            </a:r>
            <a:r>
              <a:rPr lang="en-AU" sz="1406" dirty="0">
                <a:latin typeface="Courier New" panose="02070309020205020404" pitchFamily="49" charset="0"/>
              </a:rPr>
              <a:t> N</a:t>
            </a:r>
          </a:p>
          <a:p>
            <a:pPr marL="82597" indent="0">
              <a:buNone/>
            </a:pP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total </a:t>
            </a:r>
            <a:r>
              <a:rPr lang="en-AU" sz="1406" b="1" dirty="0">
                <a:latin typeface="Courier New" panose="02070309020205020404" pitchFamily="49" charset="0"/>
              </a:rPr>
              <a:t>=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addNumbers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5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print(</a:t>
            </a:r>
            <a:r>
              <a:rPr lang="en-AU" sz="1406" dirty="0">
                <a:latin typeface="Courier New" panose="02070309020205020404" pitchFamily="49" charset="0"/>
              </a:rPr>
              <a:t>total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9838" y="1808820"/>
            <a:ext cx="3189729" cy="78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510564" y="1197242"/>
            <a:ext cx="3645405" cy="611578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latin typeface="Arial"/>
                <a:cs typeface="Arial"/>
              </a:rPr>
              <a:t>Can be done in one statement as</a:t>
            </a:r>
          </a:p>
          <a:p>
            <a:r>
              <a:rPr lang="en-AU" sz="1687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687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87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addNumbers</a:t>
            </a:r>
            <a:r>
              <a:rPr lang="en-AU" sz="1687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687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AU" sz="1687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687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687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AU" sz="1687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87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687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201064" y="1808820"/>
            <a:ext cx="518092" cy="17582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5B6D7F-45F0-4C4C-B8B0-793EDCC301DB}"/>
              </a:ext>
            </a:extLst>
          </p:cNvPr>
          <p:cNvGrpSpPr/>
          <p:nvPr/>
        </p:nvGrpSpPr>
        <p:grpSpPr>
          <a:xfrm>
            <a:off x="2100993" y="2218418"/>
            <a:ext cx="2724160" cy="2586338"/>
            <a:chOff x="2988078" y="2962432"/>
            <a:chExt cx="3874361" cy="36425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9AEF76-6274-4B65-80E0-9A6055F0AFFE}"/>
                </a:ext>
              </a:extLst>
            </p:cNvPr>
            <p:cNvSpPr/>
            <p:nvPr/>
          </p:nvSpPr>
          <p:spPr>
            <a:xfrm>
              <a:off x="3982120" y="2962432"/>
              <a:ext cx="2304256" cy="49174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5896DE-8B02-4DCD-A08B-7916FF45F1AD}"/>
                </a:ext>
              </a:extLst>
            </p:cNvPr>
            <p:cNvSpPr/>
            <p:nvPr/>
          </p:nvSpPr>
          <p:spPr>
            <a:xfrm>
              <a:off x="2988078" y="6113247"/>
              <a:ext cx="3874361" cy="49174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2C26B7-6AB7-4CC7-98CE-6425B0512C23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925259" y="3454177"/>
              <a:ext cx="208989" cy="265907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D5593-466E-4323-99FF-B98BD4B156EA}"/>
              </a:ext>
            </a:extLst>
          </p:cNvPr>
          <p:cNvGrpSpPr/>
          <p:nvPr/>
        </p:nvGrpSpPr>
        <p:grpSpPr>
          <a:xfrm>
            <a:off x="2091100" y="1904767"/>
            <a:ext cx="2784684" cy="3207559"/>
            <a:chOff x="2974008" y="2512847"/>
            <a:chExt cx="3960440" cy="45838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658F0-C9E4-4342-8E01-506C719D6034}"/>
                </a:ext>
              </a:extLst>
            </p:cNvPr>
            <p:cNvSpPr/>
            <p:nvPr/>
          </p:nvSpPr>
          <p:spPr>
            <a:xfrm>
              <a:off x="6286376" y="2512847"/>
              <a:ext cx="648072" cy="49174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AC4570-A986-4ED5-9947-93A625226A45}"/>
                </a:ext>
              </a:extLst>
            </p:cNvPr>
            <p:cNvSpPr/>
            <p:nvPr/>
          </p:nvSpPr>
          <p:spPr>
            <a:xfrm>
              <a:off x="2974008" y="6604992"/>
              <a:ext cx="1224136" cy="49174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286E21-1E99-4404-9C1A-36207F05E612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flipH="1">
              <a:off x="3586076" y="3004592"/>
              <a:ext cx="3024336" cy="3600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05B6D2-17CF-436D-9A10-2166CFD40583}"/>
              </a:ext>
            </a:extLst>
          </p:cNvPr>
          <p:cNvGrpSpPr/>
          <p:nvPr/>
        </p:nvGrpSpPr>
        <p:grpSpPr>
          <a:xfrm>
            <a:off x="1635424" y="1904768"/>
            <a:ext cx="3392251" cy="2486213"/>
            <a:chOff x="2325936" y="2483000"/>
            <a:chExt cx="4824535" cy="376195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9919352-B17D-4A51-8689-24252BB1BF2C}"/>
                </a:ext>
              </a:extLst>
            </p:cNvPr>
            <p:cNvSpPr/>
            <p:nvPr/>
          </p:nvSpPr>
          <p:spPr>
            <a:xfrm flipH="1">
              <a:off x="2325936" y="5861988"/>
              <a:ext cx="1008111" cy="38296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AF2FB2-2324-4FF1-82CC-F2493B9CB1AB}"/>
                </a:ext>
              </a:extLst>
            </p:cNvPr>
            <p:cNvSpPr/>
            <p:nvPr/>
          </p:nvSpPr>
          <p:spPr>
            <a:xfrm flipH="1">
              <a:off x="4668895" y="2483000"/>
              <a:ext cx="2481576" cy="47459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B000F1-1CE7-4C4A-99B9-ABD4C91759C7}"/>
                </a:ext>
              </a:extLst>
            </p:cNvPr>
            <p:cNvCxnSpPr>
              <a:cxnSpLocks/>
              <a:stCxn id="17" idx="6"/>
              <a:endCxn id="16" idx="0"/>
            </p:cNvCxnSpPr>
            <p:nvPr/>
          </p:nvCxnSpPr>
          <p:spPr>
            <a:xfrm flipH="1">
              <a:off x="2829991" y="2720296"/>
              <a:ext cx="1838904" cy="314169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28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027856" y="12818"/>
            <a:ext cx="8354053" cy="1087174"/>
          </a:xfrm>
        </p:spPr>
        <p:txBody>
          <a:bodyPr>
            <a:normAutofit/>
          </a:bodyPr>
          <a:lstStyle/>
          <a:p>
            <a:r>
              <a:rPr lang="en-AU" sz="3094" dirty="0"/>
              <a:t>Printing numbers from N to 1 without a loop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01679" y="1295354"/>
            <a:ext cx="7594594" cy="2889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def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):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print(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if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==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1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pass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# do nothing</a:t>
            </a: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else: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-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</a:t>
            </a:r>
          </a:p>
          <a:p>
            <a:pPr marL="82597" indent="0">
              <a:buNone/>
            </a:pP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5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6288" y="1523012"/>
            <a:ext cx="1433460" cy="3519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solidFill>
                  <a:schemeClr val="bg1"/>
                </a:solidFill>
                <a:latin typeface="Arial"/>
                <a:cs typeface="Arial"/>
              </a:rPr>
              <a:t>Base case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92669" y="1761705"/>
            <a:ext cx="2412747" cy="34844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43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3432" y="153490"/>
            <a:ext cx="8889022" cy="1087174"/>
          </a:xfrm>
        </p:spPr>
        <p:txBody>
          <a:bodyPr>
            <a:normAutofit/>
          </a:bodyPr>
          <a:lstStyle/>
          <a:p>
            <a:r>
              <a:rPr lang="en-AU" sz="3094" dirty="0"/>
              <a:t>Which values are printed by the code and in which order?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7856" y="1544289"/>
            <a:ext cx="7493333" cy="1927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def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):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    if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&gt;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1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-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</a:p>
          <a:p>
            <a:pPr marL="82597" indent="0">
              <a:buNone/>
            </a:pP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    print(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printNumbers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chemeClr val="accent6"/>
                </a:solidFill>
                <a:latin typeface="Courier New" panose="02070309020205020404" pitchFamily="49" charset="0"/>
              </a:rPr>
              <a:t>3</a:t>
            </a:r>
            <a:r>
              <a:rPr lang="en-AU" sz="1406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PAnswers"/>
          <p:cNvSpPr txBox="1">
            <a:spLocks/>
          </p:cNvSpPr>
          <p:nvPr/>
        </p:nvSpPr>
        <p:spPr bwMode="auto">
          <a:xfrm>
            <a:off x="1027856" y="3956645"/>
            <a:ext cx="399981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519113" indent="-401638" algn="l" rtl="0" fontAlgn="base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09638" indent="-336550" algn="l" rtl="0" fontAlgn="base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531" dirty="0"/>
              <a:t>1,2,3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531" dirty="0"/>
              <a:t>3,2,1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531" dirty="0"/>
              <a:t>3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531" dirty="0"/>
              <a:t>None of the above</a:t>
            </a:r>
          </a:p>
        </p:txBody>
      </p:sp>
      <p:sp>
        <p:nvSpPr>
          <p:cNvPr id="3" name="Oval 2"/>
          <p:cNvSpPr/>
          <p:nvPr/>
        </p:nvSpPr>
        <p:spPr>
          <a:xfrm>
            <a:off x="6919546" y="5396805"/>
            <a:ext cx="659423" cy="555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90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31886" y="0"/>
            <a:ext cx="9098132" cy="1087174"/>
          </a:xfrm>
        </p:spPr>
        <p:txBody>
          <a:bodyPr>
            <a:normAutofit/>
          </a:bodyPr>
          <a:lstStyle/>
          <a:p>
            <a:r>
              <a:rPr lang="en-AU" sz="3094" dirty="0"/>
              <a:t>What will be printed by the print(code) at last line?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82394" y="927339"/>
            <a:ext cx="7797116" cy="4337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rgbClr val="FF00FF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"In dream at </a:t>
            </a:r>
            <a:r>
              <a:rPr lang="en-AU" sz="1406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level"</a:t>
            </a:r>
            <a:r>
              <a:rPr lang="en-AU" sz="1406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406" dirty="0" err="1">
                <a:solidFill>
                  <a:srgbClr val="000000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level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"Reached level 3"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code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42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"Got the code, returning it"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code</a:t>
            </a: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"I am going deeper to level"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level+1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code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b="1" dirty="0">
                <a:solidFill>
                  <a:srgbClr val="008000"/>
                </a:solidFill>
                <a:latin typeface="Courier New" panose="02070309020205020404" pitchFamily="49" charset="0"/>
              </a:rPr>
              <a:t>"Got the code, code </a:t>
            </a:r>
            <a:r>
              <a:rPr lang="en-AU" sz="1406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is"</a:t>
            </a:r>
            <a:r>
              <a:rPr lang="en-AU" sz="1406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406" dirty="0" err="1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code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PAnswers"/>
          <p:cNvSpPr txBox="1">
            <a:spLocks/>
          </p:cNvSpPr>
          <p:nvPr/>
        </p:nvSpPr>
        <p:spPr bwMode="auto">
          <a:xfrm>
            <a:off x="694365" y="5264731"/>
            <a:ext cx="76712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519113" indent="-401638" algn="l" rtl="0" fontAlgn="base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09638" indent="-336550" algn="l" rtl="0" fontAlgn="base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000" dirty="0"/>
              <a:t>42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000" dirty="0"/>
              <a:t>None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000" dirty="0"/>
              <a:t>Error message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r>
              <a:rPr lang="en-AU" sz="2000" dirty="0"/>
              <a:t>This option because I have not chosen D in a while</a:t>
            </a:r>
          </a:p>
          <a:p>
            <a:pPr marL="596575" indent="-514298">
              <a:spcBef>
                <a:spcPct val="20000"/>
              </a:spcBef>
              <a:buFont typeface="Wingdings 2"/>
              <a:buAutoNum type="alphaUcPeriod"/>
            </a:pPr>
            <a:endParaRPr lang="en-AU" sz="2531" dirty="0"/>
          </a:p>
        </p:txBody>
      </p:sp>
      <p:sp>
        <p:nvSpPr>
          <p:cNvPr id="3" name="Oval 2"/>
          <p:cNvSpPr/>
          <p:nvPr/>
        </p:nvSpPr>
        <p:spPr>
          <a:xfrm>
            <a:off x="8365649" y="5934808"/>
            <a:ext cx="593713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99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8930" y="-152424"/>
            <a:ext cx="8354053" cy="108717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Write a recursive function to compute the factorial</a:t>
            </a:r>
            <a:endParaRPr lang="en-AU" sz="2800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29117" y="796208"/>
            <a:ext cx="7594594" cy="2025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def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latin typeface="Courier New" panose="02070309020205020404" pitchFamily="49" charset="0"/>
              </a:rPr>
              <a:t>getFactorial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):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if</a:t>
            </a:r>
            <a:r>
              <a:rPr lang="en-AU" sz="1406" dirty="0">
                <a:latin typeface="Courier New" panose="02070309020205020404" pitchFamily="49" charset="0"/>
              </a:rPr>
              <a:t> N</a:t>
            </a:r>
            <a:r>
              <a:rPr lang="en-AU" sz="1406" b="1" dirty="0">
                <a:latin typeface="Courier New" panose="02070309020205020404" pitchFamily="49" charset="0"/>
              </a:rPr>
              <a:t>==</a:t>
            </a:r>
            <a:r>
              <a:rPr lang="en-AU" sz="1406" dirty="0">
                <a:latin typeface="Courier New" panose="02070309020205020404" pitchFamily="49" charset="0"/>
              </a:rPr>
              <a:t>0</a:t>
            </a:r>
            <a:r>
              <a:rPr lang="en-AU" sz="1406" b="1" dirty="0">
                <a:latin typeface="Courier New" panose="02070309020205020404" pitchFamily="49" charset="0"/>
              </a:rPr>
              <a:t>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1</a:t>
            </a: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else: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N</a:t>
            </a:r>
            <a:r>
              <a:rPr lang="en-AU" sz="1406" b="1" dirty="0">
                <a:latin typeface="Courier New" panose="02070309020205020404" pitchFamily="49" charset="0"/>
              </a:rPr>
              <a:t>*</a:t>
            </a:r>
            <a:r>
              <a:rPr lang="en-AU" sz="1406" dirty="0" err="1">
                <a:latin typeface="Courier New" panose="02070309020205020404" pitchFamily="49" charset="0"/>
              </a:rPr>
              <a:t>getFactorial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-</a:t>
            </a:r>
            <a:r>
              <a:rPr lang="en-AU" sz="1406" dirty="0">
                <a:latin typeface="Courier New" panose="02070309020205020404" pitchFamily="49" charset="0"/>
              </a:rPr>
              <a:t>1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print(</a:t>
            </a:r>
            <a:r>
              <a:rPr lang="en-AU" sz="1406" dirty="0" err="1">
                <a:latin typeface="Courier New" panose="02070309020205020404" pitchFamily="49" charset="0"/>
              </a:rPr>
              <a:t>getFactorial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5</a:t>
            </a:r>
            <a:r>
              <a:rPr lang="en-AU" sz="1406" b="1" dirty="0">
                <a:latin typeface="Courier New" panose="02070309020205020404" pitchFamily="49" charset="0"/>
              </a:rPr>
              <a:t>))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8394" y="3226478"/>
            <a:ext cx="8285760" cy="302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519113" indent="-401638" algn="l" rtl="0" fontAlgn="base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09638" indent="-336550" algn="l" rtl="0" fontAlgn="base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87517" indent="-187517"/>
            <a:r>
              <a:rPr lang="en-US" sz="2000" dirty="0"/>
              <a:t>Solution for base case (e.g., N = 0)?</a:t>
            </a:r>
          </a:p>
          <a:p>
            <a:pPr marL="462095" lvl="1" indent="-187517"/>
            <a:r>
              <a:rPr lang="en-US" sz="2000" dirty="0"/>
              <a:t>1</a:t>
            </a:r>
          </a:p>
          <a:p>
            <a:pPr marL="187517" indent="-187517"/>
            <a:r>
              <a:rPr lang="en-US" sz="2000" dirty="0"/>
              <a:t>Assume you know the solution for smaller problem (i.e., (N-1)!), what will be the solution for N.</a:t>
            </a:r>
          </a:p>
          <a:p>
            <a:pPr marL="462095" lvl="1" indent="-187517"/>
            <a:r>
              <a:rPr lang="en-US" sz="2000" dirty="0"/>
              <a:t>N! = N * (N-1)!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6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Activity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 smtClean="0"/>
              <a:t>Write </a:t>
            </a:r>
            <a:r>
              <a:rPr lang="en-GB" dirty="0"/>
              <a:t>a recursive function that takes as input a positive integer </a:t>
            </a:r>
            <a:r>
              <a:rPr lang="en-GB" b="1" dirty="0"/>
              <a:t>n</a:t>
            </a:r>
            <a:r>
              <a:rPr lang="en-GB" dirty="0"/>
              <a:t> and returns a list L that contains the factorial values, 1!, 2!, ..., n!.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For example: If the input is n=5, then the output should be: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[1, 2, 6, 24, 120].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factorialList</a:t>
            </a:r>
            <a:r>
              <a:rPr lang="en-GB" dirty="0"/>
              <a:t> (n):</a:t>
            </a:r>
          </a:p>
          <a:p>
            <a:pPr marL="0" indent="0">
              <a:buNone/>
            </a:pPr>
            <a:r>
              <a:rPr lang="en-GB" dirty="0"/>
              <a:t>    if n == 1: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ansList</a:t>
            </a:r>
            <a:r>
              <a:rPr lang="en-GB" dirty="0"/>
              <a:t> = [0] * n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ansList</a:t>
            </a:r>
            <a:r>
              <a:rPr lang="en-GB" dirty="0"/>
              <a:t> [0] = 1</a:t>
            </a:r>
          </a:p>
          <a:p>
            <a:pPr marL="0" indent="0">
              <a:buNone/>
            </a:pPr>
            <a:r>
              <a:rPr lang="en-GB" dirty="0"/>
              <a:t>    else 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ansList</a:t>
            </a:r>
            <a:r>
              <a:rPr lang="en-GB" dirty="0"/>
              <a:t> = </a:t>
            </a:r>
            <a:r>
              <a:rPr lang="en-GB" dirty="0" err="1"/>
              <a:t>factorialList</a:t>
            </a:r>
            <a:r>
              <a:rPr lang="en-GB" dirty="0"/>
              <a:t>(n-1)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ansList.append</a:t>
            </a:r>
            <a:r>
              <a:rPr lang="en-GB" dirty="0"/>
              <a:t>(n*</a:t>
            </a:r>
            <a:r>
              <a:rPr lang="en-GB" dirty="0" err="1"/>
              <a:t>ansList</a:t>
            </a:r>
            <a:r>
              <a:rPr lang="en-GB" dirty="0"/>
              <a:t>[n-2])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ansList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value=</a:t>
            </a:r>
            <a:r>
              <a:rPr lang="en-GB" dirty="0" err="1"/>
              <a:t>int</a:t>
            </a:r>
            <a:r>
              <a:rPr lang="en-GB" dirty="0"/>
              <a:t> (input("Enter the range : "))</a:t>
            </a:r>
          </a:p>
          <a:p>
            <a:pPr marL="0" indent="0">
              <a:buNone/>
            </a:pPr>
            <a:r>
              <a:rPr lang="en-GB" dirty="0"/>
              <a:t>print( </a:t>
            </a:r>
            <a:r>
              <a:rPr lang="en-GB" dirty="0" err="1"/>
              <a:t>factorialList</a:t>
            </a:r>
            <a:r>
              <a:rPr lang="en-GB" dirty="0"/>
              <a:t> ( value ))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51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76300" y="50296"/>
            <a:ext cx="9067699" cy="1087174"/>
          </a:xfrm>
        </p:spPr>
        <p:txBody>
          <a:bodyPr>
            <a:normAutofit/>
          </a:bodyPr>
          <a:lstStyle/>
          <a:p>
            <a:r>
              <a:rPr lang="en-AU" sz="3094" dirty="0" smtClean="0"/>
              <a:t>Write a program to compute power using recursion : Power ( 2,3 ) = 2 ** 3 = 8</a:t>
            </a:r>
            <a:endParaRPr lang="en-AU" sz="3094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90564" y="2631376"/>
            <a:ext cx="7645224" cy="2687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#computes x**N</a:t>
            </a:r>
            <a:endParaRPr lang="en-AU" sz="1406" b="1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def</a:t>
            </a:r>
            <a:r>
              <a:rPr lang="en-AU" sz="1406" dirty="0">
                <a:latin typeface="Courier New" panose="02070309020205020404" pitchFamily="49" charset="0"/>
              </a:rPr>
              <a:t> Power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 err="1">
                <a:latin typeface="Courier New" panose="02070309020205020404" pitchFamily="49" charset="0"/>
              </a:rPr>
              <a:t>x</a:t>
            </a:r>
            <a:r>
              <a:rPr lang="en-AU" sz="1406" b="1" dirty="0" err="1">
                <a:latin typeface="Courier New" panose="02070309020205020404" pitchFamily="49" charset="0"/>
              </a:rPr>
              <a:t>,</a:t>
            </a:r>
            <a:r>
              <a:rPr lang="en-AU" sz="1406" dirty="0" err="1">
                <a:latin typeface="Courier New" panose="02070309020205020404" pitchFamily="49" charset="0"/>
              </a:rPr>
              <a:t>N</a:t>
            </a:r>
            <a:r>
              <a:rPr lang="en-AU" sz="1406" b="1" dirty="0">
                <a:latin typeface="Courier New" panose="02070309020205020404" pitchFamily="49" charset="0"/>
              </a:rPr>
              <a:t>):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if</a:t>
            </a:r>
            <a:r>
              <a:rPr lang="en-AU" sz="1406" dirty="0">
                <a:latin typeface="Courier New" panose="02070309020205020404" pitchFamily="49" charset="0"/>
              </a:rPr>
              <a:t> N</a:t>
            </a:r>
            <a:r>
              <a:rPr lang="en-AU" sz="1406" b="1" dirty="0">
                <a:latin typeface="Courier New" panose="02070309020205020404" pitchFamily="49" charset="0"/>
              </a:rPr>
              <a:t>==</a:t>
            </a:r>
            <a:r>
              <a:rPr lang="en-AU" sz="1406" dirty="0">
                <a:latin typeface="Courier New" panose="02070309020205020404" pitchFamily="49" charset="0"/>
              </a:rPr>
              <a:t>0</a:t>
            </a:r>
            <a:r>
              <a:rPr lang="en-AU" sz="1406" b="1" dirty="0">
                <a:latin typeface="Courier New" panose="02070309020205020404" pitchFamily="49" charset="0"/>
              </a:rPr>
              <a:t>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1</a:t>
            </a: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latin typeface="Courier New" panose="02070309020205020404" pitchFamily="49" charset="0"/>
              </a:rPr>
              <a:t>else: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latin typeface="Courier New" panose="02070309020205020404" pitchFamily="49" charset="0"/>
              </a:rPr>
              <a:t>return</a:t>
            </a:r>
            <a:r>
              <a:rPr lang="en-AU" sz="1406" dirty="0">
                <a:latin typeface="Courier New" panose="02070309020205020404" pitchFamily="49" charset="0"/>
              </a:rPr>
              <a:t> </a:t>
            </a:r>
            <a:r>
              <a:rPr lang="en-AU" sz="1406" dirty="0" smtClean="0">
                <a:latin typeface="Courier New" panose="02070309020205020404" pitchFamily="49" charset="0"/>
              </a:rPr>
              <a:t>x</a:t>
            </a:r>
            <a:r>
              <a:rPr lang="en-AU" sz="1406" b="1" dirty="0" smtClean="0">
                <a:latin typeface="Courier New" panose="02070309020205020404" pitchFamily="49" charset="0"/>
              </a:rPr>
              <a:t>*</a:t>
            </a:r>
            <a:r>
              <a:rPr lang="en-AU" sz="1406" dirty="0" smtClean="0">
                <a:latin typeface="Courier New" panose="02070309020205020404" pitchFamily="49" charset="0"/>
              </a:rPr>
              <a:t>Power</a:t>
            </a:r>
            <a:r>
              <a:rPr lang="en-AU" sz="1406" b="1" dirty="0" smtClean="0">
                <a:latin typeface="Courier New" panose="02070309020205020404" pitchFamily="49" charset="0"/>
              </a:rPr>
              <a:t>(</a:t>
            </a:r>
            <a:r>
              <a:rPr lang="en-AU" sz="1406" dirty="0" smtClean="0">
                <a:latin typeface="Courier New" panose="02070309020205020404" pitchFamily="49" charset="0"/>
              </a:rPr>
              <a:t>x</a:t>
            </a:r>
            <a:r>
              <a:rPr lang="en-AU" sz="1406" b="1" dirty="0" smtClean="0">
                <a:latin typeface="Courier New" panose="02070309020205020404" pitchFamily="49" charset="0"/>
              </a:rPr>
              <a:t>,</a:t>
            </a:r>
            <a:r>
              <a:rPr lang="en-AU" sz="1406" dirty="0" smtClean="0">
                <a:latin typeface="Courier New" panose="02070309020205020404" pitchFamily="49" charset="0"/>
              </a:rPr>
              <a:t>N</a:t>
            </a:r>
            <a:r>
              <a:rPr lang="en-AU" sz="1406" b="1" dirty="0" smtClean="0">
                <a:latin typeface="Courier New" panose="02070309020205020404" pitchFamily="49" charset="0"/>
              </a:rPr>
              <a:t>-</a:t>
            </a:r>
            <a:r>
              <a:rPr lang="en-AU" sz="1406" dirty="0" smtClean="0">
                <a:latin typeface="Courier New" panose="02070309020205020404" pitchFamily="49" charset="0"/>
              </a:rPr>
              <a:t>1</a:t>
            </a:r>
            <a:r>
              <a:rPr lang="en-AU" sz="1406" b="1" dirty="0">
                <a:latin typeface="Courier New" panose="02070309020205020404" pitchFamily="49" charset="0"/>
              </a:rPr>
              <a:t>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latin typeface="Courier New" panose="02070309020205020404" pitchFamily="49" charset="0"/>
              </a:rPr>
              <a:t>print(</a:t>
            </a:r>
            <a:r>
              <a:rPr lang="en-AU" sz="1406" dirty="0">
                <a:latin typeface="Courier New" panose="02070309020205020404" pitchFamily="49" charset="0"/>
              </a:rPr>
              <a:t>Power</a:t>
            </a:r>
            <a:r>
              <a:rPr lang="en-AU" sz="1406" b="1" dirty="0">
                <a:latin typeface="Courier New" panose="02070309020205020404" pitchFamily="49" charset="0"/>
              </a:rPr>
              <a:t>(</a:t>
            </a:r>
            <a:r>
              <a:rPr lang="en-AU" sz="1406" dirty="0">
                <a:latin typeface="Courier New" panose="02070309020205020404" pitchFamily="49" charset="0"/>
              </a:rPr>
              <a:t>3</a:t>
            </a:r>
            <a:r>
              <a:rPr lang="en-AU" sz="1406" b="1" dirty="0">
                <a:latin typeface="Courier New" panose="02070309020205020404" pitchFamily="49" charset="0"/>
              </a:rPr>
              <a:t>,</a:t>
            </a:r>
            <a:r>
              <a:rPr lang="en-AU" sz="1406" dirty="0">
                <a:latin typeface="Courier New" panose="02070309020205020404" pitchFamily="49" charset="0"/>
              </a:rPr>
              <a:t>4</a:t>
            </a:r>
            <a:r>
              <a:rPr lang="en-AU" sz="1406" b="1" dirty="0">
                <a:latin typeface="Courier New" panose="02070309020205020404" pitchFamily="49" charset="0"/>
              </a:rPr>
              <a:t>))</a:t>
            </a:r>
            <a:endParaRPr lang="en-AU" sz="1406" dirty="0">
              <a:latin typeface="Courier New" panose="02070309020205020404" pitchFamily="49" charset="0"/>
            </a:endParaRPr>
          </a:p>
          <a:p>
            <a:pPr marL="82597" indent="0">
              <a:buNone/>
            </a:pP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7105" y="4022342"/>
            <a:ext cx="2119963" cy="351956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x**N = x*x**(N-1)</a:t>
            </a:r>
            <a:endParaRPr lang="en-US" sz="1687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0946" y="2967577"/>
            <a:ext cx="3645405" cy="351956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Solution for base case (x**0 = 1)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914528" y="3129836"/>
            <a:ext cx="1626419" cy="3737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7510" y="3613380"/>
            <a:ext cx="3880801" cy="351956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Assume you know solution for x**(N-1)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331091" y="3775639"/>
            <a:ext cx="1626419" cy="3737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910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078487" y="193105"/>
            <a:ext cx="7797116" cy="1008148"/>
          </a:xfrm>
        </p:spPr>
        <p:txBody>
          <a:bodyPr>
            <a:normAutofit/>
          </a:bodyPr>
          <a:lstStyle/>
          <a:p>
            <a:r>
              <a:rPr lang="en-AU" sz="3094" dirty="0"/>
              <a:t>What will be printed by the following code?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30379" y="4690301"/>
            <a:ext cx="5063063" cy="1518919"/>
          </a:xfrm>
        </p:spPr>
        <p:txBody>
          <a:bodyPr>
            <a:normAutofit fontScale="85000" lnSpcReduction="20000"/>
          </a:bodyPr>
          <a:lstStyle/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30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10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40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60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None of the above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1640" y="1201253"/>
            <a:ext cx="729081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 err="1">
                <a:solidFill>
                  <a:srgbClr val="FF00FF"/>
                </a:solidFill>
                <a:latin typeface="Courier New" panose="02070309020205020404" pitchFamily="49" charset="0"/>
              </a:rPr>
              <a:t>doSomething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 n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doSomething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:])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225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2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doSomething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AU" sz="225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25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82597" indent="0">
              <a:buNone/>
            </a:pPr>
            <a:endParaRPr lang="en-AU" sz="22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1910" y="4672531"/>
            <a:ext cx="3645405" cy="871201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Sum of all elements = first element + sum of remaining elements in the list</a:t>
            </a:r>
            <a:endParaRPr lang="en-US" sz="1687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7819" y="1467754"/>
            <a:ext cx="3645405" cy="611578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Solution for base case (sum is zero if list is empty)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741401" y="1630013"/>
            <a:ext cx="1626419" cy="3737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986036" y="3113584"/>
            <a:ext cx="381783" cy="1490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36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129117" y="694947"/>
            <a:ext cx="7898378" cy="1922561"/>
          </a:xfrm>
        </p:spPr>
        <p:txBody>
          <a:bodyPr>
            <a:normAutofit fontScale="90000"/>
          </a:bodyPr>
          <a:lstStyle/>
          <a:p>
            <a:r>
              <a:rPr lang="en-AU" sz="3094" dirty="0"/>
              <a:t>What is the next number in the following sequence?</a:t>
            </a:r>
            <a:br>
              <a:rPr lang="en-AU" sz="3094" dirty="0"/>
            </a:br>
            <a:r>
              <a:rPr lang="en-AU" sz="3094" dirty="0"/>
              <a:t/>
            </a:r>
            <a:br>
              <a:rPr lang="en-AU" sz="3094" dirty="0"/>
            </a:br>
            <a:r>
              <a:rPr lang="en-AU" sz="3094" dirty="0"/>
              <a:t/>
            </a:r>
            <a:br>
              <a:rPr lang="en-AU" sz="3094" dirty="0"/>
            </a:br>
            <a:r>
              <a:rPr lang="en-AU" sz="3094" dirty="0"/>
              <a:t>0, 1, 1, 2, 3, 5, 8, 13, 21 </a:t>
            </a:r>
            <a:br>
              <a:rPr lang="en-AU" sz="3094" dirty="0"/>
            </a:br>
            <a:endParaRPr lang="en-AU" sz="3094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82271" y="4239090"/>
            <a:ext cx="3189729" cy="2379639"/>
          </a:xfrm>
        </p:spPr>
        <p:txBody>
          <a:bodyPr>
            <a:normAutofit/>
          </a:bodyPr>
          <a:lstStyle/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29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34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26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None of the above</a:t>
            </a:r>
          </a:p>
        </p:txBody>
      </p:sp>
      <p:sp>
        <p:nvSpPr>
          <p:cNvPr id="1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500" dirty="0">
                <a:solidFill>
                  <a:srgbClr val="FF0000"/>
                </a:solidFill>
              </a:rPr>
              <a:t>Class Activity </a:t>
            </a:r>
            <a:endParaRPr lang="en-GB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 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sz="33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53" y="266007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81010" y="289901"/>
            <a:ext cx="7498705" cy="1143000"/>
          </a:xfrm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094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 Fib(N)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1179749" y="1302514"/>
            <a:ext cx="7240179" cy="4303603"/>
          </a:xfrm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  <a:normAutofit/>
          </a:bodyPr>
          <a:lstStyle/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// Compute the Nth Fibonacci Number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// Input: A non negative integer N.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// Output: The Nth Fibonacci number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ea typeface="+mn-ea"/>
            </a:endParaRP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+mn-ea"/>
              </a:rPr>
              <a:t>if</a:t>
            </a:r>
            <a:r>
              <a:rPr lang="en-US" dirty="0">
                <a:ea typeface="+mn-ea"/>
              </a:rPr>
              <a:t> (N = 0 or N = 1) 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    </a:t>
            </a:r>
            <a:r>
              <a:rPr lang="en-US" b="1" dirty="0">
                <a:ea typeface="+mn-ea"/>
              </a:rPr>
              <a:t>return</a:t>
            </a:r>
            <a:r>
              <a:rPr lang="en-US" dirty="0">
                <a:ea typeface="+mn-ea"/>
              </a:rPr>
              <a:t> N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+mn-ea"/>
              </a:rPr>
              <a:t>else</a:t>
            </a:r>
            <a:endParaRPr lang="en-US" dirty="0">
              <a:ea typeface="+mn-ea"/>
            </a:endParaRP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    </a:t>
            </a:r>
            <a:r>
              <a:rPr lang="en-US" b="1" dirty="0">
                <a:ea typeface="+mn-ea"/>
              </a:rPr>
              <a:t>return</a:t>
            </a:r>
            <a:r>
              <a:rPr lang="en-US" dirty="0">
                <a:ea typeface="+mn-ea"/>
              </a:rPr>
              <a:t> Fib(N-2) + Fib(N-1)</a:t>
            </a:r>
          </a:p>
          <a:p>
            <a:pPr marL="365741" indent="-28345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82957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027856" y="-216405"/>
            <a:ext cx="8354053" cy="1087174"/>
          </a:xfrm>
        </p:spPr>
        <p:txBody>
          <a:bodyPr>
            <a:normAutofit/>
          </a:bodyPr>
          <a:lstStyle/>
          <a:p>
            <a:r>
              <a:rPr lang="en-AU" sz="3094" dirty="0"/>
              <a:t>Computing n-</a:t>
            </a:r>
            <a:r>
              <a:rPr lang="en-AU" sz="3094" dirty="0" err="1"/>
              <a:t>th</a:t>
            </a:r>
            <a:r>
              <a:rPr lang="en-AU" sz="3094" dirty="0"/>
              <a:t> Fibonacci number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78487" y="644316"/>
            <a:ext cx="7645224" cy="187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>
                <a:solidFill>
                  <a:srgbClr val="FF00FF"/>
                </a:solidFill>
                <a:latin typeface="Courier New" panose="02070309020205020404" pitchFamily="49" charset="0"/>
              </a:rPr>
              <a:t>fib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pt-BR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pt-BR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fib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6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t-BR" sz="1406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pt-BR" sz="1406" dirty="0">
                <a:solidFill>
                  <a:srgbClr val="000000"/>
                </a:solidFill>
                <a:latin typeface="Courier New" panose="02070309020205020404" pitchFamily="49" charset="0"/>
              </a:rPr>
              <a:t>fib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6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pt-BR" sz="1406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fib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AU" sz="1406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82597" indent="0">
              <a:buNone/>
            </a:pPr>
            <a:endParaRPr lang="en-AU" sz="1406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8937" y="818037"/>
            <a:ext cx="3645405" cy="611578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Solution for base case. 0-th number is 0 and 1</a:t>
            </a:r>
            <a:r>
              <a:rPr lang="en-AU" sz="1687" baseline="30000" dirty="0">
                <a:latin typeface="Arial"/>
                <a:cs typeface="Arial"/>
              </a:rPr>
              <a:t>st</a:t>
            </a:r>
            <a:r>
              <a:rPr lang="en-AU" sz="1687" dirty="0">
                <a:latin typeface="Arial"/>
                <a:cs typeface="Arial"/>
              </a:rPr>
              <a:t> number is 1.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502518" y="980296"/>
            <a:ext cx="1626419" cy="3737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2883" y="3431352"/>
            <a:ext cx="3645405" cy="611578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687" dirty="0">
                <a:latin typeface="Arial"/>
                <a:cs typeface="Arial"/>
              </a:rPr>
              <a:t>n-</a:t>
            </a:r>
            <a:r>
              <a:rPr lang="en-AU" sz="1687" dirty="0" err="1">
                <a:latin typeface="Arial"/>
                <a:cs typeface="Arial"/>
              </a:rPr>
              <a:t>th</a:t>
            </a:r>
            <a:r>
              <a:rPr lang="en-AU" sz="1687" dirty="0">
                <a:latin typeface="Arial"/>
                <a:cs typeface="Arial"/>
              </a:rPr>
              <a:t> number is the sum of (n-2)-</a:t>
            </a:r>
            <a:r>
              <a:rPr lang="en-AU" sz="1687" dirty="0" err="1">
                <a:latin typeface="Arial"/>
                <a:cs typeface="Arial"/>
              </a:rPr>
              <a:t>th</a:t>
            </a:r>
            <a:r>
              <a:rPr lang="en-AU" sz="1687" dirty="0">
                <a:latin typeface="Arial"/>
                <a:cs typeface="Arial"/>
              </a:rPr>
              <a:t> number and (n-1)-</a:t>
            </a:r>
            <a:r>
              <a:rPr lang="en-AU" sz="1687" dirty="0" err="1">
                <a:latin typeface="Arial"/>
                <a:cs typeface="Arial"/>
              </a:rPr>
              <a:t>th</a:t>
            </a:r>
            <a:r>
              <a:rPr lang="en-AU" sz="1687" dirty="0">
                <a:latin typeface="Arial"/>
                <a:cs typeface="Arial"/>
              </a:rPr>
              <a:t> number</a:t>
            </a:r>
            <a:endParaRPr lang="en-US" sz="1687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356865" y="2178565"/>
            <a:ext cx="1544234" cy="11998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26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28600" y="193105"/>
            <a:ext cx="8471593" cy="1143000"/>
          </a:xfrm>
        </p:spPr>
        <p:txBody>
          <a:bodyPr>
            <a:normAutofit/>
          </a:bodyPr>
          <a:lstStyle/>
          <a:p>
            <a:r>
              <a:rPr lang="en-AU" sz="3094" dirty="0" smtClean="0"/>
              <a:t>What would be the output of the following code:</a:t>
            </a:r>
            <a:endParaRPr lang="en-AU" sz="3094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638492" y="2024327"/>
            <a:ext cx="4250531" cy="1762985"/>
          </a:xfrm>
        </p:spPr>
        <p:txBody>
          <a:bodyPr>
            <a:normAutofit/>
          </a:bodyPr>
          <a:lstStyle/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1, 4, 2, 3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1, 2, 3, 4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1, 3, 2, 4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None of the above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8746" y="1450731"/>
            <a:ext cx="3901363" cy="540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func1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func2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func2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func3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func3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func1</a:t>
            </a:r>
            <a:r>
              <a:rPr lang="en-AU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AU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97" indent="0">
              <a:buNone/>
            </a:pPr>
            <a:r>
              <a:rPr lang="en-AU" sz="1969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4" name="Oval 3"/>
          <p:cNvSpPr/>
          <p:nvPr/>
        </p:nvSpPr>
        <p:spPr>
          <a:xfrm>
            <a:off x="6972300" y="5978770"/>
            <a:ext cx="597877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4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78487" y="3995024"/>
            <a:ext cx="7442702" cy="1762985"/>
          </a:xfrm>
        </p:spPr>
        <p:txBody>
          <a:bodyPr>
            <a:normAutofit fontScale="92500" lnSpcReduction="10000"/>
          </a:bodyPr>
          <a:lstStyle/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endParaRPr lang="en-AU" sz="2250" dirty="0"/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Prints “In dream at level 1” 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Continues printing “In dream at level …” forever (or until the program crashes)</a:t>
            </a:r>
          </a:p>
          <a:p>
            <a:pPr marL="725511" indent="-642915"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2250" dirty="0"/>
              <a:t>Invalid code. A function cannot call itself</a:t>
            </a:r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11115" y="1505036"/>
            <a:ext cx="6954716" cy="2126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def</a:t>
            </a: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AU" sz="1969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):</a:t>
            </a:r>
            <a:endParaRPr lang="en-AU" sz="1969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print("In dream at </a:t>
            </a:r>
            <a:r>
              <a:rPr lang="en-AU" sz="1969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level",</a:t>
            </a:r>
            <a:r>
              <a:rPr lang="en-AU" sz="1969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969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969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+</a:t>
            </a: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1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969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endParaRPr lang="en-AU" sz="1969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969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969" dirty="0">
                <a:solidFill>
                  <a:srgbClr val="333333"/>
                </a:solidFill>
                <a:latin typeface="Courier New" panose="02070309020205020404" pitchFamily="49" charset="0"/>
              </a:rPr>
              <a:t>1</a:t>
            </a:r>
            <a:r>
              <a:rPr lang="en-AU" sz="1969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969" dirty="0">
              <a:solidFill>
                <a:srgbClr val="3333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596" y="3682153"/>
            <a:ext cx="2217872" cy="611578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latin typeface="Arial"/>
                <a:cs typeface="Arial"/>
              </a:rPr>
              <a:t>The function never exits (until crashed)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318847" y="2618910"/>
            <a:ext cx="1670811" cy="10632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PQuestion"/>
          <p:cNvSpPr txBox="1">
            <a:spLocks/>
          </p:cNvSpPr>
          <p:nvPr/>
        </p:nvSpPr>
        <p:spPr bwMode="auto">
          <a:xfrm>
            <a:off x="228600" y="193105"/>
            <a:ext cx="847159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r>
              <a:rPr lang="en-AU" sz="3094" kern="0" dirty="0" smtClean="0"/>
              <a:t>What would be the output of the following code:</a:t>
            </a:r>
            <a:endParaRPr lang="en-AU" sz="3094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3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4964" y="1336105"/>
            <a:ext cx="7746486" cy="3839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def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):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print("In dream at </a:t>
            </a:r>
            <a:r>
              <a:rPr lang="en-AU" sz="1406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level",</a:t>
            </a: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marL="82597" indent="0">
              <a:buNone/>
            </a:pP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# wake up if at level 3 (Called base case in recursion)</a:t>
            </a: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if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level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==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3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: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print("This is the deepest I can go")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print("Waking up from </a:t>
            </a:r>
            <a:r>
              <a:rPr lang="en-AU" sz="1406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level",</a:t>
            </a: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else: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print("I am going deeper to level",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level+1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+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        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print("Waking up from </a:t>
            </a:r>
            <a:r>
              <a:rPr lang="en-AU" sz="1406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level",</a:t>
            </a: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level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1406" dirty="0" err="1">
                <a:solidFill>
                  <a:srgbClr val="333333"/>
                </a:solidFill>
                <a:latin typeface="Courier New" panose="02070309020205020404" pitchFamily="49" charset="0"/>
              </a:rPr>
              <a:t>goSleep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AU" sz="1406" dirty="0">
                <a:solidFill>
                  <a:srgbClr val="333333"/>
                </a:solidFill>
                <a:latin typeface="Courier New" panose="02070309020205020404" pitchFamily="49" charset="0"/>
              </a:rPr>
              <a:t>1</a:t>
            </a:r>
            <a:r>
              <a:rPr lang="en-AU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</a:endParaRPr>
          </a:p>
        </p:txBody>
      </p:sp>
      <p:sp>
        <p:nvSpPr>
          <p:cNvPr id="11" name="TPQuestion"/>
          <p:cNvSpPr txBox="1">
            <a:spLocks/>
          </p:cNvSpPr>
          <p:nvPr/>
        </p:nvSpPr>
        <p:spPr bwMode="auto">
          <a:xfrm>
            <a:off x="228600" y="193105"/>
            <a:ext cx="847159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r>
              <a:rPr lang="en-AU" sz="3094" kern="0" dirty="0" smtClean="0"/>
              <a:t>What would be the output of the following code:</a:t>
            </a:r>
            <a:endParaRPr lang="en-AU" sz="3094" kern="0" dirty="0"/>
          </a:p>
        </p:txBody>
      </p:sp>
      <p:sp>
        <p:nvSpPr>
          <p:cNvPr id="4" name="Rectangle 3"/>
          <p:cNvSpPr/>
          <p:nvPr/>
        </p:nvSpPr>
        <p:spPr>
          <a:xfrm>
            <a:off x="5882054" y="4286532"/>
            <a:ext cx="3261946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In dream at level 1</a:t>
            </a:r>
          </a:p>
          <a:p>
            <a:r>
              <a:rPr lang="en-GB" dirty="0"/>
              <a:t>I am going deeper to level 2</a:t>
            </a:r>
          </a:p>
          <a:p>
            <a:r>
              <a:rPr lang="en-GB" dirty="0"/>
              <a:t>In dream at level 2</a:t>
            </a:r>
          </a:p>
          <a:p>
            <a:r>
              <a:rPr lang="en-GB" dirty="0"/>
              <a:t>I am going deeper to level 3</a:t>
            </a:r>
          </a:p>
          <a:p>
            <a:r>
              <a:rPr lang="en-GB" dirty="0"/>
              <a:t>In dream at level 3</a:t>
            </a:r>
          </a:p>
          <a:p>
            <a:r>
              <a:rPr lang="en-GB" dirty="0"/>
              <a:t>This is the deepest I can go</a:t>
            </a:r>
          </a:p>
          <a:p>
            <a:r>
              <a:rPr lang="en-GB" dirty="0"/>
              <a:t>Waking up from level 3</a:t>
            </a:r>
          </a:p>
          <a:p>
            <a:r>
              <a:rPr lang="en-GB" dirty="0"/>
              <a:t>Waking up from level 2</a:t>
            </a:r>
          </a:p>
          <a:p>
            <a:r>
              <a:rPr lang="en-GB" dirty="0"/>
              <a:t>Waking up from level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0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ountdownTrigger"/>
          <p:cNvSpPr/>
          <p:nvPr/>
        </p:nvSpPr>
        <p:spPr>
          <a:xfrm>
            <a:off x="0" y="0"/>
            <a:ext cx="8930" cy="8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4964" y="1336105"/>
            <a:ext cx="7746486" cy="3839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Autofit/>
          </a:bodyPr>
          <a:lstStyle>
            <a:lvl1pPr marL="519113" indent="-40163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638" indent="-336550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75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5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263" indent="-258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758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864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965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0071" indent="-260092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97" indent="0">
              <a:buNone/>
            </a:pPr>
            <a:endParaRPr lang="en-GB" sz="1406" b="1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GB" sz="1406" b="1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def</a:t>
            </a: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GB" sz="1406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printNumbers</a:t>
            </a:r>
            <a:r>
              <a:rPr lang="en-GB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(N</a:t>
            </a: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):</a:t>
            </a:r>
          </a:p>
          <a:p>
            <a:pPr marL="82597" indent="0">
              <a:buNone/>
            </a:pP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en-GB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for </a:t>
            </a:r>
            <a:r>
              <a:rPr lang="en-GB" sz="1406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GB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 in range(N,0,-1):        </a:t>
            </a:r>
            <a:endParaRPr lang="en-GB" sz="1406" b="1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GB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print(</a:t>
            </a:r>
            <a:r>
              <a:rPr lang="en-GB" sz="1406" b="1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marL="82597" indent="0">
              <a:buNone/>
            </a:pPr>
            <a:endParaRPr lang="en-GB" sz="1406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GB" sz="1406" b="1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printNumbers</a:t>
            </a:r>
            <a:r>
              <a:rPr lang="en-GB" sz="1406" b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(5</a:t>
            </a:r>
            <a:r>
              <a:rPr lang="en-GB" sz="1406" b="1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en-AU" sz="1406" dirty="0">
              <a:solidFill>
                <a:srgbClr val="333333"/>
              </a:solidFill>
            </a:endParaRPr>
          </a:p>
        </p:txBody>
      </p:sp>
      <p:sp>
        <p:nvSpPr>
          <p:cNvPr id="11" name="TPQuestion"/>
          <p:cNvSpPr txBox="1">
            <a:spLocks/>
          </p:cNvSpPr>
          <p:nvPr/>
        </p:nvSpPr>
        <p:spPr bwMode="auto">
          <a:xfrm>
            <a:off x="105508" y="193105"/>
            <a:ext cx="90384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r>
              <a:rPr lang="en-AU" sz="3094" kern="0" dirty="0" smtClean="0"/>
              <a:t>What a function to print all the number from N to 1:</a:t>
            </a:r>
            <a:endParaRPr lang="en-AU" sz="3094" kern="0" dirty="0"/>
          </a:p>
        </p:txBody>
      </p:sp>
      <p:sp>
        <p:nvSpPr>
          <p:cNvPr id="4" name="Rectangle 3"/>
          <p:cNvSpPr/>
          <p:nvPr/>
        </p:nvSpPr>
        <p:spPr>
          <a:xfrm>
            <a:off x="4464396" y="3094508"/>
            <a:ext cx="154075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5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2</a:t>
            </a:r>
          </a:p>
          <a:p>
            <a:r>
              <a:rPr lang="en-GB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9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263"/>
            <a:ext cx="8229600" cy="765175"/>
          </a:xfrm>
        </p:spPr>
        <p:txBody>
          <a:bodyPr/>
          <a:lstStyle/>
          <a:p>
            <a:r>
              <a:rPr lang="en-GB" dirty="0" smtClean="0"/>
              <a:t>What is Recursion Algorithm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2033"/>
            <a:ext cx="8229600" cy="431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Recursion is a function which it call itself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Solve a large problem by solving a sub-problems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Sub-problems are the same kind as the original problem and they can be solved with the same algorithm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Simpler to solve: sub-problems are so simple that they can be solved without further reductions (base case)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It needs </a:t>
            </a:r>
            <a:r>
              <a:rPr lang="en-US" dirty="0"/>
              <a:t>at least one </a:t>
            </a:r>
            <a:r>
              <a:rPr lang="en-US" dirty="0" smtClean="0"/>
              <a:t>base </a:t>
            </a:r>
            <a:r>
              <a:rPr lang="en-US" dirty="0"/>
              <a:t>case to stop recursive calls otherwise the program will crash.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263"/>
            <a:ext cx="8229600" cy="765175"/>
          </a:xfrm>
        </p:spPr>
        <p:txBody>
          <a:bodyPr/>
          <a:lstStyle/>
          <a:p>
            <a:r>
              <a:rPr lang="en-GB" dirty="0" smtClean="0"/>
              <a:t>Candidate problems for recursion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1840"/>
            <a:ext cx="8229600" cy="431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Must be possible to decompose them into simpler similar problems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At some point, the problems must become so simple that can be solved with no further decomposition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Once all sub-problems are solved, the solution to the original problem can be computed by combining these solutions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2" y="984738"/>
            <a:ext cx="9031838" cy="5873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2281381"/>
            <a:ext cx="8705273" cy="43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3CE3762785A4977859C7CC8B08456B8&lt;/guid&gt;&#10;        &lt;description /&gt;&#10;        &lt;date&gt;4/23/2016 5:08:2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A93201B68C84F2CAADBE8B3AA33438A&lt;/guid&gt;&#10;            &lt;repollguid&gt;E091C60932D34FCD8609EF8460DE933B&lt;/repollguid&gt;&#10;            &lt;sourceid&gt;13E894B0481E4E9BA473D3D42FA15AE0&lt;/sourceid&gt;&#10;            &lt;questiontext&gt;Which of the following functions computes the sum of the values in the lis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8A406EF6B5148C587D319BBD6CC07A0&lt;/guid&gt;&#10;                    &lt;answertext&gt;Only function A&lt;/answertext&gt;&#10;                    &lt;valuetype&gt;0&lt;/valuetype&gt;&#10;                &lt;/answer&gt;&#10;                &lt;answer&gt;&#10;                    &lt;guid&gt;0D3F1FBF548545C58CDCBF83459770E5&lt;/guid&gt;&#10;                    &lt;answertext&gt;Only function B&lt;/answertext&gt;&#10;                    &lt;valuetype&gt;0&lt;/valuetype&gt;&#10;                &lt;/answer&gt;&#10;                &lt;answer&gt;&#10;                    &lt;guid&gt;72FB85ED690F414BB994B764FB5BCE2B&lt;/guid&gt;&#10;                    &lt;answertext&gt;Both function A and B&lt;/answertext&gt;&#10;                    &lt;valuetype&gt;0&lt;/valuetype&gt;&#10;                &lt;/answer&gt;&#10;                &lt;answer&gt;&#10;                    &lt;guid&gt;FDAB52BD2A0E4D97A9009E7DB635A4B0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38412970F99414A859B81EA5EB2B717&lt;/guid&gt;&#10;        &lt;description /&gt;&#10;        &lt;date&gt;4/23/2016 5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B04617BEA149D6B1D821D2689F05A4&lt;/guid&gt;&#10;            &lt;repollguid&gt;5240E15849B14508BE66C06CE22BA1B2&lt;/repollguid&gt;&#10;            &lt;sourceid&gt;B107421C4AF44AAD8F7849152AF2A36F&lt;/sourceid&gt;&#10;            &lt;questiontext&gt;How many ways can you tile a 2x4 grid with 2x1 tile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8FC06F44E0B4AD88452A3B09AF2ED2D&lt;/guid&gt;&#10;                    &lt;answertext&gt;3&lt;/answertext&gt;&#10;                    &lt;valuetype&gt;0&lt;/valuetype&gt;&#10;                &lt;/answer&gt;&#10;                &lt;answer&gt;&#10;                    &lt;guid&gt;A99D02F0799C46AF8690BF30540EB5EA&lt;/guid&gt;&#10;                    &lt;answertext&gt;4&lt;/answertext&gt;&#10;                    &lt;valuetype&gt;0&lt;/valuetype&gt;&#10;                &lt;/answer&gt;&#10;                &lt;answer&gt;&#10;                    &lt;guid&gt;E6AF2E8A1E784D0A93F4123320CD91FF&lt;/guid&gt;&#10;                    &lt;answertext&gt;5&lt;/answertext&gt;&#10;                    &lt;valuetype&gt;0&lt;/valuetype&gt;&#10;                &lt;/answer&gt;&#10;                &lt;answer&gt;&#10;                    &lt;guid&gt;5735A080561546D28A50BC4A2EBE107D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457FE0D738640459BD8AF38DB8B3029&lt;/guid&gt;&#10;        &lt;description /&gt;&#10;        &lt;date&gt;4/23/2016 4:56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1FEB25D735F4666A5A3806374F4E3F8&lt;/guid&gt;&#10;            &lt;repollguid&gt;BAA342F24ACA488A9E1E7919765ADC68&lt;/repollguid&gt;&#10;            &lt;sourceid&gt;4AB383AD02B745C7B037E22DABB3E771&lt;/sourceid&gt;&#10;            &lt;questiontext&gt;Consider the code below. The value returned by the function call A(2, 3) i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B47CCB4D5C245E79453B518A99C4EF5&lt;/guid&gt;&#10;                    &lt;answertext&gt;17&lt;/answertext&gt;&#10;                    &lt;valuetype&gt;0&lt;/valuetype&gt;&#10;                &lt;/answer&gt;&#10;                &lt;answer&gt;&#10;                    &lt;guid&gt;AC2599CDF3964D948A685F3C363BC1EE&lt;/guid&gt;&#10;                    &lt;answertext&gt;14&lt;/answertext&gt;&#10;                    &lt;valuetype&gt;0&lt;/valuetype&gt;&#10;                &lt;/answer&gt;&#10;                &lt;answer&gt;&#10;                    &lt;guid&gt;9CF82C9C1BBA4A8E84A58FE836A6CC98&lt;/guid&gt;&#10;                    &lt;answertext&gt;13&lt;/answertext&gt;&#10;                    &lt;valuetype&gt;0&lt;/valuetype&gt;&#10;                &lt;/answer&gt;&#10;                &lt;answer&gt;&#10;                    &lt;guid&gt;627C80C8C37340B083D22025BBE148A9&lt;/guid&gt;&#10;                    &lt;answertext&gt;None of the abov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heme/theme1.xml><?xml version="1.0" encoding="utf-8"?>
<a:theme xmlns:a="http://schemas.openxmlformats.org/drawingml/2006/main" name="White Background">
  <a:themeElements>
    <a:clrScheme name="Custom 41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Background">
  <a:themeElements>
    <a:clrScheme name="Custom 53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FFFFFF"/>
      </a:hlink>
      <a:folHlink>
        <a:srgbClr val="E6E6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ream Background">
  <a:themeElements>
    <a:clrScheme name="Custom 15">
      <a:dk1>
        <a:srgbClr val="000000"/>
      </a:dk1>
      <a:lt1>
        <a:srgbClr val="FFFFFF"/>
      </a:lt1>
      <a:dk2>
        <a:srgbClr val="000000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1204</Words>
  <Application>Microsoft Office PowerPoint</Application>
  <PresentationFormat>On-screen Show (4:3)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Courier New</vt:lpstr>
      <vt:lpstr>Segoe UI Light</vt:lpstr>
      <vt:lpstr>Times New Roman</vt:lpstr>
      <vt:lpstr>Trebuchet MS</vt:lpstr>
      <vt:lpstr>Verdana</vt:lpstr>
      <vt:lpstr>Wingdings 2</vt:lpstr>
      <vt:lpstr>White Background</vt:lpstr>
      <vt:lpstr>Blue Background</vt:lpstr>
      <vt:lpstr>Cream Background</vt:lpstr>
      <vt:lpstr>CO1107 Data Structure and Advance Programming:  Recursion </vt:lpstr>
      <vt:lpstr>Class Activity </vt:lpstr>
      <vt:lpstr>What would be the output of the following code:</vt:lpstr>
      <vt:lpstr>PowerPoint Presentation</vt:lpstr>
      <vt:lpstr>PowerPoint Presentation</vt:lpstr>
      <vt:lpstr>PowerPoint Presentation</vt:lpstr>
      <vt:lpstr>What is Recursion Algorithm</vt:lpstr>
      <vt:lpstr>Candidate problems for recursion</vt:lpstr>
      <vt:lpstr>PowerPoint Presentation</vt:lpstr>
      <vt:lpstr>Add numbers from 1 to N</vt:lpstr>
      <vt:lpstr>Printing numbers from N to 1 without a loop</vt:lpstr>
      <vt:lpstr>Which values are printed by the code and in which order?</vt:lpstr>
      <vt:lpstr>What will be printed by the print(code) at last line?</vt:lpstr>
      <vt:lpstr>Write a recursive function to compute the factorial</vt:lpstr>
      <vt:lpstr>Class Activity</vt:lpstr>
      <vt:lpstr>Solution</vt:lpstr>
      <vt:lpstr>Write a program to compute power using recursion : Power ( 2,3 ) = 2 ** 3 = 8</vt:lpstr>
      <vt:lpstr>What will be printed by the following code?</vt:lpstr>
      <vt:lpstr>What is the next number in the following sequence?   0, 1, 1, 2, 3, 5, 8, 13, 21  </vt:lpstr>
      <vt:lpstr>Algorithm Fib(N)</vt:lpstr>
      <vt:lpstr>Computing n-th Fibonacci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implementation with JavaFX (Part I)</dc:title>
  <dc:creator>Zare, Mohammad Reza R. (Dr.)</dc:creator>
  <cp:lastModifiedBy>Zare, Mohammad Reza R. (Dr.)</cp:lastModifiedBy>
  <cp:revision>102</cp:revision>
  <dcterms:modified xsi:type="dcterms:W3CDTF">2022-02-06T12:53:40Z</dcterms:modified>
</cp:coreProperties>
</file>