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5" r:id="rId6"/>
    <p:sldId id="261" r:id="rId7"/>
    <p:sldId id="266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g9rbureQwwStxDazbVjbnUKT+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kME" initials="T" lastIdx="1" clrIdx="0">
    <p:extLst>
      <p:ext uri="{19B8F6BF-5375-455C-9EA6-DF929625EA0E}">
        <p15:presenceInfo xmlns:p15="http://schemas.microsoft.com/office/powerpoint/2012/main" userId="Thek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4:36:47.70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c112af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c112af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c112af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c112af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7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6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60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0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5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5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5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5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-TR" dirty="0" smtClean="0"/>
              <a:t>YOLOv3 ile </a:t>
            </a:r>
            <a:r>
              <a:rPr lang="tr-TR" dirty="0" err="1" smtClean="0"/>
              <a:t>Drone</a:t>
            </a:r>
            <a:r>
              <a:rPr lang="tr-TR" dirty="0" smtClean="0"/>
              <a:t> Tespiti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8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-TR" sz="2800" dirty="0" smtClean="0"/>
              <a:t>Yolov3 İçin </a:t>
            </a:r>
            <a:r>
              <a:rPr lang="tr-TR" sz="2800" dirty="0" err="1"/>
              <a:t>D</a:t>
            </a:r>
            <a:r>
              <a:rPr lang="tr-TR" sz="2800" dirty="0" err="1" smtClean="0"/>
              <a:t>rone</a:t>
            </a:r>
            <a:r>
              <a:rPr lang="tr-TR" sz="2800" dirty="0" smtClean="0"/>
              <a:t> Veri </a:t>
            </a:r>
            <a:r>
              <a:rPr lang="tr-TR" sz="2800" dirty="0"/>
              <a:t>S</a:t>
            </a:r>
            <a:r>
              <a:rPr lang="tr-TR" sz="2800" dirty="0" smtClean="0"/>
              <a:t>etimizi </a:t>
            </a:r>
            <a:r>
              <a:rPr lang="tr-TR" sz="2800" dirty="0"/>
              <a:t>E</a:t>
            </a:r>
            <a:r>
              <a:rPr lang="tr-TR" sz="2800" dirty="0" smtClean="0"/>
              <a:t>ğitmek ve </a:t>
            </a:r>
            <a:r>
              <a:rPr lang="tr-TR" sz="2800" dirty="0"/>
              <a:t>N</a:t>
            </a:r>
            <a:r>
              <a:rPr lang="tr-TR" sz="2800" dirty="0" smtClean="0"/>
              <a:t>esne </a:t>
            </a:r>
            <a:r>
              <a:rPr lang="tr-TR" sz="2800" dirty="0"/>
              <a:t>T</a:t>
            </a:r>
            <a:r>
              <a:rPr lang="tr-TR" sz="2800" dirty="0" smtClean="0"/>
              <a:t>akibinde </a:t>
            </a:r>
            <a:r>
              <a:rPr lang="tr-TR" sz="2800" dirty="0"/>
              <a:t>K</a:t>
            </a:r>
            <a:r>
              <a:rPr lang="tr-TR" sz="2800" dirty="0" smtClean="0"/>
              <a:t>ullanmak</a:t>
            </a:r>
            <a:endParaRPr sz="2800"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311700" y="1640693"/>
            <a:ext cx="7142648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tr-TR" dirty="0" smtClean="0"/>
              <a:t>Yolov3 için önceden </a:t>
            </a:r>
            <a:r>
              <a:rPr lang="tr-TR" dirty="0" err="1" smtClean="0"/>
              <a:t>drone</a:t>
            </a:r>
            <a:r>
              <a:rPr lang="tr-TR" dirty="0" smtClean="0"/>
              <a:t> veri setinin hazırlanması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tr-TR" dirty="0" smtClean="0"/>
              <a:t>Yeteri kadar </a:t>
            </a:r>
            <a:r>
              <a:rPr lang="tr-TR" dirty="0" err="1" smtClean="0"/>
              <a:t>Drone</a:t>
            </a:r>
            <a:r>
              <a:rPr lang="tr-TR" dirty="0" smtClean="0"/>
              <a:t> resimlerini bulmak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tr-TR" dirty="0" err="1" smtClean="0"/>
              <a:t>LabelImg</a:t>
            </a:r>
            <a:r>
              <a:rPr lang="tr-TR" dirty="0" smtClean="0"/>
              <a:t> ile resimlerdeki </a:t>
            </a:r>
            <a:r>
              <a:rPr lang="tr-TR" dirty="0" err="1" smtClean="0"/>
              <a:t>dronları</a:t>
            </a:r>
            <a:r>
              <a:rPr lang="tr-TR" dirty="0" smtClean="0"/>
              <a:t> etiketlemek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tr-TR" dirty="0" smtClean="0"/>
              <a:t>Veri setinin eğitilmesi ve ağırlıklarının çıkarılması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tr-TR" dirty="0" err="1" smtClean="0"/>
              <a:t>Darknet</a:t>
            </a:r>
            <a:r>
              <a:rPr lang="tr-TR" dirty="0" smtClean="0"/>
              <a:t> </a:t>
            </a:r>
            <a:r>
              <a:rPr lang="tr-TR" dirty="0" err="1" smtClean="0"/>
              <a:t>frameworku</a:t>
            </a:r>
            <a:r>
              <a:rPr lang="tr-TR" dirty="0" smtClean="0"/>
              <a:t> ile hazırlanan veri setinin eğitilmesi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tr-TR" dirty="0" smtClean="0"/>
              <a:t>Çıkarılan ağırlıkları kullanarak yolov3 ile obje tespitinin yapılması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</a:t>
            </a: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11700" y="237720"/>
            <a:ext cx="8520600" cy="101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000" dirty="0" smtClean="0"/>
              <a:t>1-</a:t>
            </a:r>
            <a:r>
              <a:rPr lang="tr-TR" sz="2000" dirty="0"/>
              <a:t>Yolov3 için önceden </a:t>
            </a:r>
            <a:r>
              <a:rPr lang="tr-TR" sz="2000" dirty="0" err="1"/>
              <a:t>drone</a:t>
            </a:r>
            <a:r>
              <a:rPr lang="tr-TR" sz="2000" dirty="0"/>
              <a:t> veri setinin hazırlanması</a:t>
            </a:r>
            <a:br>
              <a:rPr lang="tr-TR" sz="2000" dirty="0"/>
            </a:br>
            <a:endParaRPr sz="2000"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311699" y="812431"/>
            <a:ext cx="8719657" cy="39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 smtClean="0"/>
              <a:t>Nesne takibinde tespit edilecek her sınıf için en az 2000 resim toplanması gerekmektedir.  Biz sadece </a:t>
            </a:r>
            <a:r>
              <a:rPr lang="tr-TR" sz="1200" dirty="0" err="1" smtClean="0"/>
              <a:t>Drone</a:t>
            </a:r>
            <a:r>
              <a:rPr lang="tr-TR" sz="1200" dirty="0" smtClean="0"/>
              <a:t> takibi yapacağımızdan 1 sınıfımız olacaktır. </a:t>
            </a:r>
          </a:p>
          <a:p>
            <a:r>
              <a:rPr lang="tr-TR" sz="1200" dirty="0" smtClean="0"/>
              <a:t>Bulunan resimleri </a:t>
            </a:r>
            <a:r>
              <a:rPr lang="tr-TR" sz="1200" dirty="0" err="1" smtClean="0"/>
              <a:t>LabelImg</a:t>
            </a:r>
            <a:r>
              <a:rPr lang="tr-TR" sz="1200" dirty="0" smtClean="0"/>
              <a:t> programıyla etiketleme yapıyoruz. Etiketleme demek ilgili resimdeki nesne veya nesnelerin göreceli konumları, sınıf bilgisi, boyut değerleridir. (Bu özelliklere </a:t>
            </a:r>
            <a:r>
              <a:rPr lang="tr-TR" sz="1200" dirty="0" err="1" smtClean="0"/>
              <a:t>Annotation</a:t>
            </a:r>
            <a:r>
              <a:rPr lang="tr-TR" sz="1200" dirty="0" smtClean="0"/>
              <a:t> denmektedir.)</a:t>
            </a:r>
          </a:p>
          <a:p>
            <a:r>
              <a:rPr lang="tr-TR" sz="1200" dirty="0" err="1" smtClean="0"/>
              <a:t>LabelImg</a:t>
            </a:r>
            <a:r>
              <a:rPr lang="tr-TR" sz="1200" dirty="0" smtClean="0"/>
              <a:t> yolov3 formatında bize koordinatlarını çıkarmaktadır. Örneğin drone.jpg adında bir resmimiz olsun ve programdan nesneyi kutucuk içine alıp kayıt etmiş olalım. Kayıt drone.txt şeklinde olacaktır. Bu </a:t>
            </a:r>
            <a:r>
              <a:rPr lang="tr-TR" sz="1200" dirty="0" err="1" smtClean="0"/>
              <a:t>text</a:t>
            </a:r>
            <a:r>
              <a:rPr lang="tr-TR" sz="1200" dirty="0" smtClean="0"/>
              <a:t> dosyasının içerisine </a:t>
            </a:r>
            <a:r>
              <a:rPr lang="tr-TR" sz="1200" dirty="0"/>
              <a:t>girdiğimizde </a:t>
            </a:r>
            <a:r>
              <a:rPr lang="tr-TR" sz="1200" dirty="0" smtClean="0"/>
              <a:t>0 </a:t>
            </a:r>
            <a:r>
              <a:rPr lang="tr-TR" sz="1200" dirty="0"/>
              <a:t>0.525 0.349 0.774 </a:t>
            </a:r>
            <a:r>
              <a:rPr lang="tr-TR" sz="1200" dirty="0" smtClean="0"/>
              <a:t>0.522  şeklinde koordinatlar olacaktır.  ilk sütun sınıf numarasını belirtir ve sınıf numaraları 0 dan başlar. Bizim sadece </a:t>
            </a:r>
            <a:r>
              <a:rPr lang="tr-TR" sz="1200" dirty="0" err="1" smtClean="0"/>
              <a:t>drone</a:t>
            </a:r>
            <a:r>
              <a:rPr lang="tr-TR" sz="1200" dirty="0" smtClean="0"/>
              <a:t> sınıfımız olduğu için tüm etiketler 0 ile başlayacaktır. Diğer sütunlar ise sırasıyla x koordinatı, y koordinatı, genişlik, yükseklik şeklindedir. Program bu özellikleri kaydederken 0 ile 1 aralığına dönüştürür ki yolov3 de bu formatta istemektedir.</a:t>
            </a:r>
          </a:p>
          <a:p>
            <a:r>
              <a:rPr lang="tr-TR" sz="1200" dirty="0" smtClean="0"/>
              <a:t>Not: </a:t>
            </a:r>
            <a:r>
              <a:rPr lang="tr-TR" sz="1200" dirty="0" err="1" smtClean="0"/>
              <a:t>LabelImg</a:t>
            </a:r>
            <a:r>
              <a:rPr lang="tr-TR" sz="1200" dirty="0" smtClean="0"/>
              <a:t> programının içindeki data </a:t>
            </a:r>
            <a:r>
              <a:rPr lang="tr-TR" sz="1200" dirty="0"/>
              <a:t>klasörünün altında </a:t>
            </a:r>
            <a:r>
              <a:rPr lang="tr-TR" sz="1200" dirty="0" smtClean="0"/>
              <a:t>predefined_classes.txt dosyası bulunmaktadır. Burada etiketlenecek sınıfları kayıt etmektedir. Bizim sadece tek bir sınıfımız</a:t>
            </a:r>
            <a:r>
              <a:rPr lang="tr-TR" sz="1200" dirty="0"/>
              <a:t>(</a:t>
            </a:r>
            <a:r>
              <a:rPr lang="tr-TR" sz="1200" dirty="0" err="1"/>
              <a:t>drone</a:t>
            </a:r>
            <a:r>
              <a:rPr lang="tr-TR" sz="1200" dirty="0"/>
              <a:t>) </a:t>
            </a:r>
            <a:r>
              <a:rPr lang="tr-TR" sz="1200" dirty="0" smtClean="0"/>
              <a:t>olduğu için listeyi temizleyip en başa </a:t>
            </a:r>
            <a:r>
              <a:rPr lang="tr-TR" sz="1200" dirty="0" err="1" smtClean="0"/>
              <a:t>Drone</a:t>
            </a:r>
            <a:r>
              <a:rPr lang="tr-TR" sz="1200" dirty="0" smtClean="0"/>
              <a:t> yazmak gerekmektedir. İlk başa yazılan isimin sınıf numarası 0 olur. Alt satıra yeni bir sınıf daha eklenseydi sınıf numarası 1 olacaktı.</a:t>
            </a:r>
          </a:p>
          <a:p>
            <a:r>
              <a:rPr lang="tr-TR" sz="1200" dirty="0" smtClean="0"/>
              <a:t>Not: Biz tek bir sınıf ile çalışacağımız için resimlerin </a:t>
            </a:r>
            <a:r>
              <a:rPr lang="tr-TR" sz="1200" dirty="0" err="1" smtClean="0"/>
              <a:t>Annotation</a:t>
            </a:r>
            <a:r>
              <a:rPr lang="tr-TR" sz="1200" dirty="0" smtClean="0"/>
              <a:t> çıktılarına ( *.</a:t>
            </a:r>
            <a:r>
              <a:rPr lang="tr-TR" sz="1200" dirty="0" err="1" smtClean="0"/>
              <a:t>txt</a:t>
            </a:r>
            <a:r>
              <a:rPr lang="tr-TR" sz="1200" dirty="0" smtClean="0"/>
              <a:t>)</a:t>
            </a:r>
          </a:p>
          <a:p>
            <a:pPr marL="114300" indent="0">
              <a:buNone/>
            </a:pPr>
            <a:r>
              <a:rPr lang="tr-TR" sz="1200" dirty="0" smtClean="0"/>
              <a:t>         kontrol edin. Bu </a:t>
            </a:r>
            <a:r>
              <a:rPr lang="tr-TR" sz="1200" dirty="0" err="1" smtClean="0"/>
              <a:t>txt</a:t>
            </a:r>
            <a:r>
              <a:rPr lang="tr-TR" sz="1200" dirty="0" smtClean="0"/>
              <a:t> dosyalarının içindeki bilgilerin ilk sütunun 0 olmasına dikkat edin.</a:t>
            </a:r>
          </a:p>
          <a:p>
            <a:pPr marL="114300" indent="0">
              <a:buNone/>
            </a:pPr>
            <a:r>
              <a:rPr lang="tr-TR" sz="1200" dirty="0" smtClean="0"/>
              <a:t>         Aksi halde bu düzeltmeleri yapmak için küçük bir kod parçasına ihtiyaç duyabilirsiniz.</a:t>
            </a:r>
            <a:endParaRPr lang="tr-TR" sz="1200" dirty="0"/>
          </a:p>
          <a:p>
            <a:pPr marL="114300" indent="0">
              <a:buNone/>
            </a:pPr>
            <a:endParaRPr lang="tr-TR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43736"/>
            <a:ext cx="2783933" cy="1237303"/>
          </a:xfrm>
          <a:prstGeom prst="rect">
            <a:avLst/>
          </a:prstGeom>
        </p:spPr>
      </p:pic>
      <p:sp>
        <p:nvSpPr>
          <p:cNvPr id="5" name="Google Shape;102;p4"/>
          <p:cNvSpPr txBox="1">
            <a:spLocks noGrp="1"/>
          </p:cNvSpPr>
          <p:nvPr>
            <p:ph type="title"/>
          </p:nvPr>
        </p:nvSpPr>
        <p:spPr>
          <a:xfrm>
            <a:off x="311700" y="237720"/>
            <a:ext cx="8520600" cy="101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000" dirty="0" smtClean="0"/>
              <a:t>1-</a:t>
            </a:r>
            <a:r>
              <a:rPr lang="tr-TR" sz="2000" dirty="0"/>
              <a:t>Yolov3 için önceden </a:t>
            </a:r>
            <a:r>
              <a:rPr lang="tr-TR" sz="2000" dirty="0" err="1"/>
              <a:t>drone</a:t>
            </a:r>
            <a:r>
              <a:rPr lang="tr-TR" sz="2000" dirty="0"/>
              <a:t> veri setinin hazırlanması</a:t>
            </a:r>
            <a:br>
              <a:rPr lang="tr-TR" sz="2000" dirty="0"/>
            </a:br>
            <a:endParaRPr sz="20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2065" y="2526631"/>
            <a:ext cx="313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1.jpg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785980" y="745024"/>
            <a:ext cx="313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0001.txt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030" y="1143736"/>
            <a:ext cx="1927918" cy="121542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980000"/>
            <a:ext cx="2783933" cy="167268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06729" y="763163"/>
            <a:ext cx="313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0001.jpg</a:t>
            </a:r>
            <a:endParaRPr lang="tr-TR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030" y="2980000"/>
            <a:ext cx="1991968" cy="946687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3750941" y="2526631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0001.txt</a:t>
            </a:r>
          </a:p>
        </p:txBody>
      </p:sp>
    </p:spTree>
    <p:extLst>
      <p:ext uri="{BB962C8B-B14F-4D97-AF65-F5344CB8AC3E}">
        <p14:creationId xmlns:p14="http://schemas.microsoft.com/office/powerpoint/2010/main" val="28129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4"/>
          <p:cNvSpPr txBox="1">
            <a:spLocks noGrp="1"/>
          </p:cNvSpPr>
          <p:nvPr>
            <p:ph type="title"/>
          </p:nvPr>
        </p:nvSpPr>
        <p:spPr>
          <a:xfrm>
            <a:off x="311700" y="237721"/>
            <a:ext cx="8520600" cy="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000" dirty="0" smtClean="0"/>
              <a:t>1-</a:t>
            </a:r>
            <a:r>
              <a:rPr lang="tr-TR" sz="2000" dirty="0"/>
              <a:t>Yolov3 için önceden </a:t>
            </a:r>
            <a:r>
              <a:rPr lang="tr-TR" sz="2000" dirty="0" err="1"/>
              <a:t>drone</a:t>
            </a:r>
            <a:r>
              <a:rPr lang="tr-TR" sz="2000" dirty="0"/>
              <a:t> veri setinin hazırlanması</a:t>
            </a:r>
            <a:br>
              <a:rPr lang="tr-TR" sz="2000" dirty="0"/>
            </a:br>
            <a:endParaRPr sz="2000" dirty="0"/>
          </a:p>
        </p:txBody>
      </p:sp>
      <p:sp>
        <p:nvSpPr>
          <p:cNvPr id="8" name="Google Shape;103;p4"/>
          <p:cNvSpPr txBox="1">
            <a:spLocks noGrp="1"/>
          </p:cNvSpPr>
          <p:nvPr>
            <p:ph type="body" idx="1"/>
          </p:nvPr>
        </p:nvSpPr>
        <p:spPr>
          <a:xfrm>
            <a:off x="311699" y="812431"/>
            <a:ext cx="8719657" cy="39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 smtClean="0"/>
              <a:t>Tüm bu hazırlıkları yaptıktan sonra resimleri ve .</a:t>
            </a:r>
            <a:r>
              <a:rPr lang="tr-TR" sz="1200" dirty="0" err="1" smtClean="0"/>
              <a:t>txt</a:t>
            </a:r>
            <a:r>
              <a:rPr lang="tr-TR" sz="1200" dirty="0" smtClean="0"/>
              <a:t> dosyalarını </a:t>
            </a:r>
            <a:r>
              <a:rPr lang="tr-TR" sz="1200" dirty="0" err="1" smtClean="0"/>
              <a:t>images.rar</a:t>
            </a:r>
            <a:r>
              <a:rPr lang="tr-TR" sz="1200" dirty="0" smtClean="0"/>
              <a:t> ismiyle </a:t>
            </a:r>
            <a:r>
              <a:rPr lang="tr-TR" sz="1200" dirty="0" err="1" smtClean="0"/>
              <a:t>rar</a:t>
            </a:r>
            <a:r>
              <a:rPr lang="tr-TR" sz="1200" dirty="0" smtClean="0"/>
              <a:t> formatında sıkıştırın ve Google </a:t>
            </a:r>
            <a:r>
              <a:rPr lang="tr-TR" sz="1200" dirty="0" err="1" smtClean="0"/>
              <a:t>Drive’nıza</a:t>
            </a:r>
            <a:r>
              <a:rPr lang="tr-TR" sz="1200" dirty="0" smtClean="0"/>
              <a:t> atın.</a:t>
            </a:r>
          </a:p>
          <a:p>
            <a:r>
              <a:rPr lang="tr-TR" sz="1200" dirty="0" smtClean="0"/>
              <a:t>Bu aşamada veri setimiz hazır hale getirmiş oluyoruz.</a:t>
            </a:r>
          </a:p>
          <a:p>
            <a:pPr marL="114300" indent="0">
              <a:buNone/>
            </a:pPr>
            <a:endParaRPr lang="tr-TR" sz="1200" dirty="0" smtClean="0"/>
          </a:p>
          <a:p>
            <a:pPr marL="114300" indent="0">
              <a:buNone/>
            </a:pPr>
            <a:endParaRPr lang="tr-TR" sz="1200" dirty="0"/>
          </a:p>
          <a:p>
            <a:pPr marL="114300" indent="0">
              <a:buNone/>
            </a:pPr>
            <a:endParaRPr lang="tr-TR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92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2;p4"/>
          <p:cNvSpPr txBox="1">
            <a:spLocks/>
          </p:cNvSpPr>
          <p:nvPr/>
        </p:nvSpPr>
        <p:spPr>
          <a:xfrm>
            <a:off x="311700" y="237721"/>
            <a:ext cx="8520600" cy="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tr-TR" sz="2000" dirty="0" smtClean="0"/>
              <a:t>2-Veri </a:t>
            </a:r>
            <a:r>
              <a:rPr lang="tr-TR" sz="2000" dirty="0"/>
              <a:t>setinin eğitilmesi ve ağırlıklarının çıkarılması</a:t>
            </a:r>
          </a:p>
          <a:p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sp>
        <p:nvSpPr>
          <p:cNvPr id="10" name="Google Shape;103;p4"/>
          <p:cNvSpPr txBox="1">
            <a:spLocks noGrp="1"/>
          </p:cNvSpPr>
          <p:nvPr>
            <p:ph type="body" idx="1"/>
          </p:nvPr>
        </p:nvSpPr>
        <p:spPr>
          <a:xfrm>
            <a:off x="311699" y="812431"/>
            <a:ext cx="8719657" cy="39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tr-TR" sz="1200" dirty="0" smtClean="0"/>
              <a:t>Veri setlerimizi eğitmek için biz Google </a:t>
            </a:r>
            <a:r>
              <a:rPr lang="tr-TR" sz="1200" dirty="0" err="1" smtClean="0"/>
              <a:t>Colab</a:t>
            </a:r>
            <a:r>
              <a:rPr lang="tr-TR" sz="1200" dirty="0" smtClean="0"/>
              <a:t> ı kullanıyoruz. Neden </a:t>
            </a:r>
            <a:r>
              <a:rPr lang="tr-TR" sz="1200" dirty="0" err="1" smtClean="0"/>
              <a:t>Colab</a:t>
            </a:r>
            <a:r>
              <a:rPr lang="tr-TR" sz="1200" dirty="0" smtClean="0"/>
              <a:t>?</a:t>
            </a:r>
          </a:p>
          <a:p>
            <a:pPr lvl="1" algn="just"/>
            <a:r>
              <a:rPr lang="tr-TR" sz="1050" dirty="0" smtClean="0"/>
              <a:t>Çünkü verileri eğitmek güçlü bir donanıma sahip olmayı gerektiriyor. Ayrıca kütüphaneler ve bağlantılarının da sağlanması gerekiyor. İşte </a:t>
            </a:r>
            <a:r>
              <a:rPr lang="tr-TR" sz="1050" dirty="0" err="1" smtClean="0"/>
              <a:t>Colab</a:t>
            </a:r>
            <a:r>
              <a:rPr lang="tr-TR" sz="1050" dirty="0" smtClean="0"/>
              <a:t> bu iş için gerekli donanımı ve kütüphaneleri bizlere veriyor. Bu işler için üretilmiş </a:t>
            </a:r>
            <a:r>
              <a:rPr lang="tr-TR" sz="1050" dirty="0" err="1" smtClean="0"/>
              <a:t>Tesla</a:t>
            </a:r>
            <a:r>
              <a:rPr lang="tr-TR" sz="1050" dirty="0" smtClean="0"/>
              <a:t> K80 , </a:t>
            </a:r>
            <a:r>
              <a:rPr lang="tr-TR" sz="1050" dirty="0" err="1" smtClean="0"/>
              <a:t>Tesla</a:t>
            </a:r>
            <a:r>
              <a:rPr lang="tr-TR" sz="1050" dirty="0" smtClean="0"/>
              <a:t> P100, </a:t>
            </a:r>
            <a:r>
              <a:rPr lang="tr-TR" sz="1050" dirty="0" err="1" smtClean="0"/>
              <a:t>Tesla</a:t>
            </a:r>
            <a:r>
              <a:rPr lang="tr-TR" sz="1050" dirty="0" smtClean="0"/>
              <a:t> T4 </a:t>
            </a:r>
            <a:r>
              <a:rPr lang="tr-TR" sz="1050" dirty="0" err="1" smtClean="0"/>
              <a:t>vs</a:t>
            </a:r>
            <a:r>
              <a:rPr lang="tr-TR" sz="1050" dirty="0" smtClean="0"/>
              <a:t> gibi işlem hızları </a:t>
            </a:r>
            <a:r>
              <a:rPr lang="tr-TR" sz="1050" smtClean="0"/>
              <a:t>ve </a:t>
            </a:r>
            <a:r>
              <a:rPr lang="tr-TR" sz="1050" smtClean="0"/>
              <a:t>bellekleri </a:t>
            </a:r>
            <a:r>
              <a:rPr lang="tr-TR" sz="1050" dirty="0" smtClean="0"/>
              <a:t>yüksek ekran kartlarını tahsis ediyor. Bu da yapacağımız eğitimleri çok daha hızlı yapmamıza olanak sağlıyor.</a:t>
            </a:r>
          </a:p>
          <a:p>
            <a:pPr lvl="1" algn="just"/>
            <a:r>
              <a:rPr lang="tr-TR" sz="1050" dirty="0" err="1" smtClean="0"/>
              <a:t>Colab</a:t>
            </a:r>
            <a:r>
              <a:rPr lang="tr-TR" sz="1050" dirty="0" smtClean="0"/>
              <a:t> ortamı Linux ortamıdır ve </a:t>
            </a:r>
            <a:r>
              <a:rPr lang="tr-TR" sz="1050" dirty="0" err="1" smtClean="0"/>
              <a:t>Jupyter</a:t>
            </a:r>
            <a:r>
              <a:rPr lang="tr-TR" sz="1050" dirty="0" smtClean="0"/>
              <a:t> </a:t>
            </a:r>
            <a:r>
              <a:rPr lang="tr-TR" sz="1050" dirty="0" err="1" smtClean="0"/>
              <a:t>Nootebook</a:t>
            </a:r>
            <a:r>
              <a:rPr lang="tr-TR" sz="1050" dirty="0" smtClean="0"/>
              <a:t> üzerinde çalışmalarımızı yapmaktayız.</a:t>
            </a:r>
          </a:p>
          <a:p>
            <a:pPr lvl="1" algn="just"/>
            <a:r>
              <a:rPr lang="tr-TR" sz="1050" dirty="0" err="1" smtClean="0"/>
              <a:t>Colab</a:t>
            </a:r>
            <a:r>
              <a:rPr lang="tr-TR" sz="1050" dirty="0" smtClean="0"/>
              <a:t> her ne kadar ücretsiz olsa da bazı kısıtlamaları mevcut. Yoğun kullanımlarda sizi belli bir süreliğine oturumdan uzaklaştırabilir (12 saat gibi) .</a:t>
            </a:r>
            <a:endParaRPr lang="tr-TR" sz="1100" dirty="0" smtClean="0"/>
          </a:p>
          <a:p>
            <a:endParaRPr lang="tr-TR" sz="1200" dirty="0" smtClean="0"/>
          </a:p>
          <a:p>
            <a:r>
              <a:rPr lang="tr-TR" sz="1200" dirty="0" smtClean="0"/>
              <a:t>Mail </a:t>
            </a:r>
            <a:r>
              <a:rPr lang="tr-TR" sz="1200" dirty="0"/>
              <a:t>adresinizi açıktan sonra </a:t>
            </a:r>
            <a:r>
              <a:rPr lang="tr-TR" sz="1200" dirty="0">
                <a:hlinkClick r:id="rId3"/>
              </a:rPr>
              <a:t>https://colab.research.google.com</a:t>
            </a:r>
            <a:r>
              <a:rPr lang="tr-TR" sz="1200" dirty="0" smtClean="0">
                <a:hlinkClick r:id="rId3"/>
              </a:rPr>
              <a:t>/</a:t>
            </a:r>
            <a:r>
              <a:rPr lang="tr-TR" sz="1200" dirty="0" smtClean="0"/>
              <a:t> adresine girin. Açılan </a:t>
            </a:r>
            <a:r>
              <a:rPr lang="tr-TR" sz="1200" dirty="0" err="1" smtClean="0"/>
              <a:t>jupyter</a:t>
            </a:r>
            <a:r>
              <a:rPr lang="tr-TR" sz="1200" dirty="0" smtClean="0"/>
              <a:t> notebook görünümlü sayfada Dosya&gt; Not defteri yükleye tıklayıp, size vermiş olduğumuz ‘Train_YoloV3.ipynb’ dosyasını yükleyin. </a:t>
            </a:r>
          </a:p>
          <a:p>
            <a:endParaRPr lang="tr-TR" sz="1200" dirty="0"/>
          </a:p>
          <a:p>
            <a:r>
              <a:rPr lang="tr-TR" sz="1200" dirty="0" smtClean="0"/>
              <a:t>Bundan sonrası </a:t>
            </a:r>
            <a:r>
              <a:rPr lang="tr-TR" sz="1200" dirty="0" err="1" smtClean="0"/>
              <a:t>Colab’da</a:t>
            </a:r>
            <a:r>
              <a:rPr lang="tr-TR" sz="1200" dirty="0" smtClean="0"/>
              <a:t> açılan ‘Train_YoloV3.ipynb’ sayfası üzerinde anlatılmıştır.</a:t>
            </a:r>
            <a:r>
              <a:rPr lang="tr-TR" sz="1200" dirty="0"/>
              <a:t> </a:t>
            </a:r>
            <a:endParaRPr lang="tr-TR" sz="1200" dirty="0" smtClean="0"/>
          </a:p>
          <a:p>
            <a:pPr marL="114300" indent="0">
              <a:buNone/>
            </a:pPr>
            <a:r>
              <a:rPr lang="tr-TR" sz="1200" dirty="0" smtClean="0"/>
              <a:t>         Train_YoloV3.ipynb üzerinde gerekli açıklamalar yapılmış olup </a:t>
            </a:r>
            <a:r>
              <a:rPr lang="tr-TR" sz="1200" dirty="0" err="1" smtClean="0"/>
              <a:t>Colab</a:t>
            </a:r>
            <a:r>
              <a:rPr lang="tr-TR" sz="1200" dirty="0" smtClean="0"/>
              <a:t> ortamından devam</a:t>
            </a:r>
          </a:p>
          <a:p>
            <a:pPr marL="114300" indent="0">
              <a:buNone/>
            </a:pPr>
            <a:r>
              <a:rPr lang="tr-TR" sz="1200" dirty="0"/>
              <a:t> </a:t>
            </a:r>
            <a:r>
              <a:rPr lang="tr-TR" sz="1200" dirty="0" smtClean="0"/>
              <a:t>        edeceğiz…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2;p4"/>
          <p:cNvSpPr txBox="1">
            <a:spLocks/>
          </p:cNvSpPr>
          <p:nvPr/>
        </p:nvSpPr>
        <p:spPr>
          <a:xfrm>
            <a:off x="311700" y="237721"/>
            <a:ext cx="8520600" cy="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tr-TR" sz="2000" dirty="0" smtClean="0"/>
              <a:t>3-Çıkarılan </a:t>
            </a:r>
            <a:r>
              <a:rPr lang="tr-TR" sz="2000" dirty="0"/>
              <a:t>ağırlıkları kullanarak yolov3 ile obje tespitinin yapılması</a:t>
            </a:r>
          </a:p>
          <a:p>
            <a:endParaRPr lang="tr-TR" sz="2000" dirty="0"/>
          </a:p>
          <a:p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sp>
        <p:nvSpPr>
          <p:cNvPr id="10" name="Google Shape;103;p4"/>
          <p:cNvSpPr txBox="1">
            <a:spLocks noGrp="1"/>
          </p:cNvSpPr>
          <p:nvPr>
            <p:ph type="body" idx="1"/>
          </p:nvPr>
        </p:nvSpPr>
        <p:spPr>
          <a:xfrm>
            <a:off x="311699" y="812431"/>
            <a:ext cx="8719657" cy="39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200" dirty="0" err="1" smtClean="0"/>
              <a:t>Colabda</a:t>
            </a:r>
            <a:r>
              <a:rPr lang="tr-TR" sz="1200" dirty="0" smtClean="0"/>
              <a:t> </a:t>
            </a:r>
            <a:r>
              <a:rPr lang="tr-TR" sz="1200" dirty="0"/>
              <a:t>eğittiğiniz </a:t>
            </a:r>
            <a:r>
              <a:rPr lang="tr-TR" sz="1200" dirty="0" smtClean="0"/>
              <a:t>ağırlıkları ‘WEIGHTS’ klasörüne taşıyalım. </a:t>
            </a:r>
          </a:p>
          <a:p>
            <a:r>
              <a:rPr lang="tr-TR" sz="1200" dirty="0" smtClean="0"/>
              <a:t>Test etmek </a:t>
            </a:r>
            <a:r>
              <a:rPr lang="tr-TR" sz="1200" dirty="0"/>
              <a:t>istediğiniz resimleri ‘IMAGES</a:t>
            </a:r>
            <a:r>
              <a:rPr lang="tr-TR" sz="1200" dirty="0" smtClean="0"/>
              <a:t>’ klasörüne taşıyalım.</a:t>
            </a:r>
          </a:p>
          <a:p>
            <a:r>
              <a:rPr lang="tr-TR" sz="1200" dirty="0" smtClean="0"/>
              <a:t>‘YOLOv3_ObjectDetection.ipynb’ dosyasını </a:t>
            </a:r>
            <a:r>
              <a:rPr lang="tr-TR" sz="1200" dirty="0" err="1" smtClean="0"/>
              <a:t>jupyter</a:t>
            </a:r>
            <a:r>
              <a:rPr lang="tr-TR" sz="1200" dirty="0" smtClean="0"/>
              <a:t> notebook ile açın. Gerekli açıklamalar ‘</a:t>
            </a:r>
            <a:r>
              <a:rPr lang="tr-TR" sz="1200" dirty="0"/>
              <a:t>YOLOv3_ObjectDetection.ipynb</a:t>
            </a:r>
            <a:r>
              <a:rPr lang="tr-TR" sz="1200" dirty="0" smtClean="0"/>
              <a:t>’ içerisinde yer almaktadır. Bundan sonrası </a:t>
            </a:r>
            <a:r>
              <a:rPr lang="tr-TR" sz="1200" dirty="0" err="1" smtClean="0"/>
              <a:t>jupyter</a:t>
            </a:r>
            <a:r>
              <a:rPr lang="tr-TR" sz="1200" dirty="0" smtClean="0"/>
              <a:t> notebook üzerinden devam edecektir.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0390267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587</Words>
  <Application>Microsoft Office PowerPoint</Application>
  <PresentationFormat>Ekran Gösterisi (16:9)</PresentationFormat>
  <Paragraphs>51</Paragraphs>
  <Slides>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YOLOv3 ile Drone Tespiti</vt:lpstr>
      <vt:lpstr>Yolov3 İçin Drone Veri Setimizi Eğitmek ve Nesne Takibinde Kullanmak</vt:lpstr>
      <vt:lpstr>1-Yolov3 için önceden drone veri setinin hazırlanması </vt:lpstr>
      <vt:lpstr>1-Yolov3 için önceden drone veri setinin hazırlanması </vt:lpstr>
      <vt:lpstr>1-Yolov3 için önceden drone veri setinin hazırlanması 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 Template</dc:title>
  <cp:lastModifiedBy>ThekME</cp:lastModifiedBy>
  <cp:revision>28</cp:revision>
  <dcterms:modified xsi:type="dcterms:W3CDTF">2020-12-02T16:55:01Z</dcterms:modified>
</cp:coreProperties>
</file>