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330" r:id="rId2"/>
    <p:sldId id="257" r:id="rId3"/>
    <p:sldId id="258" r:id="rId4"/>
    <p:sldId id="259" r:id="rId5"/>
    <p:sldId id="260" r:id="rId6"/>
    <p:sldId id="261" r:id="rId7"/>
    <p:sldId id="262" r:id="rId8"/>
    <p:sldId id="263" r:id="rId9"/>
    <p:sldId id="264" r:id="rId10"/>
    <p:sldId id="265" r:id="rId11"/>
    <p:sldId id="266" r:id="rId12"/>
    <p:sldId id="267" r:id="rId13"/>
    <p:sldId id="312" r:id="rId14"/>
    <p:sldId id="268" r:id="rId15"/>
    <p:sldId id="269" r:id="rId16"/>
    <p:sldId id="316" r:id="rId17"/>
    <p:sldId id="317" r:id="rId18"/>
    <p:sldId id="318" r:id="rId19"/>
    <p:sldId id="319" r:id="rId20"/>
    <p:sldId id="270" r:id="rId21"/>
    <p:sldId id="321" r:id="rId22"/>
    <p:sldId id="322" r:id="rId23"/>
    <p:sldId id="323" r:id="rId24"/>
    <p:sldId id="324" r:id="rId25"/>
    <p:sldId id="325" r:id="rId26"/>
    <p:sldId id="326"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320" r:id="rId55"/>
    <p:sldId id="313" r:id="rId56"/>
    <p:sldId id="314" r:id="rId57"/>
    <p:sldId id="315" r:id="rId58"/>
    <p:sldId id="32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Patterns" id="{5272651F-81AB-4ABF-BAB0-F78145AA3905}">
          <p14:sldIdLst>
            <p14:sldId id="330"/>
            <p14:sldId id="257"/>
            <p14:sldId id="258"/>
            <p14:sldId id="259"/>
            <p14:sldId id="260"/>
            <p14:sldId id="261"/>
          </p14:sldIdLst>
        </p14:section>
        <p14:section name="Exceptions" id="{EEDBADA3-560F-4AFF-87DF-B417554D9A5B}">
          <p14:sldIdLst>
            <p14:sldId id="262"/>
            <p14:sldId id="263"/>
            <p14:sldId id="264"/>
            <p14:sldId id="265"/>
            <p14:sldId id="266"/>
            <p14:sldId id="267"/>
            <p14:sldId id="312"/>
            <p14:sldId id="268"/>
            <p14:sldId id="269"/>
            <p14:sldId id="316"/>
            <p14:sldId id="317"/>
            <p14:sldId id="318"/>
            <p14:sldId id="319"/>
            <p14:sldId id="270"/>
          </p14:sldIdLst>
        </p14:section>
        <p14:section name="SOLID" id="{892A1C9F-C7F9-4193-84FF-D6934D496DCA}">
          <p14:sldIdLst>
            <p14:sldId id="321"/>
            <p14:sldId id="322"/>
            <p14:sldId id="323"/>
            <p14:sldId id="324"/>
            <p14:sldId id="325"/>
            <p14:sldId id="326"/>
          </p14:sldIdLst>
        </p14:section>
        <p14:section name="JUnit" id="{6F9F83D7-C9CA-45EA-B1B1-DDABC17D9D6C}">
          <p14:sldIdLst>
            <p14:sldId id="271"/>
            <p14:sldId id="272"/>
            <p14:sldId id="273"/>
            <p14:sldId id="274"/>
          </p14:sldIdLst>
        </p14:section>
        <p14:section name="IO" id="{DFF3A267-7F51-4859-8FB3-9C2B688D4D51}">
          <p14:sldIdLst>
            <p14:sldId id="275"/>
            <p14:sldId id="276"/>
            <p14:sldId id="277"/>
            <p14:sldId id="278"/>
          </p14:sldIdLst>
        </p14:section>
        <p14:section name="JDBC" id="{C84A51BF-F786-4DFA-A80D-9D953729F7A3}">
          <p14:sldIdLst>
            <p14:sldId id="279"/>
            <p14:sldId id="280"/>
            <p14:sldId id="281"/>
            <p14:sldId id="282"/>
            <p14:sldId id="283"/>
            <p14:sldId id="284"/>
            <p14:sldId id="285"/>
          </p14:sldIdLst>
        </p14:section>
        <p14:section name="Logging" id="{5C40CB65-25C0-4BFE-898D-9D14D01DA760}">
          <p14:sldIdLst>
            <p14:sldId id="286"/>
            <p14:sldId id="287"/>
            <p14:sldId id="288"/>
            <p14:sldId id="289"/>
          </p14:sldIdLst>
        </p14:section>
        <p14:section name="Swing" id="{29AF6EAD-AA0D-4CF8-B548-798A317DAD03}">
          <p14:sldIdLst>
            <p14:sldId id="290"/>
            <p14:sldId id="291"/>
            <p14:sldId id="292"/>
            <p14:sldId id="293"/>
            <p14:sldId id="294"/>
            <p14:sldId id="295"/>
            <p14:sldId id="296"/>
          </p14:sldIdLst>
        </p14:section>
        <p14:section name="Misc" id="{DE6A7D6F-49C6-4088-B2C1-0C25D214044F}">
          <p14:sldIdLst>
            <p14:sldId id="297"/>
            <p14:sldId id="320"/>
            <p14:sldId id="313"/>
            <p14:sldId id="314"/>
            <p14:sldId id="315"/>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70438" autoAdjust="0"/>
  </p:normalViewPr>
  <p:slideViewPr>
    <p:cSldViewPr snapToGrid="0">
      <p:cViewPr varScale="1">
        <p:scale>
          <a:sx n="51" d="100"/>
          <a:sy n="51" d="100"/>
        </p:scale>
        <p:origin x="13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CD7CB-DEC7-4E9D-B24B-E13064C0B5D7}" type="datetimeFigureOut">
              <a:rPr lang="en-GB" smtClean="0"/>
              <a:t>05/04/2018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C3D80-E036-4600-9DAC-297300EB7EED}" type="slidenum">
              <a:rPr lang="en-GB" smtClean="0"/>
              <a:t>‹#›</a:t>
            </a:fld>
            <a:endParaRPr lang="en-GB"/>
          </a:p>
        </p:txBody>
      </p:sp>
    </p:spTree>
    <p:extLst>
      <p:ext uri="{BB962C8B-B14F-4D97-AF65-F5344CB8AC3E}">
        <p14:creationId xmlns:p14="http://schemas.microsoft.com/office/powerpoint/2010/main" val="227030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121238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http://java.sun.com/javase/6/docs/api/java/lang/Error.html</a:t>
            </a:r>
          </a:p>
          <a:p>
            <a:endParaRPr lang="en-GB" dirty="0"/>
          </a:p>
        </p:txBody>
      </p:sp>
    </p:spTree>
    <p:extLst>
      <p:ext uri="{BB962C8B-B14F-4D97-AF65-F5344CB8AC3E}">
        <p14:creationId xmlns:p14="http://schemas.microsoft.com/office/powerpoint/2010/main" val="2722793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24114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639331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753975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Work an example</a:t>
            </a:r>
          </a:p>
          <a:p>
            <a:r>
              <a:rPr lang="en-GB" dirty="0" smtClean="0"/>
              <a:t>Arithmetic exception</a:t>
            </a:r>
            <a:r>
              <a:rPr lang="en-GB" baseline="0" dirty="0" smtClean="0"/>
              <a:t> example</a:t>
            </a:r>
          </a:p>
          <a:p>
            <a:endParaRPr lang="en-GB" dirty="0"/>
          </a:p>
        </p:txBody>
      </p:sp>
    </p:spTree>
    <p:extLst>
      <p:ext uri="{BB962C8B-B14F-4D97-AF65-F5344CB8AC3E}">
        <p14:creationId xmlns:p14="http://schemas.microsoft.com/office/powerpoint/2010/main" val="417549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26891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the error will be in method2 saying that an exception isn’t being handled.</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17</a:t>
            </a:fld>
            <a:endParaRPr lang="en-GB"/>
          </a:p>
        </p:txBody>
      </p:sp>
    </p:spTree>
    <p:extLst>
      <p:ext uri="{BB962C8B-B14F-4D97-AF65-F5344CB8AC3E}">
        <p14:creationId xmlns:p14="http://schemas.microsoft.com/office/powerpoint/2010/main" val="786696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example error will</a:t>
            </a:r>
            <a:r>
              <a:rPr lang="en-GB" baseline="0" dirty="0" smtClean="0"/>
              <a:t> be in method1() on the method2() call saying an exception is unhandled</a:t>
            </a:r>
          </a:p>
          <a:p>
            <a:r>
              <a:rPr lang="en-GB" dirty="0" smtClean="0"/>
              <a:t>Second example will be an error in main on the method1() call saying an exception is</a:t>
            </a:r>
            <a:r>
              <a:rPr lang="en-GB" baseline="0" dirty="0" smtClean="0"/>
              <a:t> unhandled.</a:t>
            </a:r>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18</a:t>
            </a:fld>
            <a:endParaRPr lang="en-GB"/>
          </a:p>
        </p:txBody>
      </p:sp>
    </p:spTree>
    <p:extLst>
      <p:ext uri="{BB962C8B-B14F-4D97-AF65-F5344CB8AC3E}">
        <p14:creationId xmlns:p14="http://schemas.microsoft.com/office/powerpoint/2010/main" val="645068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examples will compile however in the first example the error will</a:t>
            </a:r>
            <a:r>
              <a:rPr lang="en-GB" baseline="0" dirty="0" smtClean="0"/>
              <a:t> never be handled/caught, whilst in the second it will be.</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19</a:t>
            </a:fld>
            <a:endParaRPr lang="en-GB"/>
          </a:p>
        </p:txBody>
      </p:sp>
    </p:spTree>
    <p:extLst>
      <p:ext uri="{BB962C8B-B14F-4D97-AF65-F5344CB8AC3E}">
        <p14:creationId xmlns:p14="http://schemas.microsoft.com/office/powerpoint/2010/main" val="2059066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Introduce the</a:t>
            </a:r>
            <a:r>
              <a:rPr lang="en-GB" baseline="0" dirty="0" smtClean="0"/>
              <a:t> idea of a stack</a:t>
            </a:r>
          </a:p>
          <a:p>
            <a:r>
              <a:rPr lang="en-GB" baseline="0" dirty="0" smtClean="0"/>
              <a:t>LIFO</a:t>
            </a:r>
          </a:p>
          <a:p>
            <a:r>
              <a:rPr lang="en-GB" baseline="0" dirty="0" smtClean="0"/>
              <a:t>Generally about </a:t>
            </a:r>
            <a:r>
              <a:rPr lang="en-GB" baseline="0" dirty="0" smtClean="0"/>
              <a:t>functions</a:t>
            </a:r>
          </a:p>
          <a:p>
            <a:endParaRPr lang="en-GB" b="1" baseline="0" dirty="0" smtClean="0"/>
          </a:p>
          <a:p>
            <a:r>
              <a:rPr lang="en-GB" b="1" baseline="0" dirty="0" smtClean="0"/>
              <a:t>Arithmetic Exception Example</a:t>
            </a:r>
            <a:endParaRPr lang="en-GB" b="1" baseline="0" dirty="0" smtClean="0"/>
          </a:p>
          <a:p>
            <a:endParaRPr lang="en-GB" baseline="0" dirty="0" smtClean="0"/>
          </a:p>
          <a:p>
            <a:r>
              <a:rPr lang="en-GB" sz="1200" kern="1200" dirty="0" smtClean="0">
                <a:solidFill>
                  <a:schemeClr val="tx1"/>
                </a:solidFill>
                <a:effectLst/>
                <a:latin typeface="+mn-lt"/>
                <a:ea typeface="+mn-ea"/>
                <a:cs typeface="+mn-cs"/>
              </a:rPr>
              <a:t> public static void main(String[] </a:t>
            </a:r>
            <a:r>
              <a:rPr lang="en-GB" sz="1200" kern="1200" dirty="0" err="1" smtClean="0">
                <a:solidFill>
                  <a:schemeClr val="tx1"/>
                </a:solidFill>
                <a:effectLst/>
                <a:latin typeface="+mn-lt"/>
                <a:ea typeface="+mn-ea"/>
                <a:cs typeface="+mn-cs"/>
              </a:rPr>
              <a:t>args</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 TODO Auto-generated method stub</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System.out.println</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divideNum</a:t>
            </a:r>
            <a:r>
              <a:rPr lang="en-GB" sz="1200" kern="1200" dirty="0" smtClean="0">
                <a:solidFill>
                  <a:schemeClr val="tx1"/>
                </a:solidFill>
                <a:effectLst/>
                <a:latin typeface="+mn-lt"/>
                <a:ea typeface="+mn-ea"/>
                <a:cs typeface="+mn-cs"/>
              </a:rPr>
              <a:t>(2, 0));</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public static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divideNum</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a,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b) {</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c = 0;</a:t>
            </a:r>
          </a:p>
          <a:p>
            <a:r>
              <a:rPr lang="en-GB" sz="1200" kern="1200" dirty="0" smtClean="0">
                <a:solidFill>
                  <a:schemeClr val="tx1"/>
                </a:solidFill>
                <a:effectLst/>
                <a:latin typeface="+mn-lt"/>
                <a:ea typeface="+mn-ea"/>
                <a:cs typeface="+mn-cs"/>
              </a:rPr>
              <a:t>        try {</a:t>
            </a:r>
          </a:p>
          <a:p>
            <a:r>
              <a:rPr lang="en-GB" sz="1200" kern="1200" dirty="0" smtClean="0">
                <a:solidFill>
                  <a:schemeClr val="tx1"/>
                </a:solidFill>
                <a:effectLst/>
                <a:latin typeface="+mn-lt"/>
                <a:ea typeface="+mn-ea"/>
                <a:cs typeface="+mn-cs"/>
              </a:rPr>
              <a:t>            c = a / b;</a:t>
            </a:r>
          </a:p>
          <a:p>
            <a:r>
              <a:rPr lang="en-GB" sz="1200" kern="1200" dirty="0" smtClean="0">
                <a:solidFill>
                  <a:schemeClr val="tx1"/>
                </a:solidFill>
                <a:effectLst/>
                <a:latin typeface="+mn-lt"/>
                <a:ea typeface="+mn-ea"/>
                <a:cs typeface="+mn-cs"/>
              </a:rPr>
              <a:t>            return 1;</a:t>
            </a:r>
          </a:p>
          <a:p>
            <a:r>
              <a:rPr lang="en-GB" sz="1200" kern="1200" dirty="0" smtClean="0">
                <a:solidFill>
                  <a:schemeClr val="tx1"/>
                </a:solidFill>
                <a:effectLst/>
                <a:latin typeface="+mn-lt"/>
                <a:ea typeface="+mn-ea"/>
                <a:cs typeface="+mn-cs"/>
              </a:rPr>
              <a:t>        } catch (</a:t>
            </a:r>
            <a:r>
              <a:rPr lang="en-GB" sz="1200" kern="1200" dirty="0" err="1" smtClean="0">
                <a:solidFill>
                  <a:schemeClr val="tx1"/>
                </a:solidFill>
                <a:effectLst/>
                <a:latin typeface="+mn-lt"/>
                <a:ea typeface="+mn-ea"/>
                <a:cs typeface="+mn-cs"/>
              </a:rPr>
              <a:t>ArithmeticException</a:t>
            </a:r>
            <a:r>
              <a:rPr lang="en-GB" sz="1200" kern="1200" dirty="0" smtClean="0">
                <a:solidFill>
                  <a:schemeClr val="tx1"/>
                </a:solidFill>
                <a:effectLst/>
                <a:latin typeface="+mn-lt"/>
                <a:ea typeface="+mn-ea"/>
                <a:cs typeface="+mn-cs"/>
              </a:rPr>
              <a:t> ex) {</a:t>
            </a:r>
          </a:p>
          <a:p>
            <a:r>
              <a:rPr lang="en-GB" sz="1200" kern="1200" dirty="0" smtClean="0">
                <a:solidFill>
                  <a:schemeClr val="tx1"/>
                </a:solidFill>
                <a:effectLst/>
                <a:latin typeface="+mn-lt"/>
                <a:ea typeface="+mn-ea"/>
                <a:cs typeface="+mn-cs"/>
              </a:rPr>
              <a:t>            return 2;</a:t>
            </a:r>
          </a:p>
          <a:p>
            <a:r>
              <a:rPr lang="en-GB" sz="1200" kern="1200" dirty="0" smtClean="0">
                <a:solidFill>
                  <a:schemeClr val="tx1"/>
                </a:solidFill>
                <a:effectLst/>
                <a:latin typeface="+mn-lt"/>
                <a:ea typeface="+mn-ea"/>
                <a:cs typeface="+mn-cs"/>
              </a:rPr>
              <a:t>        } finally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t>
            </a:r>
            <a:endParaRPr lang="en-GB" dirty="0"/>
          </a:p>
        </p:txBody>
      </p:sp>
    </p:spTree>
    <p:extLst>
      <p:ext uri="{BB962C8B-B14F-4D97-AF65-F5344CB8AC3E}">
        <p14:creationId xmlns:p14="http://schemas.microsoft.com/office/powerpoint/2010/main" val="344258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Represent best </a:t>
            </a:r>
            <a:r>
              <a:rPr lang="en-GB" dirty="0" smtClean="0"/>
              <a:t>practice</a:t>
            </a:r>
          </a:p>
          <a:p>
            <a:endParaRPr lang="en-GB" dirty="0" smtClean="0"/>
          </a:p>
          <a:p>
            <a:r>
              <a:rPr lang="en-GB" dirty="0" smtClean="0"/>
              <a:t>Solutions to common </a:t>
            </a:r>
            <a:r>
              <a:rPr lang="en-GB" dirty="0" smtClean="0"/>
              <a:t>problems/issues</a:t>
            </a:r>
          </a:p>
          <a:p>
            <a:endParaRPr lang="en-GB" dirty="0" smtClean="0"/>
          </a:p>
          <a:p>
            <a:r>
              <a:rPr lang="en-GB" dirty="0" smtClean="0"/>
              <a:t>You </a:t>
            </a:r>
            <a:r>
              <a:rPr lang="en-GB" dirty="0" smtClean="0"/>
              <a:t>don’t need to know them </a:t>
            </a:r>
            <a:r>
              <a:rPr lang="en-GB" dirty="0" smtClean="0"/>
              <a:t>all,</a:t>
            </a:r>
            <a:r>
              <a:rPr lang="en-GB" baseline="0" dirty="0" smtClean="0"/>
              <a:t> j</a:t>
            </a:r>
            <a:r>
              <a:rPr lang="en-GB" dirty="0" smtClean="0"/>
              <a:t>ust </a:t>
            </a:r>
            <a:r>
              <a:rPr lang="en-GB" dirty="0" smtClean="0"/>
              <a:t>know they </a:t>
            </a:r>
            <a:r>
              <a:rPr lang="en-GB" dirty="0" smtClean="0"/>
              <a:t>exist and that they are something you can refer to later.</a:t>
            </a:r>
            <a:endParaRPr lang="en-GB" dirty="0" smtClean="0"/>
          </a:p>
          <a:p>
            <a:endParaRPr lang="en-GB" dirty="0" smtClean="0"/>
          </a:p>
          <a:p>
            <a:r>
              <a:rPr lang="en-GB" dirty="0" smtClean="0"/>
              <a:t>If </a:t>
            </a:r>
            <a:r>
              <a:rPr lang="en-GB" dirty="0" smtClean="0"/>
              <a:t>you encounter a problem you don’t know how</a:t>
            </a:r>
            <a:r>
              <a:rPr lang="en-GB" baseline="0" dirty="0" smtClean="0"/>
              <a:t> to solve, there may be a design pattern for </a:t>
            </a:r>
            <a:r>
              <a:rPr lang="en-GB" baseline="0" dirty="0" smtClean="0"/>
              <a:t>it</a:t>
            </a:r>
          </a:p>
          <a:p>
            <a:endParaRPr lang="en-GB" baseline="0" dirty="0" smtClean="0"/>
          </a:p>
          <a:p>
            <a:r>
              <a:rPr lang="en-GB" baseline="0" dirty="0" smtClean="0"/>
              <a:t>Finally, when you are deployed you may be asked by your design lead to create a piece of software utilising a particular design pattern which you have not yet seen.</a:t>
            </a:r>
            <a:endParaRPr lang="en-GB" baseline="0" dirty="0" smtClean="0"/>
          </a:p>
        </p:txBody>
      </p:sp>
    </p:spTree>
    <p:extLst>
      <p:ext uri="{BB962C8B-B14F-4D97-AF65-F5344CB8AC3E}">
        <p14:creationId xmlns:p14="http://schemas.microsoft.com/office/powerpoint/2010/main" val="3822367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Best practice for designing your</a:t>
            </a:r>
            <a:r>
              <a:rPr lang="en-GB" baseline="0" dirty="0" smtClean="0"/>
              <a:t> classes</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21</a:t>
            </a:fld>
            <a:endParaRPr lang="en-GB"/>
          </a:p>
        </p:txBody>
      </p:sp>
    </p:spTree>
    <p:extLst>
      <p:ext uri="{BB962C8B-B14F-4D97-AF65-F5344CB8AC3E}">
        <p14:creationId xmlns:p14="http://schemas.microsoft.com/office/powerpoint/2010/main" val="683293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https://github.com/mikeknep/SOLID/tree/master/single_responsibili</a:t>
            </a:r>
          </a:p>
          <a:p>
            <a:endParaRPr lang="en-GB" dirty="0" smtClean="0"/>
          </a:p>
          <a:p>
            <a:r>
              <a:rPr lang="en-GB" sz="1200" b="0" i="0" kern="1200" dirty="0" smtClean="0">
                <a:solidFill>
                  <a:schemeClr val="tx1"/>
                </a:solidFill>
                <a:effectLst/>
                <a:latin typeface="+mn-lt"/>
                <a:ea typeface="+mn-ea"/>
                <a:cs typeface="+mn-cs"/>
              </a:rPr>
              <a:t>In other words, you should write, change and maintain a class for only one purpose. If it is model class then it should strictly represent only one actor/ entity. This will give you the flexibility to make changes in future without worrying the impacts of changes for another </a:t>
            </a:r>
            <a:r>
              <a:rPr lang="en-GB" sz="1200" b="0" i="0" kern="1200" dirty="0" smtClean="0">
                <a:solidFill>
                  <a:schemeClr val="tx1"/>
                </a:solidFill>
                <a:effectLst/>
                <a:latin typeface="+mn-lt"/>
                <a:ea typeface="+mn-ea"/>
                <a:cs typeface="+mn-cs"/>
              </a:rPr>
              <a:t>entity.</a:t>
            </a:r>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22</a:t>
            </a:fld>
            <a:endParaRPr lang="en-GB"/>
          </a:p>
        </p:txBody>
      </p:sp>
    </p:spTree>
    <p:extLst>
      <p:ext uri="{BB962C8B-B14F-4D97-AF65-F5344CB8AC3E}">
        <p14:creationId xmlns:p14="http://schemas.microsoft.com/office/powerpoint/2010/main" val="4221008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https://github.com/mikeknep/SOLID/tree/master/open_closed</a:t>
            </a:r>
          </a:p>
          <a:p>
            <a:endParaRPr lang="en-GB" dirty="0" smtClean="0"/>
          </a:p>
          <a:p>
            <a:r>
              <a:rPr lang="en-GB" dirty="0" smtClean="0"/>
              <a:t>The bad example</a:t>
            </a:r>
            <a:r>
              <a:rPr lang="en-GB" baseline="0" dirty="0" smtClean="0"/>
              <a:t> is us not following the O principle</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23</a:t>
            </a:fld>
            <a:endParaRPr lang="en-GB"/>
          </a:p>
        </p:txBody>
      </p:sp>
    </p:spTree>
    <p:extLst>
      <p:ext uri="{BB962C8B-B14F-4D97-AF65-F5344CB8AC3E}">
        <p14:creationId xmlns:p14="http://schemas.microsoft.com/office/powerpoint/2010/main" val="3336884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https://github.com/mikeknep/SOLID/tree/master/liskov_substitution</a:t>
            </a:r>
          </a:p>
          <a:p>
            <a:endParaRPr lang="en-GB" dirty="0" smtClean="0"/>
          </a:p>
          <a:p>
            <a:r>
              <a:rPr lang="en-GB" dirty="0" smtClean="0"/>
              <a:t>So in this example we coul</a:t>
            </a:r>
            <a:r>
              <a:rPr lang="en-GB" baseline="0" dirty="0" smtClean="0"/>
              <a:t>d create </a:t>
            </a:r>
            <a:r>
              <a:rPr lang="en-GB" baseline="0" dirty="0" err="1" smtClean="0"/>
              <a:t>flightBirds</a:t>
            </a:r>
            <a:r>
              <a:rPr lang="en-GB" baseline="0" dirty="0" smtClean="0"/>
              <a:t> and </a:t>
            </a:r>
            <a:r>
              <a:rPr lang="en-GB" baseline="0" dirty="0" err="1" smtClean="0"/>
              <a:t>nonFlightBirds</a:t>
            </a:r>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24</a:t>
            </a:fld>
            <a:endParaRPr lang="en-GB"/>
          </a:p>
        </p:txBody>
      </p:sp>
    </p:spTree>
    <p:extLst>
      <p:ext uri="{BB962C8B-B14F-4D97-AF65-F5344CB8AC3E}">
        <p14:creationId xmlns:p14="http://schemas.microsoft.com/office/powerpoint/2010/main" val="335313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https://github.com/mikeknep/SOLID/tree/master/interface_segregation</a:t>
            </a:r>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25</a:t>
            </a:fld>
            <a:endParaRPr lang="en-GB"/>
          </a:p>
        </p:txBody>
      </p:sp>
    </p:spTree>
    <p:extLst>
      <p:ext uri="{BB962C8B-B14F-4D97-AF65-F5344CB8AC3E}">
        <p14:creationId xmlns:p14="http://schemas.microsoft.com/office/powerpoint/2010/main" val="694433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https://github.com/mikeknep/SOLID/tree/master/dependency_inversion</a:t>
            </a:r>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26</a:t>
            </a:fld>
            <a:endParaRPr lang="en-GB"/>
          </a:p>
        </p:txBody>
      </p:sp>
    </p:spTree>
    <p:extLst>
      <p:ext uri="{BB962C8B-B14F-4D97-AF65-F5344CB8AC3E}">
        <p14:creationId xmlns:p14="http://schemas.microsoft.com/office/powerpoint/2010/main" val="4501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0549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12888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So</a:t>
            </a:r>
            <a:r>
              <a:rPr lang="en-GB" baseline="0" dirty="0" smtClean="0"/>
              <a:t> the message here is what the test should print out when the test fails</a:t>
            </a:r>
            <a:endParaRPr lang="en-GB" dirty="0"/>
          </a:p>
        </p:txBody>
      </p:sp>
    </p:spTree>
    <p:extLst>
      <p:ext uri="{BB962C8B-B14F-4D97-AF65-F5344CB8AC3E}">
        <p14:creationId xmlns:p14="http://schemas.microsoft.com/office/powerpoint/2010/main" val="1251792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67094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An example where the number </a:t>
            </a:r>
            <a:r>
              <a:rPr lang="en-GB" sz="1200" kern="1200" dirty="0" smtClean="0">
                <a:solidFill>
                  <a:schemeClr val="tx1"/>
                </a:solidFill>
                <a:effectLst/>
                <a:latin typeface="+mn-lt"/>
                <a:ea typeface="+mn-ea"/>
                <a:cs typeface="+mn-cs"/>
              </a:rPr>
              <a:t>of constructor increases</a:t>
            </a:r>
            <a:r>
              <a:rPr lang="en-GB" sz="1200" kern="1200" baseline="0" dirty="0" smtClean="0">
                <a:solidFill>
                  <a:schemeClr val="tx1"/>
                </a:solidFill>
                <a:effectLst/>
                <a:latin typeface="+mn-lt"/>
                <a:ea typeface="+mn-ea"/>
                <a:cs typeface="+mn-cs"/>
              </a:rPr>
              <a:t> </a:t>
            </a:r>
            <a:r>
              <a:rPr lang="en-GB" sz="1200" kern="1200" baseline="0" dirty="0" smtClean="0">
                <a:solidFill>
                  <a:schemeClr val="tx1"/>
                </a:solidFill>
                <a:effectLst/>
                <a:latin typeface="+mn-lt"/>
                <a:ea typeface="+mn-ea"/>
                <a:cs typeface="+mn-cs"/>
              </a:rPr>
              <a:t>exponentially/</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For example in a </a:t>
            </a:r>
            <a:r>
              <a:rPr lang="en-GB" sz="1200" kern="1200" dirty="0" smtClean="0">
                <a:solidFill>
                  <a:schemeClr val="tx1"/>
                </a:solidFill>
                <a:effectLst/>
                <a:latin typeface="+mn-lt"/>
                <a:ea typeface="+mn-ea"/>
                <a:cs typeface="+mn-cs"/>
              </a:rPr>
              <a:t>class with 3,4,5 attributes that </a:t>
            </a:r>
            <a:r>
              <a:rPr lang="en-GB" sz="1200" kern="1200" dirty="0" smtClean="0">
                <a:solidFill>
                  <a:schemeClr val="tx1"/>
                </a:solidFill>
                <a:effectLst/>
                <a:latin typeface="+mn-lt"/>
                <a:ea typeface="+mn-ea"/>
                <a:cs typeface="+mn-cs"/>
              </a:rPr>
              <a:t>increases</a:t>
            </a:r>
            <a:r>
              <a:rPr lang="en-GB" sz="1200" kern="1200" baseline="0" dirty="0" smtClean="0">
                <a:solidFill>
                  <a:schemeClr val="tx1"/>
                </a:solidFill>
                <a:effectLst/>
                <a:latin typeface="+mn-lt"/>
                <a:ea typeface="+mn-ea"/>
                <a:cs typeface="+mn-cs"/>
              </a:rPr>
              <a:t> as the project progresses.</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Constructors will have many</a:t>
            </a:r>
            <a:r>
              <a:rPr lang="en-GB" sz="1200" kern="1200" baseline="0" dirty="0" smtClean="0">
                <a:solidFill>
                  <a:schemeClr val="tx1"/>
                </a:solidFill>
                <a:effectLst/>
                <a:latin typeface="+mn-lt"/>
                <a:ea typeface="+mn-ea"/>
                <a:cs typeface="+mn-cs"/>
              </a:rPr>
              <a:t> </a:t>
            </a:r>
            <a:r>
              <a:rPr lang="en-GB" sz="1200" kern="1200" baseline="0" dirty="0" smtClean="0">
                <a:solidFill>
                  <a:schemeClr val="tx1"/>
                </a:solidFill>
                <a:effectLst/>
                <a:latin typeface="+mn-lt"/>
                <a:ea typeface="+mn-ea"/>
                <a:cs typeface="+mn-cs"/>
              </a:rPr>
              <a:t>values, many Strings, how would you call </a:t>
            </a:r>
            <a:r>
              <a:rPr lang="en-GB" sz="1200" kern="1200" baseline="0" dirty="0" smtClean="0">
                <a:solidFill>
                  <a:schemeClr val="tx1"/>
                </a:solidFill>
                <a:effectLst/>
                <a:latin typeface="+mn-lt"/>
                <a:ea typeface="+mn-ea"/>
                <a:cs typeface="+mn-cs"/>
              </a:rPr>
              <a:t>constructor </a:t>
            </a:r>
            <a:r>
              <a:rPr lang="en-GB" sz="1200" kern="1200" baseline="0" dirty="0" smtClean="0">
                <a:solidFill>
                  <a:schemeClr val="tx1"/>
                </a:solidFill>
                <a:effectLst/>
                <a:latin typeface="+mn-lt"/>
                <a:ea typeface="+mn-ea"/>
                <a:cs typeface="+mn-cs"/>
              </a:rPr>
              <a:t>with just </a:t>
            </a:r>
            <a:r>
              <a:rPr lang="en-GB" sz="1200" kern="1200" baseline="0" dirty="0" smtClean="0">
                <a:solidFill>
                  <a:schemeClr val="tx1"/>
                </a:solidFill>
                <a:effectLst/>
                <a:latin typeface="+mn-lt"/>
                <a:ea typeface="+mn-ea"/>
                <a:cs typeface="+mn-cs"/>
              </a:rPr>
              <a:t>one String, </a:t>
            </a:r>
            <a:r>
              <a:rPr lang="en-GB" sz="1200" kern="1200" baseline="0" dirty="0" smtClean="0">
                <a:solidFill>
                  <a:schemeClr val="tx1"/>
                </a:solidFill>
                <a:effectLst/>
                <a:latin typeface="+mn-lt"/>
                <a:ea typeface="+mn-ea"/>
                <a:cs typeface="+mn-cs"/>
              </a:rPr>
              <a:t>which one would it be, </a:t>
            </a:r>
            <a:r>
              <a:rPr lang="en-GB" sz="1200" kern="1200" baseline="0" dirty="0" smtClean="0">
                <a:solidFill>
                  <a:schemeClr val="tx1"/>
                </a:solidFill>
                <a:effectLst/>
                <a:latin typeface="+mn-lt"/>
                <a:ea typeface="+mn-ea"/>
                <a:cs typeface="+mn-cs"/>
              </a:rPr>
              <a:t>why?</a:t>
            </a:r>
            <a:endParaRPr lang="en-GB" sz="1200" kern="1200" dirty="0" smtClean="0">
              <a:solidFill>
                <a:schemeClr val="tx1"/>
              </a:solidFill>
              <a:effectLst/>
              <a:latin typeface="+mn-lt"/>
              <a:ea typeface="+mn-ea"/>
              <a:cs typeface="+mn-cs"/>
            </a:endParaRPr>
          </a:p>
          <a:p>
            <a:endParaRPr lang="en-GB" dirty="0"/>
          </a:p>
        </p:txBody>
      </p:sp>
    </p:spTree>
    <p:extLst>
      <p:ext uri="{BB962C8B-B14F-4D97-AF65-F5344CB8AC3E}">
        <p14:creationId xmlns:p14="http://schemas.microsoft.com/office/powerpoint/2010/main" val="3500957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02638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96696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78804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This block of code will read all entries in the table Languages using the connection we opened earlier and print the results.</a:t>
            </a:r>
          </a:p>
          <a:p>
            <a:endParaRPr lang="en-GB" dirty="0" smtClean="0"/>
          </a:p>
          <a:p>
            <a:r>
              <a:rPr lang="en-GB" dirty="0" smtClean="0"/>
              <a:t>First it will create a statement,</a:t>
            </a:r>
          </a:p>
          <a:p>
            <a:r>
              <a:rPr lang="en-GB" dirty="0" smtClean="0"/>
              <a:t>Then it will take the SQL query as a String.</a:t>
            </a:r>
          </a:p>
          <a:p>
            <a:r>
              <a:rPr lang="en-GB" dirty="0" smtClean="0"/>
              <a:t>After that it will Execute that query.</a:t>
            </a:r>
          </a:p>
          <a:p>
            <a:r>
              <a:rPr lang="en-GB" dirty="0" smtClean="0"/>
              <a:t>Finally it will loop through all results, printing them to the console.</a:t>
            </a:r>
          </a:p>
          <a:p>
            <a:endParaRPr lang="en-GB" dirty="0" smtClean="0"/>
          </a:p>
          <a:p>
            <a:endParaRPr lang="en-GB" dirty="0"/>
          </a:p>
        </p:txBody>
      </p:sp>
    </p:spTree>
    <p:extLst>
      <p:ext uri="{BB962C8B-B14F-4D97-AF65-F5344CB8AC3E}">
        <p14:creationId xmlns:p14="http://schemas.microsoft.com/office/powerpoint/2010/main" val="2312426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9873550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727192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037061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3642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09926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86931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What if I added more parameters?</a:t>
            </a:r>
          </a:p>
          <a:p>
            <a:r>
              <a:rPr lang="en-GB" dirty="0" smtClean="0"/>
              <a:t>Exponential</a:t>
            </a:r>
            <a:r>
              <a:rPr lang="en-GB" baseline="0" dirty="0" smtClean="0"/>
              <a:t> increase in number of constructors</a:t>
            </a:r>
          </a:p>
          <a:p>
            <a:endParaRPr lang="en-GB" dirty="0"/>
          </a:p>
        </p:txBody>
      </p:sp>
    </p:spTree>
    <p:extLst>
      <p:ext uri="{BB962C8B-B14F-4D97-AF65-F5344CB8AC3E}">
        <p14:creationId xmlns:p14="http://schemas.microsoft.com/office/powerpoint/2010/main" val="2706654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91846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6732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8511103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39071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28213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477569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6421606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91442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sz="1200" b="0" i="0" kern="1200" dirty="0" smtClean="0">
                <a:solidFill>
                  <a:schemeClr val="tx1"/>
                </a:solidFill>
                <a:effectLst/>
                <a:latin typeface="+mn-lt"/>
                <a:ea typeface="+mn-ea"/>
                <a:cs typeface="+mn-cs"/>
              </a:rPr>
              <a:t>If I use “west” to denote going</a:t>
            </a:r>
            <a:r>
              <a:rPr lang="en-GB" sz="1200" b="0" i="0" kern="1200" baseline="0" dirty="0" smtClean="0">
                <a:solidFill>
                  <a:schemeClr val="tx1"/>
                </a:solidFill>
                <a:effectLst/>
                <a:latin typeface="+mn-lt"/>
                <a:ea typeface="+mn-ea"/>
                <a:cs typeface="+mn-cs"/>
              </a:rPr>
              <a:t> west in Barren Moor, it was easier to make a mistake then if  I had used </a:t>
            </a:r>
            <a:r>
              <a:rPr lang="en-GB" sz="1200" b="0" i="0" kern="1200" baseline="0" dirty="0" err="1" smtClean="0">
                <a:solidFill>
                  <a:schemeClr val="tx1"/>
                </a:solidFill>
                <a:effectLst/>
                <a:latin typeface="+mn-lt"/>
                <a:ea typeface="+mn-ea"/>
                <a:cs typeface="+mn-cs"/>
              </a:rPr>
              <a:t>Day.WEST</a:t>
            </a:r>
            <a:r>
              <a:rPr lang="en-GB" sz="1200" b="0" i="0" kern="1200" baseline="0" dirty="0" smtClean="0">
                <a:solidFill>
                  <a:schemeClr val="tx1"/>
                </a:solidFill>
                <a:effectLst/>
                <a:latin typeface="+mn-lt"/>
                <a:ea typeface="+mn-ea"/>
                <a:cs typeface="+mn-cs"/>
              </a:rPr>
              <a:t>, I could mistype “</a:t>
            </a:r>
            <a:r>
              <a:rPr lang="en-GB" sz="1200" b="0" i="0" kern="1200" baseline="0" dirty="0" err="1" smtClean="0">
                <a:solidFill>
                  <a:schemeClr val="tx1"/>
                </a:solidFill>
                <a:effectLst/>
                <a:latin typeface="+mn-lt"/>
                <a:ea typeface="+mn-ea"/>
                <a:cs typeface="+mn-cs"/>
              </a:rPr>
              <a:t>wst</a:t>
            </a:r>
            <a:r>
              <a:rPr lang="en-GB" sz="1200" b="0" i="0" kern="1200" baseline="0" dirty="0" smtClean="0">
                <a:solidFill>
                  <a:schemeClr val="tx1"/>
                </a:solidFill>
                <a:effectLst/>
                <a:latin typeface="+mn-lt"/>
                <a:ea typeface="+mn-ea"/>
                <a:cs typeface="+mn-cs"/>
              </a:rPr>
              <a:t>” and the code would still compile.</a:t>
            </a:r>
          </a:p>
          <a:p>
            <a:endParaRPr lang="en-GB" sz="1200" b="0" i="0" kern="1200" baseline="0" dirty="0" smtClean="0">
              <a:solidFill>
                <a:schemeClr val="tx1"/>
              </a:solidFill>
              <a:effectLst/>
              <a:latin typeface="+mn-lt"/>
              <a:ea typeface="+mn-ea"/>
              <a:cs typeface="+mn-cs"/>
            </a:endParaRPr>
          </a:p>
          <a:p>
            <a:r>
              <a:rPr lang="en-GB" sz="1200" b="0" i="0" kern="1200" baseline="0" dirty="0" err="1" smtClean="0">
                <a:solidFill>
                  <a:schemeClr val="tx1"/>
                </a:solidFill>
                <a:effectLst/>
                <a:latin typeface="+mn-lt"/>
                <a:ea typeface="+mn-ea"/>
                <a:cs typeface="+mn-cs"/>
              </a:rPr>
              <a:t>Day.WST</a:t>
            </a:r>
            <a:r>
              <a:rPr lang="en-GB" sz="1200" b="0" i="0" kern="1200" baseline="0" dirty="0" smtClean="0">
                <a:solidFill>
                  <a:schemeClr val="tx1"/>
                </a:solidFill>
                <a:effectLst/>
                <a:latin typeface="+mn-lt"/>
                <a:ea typeface="+mn-ea"/>
                <a:cs typeface="+mn-cs"/>
              </a:rPr>
              <a:t> would not compile.</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Benefits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Increase </a:t>
            </a:r>
            <a:r>
              <a:rPr lang="en-GB" sz="1200" b="0" i="0" kern="1200" dirty="0" smtClean="0">
                <a:solidFill>
                  <a:schemeClr val="tx1"/>
                </a:solidFill>
                <a:effectLst/>
                <a:latin typeface="+mn-lt"/>
                <a:ea typeface="+mn-ea"/>
                <a:cs typeface="+mn-cs"/>
              </a:rPr>
              <a:t>compile-time </a:t>
            </a:r>
            <a:r>
              <a:rPr lang="en-GB" sz="1200" b="0" i="0" kern="1200" dirty="0" smtClean="0">
                <a:solidFill>
                  <a:schemeClr val="tx1"/>
                </a:solidFill>
                <a:effectLst/>
                <a:latin typeface="+mn-lt"/>
                <a:ea typeface="+mn-ea"/>
                <a:cs typeface="+mn-cs"/>
              </a:rPr>
              <a:t>checking</a:t>
            </a:r>
          </a:p>
          <a:p>
            <a:r>
              <a:rPr lang="en-GB" sz="1200" b="0" i="0" kern="1200" dirty="0" smtClean="0">
                <a:solidFill>
                  <a:schemeClr val="tx1"/>
                </a:solidFill>
                <a:effectLst/>
                <a:latin typeface="+mn-lt"/>
                <a:ea typeface="+mn-ea"/>
                <a:cs typeface="+mn-cs"/>
              </a:rPr>
              <a:t>Avoid </a:t>
            </a:r>
            <a:r>
              <a:rPr lang="en-GB" sz="1200" b="0" i="0" kern="1200" dirty="0" smtClean="0">
                <a:solidFill>
                  <a:schemeClr val="tx1"/>
                </a:solidFill>
                <a:effectLst/>
                <a:latin typeface="+mn-lt"/>
                <a:ea typeface="+mn-ea"/>
                <a:cs typeface="+mn-cs"/>
              </a:rPr>
              <a:t>errors from passing in invalid constants</a:t>
            </a:r>
            <a:endParaRPr lang="en-GB" dirty="0"/>
          </a:p>
        </p:txBody>
      </p:sp>
    </p:spTree>
    <p:extLst>
      <p:ext uri="{BB962C8B-B14F-4D97-AF65-F5344CB8AC3E}">
        <p14:creationId xmlns:p14="http://schemas.microsoft.com/office/powerpoint/2010/main" val="302138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In this example Cage could be a Cage</a:t>
            </a:r>
            <a:r>
              <a:rPr lang="en-GB" baseline="0" dirty="0" smtClean="0"/>
              <a:t> for a Bird, or a Lion, make it work with whatever its presented with.</a:t>
            </a:r>
            <a:endParaRPr lang="en-GB" dirty="0" smtClean="0"/>
          </a:p>
          <a:p>
            <a:endParaRPr lang="en-GB" dirty="0"/>
          </a:p>
        </p:txBody>
      </p:sp>
    </p:spTree>
    <p:extLst>
      <p:ext uri="{BB962C8B-B14F-4D97-AF65-F5344CB8AC3E}">
        <p14:creationId xmlns:p14="http://schemas.microsoft.com/office/powerpoint/2010/main" val="415140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So here</a:t>
            </a:r>
            <a:r>
              <a:rPr lang="en-GB" baseline="0" dirty="0" smtClean="0"/>
              <a:t> we get a really tidy </a:t>
            </a:r>
            <a:r>
              <a:rPr lang="en-GB" baseline="0" dirty="0" smtClean="0"/>
              <a:t>one liner </a:t>
            </a:r>
            <a:r>
              <a:rPr lang="en-GB" baseline="0" dirty="0" smtClean="0"/>
              <a:t>that basically lets you put as many or as little parameters as you want to use for that object, in the first example we just give it a name and in the second we fill everything in</a:t>
            </a:r>
          </a:p>
          <a:p>
            <a:endParaRPr lang="en-GB" baseline="0" dirty="0" smtClean="0"/>
          </a:p>
          <a:p>
            <a:r>
              <a:rPr lang="en-GB" baseline="0" dirty="0" smtClean="0"/>
              <a:t>How this works is that when we create our trainee builder, after the brackets we can then call the method name() which returns the </a:t>
            </a:r>
            <a:r>
              <a:rPr lang="en-GB" baseline="0" dirty="0" err="1" smtClean="0"/>
              <a:t>traineebuilder</a:t>
            </a:r>
            <a:r>
              <a:rPr lang="en-GB" baseline="0" dirty="0" smtClean="0"/>
              <a:t>, so then on that instance of trainee builder we can call the method age() and so forth, until we want it to return type of Trainee which we then call buildTrainee() and that is the object that is assigned to “t2” in this case, our trainee.</a:t>
            </a:r>
          </a:p>
          <a:p>
            <a:endParaRPr lang="en-GB" baseline="0" dirty="0" smtClean="0"/>
          </a:p>
          <a:p>
            <a:pPr marL="171450" indent="-171450">
              <a:buFontTx/>
              <a:buChar char="-"/>
            </a:pPr>
            <a:r>
              <a:rPr lang="en-GB" baseline="0" dirty="0" smtClean="0"/>
              <a:t>Called method chaining</a:t>
            </a:r>
          </a:p>
          <a:p>
            <a:pPr marL="171450" indent="-171450">
              <a:buFontTx/>
              <a:buChar char="-"/>
            </a:pPr>
            <a:r>
              <a:rPr lang="en-GB" baseline="0" dirty="0" smtClean="0"/>
              <a:t>Effectively </a:t>
            </a:r>
            <a:r>
              <a:rPr lang="en-GB" baseline="0" dirty="0" smtClean="0"/>
              <a:t>these methods are setters</a:t>
            </a:r>
          </a:p>
          <a:p>
            <a:pPr marL="171450" indent="-171450">
              <a:buFontTx/>
              <a:buChar char="-"/>
            </a:pPr>
            <a:endParaRPr lang="en-GB" dirty="0" smtClean="0"/>
          </a:p>
          <a:p>
            <a:endParaRPr lang="en-GB" dirty="0"/>
          </a:p>
        </p:txBody>
      </p:sp>
    </p:spTree>
    <p:extLst>
      <p:ext uri="{BB962C8B-B14F-4D97-AF65-F5344CB8AC3E}">
        <p14:creationId xmlns:p14="http://schemas.microsoft.com/office/powerpoint/2010/main" val="41401724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a:t>
            </a:r>
            <a:r>
              <a:rPr lang="en-GB" baseline="0" dirty="0" smtClean="0"/>
              <a:t> map will ‘map’ one key to a value</a:t>
            </a:r>
          </a:p>
          <a:p>
            <a:r>
              <a:rPr lang="en-GB" baseline="0" dirty="0" smtClean="0"/>
              <a:t>You will give it a key and ask for value</a:t>
            </a:r>
          </a:p>
          <a:p>
            <a:r>
              <a:rPr lang="en-GB" baseline="0" dirty="0" smtClean="0"/>
              <a:t>Get me the object that is associated with the object</a:t>
            </a:r>
          </a:p>
          <a:p>
            <a:r>
              <a:rPr lang="en-GB" baseline="0" dirty="0" smtClean="0"/>
              <a:t>Insane performance increase</a:t>
            </a:r>
          </a:p>
          <a:p>
            <a:r>
              <a:rPr lang="en-GB" baseline="0" dirty="0" smtClean="0"/>
              <a:t> - list has a linear performance decrease</a:t>
            </a:r>
          </a:p>
          <a:p>
            <a:pPr marL="171450" indent="-171450">
              <a:buFontTx/>
              <a:buChar char="-"/>
            </a:pPr>
            <a:r>
              <a:rPr lang="en-GB" baseline="0" dirty="0" err="1" smtClean="0"/>
              <a:t>Hashmap</a:t>
            </a:r>
            <a:r>
              <a:rPr lang="en-GB" baseline="0" dirty="0" smtClean="0"/>
              <a:t> </a:t>
            </a:r>
            <a:r>
              <a:rPr lang="en-GB" baseline="0" dirty="0" smtClean="0"/>
              <a:t>has effectively got a constant </a:t>
            </a:r>
            <a:r>
              <a:rPr lang="en-GB" baseline="0" dirty="0" smtClean="0"/>
              <a:t>speed</a:t>
            </a:r>
          </a:p>
          <a:p>
            <a:pPr marL="171450" indent="-171450">
              <a:buFontTx/>
              <a:buChar char="-"/>
            </a:pPr>
            <a:r>
              <a:rPr lang="en-GB" baseline="0" dirty="0" smtClean="0"/>
              <a:t>We will be referring back to this linear performance with Big ‘O’ Notation later on</a:t>
            </a:r>
          </a:p>
          <a:p>
            <a:pPr marL="171450" indent="-171450">
              <a:buFontTx/>
              <a:buChar char="-"/>
            </a:pPr>
            <a:endParaRPr lang="en-GB"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A set is a data structure, like an array, but cannot hold duplicates</a:t>
            </a:r>
          </a:p>
          <a:p>
            <a:pPr marL="171450"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F01C3D80-E036-4600-9DAC-297300EB7EED}" type="slidenum">
              <a:rPr lang="en-GB" smtClean="0"/>
              <a:t>55</a:t>
            </a:fld>
            <a:endParaRPr lang="en-GB"/>
          </a:p>
        </p:txBody>
      </p:sp>
    </p:spTree>
    <p:extLst>
      <p:ext uri="{BB962C8B-B14F-4D97-AF65-F5344CB8AC3E}">
        <p14:creationId xmlns:p14="http://schemas.microsoft.com/office/powerpoint/2010/main" val="15365050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a used calls put(Key k , V value); or get(Object</a:t>
            </a:r>
            <a:r>
              <a:rPr lang="en-GB" baseline="0" dirty="0" smtClean="0"/>
              <a:t> key)</a:t>
            </a:r>
          </a:p>
          <a:p>
            <a:r>
              <a:rPr lang="en-GB" baseline="0" dirty="0" smtClean="0"/>
              <a:t>The function computes the index of the bucket where the entry should be in</a:t>
            </a:r>
          </a:p>
          <a:p>
            <a:r>
              <a:rPr lang="en-GB" baseline="0" dirty="0" smtClean="0"/>
              <a:t>Then the function iterates through that buckets linked list and checks the hash against each item in there until it finds it, then returns the value.</a:t>
            </a:r>
          </a:p>
          <a:p>
            <a:r>
              <a:rPr lang="en-GB" baseline="0" dirty="0" smtClean="0"/>
              <a:t>The get function will return the value if the key is found</a:t>
            </a:r>
          </a:p>
          <a:p>
            <a:r>
              <a:rPr lang="en-GB" baseline="0" dirty="0" smtClean="0"/>
              <a:t>The put function will replace an existing entry with that key or create a new entry at the head of the list if not found.</a:t>
            </a:r>
          </a:p>
          <a:p>
            <a:endParaRPr lang="en-GB" baseline="0" dirty="0" smtClean="0"/>
          </a:p>
          <a:p>
            <a:r>
              <a:rPr lang="en-GB" baseline="0" dirty="0" smtClean="0"/>
              <a:t>The index (which bucket it will be in) is computed like so;</a:t>
            </a:r>
          </a:p>
          <a:p>
            <a:r>
              <a:rPr lang="en-GB" baseline="0" dirty="0" smtClean="0"/>
              <a:t>First it gets the </a:t>
            </a:r>
            <a:r>
              <a:rPr lang="en-GB" baseline="0" dirty="0" err="1" smtClean="0"/>
              <a:t>hashcode</a:t>
            </a:r>
            <a:r>
              <a:rPr lang="en-GB" baseline="0" dirty="0" smtClean="0"/>
              <a:t> of the key provided</a:t>
            </a:r>
          </a:p>
          <a:p>
            <a:r>
              <a:rPr lang="en-GB" baseline="0" dirty="0" smtClean="0"/>
              <a:t>Then it bitmasks the </a:t>
            </a:r>
            <a:r>
              <a:rPr lang="en-GB" baseline="0" dirty="0" err="1" smtClean="0"/>
              <a:t>hashcode</a:t>
            </a:r>
            <a:r>
              <a:rPr lang="en-GB" baseline="0" dirty="0" smtClean="0"/>
              <a:t> with the length (minus 1) of the array of linked lists, this operation ensures that the index cant be greater than the size of the array.</a:t>
            </a:r>
          </a:p>
          <a:p>
            <a:endParaRPr lang="en-GB" baseline="0" dirty="0" smtClean="0"/>
          </a:p>
          <a:p>
            <a:r>
              <a:rPr lang="en-GB" dirty="0" smtClean="0"/>
              <a:t>//takes the object in directly</a:t>
            </a:r>
          </a:p>
          <a:p>
            <a:r>
              <a:rPr lang="en-GB" dirty="0" smtClean="0"/>
              <a:t>static final int hash(Object key) {</a:t>
            </a:r>
          </a:p>
          <a:p>
            <a:r>
              <a:rPr lang="en-GB" dirty="0" smtClean="0"/>
              <a:t>    int h;</a:t>
            </a:r>
          </a:p>
          <a:p>
            <a:r>
              <a:rPr lang="en-GB" dirty="0" smtClean="0"/>
              <a:t>    return (key == null) ? 0 : (h = </a:t>
            </a:r>
            <a:r>
              <a:rPr lang="en-GB" dirty="0" err="1" smtClean="0"/>
              <a:t>key.hashCode</a:t>
            </a:r>
            <a:r>
              <a:rPr lang="en-GB" dirty="0" smtClean="0"/>
              <a:t>()) ^ (h &gt;&gt;&gt; 16);</a:t>
            </a:r>
          </a:p>
          <a:p>
            <a:r>
              <a:rPr lang="en-GB" dirty="0" smtClean="0"/>
              <a:t>    }</a:t>
            </a:r>
          </a:p>
          <a:p>
            <a:r>
              <a:rPr lang="en-GB" dirty="0" smtClean="0"/>
              <a:t>	</a:t>
            </a:r>
          </a:p>
          <a:p>
            <a:r>
              <a:rPr lang="en-GB" dirty="0" smtClean="0"/>
              <a:t>// the function that returns the index from the rehashed hash</a:t>
            </a:r>
          </a:p>
          <a:p>
            <a:r>
              <a:rPr lang="en-GB" dirty="0" smtClean="0"/>
              <a:t>static int </a:t>
            </a:r>
            <a:r>
              <a:rPr lang="en-GB" dirty="0" err="1" smtClean="0"/>
              <a:t>indexFor</a:t>
            </a:r>
            <a:r>
              <a:rPr lang="en-GB" dirty="0" smtClean="0"/>
              <a:t>(int h, int length) {</a:t>
            </a:r>
          </a:p>
          <a:p>
            <a:r>
              <a:rPr lang="en-GB" dirty="0" smtClean="0"/>
              <a:t>    return h &amp; (length-1);</a:t>
            </a:r>
          </a:p>
          <a:p>
            <a:r>
              <a:rPr lang="en-GB" dirty="0" smtClean="0"/>
              <a:t>}</a:t>
            </a:r>
          </a:p>
          <a:p>
            <a:endParaRPr lang="en-GB" dirty="0" smtClean="0"/>
          </a:p>
          <a:p>
            <a:r>
              <a:rPr lang="en-GB" dirty="0" smtClean="0"/>
              <a:t>It </a:t>
            </a:r>
            <a:r>
              <a:rPr lang="en-GB" dirty="0" smtClean="0"/>
              <a:t>works with buckets</a:t>
            </a:r>
          </a:p>
          <a:p>
            <a:r>
              <a:rPr lang="en-GB" dirty="0" smtClean="0"/>
              <a:t>It computes where the object</a:t>
            </a:r>
            <a:r>
              <a:rPr lang="en-GB" baseline="0" dirty="0" smtClean="0"/>
              <a:t> should go based upon a few things</a:t>
            </a:r>
          </a:p>
          <a:p>
            <a:r>
              <a:rPr lang="en-GB" baseline="0" dirty="0" smtClean="0"/>
              <a:t>Come out with one value</a:t>
            </a:r>
          </a:p>
          <a:p>
            <a:r>
              <a:rPr lang="en-GB" baseline="0" dirty="0" smtClean="0"/>
              <a:t>Effectively a hash</a:t>
            </a:r>
          </a:p>
          <a:p>
            <a:r>
              <a:rPr lang="en-GB" baseline="0" dirty="0" smtClean="0"/>
              <a:t>Hash can be </a:t>
            </a:r>
            <a:r>
              <a:rPr lang="en-GB" baseline="0" dirty="0" smtClean="0"/>
              <a:t>decrypted</a:t>
            </a:r>
            <a:endParaRPr lang="en-GB" baseline="0" dirty="0" smtClean="0"/>
          </a:p>
          <a:p>
            <a:r>
              <a:rPr lang="en-GB" baseline="0" dirty="0" smtClean="0"/>
              <a:t>Passwords are hashed</a:t>
            </a:r>
          </a:p>
          <a:p>
            <a:r>
              <a:rPr lang="en-GB" baseline="0" dirty="0" smtClean="0"/>
              <a:t>Not stored as plain text</a:t>
            </a:r>
          </a:p>
          <a:p>
            <a:endParaRPr lang="en-GB" baseline="0" dirty="0" smtClean="0"/>
          </a:p>
          <a:p>
            <a:r>
              <a:rPr lang="en-GB" baseline="0" dirty="0" smtClean="0"/>
              <a:t>Effectively a unique identifier – and from this identifier it know which bucket it needs to go into </a:t>
            </a:r>
          </a:p>
          <a:p>
            <a:r>
              <a:rPr lang="en-GB" baseline="0" dirty="0" smtClean="0"/>
              <a:t>What this means is that say we have lots of buckets of data</a:t>
            </a:r>
          </a:p>
          <a:p>
            <a:r>
              <a:rPr lang="en-GB" baseline="0" dirty="0" smtClean="0"/>
              <a:t>It will hash the data</a:t>
            </a:r>
          </a:p>
          <a:p>
            <a:r>
              <a:rPr lang="en-GB" baseline="0" dirty="0" smtClean="0"/>
              <a:t>Can go straight there</a:t>
            </a:r>
          </a:p>
          <a:p>
            <a:r>
              <a:rPr lang="en-GB" baseline="0" dirty="0" smtClean="0"/>
              <a:t>Depending on the hashing algorithm it know exactly where to go</a:t>
            </a:r>
          </a:p>
          <a:p>
            <a:r>
              <a:rPr lang="en-GB" baseline="0" dirty="0" smtClean="0"/>
              <a:t>It knows where to go in the hash map dependant on what you give it</a:t>
            </a:r>
          </a:p>
          <a:p>
            <a:r>
              <a:rPr lang="en-GB" baseline="0" dirty="0" smtClean="0"/>
              <a:t>Usual size is 16 buckets</a:t>
            </a:r>
          </a:p>
          <a:p>
            <a:endParaRPr lang="en-GB" baseline="0" dirty="0" smtClean="0"/>
          </a:p>
          <a:p>
            <a:r>
              <a:rPr lang="en-GB" baseline="0" dirty="0" smtClean="0"/>
              <a:t>Maps and array lists are comparable- they can be swapped but it might be that you are using the map in the wrong way</a:t>
            </a:r>
          </a:p>
          <a:p>
            <a:endParaRPr lang="en-GB" baseline="0" dirty="0" smtClean="0"/>
          </a:p>
          <a:p>
            <a:r>
              <a:rPr lang="en-GB" baseline="0" dirty="0" smtClean="0"/>
              <a:t>You are </a:t>
            </a:r>
            <a:r>
              <a:rPr lang="en-GB" baseline="0" dirty="0" smtClean="0"/>
              <a:t>supposed to give a key then return the </a:t>
            </a:r>
            <a:r>
              <a:rPr lang="en-GB" baseline="0" dirty="0" smtClean="0"/>
              <a:t>value.</a:t>
            </a:r>
          </a:p>
          <a:p>
            <a:r>
              <a:rPr lang="en-GB" baseline="0" dirty="0" smtClean="0"/>
              <a:t>Though technically it can be used by giving a value and returning a key.</a:t>
            </a:r>
            <a:endParaRPr lang="en-GB" baseline="0" dirty="0" smtClean="0"/>
          </a:p>
          <a:p>
            <a:r>
              <a:rPr lang="en-GB" baseline="0" dirty="0" smtClean="0"/>
              <a:t>But this is not how you should be using the map</a:t>
            </a:r>
          </a:p>
          <a:p>
            <a:endParaRPr lang="en-GB" baseline="0" dirty="0" smtClean="0"/>
          </a:p>
          <a:p>
            <a:r>
              <a:rPr lang="en-GB" baseline="0" dirty="0" smtClean="0"/>
              <a:t>Key has to be unique</a:t>
            </a:r>
          </a:p>
          <a:p>
            <a:r>
              <a:rPr lang="en-GB" baseline="0" dirty="0" smtClean="0"/>
              <a:t>Values can be duplicated</a:t>
            </a:r>
            <a:r>
              <a:rPr lang="en-GB" baseline="0" dirty="0" smtClean="0"/>
              <a:t>.</a:t>
            </a:r>
            <a:endParaRPr lang="en-GB" baseline="0" dirty="0" smtClean="0"/>
          </a:p>
        </p:txBody>
      </p:sp>
      <p:sp>
        <p:nvSpPr>
          <p:cNvPr id="4" name="Slide Number Placeholder 3"/>
          <p:cNvSpPr>
            <a:spLocks noGrp="1"/>
          </p:cNvSpPr>
          <p:nvPr>
            <p:ph type="sldNum" sz="quarter" idx="10"/>
          </p:nvPr>
        </p:nvSpPr>
        <p:spPr/>
        <p:txBody>
          <a:bodyPr/>
          <a:lstStyle/>
          <a:p>
            <a:fld id="{F01C3D80-E036-4600-9DAC-297300EB7EED}" type="slidenum">
              <a:rPr lang="en-GB" smtClean="0"/>
              <a:t>56</a:t>
            </a:fld>
            <a:endParaRPr lang="en-GB"/>
          </a:p>
        </p:txBody>
      </p:sp>
    </p:spTree>
    <p:extLst>
      <p:ext uri="{BB962C8B-B14F-4D97-AF65-F5344CB8AC3E}">
        <p14:creationId xmlns:p14="http://schemas.microsoft.com/office/powerpoint/2010/main" val="2081835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allows the execution time of basic operations, such as get( ) and put( ), to remain constant even for large sets.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Key First, Value Second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Lots of other methods</a:t>
            </a:r>
            <a:r>
              <a:rPr lang="en-GB" sz="1200" b="0" i="0" kern="1200" baseline="0" dirty="0" smtClean="0">
                <a:solidFill>
                  <a:schemeClr val="tx1"/>
                </a:solidFill>
                <a:effectLst/>
                <a:latin typeface="+mn-lt"/>
                <a:ea typeface="+mn-ea"/>
                <a:cs typeface="+mn-cs"/>
              </a:rPr>
              <a:t> you can use – like</a:t>
            </a:r>
          </a:p>
          <a:p>
            <a:r>
              <a:rPr lang="en-GB" sz="1200" b="0" i="0" kern="1200" baseline="0" dirty="0" err="1" smtClean="0">
                <a:solidFill>
                  <a:schemeClr val="tx1"/>
                </a:solidFill>
                <a:effectLst/>
                <a:latin typeface="+mn-lt"/>
                <a:ea typeface="+mn-ea"/>
                <a:cs typeface="+mn-cs"/>
              </a:rPr>
              <a:t>isEmpty</a:t>
            </a:r>
            <a:r>
              <a:rPr lang="en-GB" sz="1200" b="0" i="0" kern="1200" baseline="0" dirty="0" smtClean="0">
                <a:solidFill>
                  <a:schemeClr val="tx1"/>
                </a:solidFill>
                <a:effectLst/>
                <a:latin typeface="+mn-lt"/>
                <a:ea typeface="+mn-ea"/>
                <a:cs typeface="+mn-cs"/>
              </a:rPr>
              <a:t>()</a:t>
            </a:r>
          </a:p>
          <a:p>
            <a:r>
              <a:rPr lang="en-GB" sz="1200" b="0" i="0" kern="1200" baseline="0" dirty="0" err="1" smtClean="0">
                <a:solidFill>
                  <a:schemeClr val="tx1"/>
                </a:solidFill>
                <a:effectLst/>
                <a:latin typeface="+mn-lt"/>
                <a:ea typeface="+mn-ea"/>
                <a:cs typeface="+mn-cs"/>
              </a:rPr>
              <a:t>containsKey</a:t>
            </a:r>
            <a:r>
              <a:rPr lang="en-GB" sz="1200" b="0" i="0" kern="1200" baseline="0" dirty="0" smtClean="0">
                <a:solidFill>
                  <a:schemeClr val="tx1"/>
                </a:solidFill>
                <a:effectLst/>
                <a:latin typeface="+mn-lt"/>
                <a:ea typeface="+mn-ea"/>
                <a:cs typeface="+mn-cs"/>
              </a:rPr>
              <a:t>()</a:t>
            </a:r>
          </a:p>
          <a:p>
            <a:r>
              <a:rPr lang="en-GB" sz="1200" b="0" i="0" kern="1200" baseline="0" dirty="0" err="1" smtClean="0">
                <a:solidFill>
                  <a:schemeClr val="tx1"/>
                </a:solidFill>
                <a:effectLst/>
                <a:latin typeface="+mn-lt"/>
                <a:ea typeface="+mn-ea"/>
                <a:cs typeface="+mn-cs"/>
              </a:rPr>
              <a:t>ContainsValue</a:t>
            </a:r>
            <a:r>
              <a:rPr lang="en-GB" sz="1200" b="0" i="0" kern="1200" baseline="0" dirty="0" smtClean="0">
                <a:solidFill>
                  <a:schemeClr val="tx1"/>
                </a:solidFill>
                <a:effectLst/>
                <a:latin typeface="+mn-lt"/>
                <a:ea typeface="+mn-ea"/>
                <a:cs typeface="+mn-cs"/>
              </a:rPr>
              <a:t>()</a:t>
            </a:r>
          </a:p>
          <a:p>
            <a:r>
              <a:rPr lang="en-GB" sz="1200" b="0" i="0" kern="1200" baseline="0" dirty="0" smtClean="0">
                <a:solidFill>
                  <a:schemeClr val="tx1"/>
                </a:solidFill>
                <a:effectLst/>
                <a:latin typeface="+mn-lt"/>
                <a:ea typeface="+mn-ea"/>
                <a:cs typeface="+mn-cs"/>
              </a:rPr>
              <a:t>Remove()</a:t>
            </a:r>
          </a:p>
          <a:p>
            <a:endParaRPr lang="en-GB"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1C3D80-E036-4600-9DAC-297300EB7EED}" type="slidenum">
              <a:rPr lang="en-GB" smtClean="0"/>
              <a:t>57</a:t>
            </a:fld>
            <a:endParaRPr lang="en-GB"/>
          </a:p>
        </p:txBody>
      </p:sp>
    </p:spTree>
    <p:extLst>
      <p:ext uri="{BB962C8B-B14F-4D97-AF65-F5344CB8AC3E}">
        <p14:creationId xmlns:p14="http://schemas.microsoft.com/office/powerpoint/2010/main" val="25545901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Worst case scenario</a:t>
            </a:r>
          </a:p>
          <a:p>
            <a:endParaRPr lang="en-GB" dirty="0" smtClean="0"/>
          </a:p>
          <a:p>
            <a:r>
              <a:rPr lang="en-GB" dirty="0" smtClean="0"/>
              <a:t>Can</a:t>
            </a:r>
            <a:r>
              <a:rPr lang="en-GB" baseline="0" dirty="0" smtClean="0"/>
              <a:t> be used to describe either the time required or the memory </a:t>
            </a:r>
            <a:r>
              <a:rPr lang="en-GB" baseline="0" dirty="0" smtClean="0"/>
              <a:t>used – effectively we are looking at performance and efficiency</a:t>
            </a:r>
            <a:endParaRPr lang="en-GB" baseline="0" dirty="0" smtClean="0"/>
          </a:p>
          <a:p>
            <a:endParaRPr lang="en-GB" baseline="0" dirty="0" smtClean="0"/>
          </a:p>
          <a:p>
            <a:r>
              <a:rPr lang="en-GB" baseline="0" dirty="0" smtClean="0"/>
              <a:t>Log n Is that as </a:t>
            </a:r>
            <a:r>
              <a:rPr lang="en-GB" baseline="0" dirty="0" smtClean="0"/>
              <a:t>the algorithm runs the complexity </a:t>
            </a:r>
            <a:r>
              <a:rPr lang="en-GB" baseline="0" dirty="0" smtClean="0"/>
              <a:t>decrease, good sorting </a:t>
            </a:r>
            <a:r>
              <a:rPr lang="en-GB" baseline="0" dirty="0" smtClean="0"/>
              <a:t>algorithms </a:t>
            </a:r>
            <a:r>
              <a:rPr lang="en-GB" baseline="0" dirty="0" smtClean="0"/>
              <a:t>operate with a (log n) complexity</a:t>
            </a:r>
          </a:p>
          <a:p>
            <a:endParaRPr lang="en-GB" baseline="0" dirty="0" smtClean="0"/>
          </a:p>
          <a:p>
            <a:endParaRPr lang="en-GB" baseline="0" dirty="0" smtClean="0"/>
          </a:p>
          <a:p>
            <a:r>
              <a:rPr lang="en-GB" baseline="0" dirty="0" err="1" smtClean="0"/>
              <a:t>Nn</a:t>
            </a:r>
            <a:r>
              <a:rPr lang="en-GB" baseline="0" dirty="0" smtClean="0"/>
              <a:t> is recursion</a:t>
            </a:r>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58</a:t>
            </a:fld>
            <a:endParaRPr lang="en-GB"/>
          </a:p>
        </p:txBody>
      </p:sp>
    </p:spTree>
    <p:extLst>
      <p:ext uri="{BB962C8B-B14F-4D97-AF65-F5344CB8AC3E}">
        <p14:creationId xmlns:p14="http://schemas.microsoft.com/office/powerpoint/2010/main" val="75559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Know how to research and implement them if when you are deployed you are asked to follow a particular pattern</a:t>
            </a:r>
            <a:endParaRPr lang="en-GB" dirty="0" smtClean="0"/>
          </a:p>
          <a:p>
            <a:endParaRPr lang="en-GB" dirty="0"/>
          </a:p>
        </p:txBody>
      </p:sp>
    </p:spTree>
    <p:extLst>
      <p:ext uri="{BB962C8B-B14F-4D97-AF65-F5344CB8AC3E}">
        <p14:creationId xmlns:p14="http://schemas.microsoft.com/office/powerpoint/2010/main" val="150548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 </a:t>
            </a:r>
            <a:r>
              <a:rPr lang="en-GB" dirty="0" smtClean="0"/>
              <a:t>  Printer </a:t>
            </a:r>
            <a:r>
              <a:rPr lang="en-GB" dirty="0" smtClean="0"/>
              <a:t>example</a:t>
            </a:r>
          </a:p>
          <a:p>
            <a:pPr marL="171450" indent="-171450">
              <a:buFontTx/>
              <a:buChar char="-"/>
            </a:pPr>
            <a:r>
              <a:rPr lang="en-GB" dirty="0" smtClean="0"/>
              <a:t>An</a:t>
            </a:r>
            <a:r>
              <a:rPr lang="en-GB" baseline="0" dirty="0" smtClean="0"/>
              <a:t> exception is </a:t>
            </a:r>
            <a:r>
              <a:rPr lang="en-GB" baseline="0" dirty="0" smtClean="0"/>
              <a:t>an </a:t>
            </a:r>
            <a:r>
              <a:rPr lang="en-GB" b="1" baseline="0" dirty="0" smtClean="0"/>
              <a:t>exceptional</a:t>
            </a:r>
            <a:r>
              <a:rPr lang="en-GB" baseline="0" dirty="0" smtClean="0"/>
              <a:t> circumstance</a:t>
            </a:r>
          </a:p>
          <a:p>
            <a:pPr marL="171450" indent="-171450">
              <a:buFontTx/>
              <a:buChar char="-"/>
            </a:pPr>
            <a:endParaRPr lang="en-GB" baseline="0" dirty="0" smtClean="0"/>
          </a:p>
          <a:p>
            <a:pPr marL="171450" indent="-171450">
              <a:buFontTx/>
              <a:buChar char="-"/>
            </a:pPr>
            <a:r>
              <a:rPr lang="en-GB" baseline="0" dirty="0" smtClean="0"/>
              <a:t>Some Exceptions you may have already come across are:</a:t>
            </a:r>
            <a:endParaRPr lang="en-GB" baseline="0" dirty="0" smtClean="0"/>
          </a:p>
          <a:p>
            <a:pPr marL="171450" indent="-171450">
              <a:buFontTx/>
              <a:buChar char="-"/>
            </a:pPr>
            <a:r>
              <a:rPr lang="en-GB" baseline="0" dirty="0" smtClean="0"/>
              <a:t>concurrent modification </a:t>
            </a:r>
            <a:endParaRPr lang="en-GB" baseline="0" dirty="0" smtClean="0"/>
          </a:p>
          <a:p>
            <a:pPr marL="171450" indent="-171450">
              <a:buFontTx/>
              <a:buChar char="-"/>
            </a:pPr>
            <a:r>
              <a:rPr lang="en-GB" baseline="0" dirty="0" smtClean="0"/>
              <a:t>Null pointer exception</a:t>
            </a:r>
          </a:p>
          <a:p>
            <a:pPr marL="171450" indent="-171450">
              <a:buFontTx/>
              <a:buChar char="-"/>
            </a:pPr>
            <a:r>
              <a:rPr lang="en-GB" baseline="0" dirty="0" err="1" smtClean="0"/>
              <a:t>arrayindexoutofbounds</a:t>
            </a:r>
            <a:endParaRPr lang="en-GB" baseline="0" dirty="0"/>
          </a:p>
          <a:p>
            <a:endParaRPr lang="en-GB" baseline="0" dirty="0" smtClean="0"/>
          </a:p>
        </p:txBody>
      </p:sp>
    </p:spTree>
    <p:extLst>
      <p:ext uri="{BB962C8B-B14F-4D97-AF65-F5344CB8AC3E}">
        <p14:creationId xmlns:p14="http://schemas.microsoft.com/office/powerpoint/2010/main" val="125772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smtClean="0"/>
              <a:t>https://docs.oracle.com/javase/7/docs/api/java/io/IOException.html</a:t>
            </a:r>
          </a:p>
          <a:p>
            <a:endParaRPr lang="en-GB" dirty="0" smtClean="0"/>
          </a:p>
          <a:p>
            <a:endParaRPr lang="en-GB" dirty="0"/>
          </a:p>
        </p:txBody>
      </p:sp>
    </p:spTree>
    <p:extLst>
      <p:ext uri="{BB962C8B-B14F-4D97-AF65-F5344CB8AC3E}">
        <p14:creationId xmlns:p14="http://schemas.microsoft.com/office/powerpoint/2010/main" val="361977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http://docs.oracle.com/javase/7/docs/api/java/lang/RuntimeException.html</a:t>
            </a:r>
          </a:p>
          <a:p>
            <a:endParaRPr lang="en-GB" dirty="0"/>
          </a:p>
        </p:txBody>
      </p:sp>
    </p:spTree>
    <p:extLst>
      <p:ext uri="{BB962C8B-B14F-4D97-AF65-F5344CB8AC3E}">
        <p14:creationId xmlns:p14="http://schemas.microsoft.com/office/powerpoint/2010/main" val="996077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4159214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588032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3213127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9198179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3955722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20245495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GB" sz="1000" dirty="0">
              <a:solidFill>
                <a:srgbClr val="FFFFFF"/>
              </a:solidFill>
            </a:endParaRPr>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Tree>
    <p:extLst>
      <p:ext uri="{BB962C8B-B14F-4D97-AF65-F5344CB8AC3E}">
        <p14:creationId xmlns:p14="http://schemas.microsoft.com/office/powerpoint/2010/main" val="4079729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271430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Java </a:t>
            </a:r>
            <a:r>
              <a:rPr lang="en-GB" dirty="0" smtClean="0"/>
              <a:t>SE Additional</a:t>
            </a:r>
            <a:endParaRPr lang="en-GB" dirty="0"/>
          </a:p>
        </p:txBody>
      </p:sp>
      <p:sp>
        <p:nvSpPr>
          <p:cNvPr id="3" name="Subtitle 2"/>
          <p:cNvSpPr>
            <a:spLocks noGrp="1"/>
          </p:cNvSpPr>
          <p:nvPr>
            <p:ph type="subTitle" idx="1"/>
          </p:nvPr>
        </p:nvSpPr>
        <p:spPr/>
        <p:txBody>
          <a:bodyPr/>
          <a:lstStyle/>
          <a:p>
            <a:r>
              <a:rPr lang="en-GB" dirty="0"/>
              <a:t>Standard Edition</a:t>
            </a:r>
          </a:p>
        </p:txBody>
      </p:sp>
    </p:spTree>
    <p:extLst>
      <p:ext uri="{BB962C8B-B14F-4D97-AF65-F5344CB8AC3E}">
        <p14:creationId xmlns:p14="http://schemas.microsoft.com/office/powerpoint/2010/main" val="4117035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Subclass of </a:t>
            </a:r>
            <a:r>
              <a:rPr lang="en-GB" dirty="0" err="1" smtClean="0"/>
              <a:t>Throwable</a:t>
            </a:r>
            <a:r>
              <a:rPr lang="en-GB" dirty="0" smtClean="0"/>
              <a:t>.</a:t>
            </a:r>
          </a:p>
          <a:p>
            <a:r>
              <a:rPr lang="en-GB" dirty="0" smtClean="0"/>
              <a:t>Indicates a serious problem that an application should not try to catch</a:t>
            </a:r>
          </a:p>
          <a:p>
            <a:endParaRPr lang="en-GB" dirty="0">
              <a:solidFill>
                <a:srgbClr val="00519C"/>
              </a:solidFill>
            </a:endParaRPr>
          </a:p>
        </p:txBody>
      </p:sp>
      <p:sp>
        <p:nvSpPr>
          <p:cNvPr id="4" name="Content Placeholder 3"/>
          <p:cNvSpPr>
            <a:spLocks noGrp="1"/>
          </p:cNvSpPr>
          <p:nvPr>
            <p:ph sz="quarter" idx="16"/>
          </p:nvPr>
        </p:nvSpPr>
        <p:spPr/>
        <p:txBody>
          <a:bodyPr/>
          <a:lstStyle/>
          <a:p>
            <a:r>
              <a:rPr lang="en-GB" dirty="0" err="1" smtClean="0"/>
              <a:t>VirtualMachineError</a:t>
            </a:r>
            <a:endParaRPr lang="en-GB" dirty="0" smtClean="0"/>
          </a:p>
          <a:p>
            <a:r>
              <a:rPr lang="en-GB" dirty="0" err="1" smtClean="0"/>
              <a:t>ThreadDeath</a:t>
            </a:r>
            <a:endParaRPr lang="en-GB" dirty="0" smtClean="0"/>
          </a:p>
          <a:p>
            <a:r>
              <a:rPr lang="en-GB" dirty="0" err="1" smtClean="0"/>
              <a:t>OutOfMemoryError</a:t>
            </a:r>
            <a:endParaRPr lang="en-GB" dirty="0" smtClean="0"/>
          </a:p>
          <a:p>
            <a:r>
              <a:rPr lang="en-GB" dirty="0" err="1" smtClean="0"/>
              <a:t>CoderMalfunctionError</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Errors</a:t>
            </a:r>
            <a:endParaRPr lang="en-GB" dirty="0"/>
          </a:p>
        </p:txBody>
      </p:sp>
    </p:spTree>
    <p:extLst>
      <p:ext uri="{BB962C8B-B14F-4D97-AF65-F5344CB8AC3E}">
        <p14:creationId xmlns:p14="http://schemas.microsoft.com/office/powerpoint/2010/main" val="3183230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Exception Hierarchy</a:t>
            </a:r>
            <a:endParaRPr lang="en-GB" dirty="0"/>
          </a:p>
        </p:txBody>
      </p:sp>
      <p:pic>
        <p:nvPicPr>
          <p:cNvPr id="6" name="Picture 5"/>
          <p:cNvPicPr>
            <a:picLocks noChangeAspect="1"/>
          </p:cNvPicPr>
          <p:nvPr/>
        </p:nvPicPr>
        <p:blipFill rotWithShape="1">
          <a:blip r:embed="rId3"/>
          <a:srcRect l="612" r="1495"/>
          <a:stretch/>
        </p:blipFill>
        <p:spPr>
          <a:xfrm>
            <a:off x="1579417" y="1909062"/>
            <a:ext cx="8977747" cy="4370052"/>
          </a:xfrm>
          <a:prstGeom prst="rect">
            <a:avLst/>
          </a:prstGeom>
        </p:spPr>
      </p:pic>
    </p:spTree>
    <p:extLst>
      <p:ext uri="{BB962C8B-B14F-4D97-AF65-F5344CB8AC3E}">
        <p14:creationId xmlns:p14="http://schemas.microsoft.com/office/powerpoint/2010/main" val="291926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Common Exceptions</a:t>
            </a:r>
            <a:endParaRPr lang="en-GB" dirty="0"/>
          </a:p>
        </p:txBody>
      </p:sp>
      <p:graphicFrame>
        <p:nvGraphicFramePr>
          <p:cNvPr id="6" name="Table 5"/>
          <p:cNvGraphicFramePr>
            <a:graphicFrameLocks noGrp="1"/>
          </p:cNvGraphicFramePr>
          <p:nvPr>
            <p:extLst/>
          </p:nvPr>
        </p:nvGraphicFramePr>
        <p:xfrm>
          <a:off x="414000" y="1663200"/>
          <a:ext cx="11240444" cy="4754224"/>
        </p:xfrm>
        <a:graphic>
          <a:graphicData uri="http://schemas.openxmlformats.org/drawingml/2006/table">
            <a:tbl>
              <a:tblPr firstRow="1" bandRow="1">
                <a:tableStyleId>{5C22544A-7EE6-4342-B048-85BDC9FD1C3A}</a:tableStyleId>
              </a:tblPr>
              <a:tblGrid>
                <a:gridCol w="1545920">
                  <a:extLst>
                    <a:ext uri="{9D8B030D-6E8A-4147-A177-3AD203B41FA5}">
                      <a16:colId xmlns:a16="http://schemas.microsoft.com/office/drawing/2014/main" val="20000"/>
                    </a:ext>
                  </a:extLst>
                </a:gridCol>
                <a:gridCol w="3820239">
                  <a:extLst>
                    <a:ext uri="{9D8B030D-6E8A-4147-A177-3AD203B41FA5}">
                      <a16:colId xmlns:a16="http://schemas.microsoft.com/office/drawing/2014/main" val="20001"/>
                    </a:ext>
                  </a:extLst>
                </a:gridCol>
                <a:gridCol w="5874285">
                  <a:extLst>
                    <a:ext uri="{9D8B030D-6E8A-4147-A177-3AD203B41FA5}">
                      <a16:colId xmlns:a16="http://schemas.microsoft.com/office/drawing/2014/main" val="20002"/>
                    </a:ext>
                  </a:extLst>
                </a:gridCol>
              </a:tblGrid>
              <a:tr h="3182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Type</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Name</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Description</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a:solidFill>
                            <a:schemeClr val="tx2"/>
                          </a:solidFill>
                          <a:latin typeface="+mn-lt"/>
                          <a:cs typeface="Lucida Sans"/>
                        </a:rPr>
                        <a:t>Checked</a:t>
                      </a: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ClassNotFoundException</a:t>
                      </a:r>
                      <a:endParaRPr lang="en-US" sz="1200" b="0" i="0" dirty="0">
                        <a:solidFill>
                          <a:schemeClr val="tx2"/>
                        </a:solidFill>
                        <a:latin typeface="+mn-lt"/>
                        <a:cs typeface="Lucida Sans"/>
                      </a:endParaRP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Thrown when a class cannot be loaded due to a failure to locate its definition.</a:t>
                      </a: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5092">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a:solidFill>
                            <a:schemeClr val="tx2"/>
                          </a:solidFill>
                          <a:latin typeface="+mn-lt"/>
                          <a:ea typeface="+mn-ea"/>
                          <a:cs typeface="Lucida Sans"/>
                        </a:rPr>
                        <a:t>Checked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NoSuchMethodException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Thrown when a method is unable to be located.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1250">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a:solidFill>
                            <a:schemeClr val="tx2"/>
                          </a:solidFill>
                          <a:latin typeface="+mn-lt"/>
                          <a:ea typeface="+mn-ea"/>
                          <a:cs typeface="Lucida Sans"/>
                        </a:rPr>
                        <a:t>Checked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IOException</a:t>
                      </a:r>
                      <a:r>
                        <a:rPr lang="en-US" sz="1200" b="0" i="0" dirty="0">
                          <a:solidFill>
                            <a:schemeClr val="tx2"/>
                          </a:solidFill>
                          <a:latin typeface="+mn-lt"/>
                          <a:cs typeface="Lucida Sans"/>
                        </a:rPr>
                        <a:t> </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Thrown when a input/output operation occurs.</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03797">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a:solidFill>
                            <a:schemeClr val="tx2"/>
                          </a:solidFill>
                          <a:latin typeface="+mn-lt"/>
                          <a:ea typeface="+mn-ea"/>
                          <a:cs typeface="Lucida Sans"/>
                        </a:rPr>
                        <a:t>Checked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SQLException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kern="1200" dirty="0">
                          <a:solidFill>
                            <a:schemeClr val="tx2"/>
                          </a:solidFill>
                          <a:latin typeface="+mn-lt"/>
                          <a:ea typeface="+mn-ea"/>
                          <a:cs typeface="Lucida Sans"/>
                        </a:rPr>
                        <a:t>Thrown when database error occurs.</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UnChecked</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ArrayIndexOutOfBoundsException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Array is accessed with an illegal index that is &gt;,&lt; or = to the size of the array.</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03797">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err="1">
                          <a:solidFill>
                            <a:schemeClr val="tx2"/>
                          </a:solidFill>
                          <a:latin typeface="+mn-lt"/>
                          <a:ea typeface="+mn-ea"/>
                          <a:cs typeface="Lucida Sans"/>
                        </a:rPr>
                        <a:t>UnChecked</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IndexOutOfBoundsException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Exception is thrown when an index is out of range.</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66266">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err="1">
                          <a:solidFill>
                            <a:schemeClr val="tx2"/>
                          </a:solidFill>
                          <a:latin typeface="+mn-lt"/>
                          <a:ea typeface="+mn-ea"/>
                          <a:cs typeface="Lucida Sans"/>
                        </a:rPr>
                        <a:t>UnChecked</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NullPointerException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Occurs when a objects is needed but a null is found.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18232">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a:solidFill>
                            <a:schemeClr val="tx2"/>
                          </a:solidFill>
                          <a:latin typeface="+mn-lt"/>
                          <a:cs typeface="Lucida Sans"/>
                        </a:rPr>
                        <a:t>Error</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ExceptionInInitializeError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When an unexpected exception occurs in a static initializer</a:t>
                      </a:r>
                      <a:r>
                        <a:rPr lang="en-US" sz="1200" b="0" i="0" dirty="0">
                          <a:solidFill>
                            <a:schemeClr val="tx2"/>
                          </a:solidFill>
                          <a:latin typeface="+mn-lt"/>
                          <a:cs typeface="Lucida Sans"/>
                        </a:rPr>
                        <a:t>.</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a:solidFill>
                            <a:schemeClr val="tx2"/>
                          </a:solidFill>
                          <a:latin typeface="+mn-lt"/>
                          <a:cs typeface="Lucida Sans"/>
                        </a:rPr>
                        <a:t>Error</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OutOfMemmoryError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Thrown when garbage collection is performed but it was unable to free up memory</a:t>
                      </a:r>
                      <a:r>
                        <a:rPr lang="en-US" sz="1200" b="0" i="0" dirty="0">
                          <a:solidFill>
                            <a:schemeClr val="tx2"/>
                          </a:solidFill>
                          <a:latin typeface="+mn-lt"/>
                          <a:cs typeface="Lucida Sans"/>
                        </a:rPr>
                        <a:t>.</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51295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000" y="495379"/>
            <a:ext cx="9126000" cy="626400"/>
          </a:xfrm>
        </p:spPr>
        <p:txBody>
          <a:bodyPr>
            <a:normAutofit fontScale="90000"/>
          </a:bodyPr>
          <a:lstStyle/>
          <a:p>
            <a:r>
              <a:rPr lang="en-GB" dirty="0" smtClean="0"/>
              <a:t>Common Exceptions 2</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378284391"/>
              </p:ext>
            </p:extLst>
          </p:nvPr>
        </p:nvGraphicFramePr>
        <p:xfrm>
          <a:off x="414000" y="1092914"/>
          <a:ext cx="11240444" cy="5765086"/>
        </p:xfrm>
        <a:graphic>
          <a:graphicData uri="http://schemas.openxmlformats.org/drawingml/2006/table">
            <a:tbl>
              <a:tblPr firstRow="1" bandRow="1">
                <a:tableStyleId>{5C22544A-7EE6-4342-B048-85BDC9FD1C3A}</a:tableStyleId>
              </a:tblPr>
              <a:tblGrid>
                <a:gridCol w="1545920">
                  <a:extLst>
                    <a:ext uri="{9D8B030D-6E8A-4147-A177-3AD203B41FA5}">
                      <a16:colId xmlns:a16="http://schemas.microsoft.com/office/drawing/2014/main" val="20000"/>
                    </a:ext>
                  </a:extLst>
                </a:gridCol>
                <a:gridCol w="3820239">
                  <a:extLst>
                    <a:ext uri="{9D8B030D-6E8A-4147-A177-3AD203B41FA5}">
                      <a16:colId xmlns:a16="http://schemas.microsoft.com/office/drawing/2014/main" val="20001"/>
                    </a:ext>
                  </a:extLst>
                </a:gridCol>
                <a:gridCol w="5874285">
                  <a:extLst>
                    <a:ext uri="{9D8B030D-6E8A-4147-A177-3AD203B41FA5}">
                      <a16:colId xmlns:a16="http://schemas.microsoft.com/office/drawing/2014/main" val="20002"/>
                    </a:ext>
                  </a:extLst>
                </a:gridCol>
              </a:tblGrid>
              <a:tr h="3182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accent1">
                              <a:lumMod val="50000"/>
                            </a:schemeClr>
                          </a:solidFill>
                          <a:latin typeface="+mj-lt"/>
                          <a:cs typeface="Lucida Sans"/>
                        </a:rPr>
                        <a:t>Thrown By</a:t>
                      </a:r>
                      <a:endParaRPr lang="en-US" sz="1200" b="0" dirty="0">
                        <a:solidFill>
                          <a:schemeClr val="accent1">
                            <a:lumMod val="50000"/>
                          </a:schemeClr>
                        </a:solidFill>
                        <a:latin typeface="+mj-lt"/>
                        <a:cs typeface="Lucida Sans"/>
                      </a:endParaRP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Name</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Description</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JVM</a:t>
                      </a:r>
                      <a:endParaRPr lang="en-US" sz="1200" b="0" i="0" dirty="0">
                        <a:solidFill>
                          <a:schemeClr val="tx2"/>
                        </a:solidFill>
                        <a:latin typeface="+mn-lt"/>
                        <a:cs typeface="Lucida Sans"/>
                      </a:endParaRP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ClassCast</a:t>
                      </a:r>
                      <a:r>
                        <a:rPr lang="en-US" sz="1200" b="0" i="0" baseline="0" dirty="0" err="1" smtClean="0">
                          <a:solidFill>
                            <a:schemeClr val="tx2"/>
                          </a:solidFill>
                          <a:latin typeface="+mn-lt"/>
                          <a:cs typeface="Lucida Sans"/>
                        </a:rPr>
                        <a:t>Exception</a:t>
                      </a:r>
                      <a:endParaRPr lang="en-US" sz="1200" b="0" i="0" dirty="0">
                        <a:solidFill>
                          <a:schemeClr val="tx2"/>
                        </a:solidFill>
                        <a:latin typeface="+mn-lt"/>
                        <a:cs typeface="Lucida Sans"/>
                      </a:endParaRP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attempting to cast a reference variable to a type that fails the IS-A test.</a:t>
                      </a:r>
                      <a:endParaRPr lang="en-GB" sz="1200" b="0" i="0" dirty="0">
                        <a:solidFill>
                          <a:schemeClr val="tx2"/>
                        </a:solidFill>
                        <a:latin typeface="+mn-lt"/>
                        <a:cs typeface="Lucida Sans"/>
                      </a:endParaRP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5092">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Programmatically</a:t>
                      </a:r>
                      <a:endParaRPr lang="en-US" sz="1200" b="0" i="0" kern="1200" dirty="0">
                        <a:solidFill>
                          <a:schemeClr val="tx2"/>
                        </a:solidFill>
                        <a:latin typeface="+mn-lt"/>
                        <a:ea typeface="+mn-ea"/>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IllegalArgumentException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a method receives an argument formatted differently</a:t>
                      </a:r>
                      <a:r>
                        <a:rPr lang="en-GB" sz="1200" b="0" i="0" baseline="0" dirty="0" smtClean="0">
                          <a:solidFill>
                            <a:schemeClr val="tx2"/>
                          </a:solidFill>
                          <a:latin typeface="+mn-lt"/>
                          <a:cs typeface="Lucida Sans"/>
                        </a:rPr>
                        <a:t> than the method expects</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1250">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Programmatically</a:t>
                      </a:r>
                      <a:endParaRPr lang="en-US" sz="1200" b="0" i="0" kern="1200" dirty="0">
                        <a:solidFill>
                          <a:schemeClr val="tx2"/>
                        </a:solidFill>
                        <a:latin typeface="+mn-lt"/>
                        <a:ea typeface="+mn-ea"/>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IllegalStateException</a:t>
                      </a:r>
                      <a:r>
                        <a:rPr lang="en-US" sz="1200" b="0" i="0" dirty="0" smtClean="0">
                          <a:solidFill>
                            <a:schemeClr val="tx2"/>
                          </a:solidFill>
                          <a:latin typeface="+mn-lt"/>
                          <a:cs typeface="Lucida Sans"/>
                        </a:rPr>
                        <a:t> </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the state of the environment doesn’t match the operation being attempted – for example using a scanner that’s been closed.</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03797">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Programmatically</a:t>
                      </a:r>
                      <a:endParaRPr lang="en-US" sz="1200" b="0" i="0" kern="1200" dirty="0">
                        <a:solidFill>
                          <a:schemeClr val="tx2"/>
                        </a:solidFill>
                        <a:latin typeface="+mn-lt"/>
                        <a:ea typeface="+mn-ea"/>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NumberFormatExcepton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kern="1200" dirty="0" smtClean="0">
                          <a:solidFill>
                            <a:schemeClr val="tx2"/>
                          </a:solidFill>
                          <a:latin typeface="+mn-lt"/>
                          <a:ea typeface="+mn-ea"/>
                          <a:cs typeface="Lucida Sans"/>
                        </a:rPr>
                        <a:t>Thrown when a method that converts a String to a number receives a String that it cannot convert</a:t>
                      </a:r>
                      <a:endParaRPr lang="en-GB" sz="1200" kern="1200" dirty="0">
                        <a:solidFill>
                          <a:schemeClr val="tx2"/>
                        </a:solidFill>
                        <a:latin typeface="+mn-lt"/>
                        <a:ea typeface="+mn-ea"/>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JVM</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ArrayIndexOutOfBoundsException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a:t>
                      </a:r>
                      <a:r>
                        <a:rPr lang="en-GB" sz="1200" b="0" i="0" baseline="0" dirty="0" smtClean="0">
                          <a:solidFill>
                            <a:schemeClr val="tx2"/>
                          </a:solidFill>
                          <a:latin typeface="+mn-lt"/>
                          <a:cs typeface="Lucida Sans"/>
                        </a:rPr>
                        <a:t> when attempting to access an array with an invalid index value (either negative or beyond the length of the array)</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03797">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Programmatically</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AssertionError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a:t>
                      </a:r>
                      <a:r>
                        <a:rPr lang="en-GB" sz="1200" b="0" i="0" baseline="0" dirty="0" smtClean="0">
                          <a:solidFill>
                            <a:schemeClr val="tx2"/>
                          </a:solidFill>
                          <a:latin typeface="+mn-lt"/>
                          <a:cs typeface="Lucida Sans"/>
                        </a:rPr>
                        <a:t> when an assert statements boolean test returns false.</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66266">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JVM</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NullPointerException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a:t>
                      </a:r>
                      <a:r>
                        <a:rPr lang="en-GB" sz="1200" b="0" i="0" baseline="0" dirty="0" smtClean="0">
                          <a:solidFill>
                            <a:schemeClr val="tx2"/>
                          </a:solidFill>
                          <a:latin typeface="+mn-lt"/>
                          <a:cs typeface="Lucida Sans"/>
                        </a:rPr>
                        <a:t> attempting to invoke a method on, or access a property from, a reference variable whose current value is null.</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18232">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Programmatically</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ExceptionInInitializeError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an assert statements boolean test returns</a:t>
                      </a:r>
                      <a:r>
                        <a:rPr lang="en-GB" sz="1200" b="0" i="0" baseline="0" dirty="0" smtClean="0">
                          <a:solidFill>
                            <a:schemeClr val="tx2"/>
                          </a:solidFill>
                          <a:latin typeface="+mn-lt"/>
                          <a:cs typeface="Lucida Sans"/>
                        </a:rPr>
                        <a:t> false</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JVM</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StackOverflowError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wen attempting to initialize astatic variable or an initialization block</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JVM</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NoClassDefFoundErrror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the JVM cant find a class it needs, because of a command-line error,</a:t>
                      </a:r>
                      <a:r>
                        <a:rPr lang="en-GB" sz="1200" b="0" i="0" baseline="0" dirty="0" smtClean="0">
                          <a:solidFill>
                            <a:schemeClr val="tx2"/>
                          </a:solidFill>
                          <a:latin typeface="+mn-lt"/>
                          <a:cs typeface="Lucida Sans"/>
                        </a:rPr>
                        <a:t> a </a:t>
                      </a:r>
                      <a:r>
                        <a:rPr lang="en-GB" sz="1200" b="0" i="0" baseline="0" dirty="0" err="1" smtClean="0">
                          <a:solidFill>
                            <a:schemeClr val="tx2"/>
                          </a:solidFill>
                          <a:latin typeface="+mn-lt"/>
                          <a:cs typeface="Lucida Sans"/>
                        </a:rPr>
                        <a:t>classpath</a:t>
                      </a:r>
                      <a:r>
                        <a:rPr lang="en-GB" sz="1200" b="0" i="0" baseline="0" dirty="0" smtClean="0">
                          <a:solidFill>
                            <a:schemeClr val="tx2"/>
                          </a:solidFill>
                          <a:latin typeface="+mn-lt"/>
                          <a:cs typeface="Lucida Sans"/>
                        </a:rPr>
                        <a:t> issue, or a missing .class file</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06197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You </a:t>
            </a:r>
            <a:r>
              <a:rPr lang="en-GB" dirty="0"/>
              <a:t>can have</a:t>
            </a:r>
          </a:p>
          <a:p>
            <a:pPr lvl="1"/>
            <a:r>
              <a:rPr lang="en-GB" dirty="0" smtClean="0"/>
              <a:t>Catch and no finally.</a:t>
            </a:r>
          </a:p>
          <a:p>
            <a:pPr lvl="1"/>
            <a:r>
              <a:rPr lang="en-GB" dirty="0"/>
              <a:t>Catch with a </a:t>
            </a:r>
            <a:r>
              <a:rPr lang="en-GB" dirty="0" smtClean="0"/>
              <a:t>finally.</a:t>
            </a:r>
          </a:p>
          <a:p>
            <a:pPr lvl="1"/>
            <a:r>
              <a:rPr lang="en-GB" dirty="0" smtClean="0"/>
              <a:t>Multiple catches and no finally.</a:t>
            </a:r>
          </a:p>
          <a:p>
            <a:pPr lvl="1"/>
            <a:r>
              <a:rPr lang="en-GB" dirty="0" smtClean="0"/>
              <a:t>Multiple catches with a finally.</a:t>
            </a:r>
          </a:p>
          <a:p>
            <a:pPr lvl="1"/>
            <a:endParaRPr lang="en-GB" dirty="0"/>
          </a:p>
        </p:txBody>
      </p:sp>
      <p:sp>
        <p:nvSpPr>
          <p:cNvPr id="3" name="Title 2"/>
          <p:cNvSpPr>
            <a:spLocks noGrp="1"/>
          </p:cNvSpPr>
          <p:nvPr>
            <p:ph type="title"/>
          </p:nvPr>
        </p:nvSpPr>
        <p:spPr/>
        <p:txBody>
          <a:bodyPr>
            <a:normAutofit fontScale="90000"/>
          </a:bodyPr>
          <a:lstStyle/>
          <a:p>
            <a:r>
              <a:rPr lang="en-GB" dirty="0" smtClean="0"/>
              <a:t>Handling Exceptions</a:t>
            </a:r>
            <a:endParaRPr lang="en-GB" dirty="0"/>
          </a:p>
        </p:txBody>
      </p:sp>
      <p:sp>
        <p:nvSpPr>
          <p:cNvPr id="7" name="Content Placeholder 4"/>
          <p:cNvSpPr txBox="1">
            <a:spLocks/>
          </p:cNvSpPr>
          <p:nvPr/>
        </p:nvSpPr>
        <p:spPr>
          <a:xfrm>
            <a:off x="6522153" y="1929600"/>
            <a:ext cx="5331796" cy="3858438"/>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7F0055"/>
                </a:solidFill>
                <a:ea typeface="MS Mincho"/>
              </a:rPr>
              <a:t>try</a:t>
            </a:r>
            <a:r>
              <a:rPr lang="en-GB" sz="1800" b="1" dirty="0" smtClean="0">
                <a:solidFill>
                  <a:srgbClr val="000000"/>
                </a:solidFill>
                <a:ea typeface="MS Mincho"/>
              </a:rPr>
              <a:t> {		</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3F7F5F"/>
                </a:solidFill>
                <a:ea typeface="MS Mincho"/>
              </a:rPr>
              <a:t>  // The System will try to run this </a:t>
            </a:r>
            <a:br>
              <a:rPr lang="en-GB" sz="1800" b="1" dirty="0" smtClean="0">
                <a:solidFill>
                  <a:srgbClr val="3F7F5F"/>
                </a:solidFill>
                <a:ea typeface="MS Mincho"/>
              </a:rPr>
            </a:br>
            <a:r>
              <a:rPr lang="en-GB" sz="1800" b="1" dirty="0" smtClean="0">
                <a:solidFill>
                  <a:srgbClr val="3F7F5F"/>
                </a:solidFill>
                <a:ea typeface="MS Mincho"/>
              </a:rPr>
              <a:t>  // code</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000000"/>
                </a:solidFill>
                <a:ea typeface="MS Mincho"/>
              </a:rPr>
              <a:t>} </a:t>
            </a:r>
            <a:r>
              <a:rPr lang="en-GB" sz="1800" b="1" dirty="0" smtClean="0">
                <a:solidFill>
                  <a:srgbClr val="7F0055"/>
                </a:solidFill>
                <a:ea typeface="MS Mincho"/>
              </a:rPr>
              <a:t>catch</a:t>
            </a:r>
            <a:r>
              <a:rPr lang="en-GB" sz="1800" b="1" dirty="0" smtClean="0">
                <a:solidFill>
                  <a:srgbClr val="000000"/>
                </a:solidFill>
                <a:ea typeface="MS Mincho"/>
              </a:rPr>
              <a:t>(</a:t>
            </a:r>
            <a:r>
              <a:rPr lang="en-GB" sz="1800" b="1" dirty="0" err="1" smtClean="0">
                <a:solidFill>
                  <a:srgbClr val="000000"/>
                </a:solidFill>
                <a:ea typeface="MS Mincho"/>
              </a:rPr>
              <a:t>ExceptionType</a:t>
            </a:r>
            <a:r>
              <a:rPr lang="en-GB" sz="1800" b="1" dirty="0" smtClean="0">
                <a:solidFill>
                  <a:srgbClr val="000000"/>
                </a:solidFill>
                <a:ea typeface="MS Mincho"/>
              </a:rPr>
              <a:t> </a:t>
            </a:r>
            <a:r>
              <a:rPr lang="en-GB" sz="1800" b="1" dirty="0" smtClean="0">
                <a:solidFill>
                  <a:srgbClr val="0000C0"/>
                </a:solidFill>
                <a:ea typeface="MS Mincho"/>
              </a:rPr>
              <a:t>name</a:t>
            </a:r>
            <a:r>
              <a:rPr lang="en-GB" sz="1800" b="1" dirty="0" smtClean="0">
                <a:solidFill>
                  <a:srgbClr val="000000"/>
                </a:solidFill>
                <a:ea typeface="MS Mincho"/>
              </a:rPr>
              <a:t>) {</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3F7F5F"/>
                </a:solidFill>
                <a:ea typeface="MS Mincho"/>
              </a:rPr>
              <a:t>  // If an exception occurs in the try </a:t>
            </a:r>
            <a:br>
              <a:rPr lang="en-GB" sz="1800" b="1" dirty="0" smtClean="0">
                <a:solidFill>
                  <a:srgbClr val="3F7F5F"/>
                </a:solidFill>
                <a:ea typeface="MS Mincho"/>
              </a:rPr>
            </a:br>
            <a:r>
              <a:rPr lang="en-GB" sz="1800" b="1" dirty="0" smtClean="0">
                <a:solidFill>
                  <a:srgbClr val="3F7F5F"/>
                </a:solidFill>
                <a:ea typeface="MS Mincho"/>
              </a:rPr>
              <a:t>  // block that matches the </a:t>
            </a:r>
            <a:br>
              <a:rPr lang="en-GB" sz="1800" b="1" dirty="0" smtClean="0">
                <a:solidFill>
                  <a:srgbClr val="3F7F5F"/>
                </a:solidFill>
                <a:ea typeface="MS Mincho"/>
              </a:rPr>
            </a:br>
            <a:r>
              <a:rPr lang="en-GB" sz="1800" b="1" dirty="0" smtClean="0">
                <a:solidFill>
                  <a:srgbClr val="3F7F5F"/>
                </a:solidFill>
                <a:ea typeface="MS Mincho"/>
              </a:rPr>
              <a:t>  // </a:t>
            </a:r>
            <a:r>
              <a:rPr lang="en-GB" sz="1800" b="1" dirty="0" err="1" smtClean="0">
                <a:solidFill>
                  <a:srgbClr val="3F7F5F"/>
                </a:solidFill>
                <a:ea typeface="MS Mincho"/>
              </a:rPr>
              <a:t>ExceptionType</a:t>
            </a:r>
            <a:r>
              <a:rPr lang="en-GB" sz="1800" b="1" dirty="0" smtClean="0">
                <a:solidFill>
                  <a:srgbClr val="3F7F5F"/>
                </a:solidFill>
                <a:ea typeface="MS Mincho"/>
              </a:rPr>
              <a:t> of the catch </a:t>
            </a:r>
            <a:br>
              <a:rPr lang="en-GB" sz="1800" b="1" dirty="0" smtClean="0">
                <a:solidFill>
                  <a:srgbClr val="3F7F5F"/>
                </a:solidFill>
                <a:ea typeface="MS Mincho"/>
              </a:rPr>
            </a:br>
            <a:r>
              <a:rPr lang="en-GB" sz="1800" b="1" dirty="0" smtClean="0">
                <a:solidFill>
                  <a:srgbClr val="3F7F5F"/>
                </a:solidFill>
                <a:ea typeface="MS Mincho"/>
              </a:rPr>
              <a:t>  // statement, this block will run</a:t>
            </a:r>
            <a:r>
              <a:rPr lang="en-GB" sz="1800" b="1" dirty="0" smtClean="0">
                <a:solidFill>
                  <a:srgbClr val="000000"/>
                </a:solidFill>
                <a:ea typeface="MS Mincho"/>
              </a:rPr>
              <a:t>	</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000000"/>
                </a:solidFill>
                <a:ea typeface="MS Mincho"/>
              </a:rPr>
              <a:t>} </a:t>
            </a:r>
            <a:r>
              <a:rPr lang="en-GB" sz="1800" b="1" dirty="0" smtClean="0">
                <a:solidFill>
                  <a:srgbClr val="7F0055"/>
                </a:solidFill>
                <a:ea typeface="MS Mincho"/>
              </a:rPr>
              <a:t>finally </a:t>
            </a:r>
            <a:r>
              <a:rPr lang="en-GB" sz="1800" b="1" dirty="0" smtClean="0">
                <a:solidFill>
                  <a:srgbClr val="000000"/>
                </a:solidFill>
                <a:ea typeface="MS Mincho"/>
              </a:rPr>
              <a:t>{</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3F7F5F"/>
                </a:solidFill>
                <a:ea typeface="MS Mincho"/>
              </a:rPr>
              <a:t>  // This is code that will always run </a:t>
            </a:r>
            <a:br>
              <a:rPr lang="en-GB" sz="1800" b="1" dirty="0" smtClean="0">
                <a:solidFill>
                  <a:srgbClr val="3F7F5F"/>
                </a:solidFill>
                <a:ea typeface="MS Mincho"/>
              </a:rPr>
            </a:br>
            <a:r>
              <a:rPr lang="en-GB" sz="1800" b="1" dirty="0" smtClean="0">
                <a:solidFill>
                  <a:srgbClr val="3F7F5F"/>
                </a:solidFill>
                <a:ea typeface="MS Mincho"/>
              </a:rPr>
              <a:t>  // regardless of whether or not an </a:t>
            </a:r>
            <a:br>
              <a:rPr lang="en-GB" sz="1800" b="1" dirty="0" smtClean="0">
                <a:solidFill>
                  <a:srgbClr val="3F7F5F"/>
                </a:solidFill>
                <a:ea typeface="MS Mincho"/>
              </a:rPr>
            </a:br>
            <a:r>
              <a:rPr lang="en-GB" sz="1800" b="1" dirty="0" smtClean="0">
                <a:solidFill>
                  <a:srgbClr val="3F7F5F"/>
                </a:solidFill>
                <a:ea typeface="MS Mincho"/>
              </a:rPr>
              <a:t>  // exception was thrown</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000000"/>
                </a:solidFill>
                <a:ea typeface="MS Mincho"/>
              </a:rPr>
              <a:t>}</a:t>
            </a:r>
            <a:endParaRPr lang="en-GB" sz="1800" b="1" dirty="0">
              <a:solidFill>
                <a:srgbClr val="F7F7F7">
                  <a:lumMod val="25000"/>
                </a:srgbClr>
              </a:solidFill>
              <a:ea typeface="MS Mincho"/>
            </a:endParaRPr>
          </a:p>
        </p:txBody>
      </p:sp>
    </p:spTree>
    <p:extLst>
      <p:ext uri="{BB962C8B-B14F-4D97-AF65-F5344CB8AC3E}">
        <p14:creationId xmlns:p14="http://schemas.microsoft.com/office/powerpoint/2010/main" val="816081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2000" dirty="0"/>
              <a:t>You can use multiple catch statements to handle specific exceptions.</a:t>
            </a:r>
          </a:p>
          <a:p>
            <a:endParaRPr lang="en-GB" sz="2000" dirty="0"/>
          </a:p>
          <a:p>
            <a:r>
              <a:rPr lang="en-GB" sz="2000" dirty="0"/>
              <a:t>Be careful when doing this as the compiler will throw an exception for unreachable code if you try to catch an exception that has already been caught by a previous catch.</a:t>
            </a:r>
          </a:p>
        </p:txBody>
      </p:sp>
      <p:sp>
        <p:nvSpPr>
          <p:cNvPr id="3" name="Title 2"/>
          <p:cNvSpPr>
            <a:spLocks noGrp="1"/>
          </p:cNvSpPr>
          <p:nvPr>
            <p:ph type="title"/>
          </p:nvPr>
        </p:nvSpPr>
        <p:spPr/>
        <p:txBody>
          <a:bodyPr>
            <a:normAutofit fontScale="90000"/>
          </a:bodyPr>
          <a:lstStyle/>
          <a:p>
            <a:r>
              <a:rPr lang="en-GB" dirty="0" smtClean="0"/>
              <a:t>Handling Exceptions - Example</a:t>
            </a:r>
            <a:endParaRPr lang="en-GB" dirty="0"/>
          </a:p>
        </p:txBody>
      </p:sp>
      <p:sp>
        <p:nvSpPr>
          <p:cNvPr id="5" name="Content Placeholder 4"/>
          <p:cNvSpPr txBox="1">
            <a:spLocks/>
          </p:cNvSpPr>
          <p:nvPr/>
        </p:nvSpPr>
        <p:spPr>
          <a:xfrm>
            <a:off x="6487599" y="1929600"/>
            <a:ext cx="5065788" cy="4013459"/>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000000"/>
                </a:solidFill>
              </a:rPr>
              <a:t>} </a:t>
            </a:r>
            <a:r>
              <a:rPr lang="en-GB" sz="1800" b="1" dirty="0" smtClean="0">
                <a:solidFill>
                  <a:srgbClr val="7F0055"/>
                </a:solidFill>
              </a:rPr>
              <a:t>catch</a:t>
            </a:r>
            <a:r>
              <a:rPr lang="en-GB" sz="1800" b="1" dirty="0" smtClean="0">
                <a:solidFill>
                  <a:srgbClr val="000000"/>
                </a:solidFill>
              </a:rPr>
              <a:t> (</a:t>
            </a:r>
            <a:r>
              <a:rPr lang="en-GB" sz="1800" b="1" dirty="0" err="1" smtClean="0">
                <a:solidFill>
                  <a:srgbClr val="000000"/>
                </a:solidFill>
              </a:rPr>
              <a:t>InputMismatchException</a:t>
            </a:r>
            <a:r>
              <a:rPr lang="en-GB" sz="1800" b="1" dirty="0" smtClean="0">
                <a:solidFill>
                  <a:srgbClr val="000000"/>
                </a:solidFill>
              </a:rPr>
              <a:t> </a:t>
            </a:r>
            <a:r>
              <a:rPr lang="en-GB" sz="1800" b="1" dirty="0" err="1" smtClean="0">
                <a:solidFill>
                  <a:srgbClr val="6A3E3E"/>
                </a:solidFill>
              </a:rPr>
              <a:t>imx</a:t>
            </a:r>
            <a:r>
              <a:rPr lang="en-GB" sz="1800" b="1" dirty="0" smtClean="0">
                <a:solidFill>
                  <a:srgbClr val="000000"/>
                </a:solidFill>
              </a:rPr>
              <a:t>) {</a:t>
            </a:r>
          </a:p>
          <a:p>
            <a:pPr>
              <a:buClr>
                <a:srgbClr val="0A1419">
                  <a:lumMod val="90000"/>
                  <a:lumOff val="10000"/>
                </a:srgbClr>
              </a:buClr>
              <a:defRPr/>
            </a:pPr>
            <a:r>
              <a:rPr lang="en-GB" sz="1800" b="1" dirty="0" smtClean="0">
                <a:solidFill>
                  <a:srgbClr val="3F7F5F"/>
                </a:solidFill>
              </a:rPr>
              <a:t>  // </a:t>
            </a:r>
            <a:r>
              <a:rPr lang="en-GB" sz="1800" b="1" dirty="0" smtClean="0">
                <a:solidFill>
                  <a:srgbClr val="7F9FBF"/>
                </a:solidFill>
              </a:rPr>
              <a:t>TODO</a:t>
            </a:r>
            <a:r>
              <a:rPr lang="en-GB" sz="1800" b="1" dirty="0" smtClean="0">
                <a:solidFill>
                  <a:srgbClr val="3F7F5F"/>
                </a:solidFill>
              </a:rPr>
              <a:t>: handle exception</a:t>
            </a:r>
          </a:p>
          <a:p>
            <a:pPr>
              <a:buClr>
                <a:srgbClr val="0A1419">
                  <a:lumMod val="90000"/>
                  <a:lumOff val="10000"/>
                </a:srgbClr>
              </a:buClr>
              <a:defRPr/>
            </a:pPr>
            <a:r>
              <a:rPr lang="en-GB" sz="1800" b="1" dirty="0" smtClean="0">
                <a:solidFill>
                  <a:srgbClr val="000000"/>
                </a:solidFill>
              </a:rPr>
              <a:t>} </a:t>
            </a:r>
            <a:r>
              <a:rPr lang="en-GB" sz="1800" b="1" dirty="0" smtClean="0">
                <a:solidFill>
                  <a:srgbClr val="7F0055"/>
                </a:solidFill>
              </a:rPr>
              <a:t>catch</a:t>
            </a:r>
            <a:r>
              <a:rPr lang="en-GB" sz="1800" b="1" dirty="0" smtClean="0">
                <a:solidFill>
                  <a:srgbClr val="000000"/>
                </a:solidFill>
              </a:rPr>
              <a:t> (</a:t>
            </a:r>
            <a:r>
              <a:rPr lang="en-GB" sz="1800" b="1" dirty="0" smtClean="0">
                <a:solidFill>
                  <a:srgbClr val="000000"/>
                </a:solidFill>
                <a:highlight>
                  <a:srgbClr val="D4D4D4"/>
                </a:highlight>
              </a:rPr>
              <a:t>IOException </a:t>
            </a:r>
            <a:r>
              <a:rPr lang="en-GB" sz="1800" b="1" dirty="0" err="1" smtClean="0">
                <a:solidFill>
                  <a:srgbClr val="6A3E3E"/>
                </a:solidFill>
                <a:highlight>
                  <a:srgbClr val="D4D4D4"/>
                </a:highlight>
              </a:rPr>
              <a:t>ioe</a:t>
            </a:r>
            <a:r>
              <a:rPr lang="en-GB" sz="1800" b="1" dirty="0" smtClean="0">
                <a:solidFill>
                  <a:srgbClr val="000000"/>
                </a:solidFill>
                <a:highlight>
                  <a:srgbClr val="D4D4D4"/>
                </a:highlight>
              </a:rPr>
              <a:t>) {</a:t>
            </a:r>
          </a:p>
          <a:p>
            <a:pPr>
              <a:buClr>
                <a:srgbClr val="0A1419">
                  <a:lumMod val="90000"/>
                  <a:lumOff val="10000"/>
                </a:srgbClr>
              </a:buClr>
              <a:defRPr/>
            </a:pPr>
            <a:r>
              <a:rPr lang="en-GB" sz="1800" b="1" dirty="0" smtClean="0">
                <a:solidFill>
                  <a:srgbClr val="3F7F5F"/>
                </a:solidFill>
              </a:rPr>
              <a:t>  // </a:t>
            </a:r>
            <a:r>
              <a:rPr lang="en-GB" sz="1800" b="1" dirty="0" smtClean="0">
                <a:solidFill>
                  <a:srgbClr val="7F9FBF"/>
                </a:solidFill>
              </a:rPr>
              <a:t>TODO</a:t>
            </a:r>
            <a:r>
              <a:rPr lang="en-GB" sz="1800" b="1" dirty="0" smtClean="0">
                <a:solidFill>
                  <a:srgbClr val="3F7F5F"/>
                </a:solidFill>
              </a:rPr>
              <a:t>: handle exception</a:t>
            </a:r>
          </a:p>
          <a:p>
            <a:pPr>
              <a:buClr>
                <a:srgbClr val="0A1419">
                  <a:lumMod val="90000"/>
                  <a:lumOff val="10000"/>
                </a:srgbClr>
              </a:buClr>
              <a:defRPr/>
            </a:pPr>
            <a:r>
              <a:rPr lang="en-GB" sz="1800" b="1" dirty="0" smtClean="0">
                <a:solidFill>
                  <a:srgbClr val="000000"/>
                </a:solidFill>
              </a:rPr>
              <a:t>} </a:t>
            </a:r>
            <a:r>
              <a:rPr lang="en-GB" sz="1800" b="1" dirty="0" smtClean="0">
                <a:solidFill>
                  <a:srgbClr val="7F0055"/>
                </a:solidFill>
              </a:rPr>
              <a:t>catch</a:t>
            </a:r>
            <a:r>
              <a:rPr lang="en-GB" sz="1800" b="1" dirty="0" smtClean="0">
                <a:solidFill>
                  <a:srgbClr val="000000"/>
                </a:solidFill>
              </a:rPr>
              <a:t> (Exception </a:t>
            </a:r>
            <a:r>
              <a:rPr lang="en-GB" sz="1800" b="1" dirty="0" smtClean="0">
                <a:solidFill>
                  <a:srgbClr val="6A3E3E"/>
                </a:solidFill>
              </a:rPr>
              <a:t>e</a:t>
            </a:r>
            <a:r>
              <a:rPr lang="en-GB" sz="1800" b="1" dirty="0" smtClean="0">
                <a:solidFill>
                  <a:srgbClr val="000000"/>
                </a:solidFill>
              </a:rPr>
              <a:t>) {</a:t>
            </a:r>
          </a:p>
          <a:p>
            <a:pPr>
              <a:buClr>
                <a:srgbClr val="0A1419">
                  <a:lumMod val="90000"/>
                  <a:lumOff val="10000"/>
                </a:srgbClr>
              </a:buClr>
              <a:defRPr/>
            </a:pPr>
            <a:r>
              <a:rPr lang="en-GB" sz="1800" b="1" dirty="0" smtClean="0">
                <a:solidFill>
                  <a:srgbClr val="3F7F5F"/>
                </a:solidFill>
              </a:rPr>
              <a:t>  // </a:t>
            </a:r>
            <a:r>
              <a:rPr lang="en-GB" sz="1800" b="1" dirty="0" smtClean="0">
                <a:solidFill>
                  <a:srgbClr val="7F9FBF"/>
                </a:solidFill>
              </a:rPr>
              <a:t>TODO</a:t>
            </a:r>
            <a:r>
              <a:rPr lang="en-GB" sz="1800" b="1" dirty="0" smtClean="0">
                <a:solidFill>
                  <a:srgbClr val="3F7F5F"/>
                </a:solidFill>
              </a:rPr>
              <a:t>: handle exception</a:t>
            </a:r>
          </a:p>
          <a:p>
            <a:pPr>
              <a:buClr>
                <a:srgbClr val="0A1419">
                  <a:lumMod val="90000"/>
                  <a:lumOff val="10000"/>
                </a:srgbClr>
              </a:buClr>
              <a:defRPr/>
            </a:pPr>
            <a:r>
              <a:rPr lang="en-GB" sz="1800" b="1" dirty="0" smtClean="0">
                <a:solidFill>
                  <a:srgbClr val="000000"/>
                </a:solidFill>
              </a:rPr>
              <a:t>}</a:t>
            </a:r>
            <a:endParaRPr lang="en-GB" sz="1800" b="1" dirty="0">
              <a:solidFill>
                <a:srgbClr val="F7F7F7">
                  <a:lumMod val="25000"/>
                </a:srgbClr>
              </a:solidFill>
              <a:ea typeface="MS Mincho"/>
            </a:endParaRPr>
          </a:p>
        </p:txBody>
      </p:sp>
    </p:spTree>
    <p:extLst>
      <p:ext uri="{BB962C8B-B14F-4D97-AF65-F5344CB8AC3E}">
        <p14:creationId xmlns:p14="http://schemas.microsoft.com/office/powerpoint/2010/main" val="2463838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This method is designed to take an integer off a user.</a:t>
            </a:r>
          </a:p>
          <a:p>
            <a:r>
              <a:rPr lang="en-GB" dirty="0" err="1" smtClean="0"/>
              <a:t>sc.nextInt</a:t>
            </a:r>
            <a:r>
              <a:rPr lang="en-GB" dirty="0" smtClean="0"/>
              <a:t>(); will throw a “</a:t>
            </a:r>
            <a:r>
              <a:rPr lang="en-GB" dirty="0" err="1" smtClean="0"/>
              <a:t>InputMismatchException</a:t>
            </a:r>
            <a:r>
              <a:rPr lang="en-GB" dirty="0" smtClean="0"/>
              <a:t>” if they enter something that isn’t an integer</a:t>
            </a:r>
          </a:p>
          <a:p>
            <a:r>
              <a:rPr lang="en-GB" dirty="0" smtClean="0"/>
              <a:t>So we can surround this in a try/catch block to handle that error</a:t>
            </a:r>
          </a:p>
        </p:txBody>
      </p:sp>
      <p:sp>
        <p:nvSpPr>
          <p:cNvPr id="3" name="Content Placeholder 2"/>
          <p:cNvSpPr>
            <a:spLocks noGrp="1"/>
          </p:cNvSpPr>
          <p:nvPr>
            <p:ph sz="quarter" idx="16"/>
          </p:nvPr>
        </p:nvSpPr>
        <p:spPr>
          <a:solidFill>
            <a:schemeClr val="bg2"/>
          </a:solidFill>
        </p:spPr>
        <p:txBody>
          <a:bodyPr/>
          <a:lstStyle/>
          <a:p>
            <a:pPr marL="0" indent="0">
              <a:buNone/>
            </a:pPr>
            <a:r>
              <a:rPr lang="en-GB" sz="1400" b="1" dirty="0">
                <a:solidFill>
                  <a:srgbClr val="7F0055"/>
                </a:solidFill>
                <a:highlight>
                  <a:srgbClr val="D4D4D4"/>
                </a:highlight>
                <a:latin typeface="Courier New" panose="02070309020205020404" pitchFamily="49" charset="0"/>
              </a:rPr>
              <a:t>int</a:t>
            </a:r>
            <a:r>
              <a:rPr lang="en-GB" sz="1400" b="1" dirty="0">
                <a:solidFill>
                  <a:srgbClr val="000000"/>
                </a:solidFill>
                <a:highlight>
                  <a:srgbClr val="D4D4D4"/>
                </a:highlight>
                <a:latin typeface="Courier New" panose="02070309020205020404" pitchFamily="49" charset="0"/>
              </a:rPr>
              <a:t> </a:t>
            </a:r>
            <a:r>
              <a:rPr lang="en-GB" sz="1400" b="1" dirty="0" err="1">
                <a:solidFill>
                  <a:srgbClr val="000000"/>
                </a:solidFill>
                <a:highlight>
                  <a:srgbClr val="D4D4D4"/>
                </a:highlight>
                <a:latin typeface="Courier New" panose="02070309020205020404" pitchFamily="49" charset="0"/>
              </a:rPr>
              <a:t>takeInput</a:t>
            </a:r>
            <a:r>
              <a:rPr lang="en-GB" sz="1400" b="1" dirty="0">
                <a:solidFill>
                  <a:srgbClr val="000000"/>
                </a:solidFill>
                <a:highlight>
                  <a:srgbClr val="D4D4D4"/>
                </a:highlight>
                <a:latin typeface="Courier New" panose="02070309020205020404" pitchFamily="49" charset="0"/>
              </a:rPr>
              <a:t>()</a:t>
            </a:r>
          </a:p>
          <a:p>
            <a:pPr marL="0" indent="0">
              <a:buNone/>
            </a:pPr>
            <a:r>
              <a:rPr lang="en-GB" sz="1400" dirty="0">
                <a:solidFill>
                  <a:srgbClr val="000000"/>
                </a:solidFill>
                <a:latin typeface="Courier New" panose="02070309020205020404" pitchFamily="49" charset="0"/>
              </a:rPr>
              <a:t>{</a:t>
            </a:r>
          </a:p>
          <a:p>
            <a:pPr marL="0" indent="0">
              <a:buNone/>
            </a:pPr>
            <a:r>
              <a:rPr lang="en-GB" sz="1400" dirty="0">
                <a:solidFill>
                  <a:srgbClr val="000000"/>
                </a:solidFill>
                <a:latin typeface="Courier New" panose="02070309020205020404" pitchFamily="49" charset="0"/>
              </a:rPr>
              <a:t>Scanner </a:t>
            </a:r>
            <a:r>
              <a:rPr lang="en-GB" sz="1400" dirty="0" err="1">
                <a:solidFill>
                  <a:srgbClr val="6A3E3E"/>
                </a:solidFill>
                <a:latin typeface="Courier New" panose="02070309020205020404" pitchFamily="49" charset="0"/>
              </a:rPr>
              <a:t>sc</a:t>
            </a:r>
            <a:r>
              <a:rPr lang="en-GB" sz="1400"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new</a:t>
            </a:r>
            <a:r>
              <a:rPr lang="en-GB" sz="1400" b="1" dirty="0">
                <a:solidFill>
                  <a:srgbClr val="000000"/>
                </a:solidFill>
                <a:latin typeface="Courier New" panose="02070309020205020404" pitchFamily="49" charset="0"/>
              </a:rPr>
              <a:t> Scanner(System.</a:t>
            </a:r>
            <a:r>
              <a:rPr lang="en-GB" sz="1400" b="1" i="1" dirty="0">
                <a:solidFill>
                  <a:srgbClr val="0000C0"/>
                </a:solidFill>
                <a:latin typeface="Courier New" panose="02070309020205020404" pitchFamily="49" charset="0"/>
              </a:rPr>
              <a:t>in</a:t>
            </a:r>
            <a:r>
              <a:rPr lang="en-GB" sz="1400" b="1" i="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int</a:t>
            </a:r>
            <a:r>
              <a:rPr lang="en-GB" sz="1400" b="1" dirty="0">
                <a:solidFill>
                  <a:srgbClr val="000000"/>
                </a:solidFill>
                <a:latin typeface="Courier New" panose="02070309020205020404" pitchFamily="49" charset="0"/>
              </a:rPr>
              <a:t> </a:t>
            </a:r>
            <a:r>
              <a:rPr lang="en-GB" sz="1400" b="1" dirty="0">
                <a:solidFill>
                  <a:srgbClr val="6A3E3E"/>
                </a:solidFill>
                <a:latin typeface="Courier New" panose="02070309020205020404" pitchFamily="49" charset="0"/>
              </a:rPr>
              <a:t>input</a:t>
            </a:r>
            <a:r>
              <a:rPr lang="en-GB" sz="1400" b="1" dirty="0">
                <a:solidFill>
                  <a:srgbClr val="000000"/>
                </a:solidFill>
                <a:latin typeface="Courier New" panose="02070309020205020404" pitchFamily="49" charset="0"/>
              </a:rPr>
              <a:t> = -1;</a:t>
            </a:r>
          </a:p>
          <a:p>
            <a:pPr marL="0" indent="0">
              <a:buNone/>
            </a:pPr>
            <a:r>
              <a:rPr lang="en-GB" sz="1400" b="1" dirty="0">
                <a:solidFill>
                  <a:srgbClr val="7F0055"/>
                </a:solidFill>
                <a:latin typeface="Courier New" panose="02070309020205020404" pitchFamily="49" charset="0"/>
              </a:rPr>
              <a:t>try</a:t>
            </a:r>
            <a:r>
              <a:rPr lang="en-GB" sz="1400" b="1" dirty="0">
                <a:solidFill>
                  <a:srgbClr val="000000"/>
                </a:solidFill>
                <a:latin typeface="Courier New" panose="02070309020205020404" pitchFamily="49" charset="0"/>
              </a:rPr>
              <a:t>{</a:t>
            </a:r>
          </a:p>
          <a:p>
            <a:pPr marL="0" indent="0">
              <a:buNone/>
            </a:pPr>
            <a:r>
              <a:rPr lang="en-GB" sz="1400" dirty="0">
                <a:solidFill>
                  <a:srgbClr val="6A3E3E"/>
                </a:solidFill>
                <a:latin typeface="Courier New" panose="02070309020205020404" pitchFamily="49" charset="0"/>
              </a:rPr>
              <a:t>input</a:t>
            </a:r>
            <a:r>
              <a:rPr lang="en-GB" sz="1400" dirty="0">
                <a:solidFill>
                  <a:srgbClr val="000000"/>
                </a:solidFill>
                <a:latin typeface="Courier New" panose="02070309020205020404" pitchFamily="49" charset="0"/>
              </a:rPr>
              <a:t> = </a:t>
            </a:r>
            <a:r>
              <a:rPr lang="en-GB" sz="1400" dirty="0" err="1">
                <a:solidFill>
                  <a:srgbClr val="6A3E3E"/>
                </a:solidFill>
                <a:latin typeface="Courier New" panose="02070309020205020404" pitchFamily="49" charset="0"/>
              </a:rPr>
              <a:t>sc</a:t>
            </a:r>
            <a:r>
              <a:rPr lang="en-GB" sz="1400" dirty="0" err="1">
                <a:solidFill>
                  <a:srgbClr val="000000"/>
                </a:solidFill>
                <a:latin typeface="Courier New" panose="02070309020205020404" pitchFamily="49" charset="0"/>
              </a:rPr>
              <a:t>.nextInt</a:t>
            </a:r>
            <a:r>
              <a:rPr lang="en-GB" sz="1400" dirty="0">
                <a:solidFill>
                  <a:srgbClr val="000000"/>
                </a:solidFill>
                <a:latin typeface="Courier New" panose="02070309020205020404" pitchFamily="49" charset="0"/>
              </a:rPr>
              <a:t>();</a:t>
            </a:r>
          </a:p>
          <a:p>
            <a:pPr marL="0" indent="0">
              <a:buNone/>
            </a:pPr>
            <a:r>
              <a:rPr lang="en-GB" sz="1400"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catch</a:t>
            </a:r>
            <a:r>
              <a:rPr lang="en-GB" sz="1400" b="1" dirty="0">
                <a:solidFill>
                  <a:srgbClr val="000000"/>
                </a:solidFill>
                <a:latin typeface="Courier New" panose="02070309020205020404" pitchFamily="49" charset="0"/>
              </a:rPr>
              <a:t>(</a:t>
            </a:r>
            <a:r>
              <a:rPr lang="en-GB" sz="1400" b="1" dirty="0" err="1">
                <a:solidFill>
                  <a:srgbClr val="000000"/>
                </a:solidFill>
                <a:latin typeface="Courier New" panose="02070309020205020404" pitchFamily="49" charset="0"/>
              </a:rPr>
              <a:t>InputMismatchException</a:t>
            </a:r>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ime</a:t>
            </a:r>
            <a:r>
              <a:rPr lang="en-GB" sz="1400" b="1" dirty="0">
                <a:solidFill>
                  <a:srgbClr val="000000"/>
                </a:solidFill>
                <a:latin typeface="Courier New" panose="02070309020205020404" pitchFamily="49" charset="0"/>
              </a:rPr>
              <a:t>)</a:t>
            </a:r>
          </a:p>
          <a:p>
            <a:pPr marL="0" indent="0">
              <a:buNone/>
            </a:pPr>
            <a:r>
              <a:rPr lang="en-GB" sz="1400" dirty="0">
                <a:solidFill>
                  <a:srgbClr val="000000"/>
                </a:solidFill>
                <a:latin typeface="Courier New" panose="02070309020205020404" pitchFamily="49" charset="0"/>
              </a:rPr>
              <a:t>{</a:t>
            </a:r>
          </a:p>
          <a:p>
            <a:pPr marL="0" indent="0">
              <a:buNone/>
            </a:pPr>
            <a:r>
              <a:rPr lang="en-GB" sz="1400" dirty="0" err="1" smtClean="0">
                <a:solidFill>
                  <a:srgbClr val="000000"/>
                </a:solidFill>
                <a:latin typeface="Courier New" panose="02070309020205020404" pitchFamily="49" charset="0"/>
              </a:rPr>
              <a:t>System.</a:t>
            </a:r>
            <a:r>
              <a:rPr lang="en-GB" sz="1400" b="1" i="1" dirty="0" err="1" smtClean="0">
                <a:solidFill>
                  <a:srgbClr val="0000C0"/>
                </a:solidFill>
                <a:latin typeface="Courier New" panose="02070309020205020404" pitchFamily="49" charset="0"/>
              </a:rPr>
              <a:t>out</a:t>
            </a:r>
            <a:r>
              <a:rPr lang="en-GB" sz="1400" b="1" i="1" dirty="0" err="1" smtClean="0">
                <a:solidFill>
                  <a:srgbClr val="000000"/>
                </a:solidFill>
                <a:latin typeface="Courier New" panose="02070309020205020404" pitchFamily="49" charset="0"/>
              </a:rPr>
              <a:t>.println</a:t>
            </a:r>
            <a:r>
              <a:rPr lang="en-GB" sz="1400" b="1" i="1" dirty="0" smtClean="0">
                <a:solidFill>
                  <a:srgbClr val="000000"/>
                </a:solidFill>
                <a:latin typeface="Courier New" panose="02070309020205020404" pitchFamily="49" charset="0"/>
              </a:rPr>
              <a:t>(</a:t>
            </a:r>
            <a:r>
              <a:rPr lang="en-GB" sz="1400" b="1" i="1" dirty="0" err="1" smtClean="0">
                <a:solidFill>
                  <a:srgbClr val="6A3E3E"/>
                </a:solidFill>
                <a:latin typeface="Courier New" panose="02070309020205020404" pitchFamily="49" charset="0"/>
              </a:rPr>
              <a:t>ime</a:t>
            </a:r>
            <a:r>
              <a:rPr lang="en-GB" sz="1400" b="1" i="1" dirty="0" err="1" smtClean="0">
                <a:solidFill>
                  <a:srgbClr val="000000"/>
                </a:solidFill>
                <a:latin typeface="Courier New" panose="02070309020205020404" pitchFamily="49" charset="0"/>
              </a:rPr>
              <a:t>.toString</a:t>
            </a:r>
            <a:r>
              <a:rPr lang="en-GB" sz="1400" b="1" i="1" dirty="0" smtClean="0">
                <a:solidFill>
                  <a:srgbClr val="000000"/>
                </a:solidFill>
                <a:latin typeface="Courier New" panose="02070309020205020404" pitchFamily="49" charset="0"/>
              </a:rPr>
              <a:t>());</a:t>
            </a:r>
            <a:endParaRPr lang="en-GB" sz="1400" b="1" i="1" dirty="0">
              <a:solidFill>
                <a:srgbClr val="000000"/>
              </a:solidFill>
              <a:latin typeface="Courier New" panose="02070309020205020404" pitchFamily="49" charset="0"/>
            </a:endParaRPr>
          </a:p>
          <a:p>
            <a:pPr marL="0" indent="0">
              <a:buNone/>
            </a:pPr>
            <a:r>
              <a:rPr lang="en-GB" sz="1400" dirty="0" smtClean="0">
                <a:solidFill>
                  <a:srgbClr val="000000"/>
                </a:solidFill>
                <a:latin typeface="Courier New" panose="02070309020205020404" pitchFamily="49" charset="0"/>
              </a:rPr>
              <a:t>}</a:t>
            </a:r>
            <a:endParaRPr lang="en-GB" sz="1400" dirty="0">
              <a:solidFill>
                <a:srgbClr val="000000"/>
              </a:solidFill>
              <a:latin typeface="Courier New" panose="02070309020205020404" pitchFamily="49" charset="0"/>
            </a:endParaRPr>
          </a:p>
          <a:p>
            <a:pPr marL="0" indent="0">
              <a:buNone/>
            </a:pPr>
            <a:r>
              <a:rPr lang="en-GB" sz="1400" b="1" dirty="0">
                <a:solidFill>
                  <a:srgbClr val="7F0055"/>
                </a:solidFill>
                <a:highlight>
                  <a:srgbClr val="D4D4D4"/>
                </a:highlight>
                <a:latin typeface="Courier New" panose="02070309020205020404" pitchFamily="49" charset="0"/>
              </a:rPr>
              <a:t>return</a:t>
            </a:r>
            <a:r>
              <a:rPr lang="en-GB" sz="1400" b="1" dirty="0">
                <a:solidFill>
                  <a:srgbClr val="000000"/>
                </a:solidFill>
                <a:highlight>
                  <a:srgbClr val="D4D4D4"/>
                </a:highlight>
                <a:latin typeface="Courier New" panose="02070309020205020404" pitchFamily="49" charset="0"/>
              </a:rPr>
              <a:t> </a:t>
            </a:r>
            <a:r>
              <a:rPr lang="en-GB" sz="1400" b="1" dirty="0">
                <a:solidFill>
                  <a:srgbClr val="6A3E3E"/>
                </a:solidFill>
                <a:highlight>
                  <a:srgbClr val="D4D4D4"/>
                </a:highlight>
                <a:latin typeface="Courier New" panose="02070309020205020404" pitchFamily="49" charset="0"/>
              </a:rPr>
              <a:t>input</a:t>
            </a:r>
            <a:r>
              <a:rPr lang="en-GB" sz="1400" b="1" dirty="0">
                <a:solidFill>
                  <a:srgbClr val="000000"/>
                </a:solidFill>
                <a:highlight>
                  <a:srgbClr val="D4D4D4"/>
                </a:highlight>
                <a:latin typeface="Courier New" panose="02070309020205020404" pitchFamily="49" charset="0"/>
              </a:rPr>
              <a:t>;</a:t>
            </a:r>
          </a:p>
          <a:p>
            <a:pPr marL="0" indent="0">
              <a:buNone/>
            </a:pPr>
            <a:r>
              <a:rPr lang="en-GB" sz="1400" dirty="0">
                <a:solidFill>
                  <a:srgbClr val="000000"/>
                </a:solidFill>
                <a:latin typeface="Courier New" panose="02070309020205020404" pitchFamily="49" charset="0"/>
              </a:rPr>
              <a:t>}</a:t>
            </a:r>
            <a:endParaRPr lang="en-GB" sz="1400" dirty="0"/>
          </a:p>
        </p:txBody>
      </p:sp>
      <p:sp>
        <p:nvSpPr>
          <p:cNvPr id="4" name="Title 3"/>
          <p:cNvSpPr>
            <a:spLocks noGrp="1"/>
          </p:cNvSpPr>
          <p:nvPr>
            <p:ph type="title"/>
          </p:nvPr>
        </p:nvSpPr>
        <p:spPr/>
        <p:txBody>
          <a:bodyPr>
            <a:normAutofit fontScale="90000"/>
          </a:bodyPr>
          <a:lstStyle/>
          <a:p>
            <a:r>
              <a:rPr lang="en-GB" dirty="0" smtClean="0"/>
              <a:t>Handling Exceptions– Further Example</a:t>
            </a:r>
            <a:endParaRPr lang="en-GB" dirty="0"/>
          </a:p>
        </p:txBody>
      </p:sp>
    </p:spTree>
    <p:extLst>
      <p:ext uri="{BB962C8B-B14F-4D97-AF65-F5344CB8AC3E}">
        <p14:creationId xmlns:p14="http://schemas.microsoft.com/office/powerpoint/2010/main" val="2461605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If a Checked exception is thrown in a method, whatever is calling that method must handle it in some way.</a:t>
            </a:r>
          </a:p>
          <a:p>
            <a:r>
              <a:rPr lang="en-GB" dirty="0" smtClean="0"/>
              <a:t>One way is to surround it with a try/catch</a:t>
            </a:r>
          </a:p>
          <a:p>
            <a:r>
              <a:rPr lang="en-GB" dirty="0" smtClean="0"/>
              <a:t>Another way is to add another throws clause onto the method.</a:t>
            </a:r>
          </a:p>
          <a:p>
            <a:r>
              <a:rPr lang="en-GB" dirty="0" smtClean="0"/>
              <a:t>“method2” in this case could be a method inside of an IO Class that expects an IOException to be thrown, and thus needs to be handled.</a:t>
            </a:r>
            <a:endParaRPr lang="en-GB" dirty="0"/>
          </a:p>
        </p:txBody>
      </p:sp>
      <p:sp>
        <p:nvSpPr>
          <p:cNvPr id="3" name="Content Placeholder 2"/>
          <p:cNvSpPr>
            <a:spLocks noGrp="1"/>
          </p:cNvSpPr>
          <p:nvPr>
            <p:ph sz="quarter" idx="16"/>
          </p:nvPr>
        </p:nvSpPr>
        <p:spPr>
          <a:solidFill>
            <a:schemeClr val="bg2"/>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p>
          <a:p>
            <a:pPr marL="0" indent="0">
              <a:buNone/>
            </a:pPr>
            <a:r>
              <a:rPr lang="en-GB" sz="1800" b="1" i="1" dirty="0">
                <a:solidFill>
                  <a:srgbClr val="000000"/>
                </a:solidFill>
                <a:latin typeface="Courier New" panose="02070309020205020404" pitchFamily="49" charset="0"/>
              </a:rPr>
              <a:t>method1();</a:t>
            </a:r>
          </a:p>
          <a:p>
            <a:pPr marL="0" indent="0">
              <a:buNone/>
            </a:pPr>
            <a:r>
              <a:rPr lang="en-GB" sz="1800" dirty="0" smtClean="0">
                <a:solidFill>
                  <a:srgbClr val="000000"/>
                </a:solidFill>
                <a:latin typeface="Courier New" panose="02070309020205020404" pitchFamily="49" charset="0"/>
              </a:rPr>
              <a:t>}</a:t>
            </a: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method1() {</a:t>
            </a:r>
          </a:p>
          <a:p>
            <a:pPr marL="0" indent="0">
              <a:buNone/>
            </a:pPr>
            <a:r>
              <a:rPr lang="en-GB" sz="1800" b="1" i="1" dirty="0">
                <a:solidFill>
                  <a:srgbClr val="000000"/>
                </a:solidFill>
                <a:latin typeface="Courier New" panose="02070309020205020404" pitchFamily="49" charset="0"/>
              </a:rPr>
              <a:t>method2();</a:t>
            </a:r>
          </a:p>
          <a:p>
            <a:pPr marL="0" indent="0">
              <a:buNone/>
            </a:pPr>
            <a:r>
              <a:rPr lang="en-GB" sz="1800" dirty="0" smtClean="0">
                <a:solidFill>
                  <a:srgbClr val="000000"/>
                </a:solidFill>
                <a:latin typeface="Courier New" panose="02070309020205020404" pitchFamily="49" charset="0"/>
              </a:rPr>
              <a:t>}</a:t>
            </a: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method2() {</a:t>
            </a:r>
          </a:p>
          <a:p>
            <a:pPr marL="0" indent="0">
              <a:buNone/>
            </a:pPr>
            <a:r>
              <a:rPr lang="en-GB" sz="1800" b="1" dirty="0">
                <a:solidFill>
                  <a:srgbClr val="7F0055"/>
                </a:solidFill>
                <a:latin typeface="Courier New" panose="02070309020205020404" pitchFamily="49" charset="0"/>
              </a:rPr>
              <a:t>throw</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new</a:t>
            </a:r>
            <a:r>
              <a:rPr lang="en-GB" sz="1800" b="1" dirty="0">
                <a:solidFill>
                  <a:srgbClr val="000000"/>
                </a:solidFill>
                <a:latin typeface="Courier New" panose="02070309020205020404" pitchFamily="49" charset="0"/>
              </a:rPr>
              <a:t> IOException();</a:t>
            </a:r>
          </a:p>
          <a:p>
            <a:pPr marL="0" indent="0">
              <a:buNone/>
            </a:pPr>
            <a:r>
              <a:rPr lang="en-GB" sz="1800" dirty="0">
                <a:solidFill>
                  <a:srgbClr val="000000"/>
                </a:solidFill>
                <a:latin typeface="Courier New" panose="02070309020205020404" pitchFamily="49" charset="0"/>
              </a:rPr>
              <a:t>}</a:t>
            </a:r>
            <a:endParaRPr lang="en-GB" sz="1800" dirty="0"/>
          </a:p>
        </p:txBody>
      </p:sp>
      <p:sp>
        <p:nvSpPr>
          <p:cNvPr id="4" name="Title 3"/>
          <p:cNvSpPr>
            <a:spLocks noGrp="1"/>
          </p:cNvSpPr>
          <p:nvPr>
            <p:ph type="title"/>
          </p:nvPr>
        </p:nvSpPr>
        <p:spPr/>
        <p:txBody>
          <a:bodyPr>
            <a:normAutofit fontScale="90000"/>
          </a:bodyPr>
          <a:lstStyle/>
          <a:p>
            <a:r>
              <a:rPr lang="en-GB" dirty="0" smtClean="0"/>
              <a:t>The Throws Clause	</a:t>
            </a:r>
            <a:endParaRPr lang="en-GB" dirty="0"/>
          </a:p>
        </p:txBody>
      </p:sp>
    </p:spTree>
    <p:extLst>
      <p:ext uri="{BB962C8B-B14F-4D97-AF65-F5344CB8AC3E}">
        <p14:creationId xmlns:p14="http://schemas.microsoft.com/office/powerpoint/2010/main" val="1252275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Working with errors</a:t>
            </a:r>
            <a:endParaRPr lang="en-GB" dirty="0"/>
          </a:p>
        </p:txBody>
      </p:sp>
      <p:sp>
        <p:nvSpPr>
          <p:cNvPr id="5" name="Content Placeholder 2"/>
          <p:cNvSpPr>
            <a:spLocks noGrp="1"/>
          </p:cNvSpPr>
          <p:nvPr>
            <p:ph sz="quarter" idx="15"/>
          </p:nvPr>
        </p:nvSpPr>
        <p:spPr>
          <a:solidFill>
            <a:schemeClr val="bg2"/>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p>
          <a:p>
            <a:pPr marL="0" indent="0">
              <a:buNone/>
            </a:pPr>
            <a:r>
              <a:rPr lang="en-GB" sz="1800" b="1" i="1" dirty="0">
                <a:solidFill>
                  <a:srgbClr val="000000"/>
                </a:solidFill>
                <a:latin typeface="Courier New" panose="02070309020205020404" pitchFamily="49" charset="0"/>
              </a:rPr>
              <a:t>method1();</a:t>
            </a:r>
          </a:p>
          <a:p>
            <a:pPr marL="0" indent="0">
              <a:buNone/>
            </a:pPr>
            <a:r>
              <a:rPr lang="en-GB" sz="1800" dirty="0" smtClean="0">
                <a:solidFill>
                  <a:srgbClr val="000000"/>
                </a:solidFill>
                <a:latin typeface="Courier New" panose="02070309020205020404" pitchFamily="49" charset="0"/>
              </a:rPr>
              <a:t>}</a:t>
            </a: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method1() {</a:t>
            </a:r>
          </a:p>
          <a:p>
            <a:pPr marL="0" indent="0">
              <a:buNone/>
            </a:pPr>
            <a:r>
              <a:rPr lang="en-GB" sz="1800" b="1" i="1" dirty="0">
                <a:solidFill>
                  <a:srgbClr val="000000"/>
                </a:solidFill>
                <a:latin typeface="Courier New" panose="02070309020205020404" pitchFamily="49" charset="0"/>
              </a:rPr>
              <a:t>method2();</a:t>
            </a:r>
          </a:p>
          <a:p>
            <a:pPr marL="0" indent="0">
              <a:buNone/>
            </a:pPr>
            <a:r>
              <a:rPr lang="en-GB" sz="1800" dirty="0" smtClean="0">
                <a:solidFill>
                  <a:srgbClr val="000000"/>
                </a:solidFill>
                <a:latin typeface="Courier New" panose="02070309020205020404" pitchFamily="49" charset="0"/>
              </a:rPr>
              <a:t>}</a:t>
            </a: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method2() </a:t>
            </a:r>
            <a:r>
              <a:rPr lang="en-GB" sz="1800" b="1" dirty="0">
                <a:solidFill>
                  <a:srgbClr val="7F0055"/>
                </a:solidFill>
                <a:latin typeface="Courier New" panose="02070309020205020404" pitchFamily="49" charset="0"/>
              </a:rPr>
              <a:t>throws</a:t>
            </a:r>
            <a:r>
              <a:rPr lang="en-GB" sz="1800" b="1" dirty="0">
                <a:solidFill>
                  <a:srgbClr val="000000"/>
                </a:solidFill>
                <a:latin typeface="Courier New" panose="02070309020205020404" pitchFamily="49" charset="0"/>
              </a:rPr>
              <a:t> </a:t>
            </a:r>
            <a:r>
              <a:rPr lang="en-GB" sz="1800" b="1" dirty="0">
                <a:solidFill>
                  <a:srgbClr val="000000"/>
                </a:solidFill>
                <a:highlight>
                  <a:srgbClr val="D4D4D4"/>
                </a:highlight>
                <a:latin typeface="Courier New" panose="02070309020205020404" pitchFamily="49" charset="0"/>
              </a:rPr>
              <a:t>IOException {</a:t>
            </a:r>
          </a:p>
          <a:p>
            <a:pPr marL="0" indent="0">
              <a:buNone/>
            </a:pPr>
            <a:r>
              <a:rPr lang="en-GB" sz="1800" b="1" dirty="0">
                <a:solidFill>
                  <a:srgbClr val="7F0055"/>
                </a:solidFill>
                <a:highlight>
                  <a:srgbClr val="D4D4D4"/>
                </a:highlight>
                <a:latin typeface="Courier New" panose="02070309020205020404" pitchFamily="49" charset="0"/>
              </a:rPr>
              <a:t>throw</a:t>
            </a:r>
            <a:r>
              <a:rPr lang="en-GB" sz="1800" b="1" dirty="0">
                <a:solidFill>
                  <a:srgbClr val="000000"/>
                </a:solidFill>
                <a:highlight>
                  <a:srgbClr val="D4D4D4"/>
                </a:highlight>
                <a:latin typeface="Courier New" panose="02070309020205020404" pitchFamily="49" charset="0"/>
              </a:rPr>
              <a:t> </a:t>
            </a:r>
            <a:r>
              <a:rPr lang="en-GB" sz="1800" b="1" dirty="0">
                <a:solidFill>
                  <a:srgbClr val="7F0055"/>
                </a:solidFill>
                <a:highlight>
                  <a:srgbClr val="D4D4D4"/>
                </a:highlight>
                <a:latin typeface="Courier New" panose="02070309020205020404" pitchFamily="49" charset="0"/>
              </a:rPr>
              <a:t>new</a:t>
            </a:r>
            <a:r>
              <a:rPr lang="en-GB" sz="1800" b="1" dirty="0">
                <a:solidFill>
                  <a:srgbClr val="000000"/>
                </a:solidFill>
                <a:highlight>
                  <a:srgbClr val="D4D4D4"/>
                </a:highlight>
                <a:latin typeface="Courier New" panose="02070309020205020404" pitchFamily="49" charset="0"/>
              </a:rPr>
              <a:t> IOException();</a:t>
            </a:r>
          </a:p>
          <a:p>
            <a:pPr marL="0" indent="0">
              <a:buNone/>
            </a:pPr>
            <a:r>
              <a:rPr lang="en-GB" sz="1800" dirty="0">
                <a:solidFill>
                  <a:srgbClr val="000000"/>
                </a:solidFill>
                <a:latin typeface="Courier New" panose="02070309020205020404" pitchFamily="49" charset="0"/>
              </a:rPr>
              <a:t>}</a:t>
            </a:r>
            <a:endParaRPr lang="en-GB" sz="1800" dirty="0"/>
          </a:p>
        </p:txBody>
      </p:sp>
      <p:sp>
        <p:nvSpPr>
          <p:cNvPr id="6" name="Content Placeholder 2"/>
          <p:cNvSpPr>
            <a:spLocks noGrp="1"/>
          </p:cNvSpPr>
          <p:nvPr>
            <p:ph sz="quarter" idx="16"/>
          </p:nvPr>
        </p:nvSpPr>
        <p:spPr>
          <a:solidFill>
            <a:schemeClr val="bg2"/>
          </a:solidFill>
        </p:spPr>
        <p:txBody>
          <a:bodyPr/>
          <a:lstStyle/>
          <a:p>
            <a:pPr marL="0" indent="0">
              <a:buNone/>
            </a:pP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main(String[] </a:t>
            </a:r>
            <a:r>
              <a:rPr lang="en-GB" sz="1600" b="1" dirty="0">
                <a:solidFill>
                  <a:srgbClr val="6A3E3E"/>
                </a:solidFill>
                <a:latin typeface="Courier New" panose="02070309020205020404" pitchFamily="49" charset="0"/>
              </a:rPr>
              <a:t>args</a:t>
            </a:r>
            <a:r>
              <a:rPr lang="en-GB" sz="1600" b="1" dirty="0">
                <a:solidFill>
                  <a:srgbClr val="000000"/>
                </a:solidFill>
                <a:latin typeface="Courier New" panose="02070309020205020404" pitchFamily="49" charset="0"/>
              </a:rPr>
              <a:t>) {</a:t>
            </a:r>
          </a:p>
          <a:p>
            <a:pPr marL="0" indent="0">
              <a:buNone/>
            </a:pPr>
            <a:r>
              <a:rPr lang="en-GB" sz="1600" b="1" i="1" dirty="0">
                <a:solidFill>
                  <a:srgbClr val="000000"/>
                </a:solidFill>
                <a:latin typeface="Courier New" panose="02070309020205020404" pitchFamily="49" charset="0"/>
              </a:rPr>
              <a:t>method1();</a:t>
            </a:r>
          </a:p>
          <a:p>
            <a:pPr marL="0" indent="0">
              <a:buNone/>
            </a:pPr>
            <a:r>
              <a:rPr lang="en-GB" sz="1600" dirty="0">
                <a:solidFill>
                  <a:srgbClr val="000000"/>
                </a:solidFill>
                <a:latin typeface="Courier New" panose="02070309020205020404" pitchFamily="49" charset="0"/>
              </a:rPr>
              <a:t>}</a:t>
            </a:r>
          </a:p>
          <a:p>
            <a:pPr marL="0" indent="0">
              <a:buNone/>
            </a:pPr>
            <a:endParaRPr lang="en-GB" sz="1600" dirty="0">
              <a:latin typeface="Courier New" panose="02070309020205020404" pitchFamily="49" charset="0"/>
            </a:endParaRPr>
          </a:p>
          <a:p>
            <a:pPr marL="0" indent="0">
              <a:buNone/>
            </a:pP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method1()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a:t>
            </a:r>
            <a:r>
              <a:rPr lang="en-GB" sz="1600" b="1" dirty="0">
                <a:solidFill>
                  <a:srgbClr val="000000"/>
                </a:solidFill>
                <a:highlight>
                  <a:srgbClr val="D4D4D4"/>
                </a:highlight>
                <a:latin typeface="Courier New" panose="02070309020205020404" pitchFamily="49" charset="0"/>
              </a:rPr>
              <a:t>IOException {</a:t>
            </a:r>
          </a:p>
          <a:p>
            <a:pPr marL="0" indent="0">
              <a:buNone/>
            </a:pPr>
            <a:r>
              <a:rPr lang="en-GB" sz="1600" b="1" i="1" dirty="0">
                <a:solidFill>
                  <a:srgbClr val="000000"/>
                </a:solidFill>
                <a:highlight>
                  <a:srgbClr val="D4D4D4"/>
                </a:highlight>
                <a:latin typeface="Courier New" panose="02070309020205020404" pitchFamily="49" charset="0"/>
              </a:rPr>
              <a:t>method2();</a:t>
            </a:r>
          </a:p>
          <a:p>
            <a:pPr marL="0" indent="0">
              <a:buNone/>
            </a:pPr>
            <a:r>
              <a:rPr lang="en-GB" sz="1600" dirty="0">
                <a:solidFill>
                  <a:srgbClr val="000000"/>
                </a:solidFill>
                <a:latin typeface="Courier New" panose="02070309020205020404" pitchFamily="49" charset="0"/>
              </a:rPr>
              <a:t>}</a:t>
            </a:r>
          </a:p>
          <a:p>
            <a:pPr marL="0" indent="0">
              <a:buNone/>
            </a:pPr>
            <a:endParaRPr lang="en-GB" sz="1600" dirty="0">
              <a:latin typeface="Courier New" panose="02070309020205020404" pitchFamily="49" charset="0"/>
            </a:endParaRPr>
          </a:p>
          <a:p>
            <a:pPr marL="0" indent="0">
              <a:buNone/>
            </a:pP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method2()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IOException {</a:t>
            </a:r>
          </a:p>
          <a:p>
            <a:pPr marL="0" indent="0">
              <a:buNone/>
            </a:pPr>
            <a:r>
              <a:rPr lang="en-GB" sz="1600" b="1" dirty="0">
                <a:solidFill>
                  <a:srgbClr val="7F0055"/>
                </a:solidFill>
                <a:latin typeface="Courier New" panose="02070309020205020404" pitchFamily="49" charset="0"/>
              </a:rPr>
              <a:t>throw</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IOException();</a:t>
            </a:r>
          </a:p>
          <a:p>
            <a:pPr marL="0" indent="0">
              <a:buNone/>
            </a:pPr>
            <a:r>
              <a:rPr lang="en-GB" sz="1600" dirty="0">
                <a:solidFill>
                  <a:srgbClr val="000000"/>
                </a:solidFill>
                <a:latin typeface="Courier New" panose="02070309020205020404" pitchFamily="49" charset="0"/>
              </a:rPr>
              <a:t>}</a:t>
            </a:r>
            <a:endParaRPr lang="en-GB" sz="1600" dirty="0"/>
          </a:p>
        </p:txBody>
      </p:sp>
    </p:spTree>
    <p:extLst>
      <p:ext uri="{BB962C8B-B14F-4D97-AF65-F5344CB8AC3E}">
        <p14:creationId xmlns:p14="http://schemas.microsoft.com/office/powerpoint/2010/main" val="1633733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2"/>
          </a:solidFill>
        </p:spPr>
        <p:txBody>
          <a:bodyPr/>
          <a:lstStyle/>
          <a:p>
            <a:pPr marL="0" indent="0">
              <a:buNone/>
            </a:pP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main(String[] </a:t>
            </a:r>
            <a:r>
              <a:rPr lang="en-GB" sz="1600" b="1" dirty="0">
                <a:solidFill>
                  <a:srgbClr val="6A3E3E"/>
                </a:solidFill>
                <a:latin typeface="Courier New" panose="02070309020205020404" pitchFamily="49" charset="0"/>
              </a:rPr>
              <a:t>args</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a:t>
            </a:r>
            <a:r>
              <a:rPr lang="en-GB" sz="1600" b="1" dirty="0">
                <a:solidFill>
                  <a:srgbClr val="000000"/>
                </a:solidFill>
                <a:highlight>
                  <a:srgbClr val="D4D4D4"/>
                </a:highlight>
                <a:latin typeface="Courier New" panose="02070309020205020404" pitchFamily="49" charset="0"/>
              </a:rPr>
              <a:t>IOException {</a:t>
            </a:r>
          </a:p>
          <a:p>
            <a:pPr marL="0" indent="0">
              <a:buNone/>
            </a:pPr>
            <a:r>
              <a:rPr lang="en-GB" sz="1600" b="1" i="1" dirty="0">
                <a:solidFill>
                  <a:srgbClr val="000000"/>
                </a:solidFill>
                <a:highlight>
                  <a:srgbClr val="D4D4D4"/>
                </a:highlight>
                <a:latin typeface="Courier New" panose="02070309020205020404" pitchFamily="49" charset="0"/>
              </a:rPr>
              <a:t>method1();</a:t>
            </a:r>
          </a:p>
          <a:p>
            <a:pPr marL="0" indent="0">
              <a:buNone/>
            </a:pPr>
            <a:r>
              <a:rPr lang="en-GB" sz="1600" b="1" dirty="0">
                <a:solidFill>
                  <a:srgbClr val="000000"/>
                </a:solidFill>
                <a:latin typeface="Courier New" panose="02070309020205020404" pitchFamily="49" charset="0"/>
              </a:rPr>
              <a:t>}</a:t>
            </a:r>
          </a:p>
          <a:p>
            <a:pPr marL="0" indent="0">
              <a:buNone/>
            </a:pPr>
            <a:endParaRPr lang="en-GB" sz="1600" b="1" dirty="0">
              <a:latin typeface="Courier New" panose="02070309020205020404" pitchFamily="49" charset="0"/>
            </a:endParaRPr>
          </a:p>
          <a:p>
            <a:pPr marL="0" indent="0">
              <a:buNone/>
            </a:pP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method1()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IOException {</a:t>
            </a:r>
          </a:p>
          <a:p>
            <a:pPr marL="0" indent="0">
              <a:buNone/>
            </a:pPr>
            <a:r>
              <a:rPr lang="en-GB" sz="1600" b="1" i="1" dirty="0">
                <a:solidFill>
                  <a:srgbClr val="000000"/>
                </a:solidFill>
                <a:latin typeface="Courier New" panose="02070309020205020404" pitchFamily="49" charset="0"/>
              </a:rPr>
              <a:t>method2();</a:t>
            </a:r>
          </a:p>
          <a:p>
            <a:pPr marL="0" indent="0">
              <a:buNone/>
            </a:pPr>
            <a:r>
              <a:rPr lang="en-GB" sz="1600" b="1" dirty="0">
                <a:solidFill>
                  <a:srgbClr val="000000"/>
                </a:solidFill>
                <a:latin typeface="Courier New" panose="02070309020205020404" pitchFamily="49" charset="0"/>
              </a:rPr>
              <a:t>}</a:t>
            </a:r>
          </a:p>
          <a:p>
            <a:pPr marL="0" indent="0">
              <a:buNone/>
            </a:pPr>
            <a:endParaRPr lang="en-GB" sz="1600" b="1" dirty="0">
              <a:latin typeface="Courier New" panose="02070309020205020404" pitchFamily="49" charset="0"/>
            </a:endParaRPr>
          </a:p>
          <a:p>
            <a:pPr marL="0" indent="0">
              <a:buNone/>
            </a:pP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method2()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IOException {</a:t>
            </a:r>
          </a:p>
          <a:p>
            <a:pPr marL="0" indent="0">
              <a:buNone/>
            </a:pPr>
            <a:r>
              <a:rPr lang="en-GB" sz="1600" b="1" dirty="0">
                <a:solidFill>
                  <a:srgbClr val="7F0055"/>
                </a:solidFill>
                <a:latin typeface="Courier New" panose="02070309020205020404" pitchFamily="49" charset="0"/>
              </a:rPr>
              <a:t>throw</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IOException();</a:t>
            </a:r>
          </a:p>
          <a:p>
            <a:pPr marL="0" indent="0">
              <a:buNone/>
            </a:pPr>
            <a:r>
              <a:rPr lang="en-GB" sz="1600" b="1" dirty="0">
                <a:solidFill>
                  <a:srgbClr val="000000"/>
                </a:solidFill>
                <a:latin typeface="Courier New" panose="02070309020205020404" pitchFamily="49" charset="0"/>
              </a:rPr>
              <a:t>}</a:t>
            </a:r>
          </a:p>
          <a:p>
            <a:pPr marL="0" indent="0">
              <a:buNone/>
            </a:pPr>
            <a:endParaRPr lang="en-GB" sz="1600" b="1" dirty="0"/>
          </a:p>
        </p:txBody>
      </p:sp>
      <p:sp>
        <p:nvSpPr>
          <p:cNvPr id="3" name="Content Placeholder 2"/>
          <p:cNvSpPr>
            <a:spLocks noGrp="1"/>
          </p:cNvSpPr>
          <p:nvPr>
            <p:ph sz="quarter" idx="16"/>
          </p:nvPr>
        </p:nvSpPr>
        <p:spPr>
          <a:solidFill>
            <a:schemeClr val="bg2"/>
          </a:solidFill>
        </p:spPr>
        <p:txBody>
          <a:bodyPr/>
          <a:lstStyle/>
          <a:p>
            <a:pPr marL="0" indent="0">
              <a:buNone/>
            </a:pP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main(String[] </a:t>
            </a:r>
            <a:r>
              <a:rPr lang="en-GB" sz="1400" b="1" dirty="0">
                <a:solidFill>
                  <a:srgbClr val="6A3E3E"/>
                </a:solidFill>
                <a:latin typeface="Courier New" panose="02070309020205020404" pitchFamily="49" charset="0"/>
              </a:rPr>
              <a:t>args</a:t>
            </a:r>
            <a:r>
              <a:rPr lang="en-GB" sz="1400" b="1" dirty="0">
                <a:solidFill>
                  <a:srgbClr val="000000"/>
                </a:solidFill>
                <a:latin typeface="Courier New" panose="02070309020205020404" pitchFamily="49" charset="0"/>
              </a:rPr>
              <a:t>) {</a:t>
            </a:r>
          </a:p>
          <a:p>
            <a:pPr marL="0" indent="0">
              <a:buNone/>
            </a:pPr>
            <a:r>
              <a:rPr lang="en-GB" sz="1400" b="1" dirty="0">
                <a:solidFill>
                  <a:srgbClr val="7F0055"/>
                </a:solidFill>
                <a:latin typeface="Courier New" panose="02070309020205020404" pitchFamily="49" charset="0"/>
              </a:rPr>
              <a:t>try</a:t>
            </a:r>
            <a:r>
              <a:rPr lang="en-GB" sz="1400" b="1" dirty="0">
                <a:solidFill>
                  <a:srgbClr val="000000"/>
                </a:solidFill>
                <a:latin typeface="Courier New" panose="02070309020205020404" pitchFamily="49" charset="0"/>
              </a:rPr>
              <a:t> {</a:t>
            </a:r>
          </a:p>
          <a:p>
            <a:pPr marL="0" indent="0">
              <a:buNone/>
            </a:pPr>
            <a:r>
              <a:rPr lang="en-GB" sz="1400" i="1" dirty="0">
                <a:solidFill>
                  <a:srgbClr val="000000"/>
                </a:solidFill>
                <a:latin typeface="Courier New" panose="02070309020205020404" pitchFamily="49" charset="0"/>
              </a:rPr>
              <a:t>method1();</a:t>
            </a:r>
          </a:p>
          <a:p>
            <a:pPr marL="0" indent="0">
              <a:buNone/>
            </a:pPr>
            <a:r>
              <a:rPr lang="en-GB" sz="1400"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catch</a:t>
            </a:r>
            <a:r>
              <a:rPr lang="en-GB" sz="1400" b="1" dirty="0">
                <a:solidFill>
                  <a:srgbClr val="000000"/>
                </a:solidFill>
                <a:latin typeface="Courier New" panose="02070309020205020404" pitchFamily="49" charset="0"/>
              </a:rPr>
              <a:t> (IOException </a:t>
            </a:r>
            <a:r>
              <a:rPr lang="en-GB" sz="1400" b="1" dirty="0" err="1">
                <a:solidFill>
                  <a:srgbClr val="6A3E3E"/>
                </a:solidFill>
                <a:latin typeface="Courier New" panose="02070309020205020404" pitchFamily="49" charset="0"/>
              </a:rPr>
              <a:t>io</a:t>
            </a:r>
            <a:r>
              <a:rPr lang="en-GB" sz="1400" b="1" dirty="0">
                <a:solidFill>
                  <a:srgbClr val="000000"/>
                </a:solidFill>
                <a:latin typeface="Courier New" panose="02070309020205020404" pitchFamily="49" charset="0"/>
              </a:rPr>
              <a:t>) {</a:t>
            </a:r>
          </a:p>
          <a:p>
            <a:pPr marL="0" indent="0">
              <a:buNone/>
            </a:pPr>
            <a:r>
              <a:rPr lang="en-GB" sz="1400"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err="1">
                <a:solidFill>
                  <a:srgbClr val="6A3E3E"/>
                </a:solidFill>
                <a:latin typeface="Courier New" panose="02070309020205020404" pitchFamily="49" charset="0"/>
              </a:rPr>
              <a:t>io</a:t>
            </a:r>
            <a:r>
              <a:rPr lang="en-GB" sz="1400" b="1" i="1" dirty="0" err="1">
                <a:solidFill>
                  <a:srgbClr val="000000"/>
                </a:solidFill>
                <a:latin typeface="Courier New" panose="02070309020205020404" pitchFamily="49" charset="0"/>
              </a:rPr>
              <a:t>.toString</a:t>
            </a:r>
            <a:r>
              <a:rPr lang="en-GB" sz="1400" b="1" i="1" dirty="0">
                <a:solidFill>
                  <a:srgbClr val="000000"/>
                </a:solidFill>
                <a:latin typeface="Courier New" panose="02070309020205020404" pitchFamily="49" charset="0"/>
              </a:rPr>
              <a:t>());</a:t>
            </a:r>
          </a:p>
          <a:p>
            <a:pPr marL="0" indent="0">
              <a:buNone/>
            </a:pPr>
            <a:r>
              <a:rPr lang="en-GB" sz="1400" dirty="0">
                <a:solidFill>
                  <a:srgbClr val="000000"/>
                </a:solidFill>
                <a:latin typeface="Courier New" panose="02070309020205020404" pitchFamily="49" charset="0"/>
              </a:rPr>
              <a:t>}</a:t>
            </a:r>
          </a:p>
          <a:p>
            <a:pPr marL="0" indent="0">
              <a:buNone/>
            </a:pPr>
            <a:r>
              <a:rPr lang="en-GB" sz="1400" dirty="0" smtClean="0">
                <a:solidFill>
                  <a:srgbClr val="000000"/>
                </a:solidFill>
                <a:latin typeface="Courier New" panose="02070309020205020404" pitchFamily="49" charset="0"/>
              </a:rPr>
              <a:t>}</a:t>
            </a:r>
            <a:endParaRPr lang="en-GB" sz="1400" dirty="0">
              <a:latin typeface="Courier New" panose="02070309020205020404" pitchFamily="49" charset="0"/>
            </a:endParaRPr>
          </a:p>
          <a:p>
            <a:pPr marL="0" indent="0">
              <a:buNone/>
            </a:pP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method1() </a:t>
            </a:r>
            <a:r>
              <a:rPr lang="en-GB" sz="1400" b="1" dirty="0">
                <a:solidFill>
                  <a:srgbClr val="7F0055"/>
                </a:solidFill>
                <a:latin typeface="Courier New" panose="02070309020205020404" pitchFamily="49" charset="0"/>
              </a:rPr>
              <a:t>throws</a:t>
            </a:r>
            <a:r>
              <a:rPr lang="en-GB" sz="1400" b="1" dirty="0">
                <a:solidFill>
                  <a:srgbClr val="000000"/>
                </a:solidFill>
                <a:latin typeface="Courier New" panose="02070309020205020404" pitchFamily="49" charset="0"/>
              </a:rPr>
              <a:t> IOException {</a:t>
            </a:r>
          </a:p>
          <a:p>
            <a:pPr marL="0" indent="0">
              <a:buNone/>
            </a:pPr>
            <a:r>
              <a:rPr lang="en-GB" sz="1400" i="1" dirty="0">
                <a:solidFill>
                  <a:srgbClr val="000000"/>
                </a:solidFill>
                <a:latin typeface="Courier New" panose="02070309020205020404" pitchFamily="49" charset="0"/>
              </a:rPr>
              <a:t>method2();</a:t>
            </a:r>
          </a:p>
          <a:p>
            <a:pPr marL="0" indent="0">
              <a:buNone/>
            </a:pPr>
            <a:r>
              <a:rPr lang="en-GB" sz="1400" dirty="0" smtClean="0">
                <a:solidFill>
                  <a:srgbClr val="000000"/>
                </a:solidFill>
                <a:latin typeface="Courier New" panose="02070309020205020404" pitchFamily="49" charset="0"/>
              </a:rPr>
              <a:t>}</a:t>
            </a:r>
            <a:endParaRPr lang="en-GB" sz="1400" dirty="0">
              <a:latin typeface="Courier New" panose="02070309020205020404" pitchFamily="49" charset="0"/>
            </a:endParaRPr>
          </a:p>
          <a:p>
            <a:pPr marL="0" indent="0">
              <a:buNone/>
            </a:pP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method2() </a:t>
            </a:r>
            <a:r>
              <a:rPr lang="en-GB" sz="1400" b="1" dirty="0">
                <a:solidFill>
                  <a:srgbClr val="7F0055"/>
                </a:solidFill>
                <a:latin typeface="Courier New" panose="02070309020205020404" pitchFamily="49" charset="0"/>
              </a:rPr>
              <a:t>throws</a:t>
            </a:r>
            <a:r>
              <a:rPr lang="en-GB" sz="1400" b="1" dirty="0">
                <a:solidFill>
                  <a:srgbClr val="000000"/>
                </a:solidFill>
                <a:latin typeface="Courier New" panose="02070309020205020404" pitchFamily="49" charset="0"/>
              </a:rPr>
              <a:t> IOException {</a:t>
            </a:r>
          </a:p>
          <a:p>
            <a:pPr marL="0" indent="0">
              <a:buNone/>
            </a:pPr>
            <a:r>
              <a:rPr lang="en-GB" sz="1400" b="1" dirty="0">
                <a:solidFill>
                  <a:srgbClr val="7F0055"/>
                </a:solidFill>
                <a:latin typeface="Courier New" panose="02070309020205020404" pitchFamily="49" charset="0"/>
              </a:rPr>
              <a:t>throw</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new</a:t>
            </a:r>
            <a:r>
              <a:rPr lang="en-GB" sz="1400" b="1" dirty="0">
                <a:solidFill>
                  <a:srgbClr val="000000"/>
                </a:solidFill>
                <a:latin typeface="Courier New" panose="02070309020205020404" pitchFamily="49" charset="0"/>
              </a:rPr>
              <a:t> IOException();</a:t>
            </a:r>
          </a:p>
          <a:p>
            <a:pPr marL="0" indent="0">
              <a:buNone/>
            </a:pPr>
            <a:r>
              <a:rPr lang="en-GB" sz="1400" dirty="0">
                <a:solidFill>
                  <a:srgbClr val="000000"/>
                </a:solidFill>
                <a:latin typeface="Courier New" panose="02070309020205020404" pitchFamily="49" charset="0"/>
              </a:rPr>
              <a:t>}</a:t>
            </a:r>
          </a:p>
        </p:txBody>
      </p:sp>
      <p:sp>
        <p:nvSpPr>
          <p:cNvPr id="4" name="Title 3"/>
          <p:cNvSpPr>
            <a:spLocks noGrp="1"/>
          </p:cNvSpPr>
          <p:nvPr>
            <p:ph type="title"/>
          </p:nvPr>
        </p:nvSpPr>
        <p:spPr/>
        <p:txBody>
          <a:bodyPr>
            <a:normAutofit fontScale="90000"/>
          </a:bodyPr>
          <a:lstStyle/>
          <a:p>
            <a:r>
              <a:rPr lang="en-GB" dirty="0" smtClean="0"/>
              <a:t>Working with errors</a:t>
            </a:r>
            <a:endParaRPr lang="en-GB" dirty="0"/>
          </a:p>
        </p:txBody>
      </p:sp>
    </p:spTree>
    <p:extLst>
      <p:ext uri="{BB962C8B-B14F-4D97-AF65-F5344CB8AC3E}">
        <p14:creationId xmlns:p14="http://schemas.microsoft.com/office/powerpoint/2010/main" val="3886483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Design patterns represent the best practices developed and used by experienced OO software developers.</a:t>
            </a:r>
          </a:p>
          <a:p>
            <a:endParaRPr lang="en-GB" dirty="0"/>
          </a:p>
          <a:p>
            <a:r>
              <a:rPr lang="en-GB" dirty="0" smtClean="0"/>
              <a:t>In general they are solutions to common problems that developers faced during development.</a:t>
            </a:r>
          </a:p>
          <a:p>
            <a:endParaRPr lang="en-GB" dirty="0"/>
          </a:p>
          <a:p>
            <a:r>
              <a:rPr lang="en-GB" dirty="0" smtClean="0"/>
              <a:t>Think of them as ‘Templates’ that you can use to make your code more efficient/effective. </a:t>
            </a:r>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Design Patterns</a:t>
            </a:r>
            <a:endParaRPr lang="en-GB" dirty="0"/>
          </a:p>
        </p:txBody>
      </p:sp>
      <p:sp>
        <p:nvSpPr>
          <p:cNvPr id="6" name="Text Placeholder 11"/>
          <p:cNvSpPr txBox="1">
            <a:spLocks/>
          </p:cNvSpPr>
          <p:nvPr/>
        </p:nvSpPr>
        <p:spPr>
          <a:xfrm>
            <a:off x="6448560" y="1763034"/>
            <a:ext cx="1221570"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solidFill>
                  <a:srgbClr val="0E3C58"/>
                </a:solidFill>
              </a:rPr>
              <a:t>Creational</a:t>
            </a:r>
            <a:endParaRPr lang="en-GB" sz="1600" dirty="0">
              <a:solidFill>
                <a:srgbClr val="0E3C58"/>
              </a:solidFill>
            </a:endParaRPr>
          </a:p>
        </p:txBody>
      </p:sp>
      <p:sp>
        <p:nvSpPr>
          <p:cNvPr id="7" name="Text Placeholder 12"/>
          <p:cNvSpPr txBox="1">
            <a:spLocks/>
          </p:cNvSpPr>
          <p:nvPr/>
        </p:nvSpPr>
        <p:spPr>
          <a:xfrm>
            <a:off x="6448559" y="2096166"/>
            <a:ext cx="2324811"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Creational Patterns are centred around the creation of objects while hiding the logic behind the creation. The aim of this is to give the program greater flexibility in deciding which objects are needed for a given case.</a:t>
            </a:r>
            <a:endParaRPr lang="en-GB" sz="1600" dirty="0"/>
          </a:p>
        </p:txBody>
      </p:sp>
      <p:sp>
        <p:nvSpPr>
          <p:cNvPr id="8" name="Text Placeholder 13"/>
          <p:cNvSpPr txBox="1">
            <a:spLocks/>
          </p:cNvSpPr>
          <p:nvPr/>
        </p:nvSpPr>
        <p:spPr>
          <a:xfrm>
            <a:off x="8773370" y="1763034"/>
            <a:ext cx="1221570"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solidFill>
                  <a:srgbClr val="0E3C58"/>
                </a:solidFill>
              </a:rPr>
              <a:t>Structural</a:t>
            </a:r>
            <a:endParaRPr lang="en-GB" sz="1600" dirty="0">
              <a:solidFill>
                <a:srgbClr val="0E3C58"/>
              </a:solidFill>
            </a:endParaRPr>
          </a:p>
        </p:txBody>
      </p:sp>
      <p:sp>
        <p:nvSpPr>
          <p:cNvPr id="9" name="Text Placeholder 14"/>
          <p:cNvSpPr txBox="1">
            <a:spLocks/>
          </p:cNvSpPr>
          <p:nvPr/>
        </p:nvSpPr>
        <p:spPr>
          <a:xfrm>
            <a:off x="8773370" y="2096165"/>
            <a:ext cx="1721648"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Structural design patterns focus on the way the classes and objects are structured. The aim of this if to use inheritance and interfaces to define the composition of objects for new functionality.</a:t>
            </a:r>
            <a:endParaRPr lang="en-GB" sz="1600" dirty="0"/>
          </a:p>
        </p:txBody>
      </p:sp>
      <p:sp>
        <p:nvSpPr>
          <p:cNvPr id="10" name="Text Placeholder 15"/>
          <p:cNvSpPr txBox="1">
            <a:spLocks/>
          </p:cNvSpPr>
          <p:nvPr/>
        </p:nvSpPr>
        <p:spPr>
          <a:xfrm>
            <a:off x="10449500" y="1763034"/>
            <a:ext cx="1565804"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solidFill>
                  <a:srgbClr val="0E3C58"/>
                </a:solidFill>
              </a:rPr>
              <a:t>Behavioural</a:t>
            </a:r>
            <a:endParaRPr lang="en-GB" sz="1600" dirty="0">
              <a:solidFill>
                <a:srgbClr val="0E3C58"/>
              </a:solidFill>
            </a:endParaRPr>
          </a:p>
        </p:txBody>
      </p:sp>
      <p:sp>
        <p:nvSpPr>
          <p:cNvPr id="11" name="Text Placeholder 16"/>
          <p:cNvSpPr txBox="1">
            <a:spLocks/>
          </p:cNvSpPr>
          <p:nvPr/>
        </p:nvSpPr>
        <p:spPr>
          <a:xfrm>
            <a:off x="10495018" y="2114149"/>
            <a:ext cx="152028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Behavioural patterns are focused on the communication between objects.</a:t>
            </a:r>
            <a:endParaRPr lang="en-GB" sz="1600" dirty="0"/>
          </a:p>
        </p:txBody>
      </p:sp>
    </p:spTree>
    <p:extLst>
      <p:ext uri="{BB962C8B-B14F-4D97-AF65-F5344CB8AC3E}">
        <p14:creationId xmlns:p14="http://schemas.microsoft.com/office/powerpoint/2010/main" val="1520548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11480" indent="-411480">
              <a:buFont typeface="Wingdings" pitchFamily="2" charset="2"/>
              <a:buChar char="§"/>
            </a:pPr>
            <a:r>
              <a:rPr lang="en-GB" dirty="0"/>
              <a:t>An overriding method (</a:t>
            </a:r>
            <a:r>
              <a:rPr lang="en-GB" b="1" dirty="0"/>
              <a:t>sub/child</a:t>
            </a:r>
            <a:r>
              <a:rPr lang="en-GB" dirty="0"/>
              <a:t>) can throw any unchecked exceptions, regardless of whether the overridden method (</a:t>
            </a:r>
            <a:r>
              <a:rPr lang="en-GB" b="1" dirty="0"/>
              <a:t>super/parent</a:t>
            </a:r>
            <a:r>
              <a:rPr lang="en-GB" dirty="0"/>
              <a:t>) throws exceptions or not.</a:t>
            </a:r>
          </a:p>
          <a:p>
            <a:pPr marL="411480" indent="-411480">
              <a:buFont typeface="Wingdings" pitchFamily="2" charset="2"/>
              <a:buChar char="§"/>
            </a:pPr>
            <a:endParaRPr lang="en-GB" dirty="0"/>
          </a:p>
          <a:p>
            <a:pPr marL="411480" indent="-411480">
              <a:buFont typeface="Wingdings" pitchFamily="2" charset="2"/>
              <a:buChar char="§"/>
            </a:pPr>
            <a:r>
              <a:rPr lang="en-GB" dirty="0"/>
              <a:t>However the overriding method (</a:t>
            </a:r>
            <a:r>
              <a:rPr lang="en-GB" b="1" dirty="0"/>
              <a:t>sub/child</a:t>
            </a:r>
            <a:r>
              <a:rPr lang="en-GB" dirty="0"/>
              <a:t>) should not throw checked exceptions that are new or broader than the ones declared by the overridden method (</a:t>
            </a:r>
            <a:r>
              <a:rPr lang="en-GB" b="1" dirty="0"/>
              <a:t>super/parent</a:t>
            </a:r>
            <a:r>
              <a:rPr lang="en-GB" dirty="0"/>
              <a:t>)</a:t>
            </a:r>
          </a:p>
          <a:p>
            <a:pPr marL="411480" indent="-411480">
              <a:buFont typeface="Wingdings" pitchFamily="2" charset="2"/>
              <a:buChar char="§"/>
            </a:pPr>
            <a:endParaRPr lang="en-GB" dirty="0"/>
          </a:p>
        </p:txBody>
      </p:sp>
      <p:sp>
        <p:nvSpPr>
          <p:cNvPr id="4" name="Content Placeholder 3"/>
          <p:cNvSpPr>
            <a:spLocks noGrp="1"/>
          </p:cNvSpPr>
          <p:nvPr>
            <p:ph sz="quarter" idx="16"/>
          </p:nvPr>
        </p:nvSpPr>
        <p:spPr/>
        <p:txBody>
          <a:bodyPr/>
          <a:lstStyle/>
          <a:p>
            <a:pPr marL="411480" indent="-411480">
              <a:buFont typeface="Wingdings" pitchFamily="2" charset="2"/>
              <a:buChar char="§"/>
            </a:pPr>
            <a:r>
              <a:rPr lang="en-GB" dirty="0"/>
              <a:t>The overriding method (</a:t>
            </a:r>
            <a:r>
              <a:rPr lang="en-GB" b="1" dirty="0"/>
              <a:t>sub/child</a:t>
            </a:r>
            <a:r>
              <a:rPr lang="en-GB" dirty="0"/>
              <a:t>) can throw those checked exceptions which have less scope than the exceptions declared in the overridden method (</a:t>
            </a:r>
            <a:r>
              <a:rPr lang="en-GB" b="1" dirty="0"/>
              <a:t>super/parent</a:t>
            </a:r>
            <a:r>
              <a:rPr lang="en-GB" dirty="0" smtClean="0"/>
              <a:t>)</a:t>
            </a:r>
          </a:p>
          <a:p>
            <a:pPr marL="411480" indent="-411480">
              <a:buFont typeface="Wingdings" pitchFamily="2" charset="2"/>
              <a:buChar char="§"/>
            </a:pPr>
            <a:r>
              <a:rPr lang="en-GB" dirty="0" smtClean="0"/>
              <a:t>If a constructor is throwing an exception then any subclasses of that class must also throw the </a:t>
            </a:r>
            <a:r>
              <a:rPr lang="en-GB" b="1" dirty="0" smtClean="0"/>
              <a:t>same</a:t>
            </a:r>
            <a:r>
              <a:rPr lang="en-GB" dirty="0" smtClean="0"/>
              <a:t> Exception.</a:t>
            </a:r>
            <a:endParaRPr lang="en-GB" dirty="0"/>
          </a:p>
        </p:txBody>
      </p:sp>
      <p:sp>
        <p:nvSpPr>
          <p:cNvPr id="3" name="Title 2"/>
          <p:cNvSpPr>
            <a:spLocks noGrp="1"/>
          </p:cNvSpPr>
          <p:nvPr>
            <p:ph type="title"/>
          </p:nvPr>
        </p:nvSpPr>
        <p:spPr/>
        <p:txBody>
          <a:bodyPr>
            <a:normAutofit fontScale="90000"/>
          </a:bodyPr>
          <a:lstStyle/>
          <a:p>
            <a:r>
              <a:rPr lang="en-GB" dirty="0" smtClean="0"/>
              <a:t>Exceptions &amp; Inheritance - Rules</a:t>
            </a:r>
            <a:endParaRPr lang="en-GB" dirty="0"/>
          </a:p>
        </p:txBody>
      </p:sp>
    </p:spTree>
    <p:extLst>
      <p:ext uri="{BB962C8B-B14F-4D97-AF65-F5344CB8AC3E}">
        <p14:creationId xmlns:p14="http://schemas.microsoft.com/office/powerpoint/2010/main" val="2943656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2400" dirty="0" smtClean="0"/>
              <a:t>The five basic principles of Object Orientated Programming/Design</a:t>
            </a:r>
          </a:p>
          <a:p>
            <a:r>
              <a:rPr lang="en-GB" sz="2400" dirty="0" smtClean="0"/>
              <a:t>Following these will lead your system easier to maintain and extend over time.</a:t>
            </a:r>
          </a:p>
          <a:p>
            <a:r>
              <a:rPr lang="en-GB" sz="2400" dirty="0" smtClean="0"/>
              <a:t>Part of an overall strategy of agile and Adaptive software Development</a:t>
            </a:r>
            <a:endParaRPr lang="en-GB" sz="2400" dirty="0"/>
          </a:p>
        </p:txBody>
      </p:sp>
      <p:sp>
        <p:nvSpPr>
          <p:cNvPr id="3" name="Content Placeholder 2"/>
          <p:cNvSpPr>
            <a:spLocks noGrp="1"/>
          </p:cNvSpPr>
          <p:nvPr>
            <p:ph sz="quarter" idx="16"/>
          </p:nvPr>
        </p:nvSpPr>
        <p:spPr/>
        <p:txBody>
          <a:bodyPr/>
          <a:lstStyle/>
          <a:p>
            <a:r>
              <a:rPr lang="en-GB" sz="2000" b="1" dirty="0"/>
              <a:t>S</a:t>
            </a:r>
            <a:r>
              <a:rPr lang="en-GB" sz="2000" dirty="0"/>
              <a:t>ingle Responsibility Design</a:t>
            </a:r>
          </a:p>
          <a:p>
            <a:r>
              <a:rPr lang="en-GB" sz="2000" b="1" dirty="0"/>
              <a:t>O</a:t>
            </a:r>
            <a:r>
              <a:rPr lang="en-GB" sz="2000" dirty="0"/>
              <a:t>pen/Closed Principle</a:t>
            </a:r>
          </a:p>
          <a:p>
            <a:r>
              <a:rPr lang="en-GB" sz="2000" b="1" dirty="0" err="1"/>
              <a:t>L</a:t>
            </a:r>
            <a:r>
              <a:rPr lang="en-GB" sz="2000" dirty="0" err="1"/>
              <a:t>iskovs</a:t>
            </a:r>
            <a:r>
              <a:rPr lang="en-GB" sz="2000" dirty="0"/>
              <a:t> Substitution Principle</a:t>
            </a:r>
          </a:p>
          <a:p>
            <a:r>
              <a:rPr lang="en-GB" sz="2000" b="1" dirty="0"/>
              <a:t>I</a:t>
            </a:r>
            <a:r>
              <a:rPr lang="en-GB" sz="2000" dirty="0"/>
              <a:t>nterface Segregation Principle</a:t>
            </a:r>
          </a:p>
          <a:p>
            <a:r>
              <a:rPr lang="en-GB" sz="2000" b="1" dirty="0"/>
              <a:t>D</a:t>
            </a:r>
            <a:r>
              <a:rPr lang="en-GB" sz="2000" dirty="0"/>
              <a:t>ependency inversion Principle</a:t>
            </a:r>
          </a:p>
          <a:p>
            <a:endParaRPr lang="en-GB" dirty="0"/>
          </a:p>
        </p:txBody>
      </p:sp>
      <p:sp>
        <p:nvSpPr>
          <p:cNvPr id="4" name="Title 3"/>
          <p:cNvSpPr>
            <a:spLocks noGrp="1"/>
          </p:cNvSpPr>
          <p:nvPr>
            <p:ph type="title"/>
          </p:nvPr>
        </p:nvSpPr>
        <p:spPr/>
        <p:txBody>
          <a:bodyPr>
            <a:normAutofit fontScale="90000"/>
          </a:bodyPr>
          <a:lstStyle/>
          <a:p>
            <a:r>
              <a:rPr lang="en-GB" dirty="0" smtClean="0"/>
              <a:t>SOLID</a:t>
            </a:r>
            <a:endParaRPr lang="en-GB" dirty="0"/>
          </a:p>
        </p:txBody>
      </p:sp>
    </p:spTree>
    <p:extLst>
      <p:ext uri="{BB962C8B-B14F-4D97-AF65-F5344CB8AC3E}">
        <p14:creationId xmlns:p14="http://schemas.microsoft.com/office/powerpoint/2010/main" val="4199010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“One class should have one and only one responsibility”</a:t>
            </a:r>
          </a:p>
          <a:p>
            <a:r>
              <a:rPr lang="en-GB" dirty="0" smtClean="0"/>
              <a:t>If it is a model class then it should strictly represent only one actor/entity</a:t>
            </a:r>
          </a:p>
          <a:p>
            <a:r>
              <a:rPr lang="en-GB" dirty="0" smtClean="0"/>
              <a:t>If it’s a service/manager class then it should only contain the method calls that work on X model class.</a:t>
            </a:r>
          </a:p>
          <a:p>
            <a:endParaRPr lang="en-GB" dirty="0" smtClean="0"/>
          </a:p>
        </p:txBody>
      </p:sp>
      <p:sp>
        <p:nvSpPr>
          <p:cNvPr id="3" name="Content Placeholder 2"/>
          <p:cNvSpPr>
            <a:spLocks noGrp="1"/>
          </p:cNvSpPr>
          <p:nvPr>
            <p:ph sz="quarter" idx="16"/>
          </p:nvPr>
        </p:nvSpPr>
        <p:spPr/>
        <p:txBody>
          <a:bodyPr/>
          <a:lstStyle/>
          <a:p>
            <a:r>
              <a:rPr lang="en-GB" dirty="0" smtClean="0"/>
              <a:t>Imagine you have a </a:t>
            </a:r>
            <a:r>
              <a:rPr lang="en-GB" dirty="0" err="1" smtClean="0"/>
              <a:t>userManagement</a:t>
            </a:r>
            <a:r>
              <a:rPr lang="en-GB" dirty="0" smtClean="0"/>
              <a:t> class, when you create a new user you need to send a welcome email.</a:t>
            </a:r>
          </a:p>
          <a:p>
            <a:r>
              <a:rPr lang="en-GB" dirty="0" smtClean="0"/>
              <a:t>This should be in two classes! One for creating a user, which then sends an event to an </a:t>
            </a:r>
            <a:r>
              <a:rPr lang="en-GB" dirty="0" err="1" smtClean="0"/>
              <a:t>emailservice</a:t>
            </a:r>
            <a:r>
              <a:rPr lang="en-GB" dirty="0" smtClean="0"/>
              <a:t> class.</a:t>
            </a:r>
          </a:p>
          <a:p>
            <a:r>
              <a:rPr lang="en-GB" dirty="0" smtClean="0"/>
              <a:t>Classes that are hard to unit test are often breaking this rule.</a:t>
            </a:r>
            <a:endParaRPr lang="en-GB" dirty="0"/>
          </a:p>
        </p:txBody>
      </p:sp>
      <p:sp>
        <p:nvSpPr>
          <p:cNvPr id="4" name="Title 3"/>
          <p:cNvSpPr>
            <a:spLocks noGrp="1"/>
          </p:cNvSpPr>
          <p:nvPr>
            <p:ph type="title"/>
          </p:nvPr>
        </p:nvSpPr>
        <p:spPr/>
        <p:txBody>
          <a:bodyPr>
            <a:normAutofit fontScale="90000"/>
          </a:bodyPr>
          <a:lstStyle/>
          <a:p>
            <a:r>
              <a:rPr lang="en-GB" dirty="0" smtClean="0"/>
              <a:t>S – Single Responsibility Principle</a:t>
            </a:r>
            <a:endParaRPr lang="en-GB" dirty="0"/>
          </a:p>
        </p:txBody>
      </p:sp>
    </p:spTree>
    <p:extLst>
      <p:ext uri="{BB962C8B-B14F-4D97-AF65-F5344CB8AC3E}">
        <p14:creationId xmlns:p14="http://schemas.microsoft.com/office/powerpoint/2010/main" val="981286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“Software components should be open for extension, but closed for modification“</a:t>
            </a:r>
          </a:p>
          <a:p>
            <a:r>
              <a:rPr lang="en-GB" dirty="0" smtClean="0"/>
              <a:t>Classes should be designed in such a way that when a fellow developer wants to change the flow of control in specific areas, all they need to do is extend your class and override some functions and that’s it.</a:t>
            </a:r>
          </a:p>
          <a:p>
            <a:endParaRPr lang="en-GB" dirty="0" smtClean="0"/>
          </a:p>
        </p:txBody>
      </p:sp>
      <p:sp>
        <p:nvSpPr>
          <p:cNvPr id="3" name="Content Placeholder 2"/>
          <p:cNvSpPr>
            <a:spLocks noGrp="1"/>
          </p:cNvSpPr>
          <p:nvPr>
            <p:ph sz="quarter" idx="16"/>
          </p:nvPr>
        </p:nvSpPr>
        <p:spPr/>
        <p:txBody>
          <a:bodyPr/>
          <a:lstStyle/>
          <a:p>
            <a:r>
              <a:rPr lang="en-GB" dirty="0" smtClean="0"/>
              <a:t>A bad example of this would be having a switch statement which functions as your menu, and having to add another case every time you want a new menu option.</a:t>
            </a:r>
            <a:endParaRPr lang="en-GB" dirty="0"/>
          </a:p>
        </p:txBody>
      </p:sp>
      <p:sp>
        <p:nvSpPr>
          <p:cNvPr id="4" name="Title 3"/>
          <p:cNvSpPr>
            <a:spLocks noGrp="1"/>
          </p:cNvSpPr>
          <p:nvPr>
            <p:ph type="title"/>
          </p:nvPr>
        </p:nvSpPr>
        <p:spPr/>
        <p:txBody>
          <a:bodyPr>
            <a:normAutofit fontScale="90000"/>
          </a:bodyPr>
          <a:lstStyle/>
          <a:p>
            <a:r>
              <a:rPr lang="en-GB" dirty="0" smtClean="0"/>
              <a:t>O – Open/Closed Principle</a:t>
            </a:r>
            <a:endParaRPr lang="en-GB" dirty="0"/>
          </a:p>
        </p:txBody>
      </p:sp>
    </p:spTree>
    <p:extLst>
      <p:ext uri="{BB962C8B-B14F-4D97-AF65-F5344CB8AC3E}">
        <p14:creationId xmlns:p14="http://schemas.microsoft.com/office/powerpoint/2010/main" val="200751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“Derived types must be completely substitutable for their base types”</a:t>
            </a:r>
          </a:p>
          <a:p>
            <a:r>
              <a:rPr lang="en-GB" dirty="0" smtClean="0"/>
              <a:t>Any classes a fellow developer create by extending your class should be able to fit into an application without failure.</a:t>
            </a:r>
          </a:p>
          <a:p>
            <a:r>
              <a:rPr lang="en-GB" dirty="0" smtClean="0"/>
              <a:t>This can generally be insured by following the first rule, if your class is only doing one thing then worst case only one thing should break, not your entire application.</a:t>
            </a:r>
            <a:endParaRPr lang="en-GB" dirty="0"/>
          </a:p>
        </p:txBody>
      </p:sp>
      <p:sp>
        <p:nvSpPr>
          <p:cNvPr id="3" name="Content Placeholder 2"/>
          <p:cNvSpPr>
            <a:spLocks noGrp="1"/>
          </p:cNvSpPr>
          <p:nvPr>
            <p:ph sz="quarter" idx="16"/>
          </p:nvPr>
        </p:nvSpPr>
        <p:spPr>
          <a:xfrm>
            <a:off x="6223653" y="1663200"/>
            <a:ext cx="5580000" cy="4546800"/>
          </a:xfrm>
        </p:spPr>
        <p:txBody>
          <a:bodyPr/>
          <a:lstStyle/>
          <a:p>
            <a:r>
              <a:rPr lang="en-GB" dirty="0" smtClean="0"/>
              <a:t>Imagine having an </a:t>
            </a:r>
            <a:r>
              <a:rPr lang="en-GB" b="1" dirty="0" smtClean="0"/>
              <a:t>Bird</a:t>
            </a:r>
            <a:r>
              <a:rPr lang="en-GB" dirty="0" smtClean="0"/>
              <a:t> class with a </a:t>
            </a:r>
            <a:r>
              <a:rPr lang="en-GB" b="1" dirty="0" smtClean="0"/>
              <a:t>fly() </a:t>
            </a:r>
            <a:r>
              <a:rPr lang="en-GB" dirty="0" smtClean="0"/>
              <a:t>and</a:t>
            </a:r>
            <a:r>
              <a:rPr lang="en-GB" b="1" dirty="0" smtClean="0"/>
              <a:t> eat() </a:t>
            </a:r>
            <a:r>
              <a:rPr lang="en-GB" dirty="0" smtClean="0"/>
              <a:t>method.</a:t>
            </a:r>
          </a:p>
          <a:p>
            <a:r>
              <a:rPr lang="en-GB" dirty="0" smtClean="0"/>
              <a:t>Every class that extends </a:t>
            </a:r>
            <a:r>
              <a:rPr lang="en-GB" b="1" dirty="0" smtClean="0"/>
              <a:t>Bird </a:t>
            </a:r>
            <a:r>
              <a:rPr lang="en-GB" dirty="0" smtClean="0"/>
              <a:t>should implement the </a:t>
            </a:r>
            <a:r>
              <a:rPr lang="en-GB" b="1" dirty="0" smtClean="0"/>
              <a:t>fly() </a:t>
            </a:r>
            <a:r>
              <a:rPr lang="en-GB" dirty="0" smtClean="0"/>
              <a:t>and </a:t>
            </a:r>
            <a:r>
              <a:rPr lang="en-GB" b="1" dirty="0" smtClean="0"/>
              <a:t>eat() </a:t>
            </a:r>
            <a:r>
              <a:rPr lang="en-GB" dirty="0" smtClean="0"/>
              <a:t>methods, </a:t>
            </a:r>
          </a:p>
          <a:p>
            <a:r>
              <a:rPr lang="en-GB" dirty="0" smtClean="0"/>
              <a:t>But something that could ruin this principle would be to create a class such as </a:t>
            </a:r>
            <a:r>
              <a:rPr lang="en-GB" b="1" dirty="0" smtClean="0"/>
              <a:t>Ostrich</a:t>
            </a:r>
            <a:r>
              <a:rPr lang="en-GB" dirty="0" smtClean="0"/>
              <a:t>, which throws a </a:t>
            </a:r>
            <a:r>
              <a:rPr lang="en-GB" b="1" dirty="0" err="1" smtClean="0"/>
              <a:t>UnsupportedOperationException</a:t>
            </a:r>
            <a:r>
              <a:rPr lang="en-GB" dirty="0"/>
              <a:t>.</a:t>
            </a:r>
            <a:endParaRPr lang="en-GB" dirty="0" smtClean="0"/>
          </a:p>
          <a:p>
            <a:r>
              <a:rPr lang="en-GB" dirty="0" smtClean="0"/>
              <a:t>This violates this principle.</a:t>
            </a:r>
          </a:p>
          <a:p>
            <a:r>
              <a:rPr lang="en-GB" dirty="0" smtClean="0"/>
              <a:t>We don’t want to have to check every subclass to see if it works before using it, it should just work.</a:t>
            </a:r>
          </a:p>
          <a:p>
            <a:r>
              <a:rPr lang="en-GB" dirty="0" smtClean="0"/>
              <a:t>To fix this issue we could use factoring, sometimes filtering out the common </a:t>
            </a:r>
            <a:r>
              <a:rPr lang="en-GB" dirty="0"/>
              <a:t>f</a:t>
            </a:r>
            <a:r>
              <a:rPr lang="en-GB" dirty="0" smtClean="0"/>
              <a:t>eatures into a separate class can help.</a:t>
            </a:r>
          </a:p>
        </p:txBody>
      </p:sp>
      <p:sp>
        <p:nvSpPr>
          <p:cNvPr id="4" name="Title 3"/>
          <p:cNvSpPr>
            <a:spLocks noGrp="1"/>
          </p:cNvSpPr>
          <p:nvPr>
            <p:ph type="title"/>
          </p:nvPr>
        </p:nvSpPr>
        <p:spPr/>
        <p:txBody>
          <a:bodyPr>
            <a:normAutofit fontScale="90000"/>
          </a:bodyPr>
          <a:lstStyle/>
          <a:p>
            <a:r>
              <a:rPr lang="en-GB" dirty="0" smtClean="0"/>
              <a:t>L – </a:t>
            </a:r>
            <a:r>
              <a:rPr lang="en-GB" dirty="0" err="1" smtClean="0"/>
              <a:t>Liskovs</a:t>
            </a:r>
            <a:r>
              <a:rPr lang="en-GB" dirty="0" smtClean="0"/>
              <a:t> Substitution Principle</a:t>
            </a:r>
            <a:endParaRPr lang="en-GB" dirty="0"/>
          </a:p>
        </p:txBody>
      </p:sp>
    </p:spTree>
    <p:extLst>
      <p:ext uri="{BB962C8B-B14F-4D97-AF65-F5344CB8AC3E}">
        <p14:creationId xmlns:p14="http://schemas.microsoft.com/office/powerpoint/2010/main" val="2049959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“Clients should not be forced to implement unnecessary methods which they will not use.”</a:t>
            </a:r>
            <a:endParaRPr lang="en-GB" dirty="0"/>
          </a:p>
        </p:txBody>
      </p:sp>
      <p:sp>
        <p:nvSpPr>
          <p:cNvPr id="3" name="Content Placeholder 2"/>
          <p:cNvSpPr>
            <a:spLocks noGrp="1"/>
          </p:cNvSpPr>
          <p:nvPr>
            <p:ph sz="quarter" idx="16"/>
          </p:nvPr>
        </p:nvSpPr>
        <p:spPr/>
        <p:txBody>
          <a:bodyPr/>
          <a:lstStyle/>
          <a:p>
            <a:r>
              <a:rPr lang="en-GB" dirty="0" smtClean="0"/>
              <a:t>E.g. You create an interface called </a:t>
            </a:r>
            <a:r>
              <a:rPr lang="en-GB" b="1" dirty="0" smtClean="0"/>
              <a:t>Reportable</a:t>
            </a:r>
            <a:r>
              <a:rPr lang="en-GB" dirty="0" smtClean="0"/>
              <a:t> that has two methods called </a:t>
            </a:r>
            <a:r>
              <a:rPr lang="en-GB" b="1" dirty="0" err="1" smtClean="0"/>
              <a:t>generateExcel</a:t>
            </a:r>
            <a:r>
              <a:rPr lang="en-GB" b="1" dirty="0" smtClean="0"/>
              <a:t>()</a:t>
            </a:r>
            <a:r>
              <a:rPr lang="en-GB" dirty="0" smtClean="0"/>
              <a:t> and </a:t>
            </a:r>
            <a:r>
              <a:rPr lang="en-GB" b="1" dirty="0" err="1" smtClean="0"/>
              <a:t>generatePDF</a:t>
            </a:r>
            <a:r>
              <a:rPr lang="en-GB" b="1" dirty="0" smtClean="0"/>
              <a:t>()</a:t>
            </a:r>
            <a:r>
              <a:rPr lang="en-GB" dirty="0" smtClean="0"/>
              <a:t>.</a:t>
            </a:r>
          </a:p>
          <a:p>
            <a:r>
              <a:rPr lang="en-GB" dirty="0" smtClean="0"/>
              <a:t>Now client A wants to use this interface but actually only intends to use the </a:t>
            </a:r>
            <a:r>
              <a:rPr lang="en-GB" b="1" dirty="0" err="1" smtClean="0"/>
              <a:t>generatePDF</a:t>
            </a:r>
            <a:r>
              <a:rPr lang="en-GB" b="1" dirty="0" smtClean="0"/>
              <a:t>()</a:t>
            </a:r>
            <a:r>
              <a:rPr lang="en-GB" dirty="0" smtClean="0"/>
              <a:t> function.</a:t>
            </a:r>
          </a:p>
          <a:p>
            <a:r>
              <a:rPr lang="en-GB" dirty="0" smtClean="0"/>
              <a:t>He has to either implement </a:t>
            </a:r>
            <a:r>
              <a:rPr lang="en-GB" dirty="0" err="1" smtClean="0"/>
              <a:t>generateExcel</a:t>
            </a:r>
            <a:r>
              <a:rPr lang="en-GB" dirty="0" smtClean="0"/>
              <a:t>() or have an empty method, either one is undesirable in this situation.</a:t>
            </a:r>
          </a:p>
          <a:p>
            <a:r>
              <a:rPr lang="en-GB" dirty="0" smtClean="0"/>
              <a:t>The solution would be to split it up into </a:t>
            </a:r>
            <a:r>
              <a:rPr lang="en-GB" b="1" dirty="0" err="1" smtClean="0"/>
              <a:t>ExcelReportable</a:t>
            </a:r>
            <a:r>
              <a:rPr lang="en-GB" b="1" dirty="0" smtClean="0"/>
              <a:t> </a:t>
            </a:r>
            <a:r>
              <a:rPr lang="en-GB" dirty="0" smtClean="0"/>
              <a:t>and </a:t>
            </a:r>
            <a:r>
              <a:rPr lang="en-GB" b="1" dirty="0" err="1" smtClean="0"/>
              <a:t>PDFReportable</a:t>
            </a:r>
            <a:endParaRPr lang="en-GB" dirty="0"/>
          </a:p>
        </p:txBody>
      </p:sp>
      <p:sp>
        <p:nvSpPr>
          <p:cNvPr id="4" name="Title 3"/>
          <p:cNvSpPr>
            <a:spLocks noGrp="1"/>
          </p:cNvSpPr>
          <p:nvPr>
            <p:ph type="title"/>
          </p:nvPr>
        </p:nvSpPr>
        <p:spPr/>
        <p:txBody>
          <a:bodyPr>
            <a:normAutofit fontScale="90000"/>
          </a:bodyPr>
          <a:lstStyle/>
          <a:p>
            <a:r>
              <a:rPr lang="en-GB" dirty="0" smtClean="0"/>
              <a:t>I – Interface Segregation Principle</a:t>
            </a:r>
            <a:endParaRPr lang="en-GB" dirty="0"/>
          </a:p>
        </p:txBody>
      </p:sp>
    </p:spTree>
    <p:extLst>
      <p:ext uri="{BB962C8B-B14F-4D97-AF65-F5344CB8AC3E}">
        <p14:creationId xmlns:p14="http://schemas.microsoft.com/office/powerpoint/2010/main" val="538236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“Depend on abstractions, not on concretions.”</a:t>
            </a:r>
          </a:p>
          <a:p>
            <a:endParaRPr lang="en-GB" dirty="0"/>
          </a:p>
          <a:p>
            <a:r>
              <a:rPr lang="en-GB" dirty="0" smtClean="0"/>
              <a:t>You should design your software so that various modules can be separated from each other using an abstract layer to bind them together.</a:t>
            </a:r>
            <a:endParaRPr lang="en-GB" dirty="0"/>
          </a:p>
        </p:txBody>
      </p:sp>
      <p:sp>
        <p:nvSpPr>
          <p:cNvPr id="3" name="Content Placeholder 2"/>
          <p:cNvSpPr>
            <a:spLocks noGrp="1"/>
          </p:cNvSpPr>
          <p:nvPr>
            <p:ph sz="quarter" idx="16"/>
          </p:nvPr>
        </p:nvSpPr>
        <p:spPr/>
        <p:txBody>
          <a:bodyPr/>
          <a:lstStyle/>
          <a:p>
            <a:r>
              <a:rPr lang="en-GB" dirty="0" smtClean="0"/>
              <a:t>A real life example would be when you buy something with your credit card, the cashier doesn’t look at your card and bring out say a Visa machine because you have a visa card, just a generic one that works with all credit cards.</a:t>
            </a:r>
          </a:p>
          <a:p>
            <a:endParaRPr lang="en-GB" dirty="0"/>
          </a:p>
        </p:txBody>
      </p:sp>
      <p:sp>
        <p:nvSpPr>
          <p:cNvPr id="4" name="Title 3"/>
          <p:cNvSpPr>
            <a:spLocks noGrp="1"/>
          </p:cNvSpPr>
          <p:nvPr>
            <p:ph type="title"/>
          </p:nvPr>
        </p:nvSpPr>
        <p:spPr/>
        <p:txBody>
          <a:bodyPr>
            <a:normAutofit fontScale="90000"/>
          </a:bodyPr>
          <a:lstStyle/>
          <a:p>
            <a:r>
              <a:rPr lang="en-GB" dirty="0" smtClean="0"/>
              <a:t>D – Dependency Inversion Principle</a:t>
            </a:r>
            <a:endParaRPr lang="en-GB" dirty="0"/>
          </a:p>
        </p:txBody>
      </p:sp>
    </p:spTree>
    <p:extLst>
      <p:ext uri="{BB962C8B-B14F-4D97-AF65-F5344CB8AC3E}">
        <p14:creationId xmlns:p14="http://schemas.microsoft.com/office/powerpoint/2010/main" val="4064193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Testing is Highly Important.</a:t>
            </a:r>
          </a:p>
          <a:p>
            <a:endParaRPr lang="en-GB" dirty="0"/>
          </a:p>
          <a:p>
            <a:r>
              <a:rPr lang="en-GB" dirty="0"/>
              <a:t>Within Testing we have Methods, Levels, Types and Methodologies.</a:t>
            </a:r>
          </a:p>
          <a:p>
            <a:endParaRPr lang="en-GB" dirty="0"/>
          </a:p>
          <a:p>
            <a:pPr marL="732150" lvl="1"/>
            <a:r>
              <a:rPr lang="en-GB" dirty="0"/>
              <a:t>Methods include White-Box and Black-Box Testing.</a:t>
            </a:r>
          </a:p>
          <a:p>
            <a:pPr marL="732150" lvl="1"/>
            <a:r>
              <a:rPr lang="en-GB" dirty="0"/>
              <a:t>Levels include Unit and Acceptance Testing.</a:t>
            </a:r>
          </a:p>
          <a:p>
            <a:pPr marL="732150" lvl="1"/>
            <a:r>
              <a:rPr lang="en-GB" dirty="0"/>
              <a:t>Types include Functional and Non-Functional</a:t>
            </a:r>
          </a:p>
          <a:p>
            <a:pPr marL="732150" lvl="1"/>
            <a:r>
              <a:rPr lang="en-GB" dirty="0"/>
              <a:t>Methodologies include Top-Down and Bottom-Up.</a:t>
            </a:r>
          </a:p>
        </p:txBody>
      </p:sp>
      <p:sp>
        <p:nvSpPr>
          <p:cNvPr id="4" name="Content Placeholder 3"/>
          <p:cNvSpPr>
            <a:spLocks noGrp="1"/>
          </p:cNvSpPr>
          <p:nvPr>
            <p:ph sz="quarter" idx="16"/>
          </p:nvPr>
        </p:nvSpPr>
        <p:spPr/>
        <p:txBody>
          <a:bodyPr/>
          <a:lstStyle/>
          <a:p>
            <a:r>
              <a:rPr lang="en-GB" dirty="0"/>
              <a:t>In Test Driven Development you Test First, Code Later.</a:t>
            </a:r>
          </a:p>
          <a:p>
            <a:endParaRPr lang="en-GB" dirty="0"/>
          </a:p>
          <a:p>
            <a:r>
              <a:rPr lang="en-GB" dirty="0"/>
              <a:t>Unless a test fails, you don’t code.</a:t>
            </a:r>
          </a:p>
          <a:p>
            <a:r>
              <a:rPr lang="en-GB" dirty="0"/>
              <a:t>If no test fails, write more tests.</a:t>
            </a:r>
          </a:p>
          <a:p>
            <a:endParaRPr lang="en-GB" dirty="0"/>
          </a:p>
          <a:p>
            <a:r>
              <a:rPr lang="en-GB" dirty="0"/>
              <a:t>The result is that all code is covered by tests.</a:t>
            </a:r>
          </a:p>
          <a:p>
            <a:endParaRPr lang="en-GB" dirty="0"/>
          </a:p>
          <a:p>
            <a:r>
              <a:rPr lang="en-GB" dirty="0"/>
              <a:t>All code conforms to the design specification and</a:t>
            </a:r>
          </a:p>
          <a:p>
            <a:r>
              <a:rPr lang="en-GB" dirty="0"/>
              <a:t>Problems are caught sooner and fixed cheaper.</a:t>
            </a:r>
          </a:p>
          <a:p>
            <a:endParaRPr lang="en-GB" dirty="0"/>
          </a:p>
        </p:txBody>
      </p:sp>
      <p:sp>
        <p:nvSpPr>
          <p:cNvPr id="3" name="Title 2"/>
          <p:cNvSpPr>
            <a:spLocks noGrp="1"/>
          </p:cNvSpPr>
          <p:nvPr>
            <p:ph type="title"/>
          </p:nvPr>
        </p:nvSpPr>
        <p:spPr/>
        <p:txBody>
          <a:bodyPr>
            <a:normAutofit fontScale="90000"/>
          </a:bodyPr>
          <a:lstStyle/>
          <a:p>
            <a:r>
              <a:rPr lang="en-GB" dirty="0" smtClean="0"/>
              <a:t>Testing</a:t>
            </a:r>
            <a:endParaRPr lang="en-GB" dirty="0"/>
          </a:p>
        </p:txBody>
      </p:sp>
    </p:spTree>
    <p:extLst>
      <p:ext uri="{BB962C8B-B14F-4D97-AF65-F5344CB8AC3E}">
        <p14:creationId xmlns:p14="http://schemas.microsoft.com/office/powerpoint/2010/main" val="898151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Unit testing is all about ensuring that a specific piece of code works.</a:t>
            </a:r>
          </a:p>
          <a:p>
            <a:r>
              <a:rPr lang="en-GB" dirty="0"/>
              <a:t>To do this you create Test Classes.</a:t>
            </a:r>
          </a:p>
          <a:p>
            <a:endParaRPr lang="en-GB" dirty="0"/>
          </a:p>
          <a:p>
            <a:r>
              <a:rPr lang="en-GB" dirty="0"/>
              <a:t>Test Classes hold all of the tests for a specific class and are in charge of setting up and tearing down the class and any other classes that are required to test the class in question.</a:t>
            </a:r>
          </a:p>
          <a:p>
            <a:endParaRPr lang="en-GB" dirty="0"/>
          </a:p>
          <a:p>
            <a:r>
              <a:rPr lang="en-GB" dirty="0"/>
              <a:t>Test Classes are run from a Test Suite class.</a:t>
            </a:r>
          </a:p>
          <a:p>
            <a:endParaRPr lang="en-GB" dirty="0"/>
          </a:p>
        </p:txBody>
      </p:sp>
      <p:sp>
        <p:nvSpPr>
          <p:cNvPr id="4" name="Content Placeholder 3"/>
          <p:cNvSpPr>
            <a:spLocks noGrp="1"/>
          </p:cNvSpPr>
          <p:nvPr>
            <p:ph sz="quarter" idx="16"/>
          </p:nvPr>
        </p:nvSpPr>
        <p:spPr/>
        <p:txBody>
          <a:bodyPr/>
          <a:lstStyle/>
          <a:p>
            <a:r>
              <a:rPr lang="en-GB" b="1" dirty="0" smtClean="0"/>
              <a:t>Junit</a:t>
            </a:r>
            <a:r>
              <a:rPr lang="en-GB" dirty="0" smtClean="0"/>
              <a:t> is what we’ll be using for our Unit tests.</a:t>
            </a:r>
            <a:endParaRPr lang="en-GB" dirty="0"/>
          </a:p>
        </p:txBody>
      </p:sp>
      <p:sp>
        <p:nvSpPr>
          <p:cNvPr id="3" name="Title 2"/>
          <p:cNvSpPr>
            <a:spLocks noGrp="1"/>
          </p:cNvSpPr>
          <p:nvPr>
            <p:ph type="title"/>
          </p:nvPr>
        </p:nvSpPr>
        <p:spPr/>
        <p:txBody>
          <a:bodyPr>
            <a:normAutofit fontScale="90000"/>
          </a:bodyPr>
          <a:lstStyle/>
          <a:p>
            <a:r>
              <a:rPr lang="en-GB" dirty="0" smtClean="0"/>
              <a:t>Unit Testing</a:t>
            </a:r>
            <a:endParaRPr lang="en-GB" dirty="0"/>
          </a:p>
        </p:txBody>
      </p:sp>
    </p:spTree>
    <p:extLst>
      <p:ext uri="{BB962C8B-B14F-4D97-AF65-F5344CB8AC3E}">
        <p14:creationId xmlns:p14="http://schemas.microsoft.com/office/powerpoint/2010/main" val="2680134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err="1"/>
              <a:t>assertTrue</a:t>
            </a:r>
            <a:r>
              <a:rPr lang="en-GB" dirty="0"/>
              <a:t>(“Boolean was False”, Boolean)</a:t>
            </a:r>
          </a:p>
          <a:p>
            <a:r>
              <a:rPr lang="en-GB" b="1" dirty="0" err="1"/>
              <a:t>assertFalse</a:t>
            </a:r>
            <a:r>
              <a:rPr lang="en-GB" dirty="0"/>
              <a:t>(“Boolean was True”, Boolean)</a:t>
            </a:r>
          </a:p>
          <a:p>
            <a:r>
              <a:rPr lang="en-GB" b="1" dirty="0" err="1"/>
              <a:t>assertEquals</a:t>
            </a:r>
            <a:r>
              <a:rPr lang="en-GB" dirty="0"/>
              <a:t>(“Actual was not Expected”, Expected, Actual)</a:t>
            </a:r>
          </a:p>
          <a:p>
            <a:r>
              <a:rPr lang="en-GB" b="1" dirty="0" err="1"/>
              <a:t>assertEquals</a:t>
            </a:r>
            <a:r>
              <a:rPr lang="en-GB" dirty="0"/>
              <a:t>(“Actual was not expected within the Tolerance”, Expected, Actual, Tolerance)</a:t>
            </a:r>
          </a:p>
          <a:p>
            <a:endParaRPr lang="en-GB" dirty="0"/>
          </a:p>
        </p:txBody>
      </p:sp>
      <p:sp>
        <p:nvSpPr>
          <p:cNvPr id="4" name="Content Placeholder 3"/>
          <p:cNvSpPr>
            <a:spLocks noGrp="1"/>
          </p:cNvSpPr>
          <p:nvPr>
            <p:ph sz="quarter" idx="16"/>
          </p:nvPr>
        </p:nvSpPr>
        <p:spPr/>
        <p:txBody>
          <a:bodyPr/>
          <a:lstStyle/>
          <a:p>
            <a:r>
              <a:rPr lang="en-GB" b="1" dirty="0"/>
              <a:t>fail</a:t>
            </a:r>
            <a:r>
              <a:rPr lang="en-GB" dirty="0"/>
              <a:t>(“Method Failed the Test”)</a:t>
            </a:r>
          </a:p>
          <a:p>
            <a:r>
              <a:rPr lang="en-GB" b="1" dirty="0" err="1"/>
              <a:t>assertNull</a:t>
            </a:r>
            <a:r>
              <a:rPr lang="en-GB" dirty="0"/>
              <a:t>(“The object is not Null”, Object)</a:t>
            </a:r>
          </a:p>
          <a:p>
            <a:r>
              <a:rPr lang="en-GB" b="1" dirty="0" err="1"/>
              <a:t>assertNotNull</a:t>
            </a:r>
            <a:r>
              <a:rPr lang="en-GB" dirty="0"/>
              <a:t>(“The object is Null”, Object)</a:t>
            </a:r>
          </a:p>
          <a:p>
            <a:r>
              <a:rPr lang="en-GB" b="1" dirty="0" err="1"/>
              <a:t>assertSame</a:t>
            </a:r>
            <a:r>
              <a:rPr lang="en-GB" dirty="0"/>
              <a:t>(“The objects are not the same”, Expected, Actual)</a:t>
            </a:r>
          </a:p>
          <a:p>
            <a:r>
              <a:rPr lang="en-GB" b="1" dirty="0" err="1"/>
              <a:t>assertNotSame</a:t>
            </a:r>
            <a:r>
              <a:rPr lang="en-GB" dirty="0"/>
              <a:t>(“The objects not the same”, Expected, Actual)</a:t>
            </a:r>
          </a:p>
          <a:p>
            <a:endParaRPr lang="en-GB" dirty="0"/>
          </a:p>
        </p:txBody>
      </p:sp>
      <p:sp>
        <p:nvSpPr>
          <p:cNvPr id="3" name="Title 2"/>
          <p:cNvSpPr>
            <a:spLocks noGrp="1"/>
          </p:cNvSpPr>
          <p:nvPr>
            <p:ph type="title"/>
          </p:nvPr>
        </p:nvSpPr>
        <p:spPr/>
        <p:txBody>
          <a:bodyPr>
            <a:normAutofit fontScale="90000"/>
          </a:bodyPr>
          <a:lstStyle/>
          <a:p>
            <a:r>
              <a:rPr lang="en-GB" dirty="0" smtClean="0"/>
              <a:t>JUnit </a:t>
            </a:r>
            <a:r>
              <a:rPr lang="en-GB" dirty="0"/>
              <a:t>Test Methods</a:t>
            </a:r>
          </a:p>
        </p:txBody>
      </p:sp>
    </p:spTree>
    <p:extLst>
      <p:ext uri="{BB962C8B-B14F-4D97-AF65-F5344CB8AC3E}">
        <p14:creationId xmlns:p14="http://schemas.microsoft.com/office/powerpoint/2010/main" val="2917463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2000" dirty="0">
                <a:solidFill>
                  <a:schemeClr val="tx1"/>
                </a:solidFill>
              </a:rPr>
              <a:t>Builder pattern solves the issue where the amount of parameters that an object requires leads to an exponential amount of constructors </a:t>
            </a:r>
          </a:p>
          <a:p>
            <a:endParaRPr lang="en-GB" sz="2000" dirty="0">
              <a:solidFill>
                <a:schemeClr val="tx1"/>
              </a:solidFill>
            </a:endParaRPr>
          </a:p>
          <a:p>
            <a:r>
              <a:rPr lang="en-GB" sz="2000" dirty="0">
                <a:solidFill>
                  <a:schemeClr val="tx1"/>
                </a:solidFill>
              </a:rPr>
              <a:t>(To enable every combination between the parameters)</a:t>
            </a:r>
          </a:p>
          <a:p>
            <a:endParaRPr lang="en-GB" sz="2000" dirty="0">
              <a:solidFill>
                <a:schemeClr val="tx1"/>
              </a:solidFill>
            </a:endParaRPr>
          </a:p>
          <a:p>
            <a:r>
              <a:rPr lang="en-GB" sz="2000" dirty="0">
                <a:solidFill>
                  <a:schemeClr val="tx1"/>
                </a:solidFill>
              </a:rPr>
              <a:t>How the builder pattern solves this problem is by using default values and being able to return/fill a constructor at every step.</a:t>
            </a:r>
          </a:p>
          <a:p>
            <a:endParaRPr lang="en-GB" sz="2000" dirty="0">
              <a:solidFill>
                <a:schemeClr val="tx1"/>
              </a:solidFill>
            </a:endParaRPr>
          </a:p>
        </p:txBody>
      </p:sp>
      <p:sp>
        <p:nvSpPr>
          <p:cNvPr id="4" name="Content Placeholder 3"/>
          <p:cNvSpPr>
            <a:spLocks noGrp="1"/>
          </p:cNvSpPr>
          <p:nvPr>
            <p:ph sz="quarter" idx="16"/>
          </p:nvPr>
        </p:nvSpPr>
        <p:spPr/>
        <p:txBody>
          <a:bodyPr/>
          <a:lstStyle/>
          <a:p>
            <a:r>
              <a:rPr lang="en-GB" dirty="0"/>
              <a:t>Builder pattern is an object creation software design pattern, intention of it is to find a solution to the telescoping constructor anti-pattern which occurs when the increase of parameters for constructors leads to an exponential list of constructors.</a:t>
            </a:r>
          </a:p>
          <a:p>
            <a:endParaRPr lang="en-GB" dirty="0"/>
          </a:p>
          <a:p>
            <a:r>
              <a:rPr lang="en-GB" dirty="0"/>
              <a:t>Instead of using numerous constructors the builder pattern uses another object, a builder, that receives each parameters step by step then returns the resulting constructed object at once.</a:t>
            </a:r>
          </a:p>
        </p:txBody>
      </p:sp>
      <p:sp>
        <p:nvSpPr>
          <p:cNvPr id="3" name="Title 2"/>
          <p:cNvSpPr>
            <a:spLocks noGrp="1"/>
          </p:cNvSpPr>
          <p:nvPr>
            <p:ph type="title"/>
          </p:nvPr>
        </p:nvSpPr>
        <p:spPr/>
        <p:txBody>
          <a:bodyPr>
            <a:normAutofit fontScale="90000"/>
          </a:bodyPr>
          <a:lstStyle/>
          <a:p>
            <a:r>
              <a:rPr lang="en-GB" dirty="0" smtClean="0"/>
              <a:t>Builder Pattern</a:t>
            </a:r>
            <a:endParaRPr lang="en-GB" dirty="0"/>
          </a:p>
        </p:txBody>
      </p:sp>
    </p:spTree>
    <p:extLst>
      <p:ext uri="{BB962C8B-B14F-4D97-AF65-F5344CB8AC3E}">
        <p14:creationId xmlns:p14="http://schemas.microsoft.com/office/powerpoint/2010/main" val="1648093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Junit might be already installed on your system, if not search for Junit download </a:t>
            </a:r>
            <a:r>
              <a:rPr lang="en-GB" dirty="0" smtClean="0"/>
              <a:t>4.0.</a:t>
            </a:r>
          </a:p>
          <a:p>
            <a:endParaRPr lang="en-GB" dirty="0" smtClean="0"/>
          </a:p>
          <a:p>
            <a:r>
              <a:rPr lang="en-GB" dirty="0" smtClean="0"/>
              <a:t>Once </a:t>
            </a:r>
            <a:r>
              <a:rPr lang="en-GB" dirty="0"/>
              <a:t>you have access to the .jar file, go to your project, </a:t>
            </a:r>
            <a:r>
              <a:rPr lang="en-GB" i="1" dirty="0"/>
              <a:t>right click -&gt; properties -&gt; java build path -&gt; libraries -&gt; add external jar</a:t>
            </a:r>
            <a:r>
              <a:rPr lang="en-GB" dirty="0"/>
              <a:t>, then add your </a:t>
            </a:r>
            <a:r>
              <a:rPr lang="en-GB" dirty="0" err="1"/>
              <a:t>junit</a:t>
            </a:r>
            <a:r>
              <a:rPr lang="en-GB" dirty="0"/>
              <a:t> jar file.</a:t>
            </a:r>
          </a:p>
          <a:p>
            <a:endParaRPr lang="en-GB" dirty="0"/>
          </a:p>
          <a:p>
            <a:r>
              <a:rPr lang="en-GB" dirty="0"/>
              <a:t>Once installed simply create a ‘</a:t>
            </a:r>
            <a:r>
              <a:rPr lang="en-GB" b="1" dirty="0" err="1"/>
              <a:t>junit</a:t>
            </a:r>
            <a:r>
              <a:rPr lang="en-GB" b="1" dirty="0"/>
              <a:t> test case</a:t>
            </a:r>
            <a:r>
              <a:rPr lang="en-GB" dirty="0" smtClean="0"/>
              <a:t>’.</a:t>
            </a:r>
          </a:p>
          <a:p>
            <a:endParaRPr lang="en-GB" dirty="0"/>
          </a:p>
          <a:p>
            <a:r>
              <a:rPr lang="en-GB" dirty="0"/>
              <a:t>I’d advise having all your tests in a separate </a:t>
            </a:r>
            <a:r>
              <a:rPr lang="en-GB" dirty="0" smtClean="0"/>
              <a:t>package, naming your tests after the class they’re testing.</a:t>
            </a:r>
            <a:endParaRPr lang="en-GB" dirty="0"/>
          </a:p>
        </p:txBody>
      </p:sp>
      <p:sp>
        <p:nvSpPr>
          <p:cNvPr id="3" name="Title 2"/>
          <p:cNvSpPr>
            <a:spLocks noGrp="1"/>
          </p:cNvSpPr>
          <p:nvPr>
            <p:ph type="title"/>
          </p:nvPr>
        </p:nvSpPr>
        <p:spPr/>
        <p:txBody>
          <a:bodyPr>
            <a:normAutofit fontScale="90000"/>
          </a:bodyPr>
          <a:lstStyle/>
          <a:p>
            <a:r>
              <a:rPr lang="en-GB" dirty="0" smtClean="0"/>
              <a:t>JUnit</a:t>
            </a:r>
            <a:endParaRPr lang="en-GB" dirty="0"/>
          </a:p>
        </p:txBody>
      </p:sp>
      <p:sp>
        <p:nvSpPr>
          <p:cNvPr id="6" name="Content Placeholder 5"/>
          <p:cNvSpPr txBox="1">
            <a:spLocks/>
          </p:cNvSpPr>
          <p:nvPr/>
        </p:nvSpPr>
        <p:spPr>
          <a:xfrm>
            <a:off x="6250358" y="1551813"/>
            <a:ext cx="5388763" cy="5194800"/>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7000"/>
              </a:lnSpc>
              <a:buClr>
                <a:srgbClr val="0A1419">
                  <a:lumMod val="90000"/>
                  <a:lumOff val="10000"/>
                </a:srgbClr>
              </a:buClr>
              <a:defRPr/>
            </a:pPr>
            <a:r>
              <a:rPr lang="en-GB" sz="1800" b="1" dirty="0" smtClean="0">
                <a:solidFill>
                  <a:srgbClr val="7F0055"/>
                </a:solidFill>
                <a:ea typeface="Calibri"/>
              </a:rPr>
              <a:t>import</a:t>
            </a:r>
            <a:r>
              <a:rPr lang="en-GB" sz="1800" b="1" dirty="0" smtClean="0">
                <a:solidFill>
                  <a:srgbClr val="000000"/>
                </a:solidFill>
                <a:ea typeface="Calibri"/>
              </a:rPr>
              <a:t> </a:t>
            </a:r>
            <a:r>
              <a:rPr lang="en-GB" sz="1800" b="1" dirty="0" smtClean="0">
                <a:solidFill>
                  <a:srgbClr val="7F0055"/>
                </a:solidFill>
                <a:ea typeface="Calibri"/>
              </a:rPr>
              <a:t>static</a:t>
            </a:r>
            <a:r>
              <a:rPr lang="en-GB" sz="1800" b="1" dirty="0" smtClean="0">
                <a:solidFill>
                  <a:srgbClr val="000000"/>
                </a:solidFill>
                <a:ea typeface="Calibri"/>
              </a:rPr>
              <a:t> </a:t>
            </a:r>
            <a:r>
              <a:rPr lang="en-GB" sz="1800" b="1" dirty="0" err="1" smtClean="0">
                <a:solidFill>
                  <a:srgbClr val="000000"/>
                </a:solidFill>
                <a:ea typeface="Calibri"/>
              </a:rPr>
              <a:t>org.junit.Assert</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7F0055"/>
                </a:solidFill>
                <a:ea typeface="Calibri"/>
              </a:rPr>
              <a:t>import</a:t>
            </a:r>
            <a:r>
              <a:rPr lang="en-GB" sz="1800" b="1" dirty="0" smtClean="0">
                <a:solidFill>
                  <a:srgbClr val="000000"/>
                </a:solidFill>
                <a:ea typeface="Calibri"/>
              </a:rPr>
              <a:t> </a:t>
            </a:r>
            <a:r>
              <a:rPr lang="en-GB" sz="1800" b="1" dirty="0" err="1" smtClean="0">
                <a:solidFill>
                  <a:srgbClr val="000000"/>
                </a:solidFill>
                <a:ea typeface="Calibri"/>
              </a:rPr>
              <a:t>org.junit.Test</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F7F7F7">
                    <a:lumMod val="25000"/>
                  </a:srgbClr>
                </a:solidFill>
                <a:ea typeface="Calibri"/>
              </a:rPr>
              <a:t> </a:t>
            </a:r>
          </a:p>
          <a:p>
            <a:pPr>
              <a:lnSpc>
                <a:spcPct val="107000"/>
              </a:lnSpc>
              <a:buClr>
                <a:srgbClr val="0A1419">
                  <a:lumMod val="90000"/>
                  <a:lumOff val="10000"/>
                </a:srgbClr>
              </a:buClr>
              <a:defRPr/>
            </a:pPr>
            <a:r>
              <a:rPr lang="en-GB" sz="1800" b="1" dirty="0" smtClean="0">
                <a:solidFill>
                  <a:srgbClr val="7F0055"/>
                </a:solidFill>
                <a:ea typeface="Calibri"/>
              </a:rPr>
              <a:t>public</a:t>
            </a:r>
            <a:r>
              <a:rPr lang="en-GB" sz="1800" b="1" dirty="0" smtClean="0">
                <a:solidFill>
                  <a:srgbClr val="000000"/>
                </a:solidFill>
                <a:ea typeface="Calibri"/>
              </a:rPr>
              <a:t> </a:t>
            </a:r>
            <a:r>
              <a:rPr lang="en-GB" sz="1800" b="1" dirty="0" smtClean="0">
                <a:solidFill>
                  <a:srgbClr val="7F0055"/>
                </a:solidFill>
                <a:ea typeface="Calibri"/>
              </a:rPr>
              <a:t>class</a:t>
            </a:r>
            <a:r>
              <a:rPr lang="en-GB" sz="1800" b="1" dirty="0" smtClean="0">
                <a:solidFill>
                  <a:srgbClr val="000000"/>
                </a:solidFill>
                <a:ea typeface="Calibri"/>
              </a:rPr>
              <a:t> </a:t>
            </a:r>
            <a:r>
              <a:rPr lang="en-GB" sz="1800" b="1" dirty="0" err="1" smtClean="0">
                <a:solidFill>
                  <a:srgbClr val="000000"/>
                </a:solidFill>
                <a:ea typeface="Calibri"/>
              </a:rPr>
              <a:t>AuthorTest</a:t>
            </a:r>
            <a:r>
              <a:rPr lang="en-GB" sz="1800" b="1" dirty="0" smtClean="0">
                <a:solidFill>
                  <a:srgbClr val="F7F7F7">
                    <a:lumMod val="25000"/>
                  </a:srgbClr>
                </a:solidFill>
                <a:ea typeface="Calibri"/>
              </a:rPr>
              <a:t> </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t>
            </a:r>
            <a:r>
              <a:rPr lang="en-GB" sz="1800" b="1" dirty="0" smtClean="0">
                <a:solidFill>
                  <a:srgbClr val="646464"/>
                </a:solidFill>
                <a:ea typeface="Calibri"/>
              </a:rPr>
              <a:t>@Test</a:t>
            </a:r>
            <a:r>
              <a:rPr lang="en-GB" sz="1800" b="1" dirty="0" smtClean="0">
                <a:solidFill>
                  <a:srgbClr val="000000"/>
                </a:solidFill>
                <a:ea typeface="Calibri"/>
              </a:rPr>
              <a:t> </a:t>
            </a:r>
            <a:r>
              <a:rPr lang="en-GB" sz="1800" b="1" dirty="0" smtClean="0">
                <a:solidFill>
                  <a:srgbClr val="7F0055"/>
                </a:solidFill>
                <a:ea typeface="Calibri"/>
              </a:rPr>
              <a:t>public</a:t>
            </a:r>
            <a:r>
              <a:rPr lang="en-GB" sz="1800" b="1" dirty="0" smtClean="0">
                <a:solidFill>
                  <a:srgbClr val="000000"/>
                </a:solidFill>
                <a:ea typeface="Calibri"/>
              </a:rPr>
              <a:t> </a:t>
            </a:r>
            <a:r>
              <a:rPr lang="en-GB" sz="1800" b="1" dirty="0" smtClean="0">
                <a:solidFill>
                  <a:srgbClr val="7F0055"/>
                </a:solidFill>
                <a:ea typeface="Calibri"/>
              </a:rPr>
              <a:t>void</a:t>
            </a:r>
            <a:r>
              <a:rPr lang="en-GB" sz="1800" b="1" dirty="0" smtClean="0">
                <a:solidFill>
                  <a:srgbClr val="000000"/>
                </a:solidFill>
                <a:ea typeface="Calibri"/>
              </a:rPr>
              <a:t> </a:t>
            </a:r>
            <a:r>
              <a:rPr lang="en-GB" sz="1800" b="1" dirty="0" err="1" smtClean="0">
                <a:solidFill>
                  <a:srgbClr val="000000"/>
                </a:solidFill>
                <a:ea typeface="Calibri"/>
              </a:rPr>
              <a:t>testAuthor</a:t>
            </a:r>
            <a:r>
              <a:rPr lang="en-GB" sz="1800" b="1" dirty="0" smtClean="0">
                <a:solidFill>
                  <a:srgbClr val="000000"/>
                </a:solidFill>
                <a:ea typeface="Calibri"/>
              </a:rPr>
              <a:t>()</a:t>
            </a:r>
            <a:r>
              <a:rPr lang="en-GB" sz="1800" b="1" dirty="0" smtClean="0">
                <a:solidFill>
                  <a:srgbClr val="F7F7F7">
                    <a:lumMod val="25000"/>
                  </a:srgbClr>
                </a:solidFill>
                <a:ea typeface="Calibri"/>
              </a:rPr>
              <a:t> </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Author </a:t>
            </a:r>
            <a:r>
              <a:rPr lang="en-GB" sz="1800" b="1" dirty="0" smtClean="0">
                <a:solidFill>
                  <a:srgbClr val="6A3E3E"/>
                </a:solidFill>
                <a:ea typeface="Calibri"/>
              </a:rPr>
              <a:t>testing</a:t>
            </a:r>
            <a:r>
              <a:rPr lang="en-GB" sz="1800" b="1" dirty="0" smtClean="0">
                <a:solidFill>
                  <a:srgbClr val="000000"/>
                </a:solidFill>
                <a:ea typeface="Calibri"/>
              </a:rPr>
              <a:t> = </a:t>
            </a:r>
            <a:r>
              <a:rPr lang="en-GB" sz="1800" b="1" dirty="0" smtClean="0">
                <a:solidFill>
                  <a:srgbClr val="7F0055"/>
                </a:solidFill>
                <a:ea typeface="Calibri"/>
              </a:rPr>
              <a:t>new</a:t>
            </a:r>
            <a:r>
              <a:rPr lang="en-GB" sz="1800" b="1" dirty="0" smtClean="0">
                <a:solidFill>
                  <a:srgbClr val="000000"/>
                </a:solidFill>
                <a:ea typeface="Calibri"/>
              </a:rPr>
              <a:t> Author();</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t>
            </a:r>
            <a:r>
              <a:rPr lang="en-GB" sz="1800" b="1" i="1" dirty="0" err="1" smtClean="0">
                <a:solidFill>
                  <a:srgbClr val="000000"/>
                </a:solidFill>
                <a:ea typeface="Calibri"/>
              </a:rPr>
              <a:t>assertNull</a:t>
            </a:r>
            <a:r>
              <a:rPr lang="en-GB" sz="1800" b="1" dirty="0" smtClean="0">
                <a:solidFill>
                  <a:srgbClr val="000000"/>
                </a:solidFill>
                <a:ea typeface="Calibri"/>
              </a:rPr>
              <a:t>(</a:t>
            </a:r>
            <a:r>
              <a:rPr lang="en-GB" sz="1800" b="1" dirty="0" err="1" smtClean="0">
                <a:solidFill>
                  <a:srgbClr val="6A3E3E"/>
                </a:solidFill>
                <a:ea typeface="Calibri"/>
              </a:rPr>
              <a:t>testing</a:t>
            </a:r>
            <a:r>
              <a:rPr lang="en-GB" sz="1800" b="1" dirty="0" err="1" smtClean="0">
                <a:solidFill>
                  <a:srgbClr val="000000"/>
                </a:solidFill>
                <a:ea typeface="Calibri"/>
              </a:rPr>
              <a:t>.getName</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646464"/>
                </a:solidFill>
                <a:ea typeface="Calibri"/>
              </a:rPr>
              <a:t>  @Test</a:t>
            </a:r>
            <a:r>
              <a:rPr lang="en-GB" sz="1800" b="1" dirty="0" smtClean="0">
                <a:solidFill>
                  <a:srgbClr val="000000"/>
                </a:solidFill>
                <a:ea typeface="Calibri"/>
              </a:rPr>
              <a:t> </a:t>
            </a:r>
            <a:r>
              <a:rPr lang="en-GB" sz="1800" b="1" dirty="0" smtClean="0">
                <a:solidFill>
                  <a:srgbClr val="7F0055"/>
                </a:solidFill>
                <a:ea typeface="Calibri"/>
              </a:rPr>
              <a:t>public</a:t>
            </a:r>
            <a:r>
              <a:rPr lang="en-GB" sz="1800" b="1" dirty="0" smtClean="0">
                <a:solidFill>
                  <a:srgbClr val="000000"/>
                </a:solidFill>
                <a:ea typeface="Calibri"/>
              </a:rPr>
              <a:t> </a:t>
            </a:r>
            <a:r>
              <a:rPr lang="en-GB" sz="1800" b="1" dirty="0" smtClean="0">
                <a:solidFill>
                  <a:srgbClr val="7F0055"/>
                </a:solidFill>
                <a:ea typeface="Calibri"/>
              </a:rPr>
              <a:t>void</a:t>
            </a:r>
            <a:r>
              <a:rPr lang="en-GB" sz="1800" b="1" dirty="0" smtClean="0">
                <a:solidFill>
                  <a:srgbClr val="000000"/>
                </a:solidFill>
                <a:ea typeface="Calibri"/>
              </a:rPr>
              <a:t> </a:t>
            </a:r>
            <a:r>
              <a:rPr lang="en-GB" sz="1800" b="1" dirty="0" err="1" smtClean="0">
                <a:solidFill>
                  <a:srgbClr val="000000"/>
                </a:solidFill>
                <a:ea typeface="Calibri"/>
              </a:rPr>
              <a:t>testAuthorString</a:t>
            </a:r>
            <a:r>
              <a:rPr lang="en-GB" sz="1800" b="1" dirty="0" smtClean="0">
                <a:solidFill>
                  <a:srgbClr val="000000"/>
                </a:solidFill>
                <a:ea typeface="Calibri"/>
              </a:rPr>
              <a:t>()</a:t>
            </a:r>
            <a:r>
              <a:rPr lang="en-GB" sz="1800" b="1" dirty="0" smtClean="0">
                <a:solidFill>
                  <a:srgbClr val="F7F7F7">
                    <a:lumMod val="25000"/>
                  </a:srgbClr>
                </a:solidFill>
                <a:ea typeface="Calibri"/>
              </a:rPr>
              <a:t> </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Author </a:t>
            </a:r>
            <a:r>
              <a:rPr lang="en-GB" sz="1800" b="1" dirty="0" smtClean="0">
                <a:solidFill>
                  <a:srgbClr val="6A3E3E"/>
                </a:solidFill>
                <a:ea typeface="Calibri"/>
              </a:rPr>
              <a:t>testing</a:t>
            </a:r>
            <a:r>
              <a:rPr lang="en-GB" sz="1800" b="1" dirty="0" smtClean="0">
                <a:solidFill>
                  <a:srgbClr val="000000"/>
                </a:solidFill>
                <a:ea typeface="Calibri"/>
              </a:rPr>
              <a:t> = </a:t>
            </a:r>
            <a:r>
              <a:rPr lang="en-GB" sz="1800" b="1" dirty="0" smtClean="0">
                <a:solidFill>
                  <a:srgbClr val="7F0055"/>
                </a:solidFill>
                <a:ea typeface="Calibri"/>
              </a:rPr>
              <a:t>new</a:t>
            </a:r>
            <a:r>
              <a:rPr lang="en-GB" sz="1800" b="1" dirty="0" smtClean="0">
                <a:solidFill>
                  <a:srgbClr val="000000"/>
                </a:solidFill>
                <a:ea typeface="Calibri"/>
              </a:rPr>
              <a:t> Author(</a:t>
            </a:r>
            <a:r>
              <a:rPr lang="en-GB" sz="1800" b="1" dirty="0" smtClean="0">
                <a:solidFill>
                  <a:srgbClr val="2A00FF"/>
                </a:solidFill>
                <a:ea typeface="Calibri"/>
              </a:rPr>
              <a:t>"a"</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i="1" dirty="0" smtClean="0">
                <a:solidFill>
                  <a:srgbClr val="000000"/>
                </a:solidFill>
                <a:ea typeface="Calibri"/>
              </a:rPr>
              <a:t>    </a:t>
            </a:r>
            <a:r>
              <a:rPr lang="en-GB" sz="1800" b="1" i="1" dirty="0" err="1" smtClean="0">
                <a:solidFill>
                  <a:srgbClr val="000000"/>
                </a:solidFill>
                <a:ea typeface="Calibri"/>
              </a:rPr>
              <a:t>assertNotNull</a:t>
            </a:r>
            <a:r>
              <a:rPr lang="en-GB" sz="1800" b="1" dirty="0" smtClean="0">
                <a:solidFill>
                  <a:srgbClr val="000000"/>
                </a:solidFill>
                <a:ea typeface="Calibri"/>
              </a:rPr>
              <a:t>(</a:t>
            </a:r>
            <a:r>
              <a:rPr lang="en-GB" sz="1800" b="1" dirty="0" err="1" smtClean="0">
                <a:solidFill>
                  <a:srgbClr val="6A3E3E"/>
                </a:solidFill>
                <a:ea typeface="Calibri"/>
              </a:rPr>
              <a:t>testing</a:t>
            </a:r>
            <a:r>
              <a:rPr lang="en-GB" sz="1800" b="1" dirty="0" err="1" smtClean="0">
                <a:solidFill>
                  <a:srgbClr val="000000"/>
                </a:solidFill>
                <a:ea typeface="Calibri"/>
              </a:rPr>
              <a:t>.getName</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t>
            </a:r>
            <a:endParaRPr lang="en-GB" sz="1800" b="1" dirty="0" smtClean="0">
              <a:solidFill>
                <a:srgbClr val="F7F7F7">
                  <a:lumMod val="25000"/>
                </a:srgbClr>
              </a:solidFill>
              <a:ea typeface="Calibri"/>
            </a:endParaRPr>
          </a:p>
          <a:p>
            <a:pPr>
              <a:lnSpc>
                <a:spcPct val="107000"/>
              </a:lnSpc>
              <a:buClr>
                <a:srgbClr val="0E3C58">
                  <a:lumMod val="90000"/>
                  <a:lumOff val="10000"/>
                </a:srgbClr>
              </a:buClr>
            </a:pPr>
            <a:r>
              <a:rPr lang="en-GB" sz="1800" b="1" dirty="0">
                <a:solidFill>
                  <a:srgbClr val="646464"/>
                </a:solidFill>
                <a:ea typeface="Calibri"/>
              </a:rPr>
              <a:t>@Test</a:t>
            </a:r>
            <a:r>
              <a:rPr lang="en-GB" sz="1800" b="1" dirty="0">
                <a:solidFill>
                  <a:srgbClr val="000000"/>
                </a:solidFill>
                <a:ea typeface="Calibri"/>
              </a:rPr>
              <a:t> </a:t>
            </a:r>
            <a:r>
              <a:rPr lang="en-GB" sz="1800" b="1" dirty="0">
                <a:solidFill>
                  <a:srgbClr val="7F0055"/>
                </a:solidFill>
                <a:ea typeface="Calibri"/>
              </a:rPr>
              <a:t>public</a:t>
            </a:r>
            <a:r>
              <a:rPr lang="en-GB" sz="1800" b="1" dirty="0">
                <a:solidFill>
                  <a:srgbClr val="000000"/>
                </a:solidFill>
                <a:ea typeface="Calibri"/>
              </a:rPr>
              <a:t> </a:t>
            </a:r>
            <a:r>
              <a:rPr lang="en-GB" sz="1800" b="1" dirty="0">
                <a:solidFill>
                  <a:srgbClr val="7F0055"/>
                </a:solidFill>
                <a:ea typeface="Calibri"/>
              </a:rPr>
              <a:t>void</a:t>
            </a:r>
            <a:r>
              <a:rPr lang="en-GB" sz="1800" b="1" dirty="0">
                <a:solidFill>
                  <a:srgbClr val="000000"/>
                </a:solidFill>
                <a:ea typeface="Calibri"/>
              </a:rPr>
              <a:t> </a:t>
            </a:r>
            <a:r>
              <a:rPr lang="en-GB" sz="1800" b="1" dirty="0" err="1">
                <a:solidFill>
                  <a:srgbClr val="000000"/>
                </a:solidFill>
                <a:ea typeface="Calibri"/>
              </a:rPr>
              <a:t>testSetName</a:t>
            </a:r>
            <a:r>
              <a:rPr lang="en-GB" sz="1800" b="1" dirty="0">
                <a:solidFill>
                  <a:srgbClr val="000000"/>
                </a:solidFill>
                <a:ea typeface="Calibri"/>
              </a:rPr>
              <a:t>()</a:t>
            </a:r>
            <a:r>
              <a:rPr lang="en-GB" sz="1800" b="1" dirty="0">
                <a:solidFill>
                  <a:srgbClr val="DADADA">
                    <a:lumMod val="25000"/>
                  </a:srgbClr>
                </a:solidFill>
                <a:ea typeface="Calibri"/>
              </a:rPr>
              <a:t> </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Author </a:t>
            </a:r>
            <a:r>
              <a:rPr lang="en-GB" sz="1800" b="1" dirty="0">
                <a:solidFill>
                  <a:srgbClr val="6A3E3E"/>
                </a:solidFill>
                <a:ea typeface="Calibri"/>
              </a:rPr>
              <a:t>testing</a:t>
            </a:r>
            <a:r>
              <a:rPr lang="en-GB" sz="1800" b="1" dirty="0">
                <a:solidFill>
                  <a:srgbClr val="000000"/>
                </a:solidFill>
                <a:ea typeface="Calibri"/>
              </a:rPr>
              <a:t> = </a:t>
            </a:r>
            <a:r>
              <a:rPr lang="en-GB" sz="1800" b="1" dirty="0">
                <a:solidFill>
                  <a:srgbClr val="7F0055"/>
                </a:solidFill>
                <a:ea typeface="Calibri"/>
              </a:rPr>
              <a:t>new</a:t>
            </a:r>
            <a:r>
              <a:rPr lang="en-GB" sz="1800" b="1" dirty="0">
                <a:solidFill>
                  <a:srgbClr val="000000"/>
                </a:solidFill>
                <a:ea typeface="Calibri"/>
              </a:rPr>
              <a:t> Author();</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r>
              <a:rPr lang="en-GB" sz="1800" b="1" dirty="0" err="1">
                <a:solidFill>
                  <a:srgbClr val="6A3E3E"/>
                </a:solidFill>
                <a:ea typeface="Calibri"/>
              </a:rPr>
              <a:t>testing</a:t>
            </a:r>
            <a:r>
              <a:rPr lang="en-GB" sz="1800" b="1" dirty="0" err="1">
                <a:solidFill>
                  <a:srgbClr val="000000"/>
                </a:solidFill>
                <a:ea typeface="Calibri"/>
              </a:rPr>
              <a:t>.setName</a:t>
            </a:r>
            <a:r>
              <a:rPr lang="en-GB" sz="1800" b="1" dirty="0">
                <a:solidFill>
                  <a:srgbClr val="000000"/>
                </a:solidFill>
                <a:ea typeface="Calibri"/>
              </a:rPr>
              <a:t>(</a:t>
            </a:r>
            <a:r>
              <a:rPr lang="en-GB" sz="1800" b="1" dirty="0">
                <a:solidFill>
                  <a:srgbClr val="2A00FF"/>
                </a:solidFill>
                <a:ea typeface="Calibri"/>
              </a:rPr>
              <a:t>"a"</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r>
              <a:rPr lang="en-GB" sz="1800" b="1" i="1" dirty="0" err="1">
                <a:solidFill>
                  <a:srgbClr val="000000"/>
                </a:solidFill>
                <a:ea typeface="Calibri"/>
              </a:rPr>
              <a:t>assertEquals</a:t>
            </a:r>
            <a:r>
              <a:rPr lang="en-GB" sz="1800" b="1" dirty="0">
                <a:solidFill>
                  <a:srgbClr val="000000"/>
                </a:solidFill>
                <a:ea typeface="Calibri"/>
              </a:rPr>
              <a:t>(</a:t>
            </a:r>
            <a:r>
              <a:rPr lang="en-GB" sz="1800" b="1" dirty="0">
                <a:solidFill>
                  <a:srgbClr val="2A00FF"/>
                </a:solidFill>
                <a:ea typeface="Calibri"/>
              </a:rPr>
              <a:t>"a"</a:t>
            </a:r>
            <a:r>
              <a:rPr lang="en-GB" sz="1800" b="1" dirty="0">
                <a:solidFill>
                  <a:srgbClr val="000000"/>
                </a:solidFill>
                <a:ea typeface="Calibri"/>
              </a:rPr>
              <a:t>, </a:t>
            </a:r>
            <a:r>
              <a:rPr lang="en-GB" sz="1800" b="1" dirty="0" err="1">
                <a:solidFill>
                  <a:srgbClr val="6A3E3E"/>
                </a:solidFill>
                <a:ea typeface="Calibri"/>
              </a:rPr>
              <a:t>testing</a:t>
            </a:r>
            <a:r>
              <a:rPr lang="en-GB" sz="1800" b="1" dirty="0" err="1">
                <a:solidFill>
                  <a:srgbClr val="000000"/>
                </a:solidFill>
                <a:ea typeface="Calibri"/>
              </a:rPr>
              <a:t>.getName</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endParaRPr lang="en-GB" sz="1800" b="1" dirty="0">
              <a:solidFill>
                <a:srgbClr val="DADADA">
                  <a:lumMod val="25000"/>
                </a:srgbClr>
              </a:solidFill>
              <a:ea typeface="Calibri"/>
            </a:endParaRPr>
          </a:p>
        </p:txBody>
      </p:sp>
    </p:spTree>
    <p:extLst>
      <p:ext uri="{BB962C8B-B14F-4D97-AF65-F5344CB8AC3E}">
        <p14:creationId xmlns:p14="http://schemas.microsoft.com/office/powerpoint/2010/main" val="4260665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IO = </a:t>
            </a:r>
            <a:r>
              <a:rPr lang="en-GB" dirty="0" err="1" smtClean="0"/>
              <a:t>Input/Output</a:t>
            </a:r>
            <a:endParaRPr lang="en-GB" dirty="0" smtClean="0"/>
          </a:p>
          <a:p>
            <a:r>
              <a:rPr lang="en-GB" dirty="0" smtClean="0"/>
              <a:t>Java refers to IO as a ‘stream’</a:t>
            </a:r>
          </a:p>
          <a:p>
            <a:r>
              <a:rPr lang="en-GB" dirty="0" smtClean="0"/>
              <a:t>An IO stream represents an input source or an output destination</a:t>
            </a:r>
          </a:p>
          <a:p>
            <a:r>
              <a:rPr lang="en-GB" dirty="0" smtClean="0"/>
              <a:t>A stream can represent different kinds of sources and destinations</a:t>
            </a:r>
          </a:p>
          <a:p>
            <a:pPr lvl="1"/>
            <a:r>
              <a:rPr lang="en-GB" dirty="0" smtClean="0"/>
              <a:t>Files, devices</a:t>
            </a:r>
          </a:p>
          <a:p>
            <a:pPr lvl="1"/>
            <a:r>
              <a:rPr lang="en-GB" dirty="0" smtClean="0"/>
              <a:t>Other Programs</a:t>
            </a:r>
          </a:p>
          <a:p>
            <a:pPr lvl="1"/>
            <a:r>
              <a:rPr lang="en-GB" dirty="0" smtClean="0"/>
              <a:t>Memory Arrays</a:t>
            </a:r>
          </a:p>
          <a:p>
            <a:pPr lvl="1"/>
            <a:r>
              <a:rPr lang="en-GB" dirty="0" smtClean="0"/>
              <a:t>Websites</a:t>
            </a:r>
          </a:p>
        </p:txBody>
      </p:sp>
      <p:sp>
        <p:nvSpPr>
          <p:cNvPr id="3" name="Content Placeholder 2"/>
          <p:cNvSpPr>
            <a:spLocks noGrp="1"/>
          </p:cNvSpPr>
          <p:nvPr>
            <p:ph sz="quarter" idx="16"/>
          </p:nvPr>
        </p:nvSpPr>
        <p:spPr/>
        <p:txBody>
          <a:bodyPr/>
          <a:lstStyle/>
          <a:p>
            <a:r>
              <a:rPr lang="en-GB" dirty="0"/>
              <a:t>Streams can support many different types of data.</a:t>
            </a:r>
          </a:p>
          <a:p>
            <a:pPr lvl="1"/>
            <a:r>
              <a:rPr lang="en-GB" dirty="0" smtClean="0"/>
              <a:t>Primitive </a:t>
            </a:r>
            <a:r>
              <a:rPr lang="en-GB" dirty="0"/>
              <a:t>data types</a:t>
            </a:r>
          </a:p>
          <a:p>
            <a:pPr lvl="1"/>
            <a:r>
              <a:rPr lang="en-GB" dirty="0"/>
              <a:t>Strings</a:t>
            </a:r>
          </a:p>
          <a:p>
            <a:endParaRPr lang="en-GB" dirty="0" smtClean="0"/>
          </a:p>
          <a:p>
            <a:r>
              <a:rPr lang="en-GB" dirty="0" smtClean="0"/>
              <a:t>Streams simply pass on data, or manipulate/transform the data into different types of data. </a:t>
            </a:r>
          </a:p>
          <a:p>
            <a:r>
              <a:rPr lang="en-GB" dirty="0" smtClean="0"/>
              <a:t>E.g. you could read in bytes from a file but then process it as a String, then write it back as bytes.</a:t>
            </a:r>
            <a:endParaRPr lang="en-GB" dirty="0"/>
          </a:p>
        </p:txBody>
      </p:sp>
      <p:sp>
        <p:nvSpPr>
          <p:cNvPr id="4" name="Title 3"/>
          <p:cNvSpPr>
            <a:spLocks noGrp="1"/>
          </p:cNvSpPr>
          <p:nvPr>
            <p:ph type="title"/>
          </p:nvPr>
        </p:nvSpPr>
        <p:spPr/>
        <p:txBody>
          <a:bodyPr>
            <a:normAutofit fontScale="90000"/>
          </a:bodyPr>
          <a:lstStyle/>
          <a:p>
            <a:r>
              <a:rPr lang="en-GB" dirty="0"/>
              <a:t>j</a:t>
            </a:r>
            <a:r>
              <a:rPr lang="en-GB" dirty="0" smtClean="0"/>
              <a:t>ava.IO</a:t>
            </a:r>
            <a:endParaRPr lang="en-GB" dirty="0"/>
          </a:p>
        </p:txBody>
      </p:sp>
    </p:spTree>
    <p:extLst>
      <p:ext uri="{BB962C8B-B14F-4D97-AF65-F5344CB8AC3E}">
        <p14:creationId xmlns:p14="http://schemas.microsoft.com/office/powerpoint/2010/main" val="3262944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a:t>A developer typically uses input and output in 3 ways</a:t>
            </a:r>
          </a:p>
          <a:p>
            <a:pPr lvl="1"/>
            <a:r>
              <a:rPr lang="en-GB" dirty="0"/>
              <a:t>To interact with files and directories</a:t>
            </a:r>
          </a:p>
          <a:p>
            <a:pPr lvl="1"/>
            <a:r>
              <a:rPr lang="en-GB" dirty="0"/>
              <a:t>To read from and write to the console (Standard-in and Standard-out)</a:t>
            </a:r>
          </a:p>
          <a:p>
            <a:pPr lvl="1"/>
            <a:r>
              <a:rPr lang="en-GB" dirty="0"/>
              <a:t>Using ‘socket’ based sources to communicate with a remote system</a:t>
            </a:r>
          </a:p>
          <a:p>
            <a:r>
              <a:rPr lang="en-US" sz="1800" dirty="0"/>
              <a:t>Base class names  (you use classes that derive from these)</a:t>
            </a:r>
          </a:p>
          <a:p>
            <a:pPr lvl="1"/>
            <a:r>
              <a:rPr lang="en-US" dirty="0"/>
              <a:t>For byte streams – </a:t>
            </a:r>
            <a:r>
              <a:rPr lang="en-US" b="1" dirty="0" err="1">
                <a:latin typeface="Lucida Console" pitchFamily="49" charset="0"/>
              </a:rPr>
              <a:t>InputStream</a:t>
            </a:r>
            <a:r>
              <a:rPr lang="en-US" dirty="0"/>
              <a:t> &amp; </a:t>
            </a:r>
            <a:r>
              <a:rPr lang="en-US" b="1" dirty="0" err="1">
                <a:latin typeface="Lucida Console" pitchFamily="49" charset="0"/>
              </a:rPr>
              <a:t>OutputStream</a:t>
            </a:r>
            <a:endParaRPr lang="en-US" b="1" dirty="0">
              <a:latin typeface="Lucida Console" pitchFamily="49" charset="0"/>
            </a:endParaRPr>
          </a:p>
          <a:p>
            <a:pPr lvl="1"/>
            <a:r>
              <a:rPr lang="en-US" dirty="0"/>
              <a:t>For character streams </a:t>
            </a:r>
            <a:r>
              <a:rPr lang="en-US" b="1" dirty="0"/>
              <a:t>– </a:t>
            </a:r>
            <a:r>
              <a:rPr lang="en-US" b="1" dirty="0">
                <a:latin typeface="Lucida Console" pitchFamily="49" charset="0"/>
              </a:rPr>
              <a:t>Reader</a:t>
            </a:r>
            <a:r>
              <a:rPr lang="en-US" b="1" dirty="0"/>
              <a:t> &amp; </a:t>
            </a:r>
            <a:r>
              <a:rPr lang="en-US" b="1" dirty="0">
                <a:latin typeface="Lucida Console" pitchFamily="49" charset="0"/>
              </a:rPr>
              <a:t>Writer</a:t>
            </a:r>
          </a:p>
          <a:p>
            <a:pPr lvl="1"/>
            <a:endParaRPr lang="en-GB" dirty="0"/>
          </a:p>
        </p:txBody>
      </p:sp>
      <p:sp>
        <p:nvSpPr>
          <p:cNvPr id="3" name="Content Placeholder 2"/>
          <p:cNvSpPr>
            <a:spLocks noGrp="1"/>
          </p:cNvSpPr>
          <p:nvPr>
            <p:ph sz="quarter" idx="16"/>
          </p:nvPr>
        </p:nvSpPr>
        <p:spPr/>
        <p:txBody>
          <a:bodyPr/>
          <a:lstStyle/>
          <a:p>
            <a:r>
              <a:rPr lang="en-US" sz="1800" dirty="0"/>
              <a:t>Java supports two types of streams: character and byte.</a:t>
            </a:r>
          </a:p>
          <a:p>
            <a:pPr lvl="1"/>
            <a:r>
              <a:rPr lang="en-US" dirty="0"/>
              <a:t>‘Readers’ and ‘Writers’ handle ‘character’ data.</a:t>
            </a:r>
          </a:p>
          <a:p>
            <a:pPr lvl="1"/>
            <a:r>
              <a:rPr lang="en-US" dirty="0"/>
              <a:t>Input &amp; Output streams handle ‘byte’ data</a:t>
            </a:r>
          </a:p>
          <a:p>
            <a:pPr lvl="2"/>
            <a:r>
              <a:rPr lang="en-US" dirty="0"/>
              <a:t>Typically we say </a:t>
            </a:r>
            <a:r>
              <a:rPr lang="en-US" i="1" dirty="0"/>
              <a:t>stream </a:t>
            </a:r>
            <a:r>
              <a:rPr lang="en-US" dirty="0"/>
              <a:t>to</a:t>
            </a:r>
            <a:r>
              <a:rPr lang="en-US" i="1" dirty="0"/>
              <a:t> </a:t>
            </a:r>
            <a:r>
              <a:rPr lang="en-US" dirty="0"/>
              <a:t>refer to a byte stream.</a:t>
            </a:r>
          </a:p>
          <a:p>
            <a:pPr lvl="2"/>
            <a:r>
              <a:rPr lang="en-US" dirty="0"/>
              <a:t>Say </a:t>
            </a:r>
            <a:r>
              <a:rPr lang="en-US" i="1" dirty="0"/>
              <a:t>reader </a:t>
            </a:r>
            <a:r>
              <a:rPr lang="en-US" dirty="0"/>
              <a:t>and</a:t>
            </a:r>
            <a:r>
              <a:rPr lang="en-US" i="1" dirty="0"/>
              <a:t> writer </a:t>
            </a:r>
            <a:r>
              <a:rPr lang="en-US" dirty="0"/>
              <a:t>to refer to (Unicode) character streams.</a:t>
            </a:r>
          </a:p>
          <a:p>
            <a:endParaRPr lang="en-US" sz="1800" dirty="0"/>
          </a:p>
          <a:p>
            <a:endParaRPr lang="en-GB" sz="1800" dirty="0"/>
          </a:p>
          <a:p>
            <a:endParaRPr lang="en-GB" sz="1800" dirty="0"/>
          </a:p>
        </p:txBody>
      </p:sp>
      <p:sp>
        <p:nvSpPr>
          <p:cNvPr id="4" name="Title 3"/>
          <p:cNvSpPr>
            <a:spLocks noGrp="1"/>
          </p:cNvSpPr>
          <p:nvPr>
            <p:ph type="title"/>
          </p:nvPr>
        </p:nvSpPr>
        <p:spPr/>
        <p:txBody>
          <a:bodyPr>
            <a:normAutofit fontScale="90000"/>
          </a:bodyPr>
          <a:lstStyle/>
          <a:p>
            <a:r>
              <a:rPr lang="en-GB" dirty="0" smtClean="0"/>
              <a:t>The two main categories of data streams</a:t>
            </a:r>
            <a:endParaRPr lang="en-GB" dirty="0"/>
          </a:p>
        </p:txBody>
      </p:sp>
    </p:spTree>
    <p:extLst>
      <p:ext uri="{BB962C8B-B14F-4D97-AF65-F5344CB8AC3E}">
        <p14:creationId xmlns:p14="http://schemas.microsoft.com/office/powerpoint/2010/main" val="240209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929600"/>
            <a:ext cx="3421763" cy="4546800"/>
          </a:xfrm>
        </p:spPr>
        <p:txBody>
          <a:bodyPr/>
          <a:lstStyle/>
          <a:p>
            <a:r>
              <a:rPr lang="en-GB" dirty="0"/>
              <a:t>This simple example copies the contents of one file to another file just using a byte array 128 at a </a:t>
            </a:r>
            <a:r>
              <a:rPr lang="en-GB" dirty="0" smtClean="0"/>
              <a:t>time.</a:t>
            </a:r>
          </a:p>
          <a:p>
            <a:r>
              <a:rPr lang="en-GB" dirty="0" smtClean="0"/>
              <a:t>Then </a:t>
            </a:r>
            <a:r>
              <a:rPr lang="en-GB" dirty="0"/>
              <a:t>the odd few at the end (assuming total length of bytes read in is not an exact multiple of 128</a:t>
            </a:r>
            <a:r>
              <a:rPr lang="en-GB" dirty="0" smtClean="0"/>
              <a:t>).</a:t>
            </a:r>
          </a:p>
          <a:p>
            <a:endParaRPr lang="en-GB" dirty="0"/>
          </a:p>
          <a:p>
            <a:r>
              <a:rPr lang="en-GB" b="1" i="1" dirty="0" smtClean="0"/>
              <a:t>import java.io.*;</a:t>
            </a:r>
            <a:endParaRPr lang="en-GB" b="1" i="1" dirty="0"/>
          </a:p>
          <a:p>
            <a:endParaRPr lang="en-GB" dirty="0"/>
          </a:p>
          <a:p>
            <a:endParaRPr lang="en-GB" dirty="0"/>
          </a:p>
        </p:txBody>
      </p:sp>
      <p:sp>
        <p:nvSpPr>
          <p:cNvPr id="4" name="Title 3"/>
          <p:cNvSpPr>
            <a:spLocks noGrp="1"/>
          </p:cNvSpPr>
          <p:nvPr>
            <p:ph type="title"/>
          </p:nvPr>
        </p:nvSpPr>
        <p:spPr/>
        <p:txBody>
          <a:bodyPr>
            <a:normAutofit fontScale="90000"/>
          </a:bodyPr>
          <a:lstStyle/>
          <a:p>
            <a:r>
              <a:rPr lang="en-GB" dirty="0" smtClean="0"/>
              <a:t>Byte Stream - Example</a:t>
            </a:r>
            <a:endParaRPr lang="en-GB" dirty="0"/>
          </a:p>
        </p:txBody>
      </p:sp>
      <p:sp>
        <p:nvSpPr>
          <p:cNvPr id="7" name="Rectangle 4"/>
          <p:cNvSpPr>
            <a:spLocks noChangeArrowheads="1"/>
          </p:cNvSpPr>
          <p:nvPr/>
        </p:nvSpPr>
        <p:spPr bwMode="auto">
          <a:xfrm>
            <a:off x="3835763" y="1929600"/>
            <a:ext cx="7984935" cy="3888244"/>
          </a:xfrm>
          <a:prstGeom prst="rect">
            <a:avLst/>
          </a:prstGeom>
          <a:solidFill>
            <a:schemeClr val="bg1">
              <a:lumMod val="95000"/>
            </a:schemeClr>
          </a:solidFill>
          <a:ln w="12700">
            <a:noFill/>
            <a:miter lim="800000"/>
            <a:headEnd/>
            <a:tailEnd/>
          </a:ln>
          <a:effectLst>
            <a:outerShdw dist="107763" dir="2700000" algn="ctr" rotWithShape="0">
              <a:srgbClr val="AAAAAA">
                <a:alpha val="50000"/>
              </a:srgbClr>
            </a:outerShdw>
          </a:effectLst>
        </p:spPr>
        <p:txBody>
          <a:bodyPr wrap="square" lIns="95250" tIns="50800" rIns="95250" bIns="50800">
            <a:spAutoFit/>
          </a:bodyPr>
          <a:lstStyle/>
          <a:p>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copy(String </a:t>
            </a:r>
            <a:r>
              <a:rPr lang="en-GB" sz="1600" b="1" dirty="0">
                <a:solidFill>
                  <a:srgbClr val="6A3E3E"/>
                </a:solidFill>
                <a:latin typeface="Courier New" panose="02070309020205020404" pitchFamily="49" charset="0"/>
              </a:rPr>
              <a:t>inFile</a:t>
            </a:r>
            <a:r>
              <a:rPr lang="en-GB" sz="1600" b="1" dirty="0">
                <a:solidFill>
                  <a:srgbClr val="000000"/>
                </a:solidFill>
                <a:latin typeface="Courier New" panose="02070309020205020404" pitchFamily="49" charset="0"/>
              </a:rPr>
              <a:t>, String </a:t>
            </a:r>
            <a:r>
              <a:rPr lang="en-GB" sz="1600" b="1" dirty="0">
                <a:solidFill>
                  <a:srgbClr val="6A3E3E"/>
                </a:solidFill>
                <a:latin typeface="Courier New" panose="02070309020205020404" pitchFamily="49" charset="0"/>
              </a:rPr>
              <a:t>outFile</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IOException {</a:t>
            </a:r>
          </a:p>
          <a:p>
            <a:pPr lvl="1"/>
            <a:r>
              <a:rPr lang="en-GB" sz="1600" b="1" dirty="0">
                <a:solidFill>
                  <a:srgbClr val="7F0055"/>
                </a:solidFill>
                <a:latin typeface="Courier New" panose="02070309020205020404" pitchFamily="49" charset="0"/>
              </a:rPr>
              <a:t>byte</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bytes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byte</a:t>
            </a:r>
            <a:r>
              <a:rPr lang="en-GB" sz="1600" b="1" dirty="0">
                <a:solidFill>
                  <a:srgbClr val="000000"/>
                </a:solidFill>
                <a:latin typeface="Courier New" panose="02070309020205020404" pitchFamily="49" charset="0"/>
              </a:rPr>
              <a:t>[128]; </a:t>
            </a:r>
          </a:p>
          <a:p>
            <a:pPr lvl="1"/>
            <a:r>
              <a:rPr lang="en-GB" sz="1600" b="1" dirty="0">
                <a:solidFill>
                  <a:srgbClr val="000000"/>
                </a:solidFill>
                <a:latin typeface="Courier New" panose="02070309020205020404" pitchFamily="49" charset="0"/>
              </a:rPr>
              <a:t>FileInputStream </a:t>
            </a:r>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FileInputStream(</a:t>
            </a:r>
            <a:r>
              <a:rPr lang="en-GB" sz="1600" b="1" dirty="0">
                <a:solidFill>
                  <a:srgbClr val="6A3E3E"/>
                </a:solidFill>
                <a:latin typeface="Courier New" panose="02070309020205020404" pitchFamily="49" charset="0"/>
              </a:rPr>
              <a:t>inFile</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FileOutputStream </a:t>
            </a:r>
            <a:r>
              <a:rPr lang="en-GB" sz="1600" b="1" dirty="0">
                <a:solidFill>
                  <a:srgbClr val="6A3E3E"/>
                </a:solidFill>
                <a:highlight>
                  <a:srgbClr val="F0D8A8"/>
                </a:highlight>
                <a:latin typeface="Courier New" panose="02070309020205020404" pitchFamily="49" charset="0"/>
              </a:rPr>
              <a:t>fos</a:t>
            </a:r>
            <a:r>
              <a:rPr lang="en-GB" sz="1600" b="1" dirty="0">
                <a:solidFill>
                  <a:srgbClr val="000000"/>
                </a:solidFill>
                <a:highlight>
                  <a:srgbClr val="F0D8A8"/>
                </a:highlight>
                <a:latin typeface="Courier New" panose="02070309020205020404" pitchFamily="49" charset="0"/>
              </a:rPr>
              <a:t> = </a:t>
            </a:r>
            <a:r>
              <a:rPr lang="en-GB" sz="1600" b="1" dirty="0">
                <a:solidFill>
                  <a:srgbClr val="7F0055"/>
                </a:solidFill>
                <a:highlight>
                  <a:srgbClr val="F0D8A8"/>
                </a:highlight>
                <a:latin typeface="Courier New" panose="02070309020205020404" pitchFamily="49" charset="0"/>
              </a:rPr>
              <a:t>new</a:t>
            </a:r>
            <a:r>
              <a:rPr lang="en-GB" sz="1600" b="1" dirty="0">
                <a:solidFill>
                  <a:srgbClr val="000000"/>
                </a:solidFill>
                <a:highlight>
                  <a:srgbClr val="F0D8A8"/>
                </a:highlight>
                <a:latin typeface="Courier New" panose="02070309020205020404" pitchFamily="49" charset="0"/>
              </a:rPr>
              <a:t> FileOutputStream(</a:t>
            </a:r>
            <a:r>
              <a:rPr lang="en-GB" sz="1600" b="1" dirty="0">
                <a:solidFill>
                  <a:srgbClr val="6A3E3E"/>
                </a:solidFill>
                <a:highlight>
                  <a:srgbClr val="F0D8A8"/>
                </a:highlight>
                <a:latin typeface="Courier New" panose="02070309020205020404" pitchFamily="49" charset="0"/>
              </a:rPr>
              <a:t>outFile</a:t>
            </a:r>
            <a:r>
              <a:rPr lang="en-GB" sz="1600" b="1" dirty="0">
                <a:solidFill>
                  <a:srgbClr val="000000"/>
                </a:solidFill>
                <a:highlight>
                  <a:srgbClr val="F0D8A8"/>
                </a:highlight>
                <a:latin typeface="Courier New" panose="02070309020205020404" pitchFamily="49" charset="0"/>
              </a:rPr>
              <a:t>);</a:t>
            </a:r>
          </a:p>
          <a:p>
            <a:pPr lvl="1"/>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count</a:t>
            </a:r>
            <a:r>
              <a:rPr lang="en-GB" sz="1600" b="1" dirty="0">
                <a:solidFill>
                  <a:srgbClr val="000000"/>
                </a:solidFill>
                <a:latin typeface="Courier New" panose="02070309020205020404" pitchFamily="49" charset="0"/>
              </a:rPr>
              <a:t> = 0,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 = 0;</a:t>
            </a:r>
          </a:p>
          <a:p>
            <a:pPr lvl="1"/>
            <a:r>
              <a:rPr lang="en-GB" sz="1600" b="1" dirty="0">
                <a:solidFill>
                  <a:srgbClr val="7F0055"/>
                </a:solidFill>
                <a:latin typeface="Courier New" panose="02070309020205020404" pitchFamily="49" charset="0"/>
              </a:rPr>
              <a:t>while</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 = </a:t>
            </a:r>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.read(</a:t>
            </a:r>
            <a:r>
              <a:rPr lang="en-GB" sz="1600" b="1" dirty="0">
                <a:solidFill>
                  <a:srgbClr val="6A3E3E"/>
                </a:solidFill>
                <a:latin typeface="Courier New" panose="02070309020205020404" pitchFamily="49" charset="0"/>
              </a:rPr>
              <a:t>bytes</a:t>
            </a:r>
            <a:r>
              <a:rPr lang="en-GB" sz="1600" b="1" dirty="0">
                <a:solidFill>
                  <a:srgbClr val="000000"/>
                </a:solidFill>
                <a:latin typeface="Courier New" panose="02070309020205020404" pitchFamily="49" charset="0"/>
              </a:rPr>
              <a:t>)) != -1) {</a:t>
            </a:r>
          </a:p>
          <a:p>
            <a:pPr lvl="2"/>
            <a:r>
              <a:rPr lang="en-GB" sz="1600" b="1" dirty="0">
                <a:solidFill>
                  <a:srgbClr val="6A3E3E"/>
                </a:solidFill>
                <a:highlight>
                  <a:srgbClr val="D4D4D4"/>
                </a:highlight>
                <a:latin typeface="Courier New" panose="02070309020205020404" pitchFamily="49" charset="0"/>
              </a:rPr>
              <a:t>fos</a:t>
            </a:r>
            <a:r>
              <a:rPr lang="en-GB" sz="1600" b="1" dirty="0">
                <a:solidFill>
                  <a:srgbClr val="000000"/>
                </a:solidFill>
                <a:highlight>
                  <a:srgbClr val="D4D4D4"/>
                </a:highlight>
                <a:latin typeface="Courier New" panose="02070309020205020404" pitchFamily="49" charset="0"/>
              </a:rPr>
              <a:t>.write(b, 0, </a:t>
            </a:r>
            <a:r>
              <a:rPr lang="en-GB" sz="1600" b="1" dirty="0">
                <a:solidFill>
                  <a:srgbClr val="6A3E3E"/>
                </a:solidFill>
                <a:highlight>
                  <a:srgbClr val="D4D4D4"/>
                </a:highlight>
                <a:latin typeface="Courier New" panose="02070309020205020404" pitchFamily="49" charset="0"/>
              </a:rPr>
              <a:t>read</a:t>
            </a:r>
            <a:r>
              <a:rPr lang="en-GB" sz="1600" b="1" dirty="0">
                <a:solidFill>
                  <a:srgbClr val="000000"/>
                </a:solidFill>
                <a:highlight>
                  <a:srgbClr val="D4D4D4"/>
                </a:highlight>
                <a:latin typeface="Courier New" panose="02070309020205020404" pitchFamily="49" charset="0"/>
              </a:rPr>
              <a:t>); </a:t>
            </a:r>
            <a:r>
              <a:rPr lang="en-GB" sz="1600" b="1" dirty="0">
                <a:solidFill>
                  <a:srgbClr val="3F7F5F"/>
                </a:solidFill>
                <a:highlight>
                  <a:srgbClr val="D4D4D4"/>
                </a:highlight>
                <a:latin typeface="Courier New" panose="02070309020205020404" pitchFamily="49" charset="0"/>
              </a:rPr>
              <a:t>// mainly 128 at a time</a:t>
            </a:r>
          </a:p>
          <a:p>
            <a:pPr lvl="2"/>
            <a:r>
              <a:rPr lang="en-GB" sz="1600" b="1" dirty="0">
                <a:solidFill>
                  <a:srgbClr val="6A3E3E"/>
                </a:solidFill>
                <a:latin typeface="Courier New" panose="02070309020205020404" pitchFamily="49" charset="0"/>
              </a:rPr>
              <a:t>count</a:t>
            </a:r>
            <a:r>
              <a:rPr lang="en-GB" sz="1600" b="1" dirty="0">
                <a:solidFill>
                  <a:srgbClr val="000000"/>
                </a:solidFill>
                <a:latin typeface="Courier New" panose="02070309020205020404" pitchFamily="49" charset="0"/>
              </a:rPr>
              <a:t> +=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.printf(</a:t>
            </a:r>
            <a:r>
              <a:rPr lang="en-GB" sz="1600" b="1" i="1" dirty="0">
                <a:solidFill>
                  <a:srgbClr val="2A00FF"/>
                </a:solidFill>
                <a:latin typeface="Courier New" panose="02070309020205020404" pitchFamily="49" charset="0"/>
              </a:rPr>
              <a:t>"Wrote: %d bytes\n "</a:t>
            </a:r>
            <a:r>
              <a:rPr lang="en-GB" sz="1600" b="1" i="1" dirty="0">
                <a:solidFill>
                  <a:srgbClr val="000000"/>
                </a:solidFill>
                <a:latin typeface="Courier New" panose="02070309020205020404" pitchFamily="49" charset="0"/>
              </a:rPr>
              <a:t>, </a:t>
            </a:r>
            <a:r>
              <a:rPr lang="en-GB" sz="1600" b="1" i="1" dirty="0">
                <a:solidFill>
                  <a:srgbClr val="6A3E3E"/>
                </a:solidFill>
                <a:latin typeface="Courier New" panose="02070309020205020404" pitchFamily="49" charset="0"/>
              </a:rPr>
              <a:t>count</a:t>
            </a:r>
            <a:r>
              <a:rPr lang="en-GB" sz="1600" b="1" i="1" dirty="0">
                <a:solidFill>
                  <a:srgbClr val="000000"/>
                </a:solidFill>
                <a:latin typeface="Courier New" panose="02070309020205020404" pitchFamily="49" charset="0"/>
              </a:rPr>
              <a:t>);</a:t>
            </a:r>
          </a:p>
          <a:p>
            <a:pPr lvl="1"/>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.close();</a:t>
            </a:r>
          </a:p>
          <a:p>
            <a:pPr lvl="1"/>
            <a:r>
              <a:rPr lang="en-GB" sz="1600" b="1" dirty="0">
                <a:solidFill>
                  <a:srgbClr val="6A3E3E"/>
                </a:solidFill>
                <a:highlight>
                  <a:srgbClr val="D4D4D4"/>
                </a:highlight>
                <a:latin typeface="Courier New" panose="02070309020205020404" pitchFamily="49" charset="0"/>
              </a:rPr>
              <a:t>fos</a:t>
            </a:r>
            <a:r>
              <a:rPr lang="en-GB" sz="1600" b="1" dirty="0">
                <a:solidFill>
                  <a:srgbClr val="000000"/>
                </a:solidFill>
                <a:highlight>
                  <a:srgbClr val="D4D4D4"/>
                </a:highlight>
                <a:latin typeface="Courier New" panose="02070309020205020404" pitchFamily="49" charset="0"/>
              </a:rPr>
              <a:t>.close();</a:t>
            </a:r>
          </a:p>
          <a:p>
            <a:pPr lvl="1"/>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a:t>
            </a:r>
            <a:endParaRPr lang="en-US" sz="1600" b="1" kern="0" dirty="0">
              <a:solidFill>
                <a:srgbClr val="000000"/>
              </a:solidFill>
              <a:latin typeface="Lucida Console" pitchFamily="49" charset="0"/>
              <a:cs typeface="Courier New" pitchFamily="49" charset="0"/>
            </a:endParaRPr>
          </a:p>
        </p:txBody>
      </p:sp>
    </p:spTree>
    <p:extLst>
      <p:ext uri="{BB962C8B-B14F-4D97-AF65-F5344CB8AC3E}">
        <p14:creationId xmlns:p14="http://schemas.microsoft.com/office/powerpoint/2010/main" val="22084263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929600"/>
            <a:ext cx="3077345" cy="4546800"/>
          </a:xfrm>
        </p:spPr>
        <p:txBody>
          <a:bodyPr/>
          <a:lstStyle/>
          <a:p>
            <a:r>
              <a:rPr lang="en-GB" dirty="0"/>
              <a:t>BufferedReader chained to a FileReader but notice the read requests issued to the high level BufferedReader, mirrored by the BufferedWriter using the FileWriter.</a:t>
            </a:r>
          </a:p>
          <a:p>
            <a:endParaRPr lang="en-GB" dirty="0"/>
          </a:p>
        </p:txBody>
      </p:sp>
      <p:sp>
        <p:nvSpPr>
          <p:cNvPr id="4" name="Title 3"/>
          <p:cNvSpPr>
            <a:spLocks noGrp="1"/>
          </p:cNvSpPr>
          <p:nvPr>
            <p:ph type="title"/>
          </p:nvPr>
        </p:nvSpPr>
        <p:spPr/>
        <p:txBody>
          <a:bodyPr>
            <a:normAutofit fontScale="90000"/>
          </a:bodyPr>
          <a:lstStyle/>
          <a:p>
            <a:r>
              <a:rPr lang="en-GB" dirty="0" smtClean="0"/>
              <a:t>Buffered Reader - Example</a:t>
            </a:r>
            <a:endParaRPr lang="en-GB" dirty="0"/>
          </a:p>
        </p:txBody>
      </p:sp>
      <p:sp>
        <p:nvSpPr>
          <p:cNvPr id="7" name="Rectangle 6"/>
          <p:cNvSpPr>
            <a:spLocks noChangeArrowheads="1"/>
          </p:cNvSpPr>
          <p:nvPr/>
        </p:nvSpPr>
        <p:spPr bwMode="auto">
          <a:xfrm>
            <a:off x="3491345" y="1929600"/>
            <a:ext cx="8476342" cy="3980577"/>
          </a:xfrm>
          <a:prstGeom prst="rect">
            <a:avLst/>
          </a:prstGeom>
          <a:solidFill>
            <a:schemeClr val="bg1">
              <a:lumMod val="95000"/>
            </a:schemeClr>
          </a:solidFill>
          <a:ln w="12700">
            <a:noFill/>
            <a:miter lim="800000"/>
            <a:headEnd/>
            <a:tailEnd/>
          </a:ln>
          <a:effectLst>
            <a:outerShdw dist="107763" dir="2700000" algn="ctr" rotWithShape="0">
              <a:srgbClr val="AAAAAA">
                <a:alpha val="50000"/>
              </a:srgbClr>
            </a:outerShdw>
          </a:effectLst>
        </p:spPr>
        <p:txBody>
          <a:bodyPr wrap="square" lIns="95250" tIns="50800" rIns="95250" bIns="50800">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static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bufferedcopy(String </a:t>
            </a:r>
            <a:r>
              <a:rPr lang="en-GB" b="1" dirty="0">
                <a:solidFill>
                  <a:srgbClr val="6A3E3E"/>
                </a:solidFill>
                <a:latin typeface="Courier New" panose="02070309020205020404" pitchFamily="49" charset="0"/>
              </a:rPr>
              <a:t>inFile</a:t>
            </a:r>
            <a:r>
              <a:rPr lang="en-GB" b="1" dirty="0">
                <a:solidFill>
                  <a:srgbClr val="000000"/>
                </a:solidFill>
                <a:latin typeface="Courier New" panose="02070309020205020404" pitchFamily="49" charset="0"/>
              </a:rPr>
              <a:t>, String </a:t>
            </a:r>
            <a:r>
              <a:rPr lang="en-GB" b="1" dirty="0">
                <a:solidFill>
                  <a:srgbClr val="6A3E3E"/>
                </a:solidFill>
                <a:latin typeface="Courier New" panose="02070309020205020404" pitchFamily="49" charset="0"/>
              </a:rPr>
              <a:t>outFile</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throws</a:t>
            </a:r>
            <a:r>
              <a:rPr lang="en-GB" b="1" dirty="0">
                <a:solidFill>
                  <a:srgbClr val="000000"/>
                </a:solidFill>
                <a:latin typeface="Courier New" panose="02070309020205020404" pitchFamily="49" charset="0"/>
              </a:rPr>
              <a:t> IOException</a:t>
            </a:r>
          </a:p>
          <a:p>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BufferedReader </a:t>
            </a:r>
            <a:r>
              <a:rPr lang="en-GB" b="1" dirty="0">
                <a:solidFill>
                  <a:srgbClr val="6A3E3E"/>
                </a:solidFill>
                <a:latin typeface="Courier New" panose="02070309020205020404" pitchFamily="49" charset="0"/>
              </a:rPr>
              <a:t>bfrIn</a:t>
            </a:r>
            <a:r>
              <a:rPr lang="en-GB" b="1" dirty="0">
                <a:solidFill>
                  <a:srgbClr val="000000"/>
                </a:solidFill>
                <a:latin typeface="Courier New" panose="02070309020205020404" pitchFamily="49" charset="0"/>
              </a:rPr>
              <a:t> = </a:t>
            </a:r>
            <a:r>
              <a:rPr lang="en-GB" b="1" dirty="0">
                <a:solidFill>
                  <a:srgbClr val="7F0055"/>
                </a:solidFill>
                <a:latin typeface="Courier New" panose="02070309020205020404" pitchFamily="49" charset="0"/>
              </a:rPr>
              <a:t>new</a:t>
            </a:r>
            <a:r>
              <a:rPr lang="en-GB" b="1" dirty="0">
                <a:solidFill>
                  <a:srgbClr val="000000"/>
                </a:solidFill>
                <a:latin typeface="Courier New" panose="02070309020205020404" pitchFamily="49" charset="0"/>
              </a:rPr>
              <a:t> BufferedReader(</a:t>
            </a:r>
            <a:r>
              <a:rPr lang="en-GB" b="1" dirty="0">
                <a:solidFill>
                  <a:srgbClr val="7F0055"/>
                </a:solidFill>
                <a:latin typeface="Courier New" panose="02070309020205020404" pitchFamily="49" charset="0"/>
              </a:rPr>
              <a:t>new</a:t>
            </a:r>
            <a:r>
              <a:rPr lang="en-GB" b="1" dirty="0">
                <a:solidFill>
                  <a:srgbClr val="000000"/>
                </a:solidFill>
                <a:latin typeface="Courier New" panose="02070309020205020404" pitchFamily="49" charset="0"/>
              </a:rPr>
              <a:t> FileReader(</a:t>
            </a:r>
            <a:r>
              <a:rPr lang="en-GB" b="1" dirty="0">
                <a:solidFill>
                  <a:srgbClr val="6A3E3E"/>
                </a:solidFill>
                <a:latin typeface="Courier New" panose="02070309020205020404" pitchFamily="49" charset="0"/>
              </a:rPr>
              <a:t>inFile</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BufferedWriter </a:t>
            </a:r>
            <a:r>
              <a:rPr lang="en-GB" b="1" dirty="0">
                <a:solidFill>
                  <a:srgbClr val="6A3E3E"/>
                </a:solidFill>
                <a:latin typeface="Courier New" panose="02070309020205020404" pitchFamily="49" charset="0"/>
              </a:rPr>
              <a:t>bfwOut</a:t>
            </a:r>
            <a:r>
              <a:rPr lang="en-GB" b="1" dirty="0">
                <a:solidFill>
                  <a:srgbClr val="000000"/>
                </a:solidFill>
                <a:latin typeface="Courier New" panose="02070309020205020404" pitchFamily="49" charset="0"/>
              </a:rPr>
              <a:t> = </a:t>
            </a:r>
            <a:r>
              <a:rPr lang="en-GB" b="1" dirty="0">
                <a:solidFill>
                  <a:srgbClr val="7F0055"/>
                </a:solidFill>
                <a:latin typeface="Courier New" panose="02070309020205020404" pitchFamily="49" charset="0"/>
              </a:rPr>
              <a:t>new</a:t>
            </a:r>
            <a:r>
              <a:rPr lang="en-GB" b="1" dirty="0">
                <a:solidFill>
                  <a:srgbClr val="000000"/>
                </a:solidFill>
                <a:latin typeface="Courier New" panose="02070309020205020404" pitchFamily="49" charset="0"/>
              </a:rPr>
              <a:t> BufferedWriter(</a:t>
            </a:r>
            <a:r>
              <a:rPr lang="en-GB" b="1" dirty="0">
                <a:solidFill>
                  <a:srgbClr val="7F0055"/>
                </a:solidFill>
                <a:latin typeface="Courier New" panose="02070309020205020404" pitchFamily="49" charset="0"/>
              </a:rPr>
              <a:t>new</a:t>
            </a:r>
            <a:r>
              <a:rPr lang="en-GB" b="1" dirty="0">
                <a:solidFill>
                  <a:srgbClr val="000000"/>
                </a:solidFill>
                <a:latin typeface="Courier New" panose="02070309020205020404" pitchFamily="49" charset="0"/>
              </a:rPr>
              <a:t> FileWriter(</a:t>
            </a:r>
            <a:r>
              <a:rPr lang="en-GB" b="1" dirty="0">
                <a:solidFill>
                  <a:srgbClr val="6A3E3E"/>
                </a:solidFill>
                <a:latin typeface="Courier New" panose="02070309020205020404" pitchFamily="49" charset="0"/>
              </a:rPr>
              <a:t>outFile</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String </a:t>
            </a:r>
            <a:r>
              <a:rPr lang="en-GB" b="1" dirty="0">
                <a:solidFill>
                  <a:srgbClr val="6A3E3E"/>
                </a:solidFill>
                <a:latin typeface="Courier New" panose="02070309020205020404" pitchFamily="49" charset="0"/>
              </a:rPr>
              <a:t>line</a:t>
            </a:r>
            <a:r>
              <a:rPr lang="en-GB" b="1" dirty="0">
                <a:solidFill>
                  <a:srgbClr val="000000"/>
                </a:solidFill>
                <a:latin typeface="Courier New" panose="02070309020205020404" pitchFamily="49" charset="0"/>
              </a:rPr>
              <a:t> = </a:t>
            </a:r>
            <a:r>
              <a:rPr lang="en-GB" b="1" dirty="0">
                <a:solidFill>
                  <a:srgbClr val="2A00FF"/>
                </a:solidFill>
                <a:latin typeface="Courier New" panose="02070309020205020404" pitchFamily="49" charset="0"/>
              </a:rPr>
              <a:t>""</a:t>
            </a:r>
            <a:r>
              <a:rPr lang="en-GB" b="1"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while</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line</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bfrIn</a:t>
            </a:r>
            <a:r>
              <a:rPr lang="en-GB" b="1" dirty="0">
                <a:solidFill>
                  <a:srgbClr val="000000"/>
                </a:solidFill>
                <a:latin typeface="Courier New" panose="02070309020205020404" pitchFamily="49" charset="0"/>
              </a:rPr>
              <a:t>.readLine()) != </a:t>
            </a:r>
            <a:r>
              <a:rPr lang="en-GB" b="1" dirty="0">
                <a:solidFill>
                  <a:srgbClr val="7F0055"/>
                </a:solidFill>
                <a:latin typeface="Courier New" panose="02070309020205020404" pitchFamily="49" charset="0"/>
              </a:rPr>
              <a:t>null</a:t>
            </a:r>
            <a:r>
              <a:rPr lang="en-GB" b="1" dirty="0">
                <a:solidFill>
                  <a:srgbClr val="000000"/>
                </a:solidFill>
                <a:latin typeface="Courier New" panose="02070309020205020404" pitchFamily="49" charset="0"/>
              </a:rPr>
              <a:t>) {</a:t>
            </a:r>
          </a:p>
          <a:p>
            <a:pPr lvl="1"/>
            <a:r>
              <a:rPr lang="en-GB" b="1" dirty="0">
                <a:solidFill>
                  <a:srgbClr val="6A3E3E"/>
                </a:solidFill>
                <a:latin typeface="Courier New" panose="02070309020205020404" pitchFamily="49" charset="0"/>
              </a:rPr>
              <a:t>	bfwOut</a:t>
            </a:r>
            <a:r>
              <a:rPr lang="en-GB" b="1" dirty="0">
                <a:solidFill>
                  <a:srgbClr val="000000"/>
                </a:solidFill>
                <a:latin typeface="Courier New" panose="02070309020205020404" pitchFamily="49" charset="0"/>
              </a:rPr>
              <a:t>.write(</a:t>
            </a:r>
            <a:r>
              <a:rPr lang="en-GB" b="1" dirty="0">
                <a:solidFill>
                  <a:srgbClr val="6A3E3E"/>
                </a:solidFill>
                <a:latin typeface="Courier New" panose="02070309020205020404" pitchFamily="49" charset="0"/>
              </a:rPr>
              <a:t>line</a:t>
            </a:r>
            <a:r>
              <a:rPr lang="en-GB" b="1" dirty="0">
                <a:solidFill>
                  <a:srgbClr val="000000"/>
                </a:solidFill>
                <a:latin typeface="Courier New" panose="02070309020205020404" pitchFamily="49" charset="0"/>
              </a:rPr>
              <a:t> + </a:t>
            </a:r>
            <a:r>
              <a:rPr lang="en-GB" b="1" dirty="0">
                <a:solidFill>
                  <a:srgbClr val="2A00FF"/>
                </a:solidFill>
                <a:latin typeface="Courier New" panose="02070309020205020404" pitchFamily="49" charset="0"/>
              </a:rPr>
              <a:t>"\n"</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a:t>
            </a:r>
          </a:p>
          <a:p>
            <a:pPr lvl="1"/>
            <a:r>
              <a:rPr lang="en-GB" b="1" dirty="0">
                <a:solidFill>
                  <a:srgbClr val="6A3E3E"/>
                </a:solidFill>
                <a:latin typeface="Courier New" panose="02070309020205020404" pitchFamily="49" charset="0"/>
              </a:rPr>
              <a:t>bfrIn</a:t>
            </a:r>
            <a:r>
              <a:rPr lang="en-GB" b="1" dirty="0">
                <a:solidFill>
                  <a:srgbClr val="000000"/>
                </a:solidFill>
                <a:latin typeface="Courier New" panose="02070309020205020404" pitchFamily="49" charset="0"/>
              </a:rPr>
              <a:t>.close();</a:t>
            </a:r>
          </a:p>
          <a:p>
            <a:pPr lvl="1"/>
            <a:r>
              <a:rPr lang="en-GB" b="1" dirty="0">
                <a:solidFill>
                  <a:srgbClr val="6A3E3E"/>
                </a:solidFill>
                <a:latin typeface="Courier New" panose="02070309020205020404" pitchFamily="49" charset="0"/>
              </a:rPr>
              <a:t>bfwOut</a:t>
            </a:r>
            <a:r>
              <a:rPr lang="en-GB" b="1" dirty="0">
                <a:solidFill>
                  <a:srgbClr val="000000"/>
                </a:solidFill>
                <a:latin typeface="Courier New" panose="02070309020205020404" pitchFamily="49" charset="0"/>
              </a:rPr>
              <a:t>.close();</a:t>
            </a:r>
          </a:p>
          <a:p>
            <a:r>
              <a:rPr lang="en-GB" b="1" dirty="0">
                <a:solidFill>
                  <a:srgbClr val="000000"/>
                </a:solidFill>
                <a:latin typeface="Courier New" panose="02070309020205020404" pitchFamily="49" charset="0"/>
              </a:rPr>
              <a:t>}</a:t>
            </a:r>
            <a:endParaRPr lang="en-US" b="1" kern="0" dirty="0">
              <a:solidFill>
                <a:srgbClr val="000000"/>
              </a:solidFill>
              <a:latin typeface="Lucida Console" pitchFamily="49" charset="0"/>
              <a:cs typeface="Courier New" pitchFamily="49" charset="0"/>
            </a:endParaRPr>
          </a:p>
        </p:txBody>
      </p:sp>
    </p:spTree>
    <p:extLst>
      <p:ext uri="{BB962C8B-B14F-4D97-AF65-F5344CB8AC3E}">
        <p14:creationId xmlns:p14="http://schemas.microsoft.com/office/powerpoint/2010/main" val="3822525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JDBC API allows us to connect to SQL databases from our Java applications.</a:t>
            </a:r>
          </a:p>
          <a:p>
            <a:endParaRPr lang="en-GB" dirty="0"/>
          </a:p>
          <a:p>
            <a:r>
              <a:rPr lang="en-GB" dirty="0"/>
              <a:t>Using a JDBC driver, with the location of the database and the credentials for accessing that database we can query the database for data and perform the CRUD functions.</a:t>
            </a:r>
          </a:p>
        </p:txBody>
      </p:sp>
      <p:sp>
        <p:nvSpPr>
          <p:cNvPr id="3" name="Title 2"/>
          <p:cNvSpPr>
            <a:spLocks noGrp="1"/>
          </p:cNvSpPr>
          <p:nvPr>
            <p:ph type="title"/>
          </p:nvPr>
        </p:nvSpPr>
        <p:spPr/>
        <p:txBody>
          <a:bodyPr>
            <a:normAutofit fontScale="90000"/>
          </a:bodyPr>
          <a:lstStyle/>
          <a:p>
            <a:r>
              <a:rPr lang="en-GB" dirty="0" smtClean="0"/>
              <a:t>JDBC</a:t>
            </a:r>
            <a:endParaRPr lang="en-GB" dirty="0"/>
          </a:p>
        </p:txBody>
      </p:sp>
      <p:sp>
        <p:nvSpPr>
          <p:cNvPr id="6" name="Content Placeholder 4"/>
          <p:cNvSpPr txBox="1">
            <a:spLocks/>
          </p:cNvSpPr>
          <p:nvPr/>
        </p:nvSpPr>
        <p:spPr>
          <a:xfrm>
            <a:off x="6306023" y="1989377"/>
            <a:ext cx="5298544" cy="4388318"/>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smtClean="0">
                <a:solidFill>
                  <a:srgbClr val="7F0055"/>
                </a:solidFill>
                <a:latin typeface="Consolas"/>
              </a:rPr>
              <a:t>class</a:t>
            </a:r>
            <a:r>
              <a:rPr lang="en-GB" sz="1800" b="1" dirty="0" smtClean="0">
                <a:solidFill>
                  <a:srgbClr val="000000"/>
                </a:solidFill>
                <a:latin typeface="Consolas"/>
              </a:rPr>
              <a:t> </a:t>
            </a:r>
            <a:r>
              <a:rPr lang="en-GB" sz="1800" b="1" dirty="0" err="1" smtClean="0">
                <a:solidFill>
                  <a:srgbClr val="000000"/>
                </a:solidFill>
                <a:latin typeface="Consolas"/>
              </a:rPr>
              <a:t>JDBCExample</a:t>
            </a:r>
            <a:endParaRPr lang="en-GB" sz="1800" b="1" dirty="0" smtClean="0">
              <a:solidFill>
                <a:srgbClr val="000000"/>
              </a:solidFill>
              <a:latin typeface="Consolas"/>
            </a:endParaRPr>
          </a:p>
          <a:p>
            <a:pPr>
              <a:buClr>
                <a:srgbClr val="0A1419">
                  <a:lumMod val="90000"/>
                  <a:lumOff val="10000"/>
                </a:srgbClr>
              </a:buClr>
              <a:defRPr/>
            </a:pP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static</a:t>
            </a:r>
            <a:r>
              <a:rPr lang="en-GB" sz="1800" b="1" dirty="0" smtClean="0">
                <a:solidFill>
                  <a:srgbClr val="000000"/>
                </a:solidFill>
                <a:latin typeface="Consolas"/>
              </a:rPr>
              <a:t> </a:t>
            </a:r>
            <a:r>
              <a:rPr lang="en-GB" sz="1800" b="1" dirty="0" smtClean="0">
                <a:solidFill>
                  <a:srgbClr val="7F0055"/>
                </a:solidFill>
                <a:latin typeface="Consolas"/>
              </a:rPr>
              <a:t>final</a:t>
            </a:r>
            <a:r>
              <a:rPr lang="en-GB" sz="1800" b="1" dirty="0" smtClean="0">
                <a:solidFill>
                  <a:srgbClr val="000000"/>
                </a:solidFill>
                <a:latin typeface="Consolas"/>
              </a:rPr>
              <a:t> </a:t>
            </a:r>
            <a:r>
              <a:rPr lang="en-GB" sz="1800" b="1" dirty="0" smtClean="0">
                <a:solidFill>
                  <a:srgbClr val="000000"/>
                </a:solidFill>
                <a:highlight>
                  <a:srgbClr val="D4D4D4"/>
                </a:highlight>
                <a:latin typeface="Consolas"/>
              </a:rPr>
              <a:t>String </a:t>
            </a:r>
            <a:r>
              <a:rPr lang="en-GB" sz="1800" b="1" i="1" dirty="0" smtClean="0">
                <a:solidFill>
                  <a:srgbClr val="0000C0"/>
                </a:solidFill>
                <a:highlight>
                  <a:srgbClr val="D4D4D4"/>
                </a:highlight>
                <a:latin typeface="Consolas"/>
              </a:rPr>
              <a:t>JDBC_DRIVER</a:t>
            </a:r>
            <a:r>
              <a:rPr lang="en-GB" sz="1800" b="1" i="1" dirty="0" smtClean="0">
                <a:solidFill>
                  <a:srgbClr val="000000"/>
                </a:solidFill>
                <a:highlight>
                  <a:srgbClr val="D4D4D4"/>
                </a:highlight>
                <a:latin typeface="Consolas"/>
              </a:rPr>
              <a:t> = </a:t>
            </a:r>
            <a:br>
              <a:rPr lang="en-GB" sz="1800" b="1" i="1" dirty="0" smtClean="0">
                <a:solidFill>
                  <a:srgbClr val="000000"/>
                </a:solidFill>
                <a:highlight>
                  <a:srgbClr val="D4D4D4"/>
                </a:highlight>
                <a:latin typeface="Consolas"/>
              </a:rPr>
            </a:br>
            <a:r>
              <a:rPr lang="en-GB" sz="1800" b="1" i="1" dirty="0" smtClean="0">
                <a:solidFill>
                  <a:srgbClr val="000000"/>
                </a:solidFill>
                <a:highlight>
                  <a:srgbClr val="D4D4D4"/>
                </a:highlight>
                <a:latin typeface="Consolas"/>
              </a:rPr>
              <a:t>    </a:t>
            </a:r>
            <a:r>
              <a:rPr lang="en-GB" sz="1800" b="1" i="1" dirty="0" smtClean="0">
                <a:solidFill>
                  <a:srgbClr val="2A00FF"/>
                </a:solidFill>
                <a:highlight>
                  <a:srgbClr val="D4D4D4"/>
                </a:highlight>
                <a:latin typeface="Consolas"/>
              </a:rPr>
              <a:t>"</a:t>
            </a:r>
            <a:r>
              <a:rPr lang="en-GB" sz="1800" b="1" i="1" dirty="0" err="1" smtClean="0">
                <a:solidFill>
                  <a:srgbClr val="2A00FF"/>
                </a:solidFill>
                <a:highlight>
                  <a:srgbClr val="D4D4D4"/>
                </a:highlight>
                <a:latin typeface="Consolas"/>
              </a:rPr>
              <a:t>com.mysql.jdbc.Driver</a:t>
            </a:r>
            <a:r>
              <a:rPr lang="en-GB" sz="1800" b="1" i="1" dirty="0" smtClean="0">
                <a:solidFill>
                  <a:srgbClr val="2A00FF"/>
                </a:solidFill>
                <a:highlight>
                  <a:srgbClr val="D4D4D4"/>
                </a:highlight>
                <a:latin typeface="Consolas"/>
              </a:rPr>
              <a:t>"</a:t>
            </a:r>
            <a:r>
              <a:rPr lang="en-GB" sz="1800" b="1" i="1" dirty="0" smtClean="0">
                <a:solidFill>
                  <a:srgbClr val="000000"/>
                </a:solidFill>
                <a:highlight>
                  <a:srgbClr val="D4D4D4"/>
                </a:highlight>
                <a:latin typeface="Consolas"/>
              </a:rPr>
              <a:t>;</a:t>
            </a:r>
          </a:p>
          <a:p>
            <a:pPr>
              <a:buClr>
                <a:srgbClr val="0A1419">
                  <a:lumMod val="90000"/>
                  <a:lumOff val="10000"/>
                </a:srgbClr>
              </a:buClr>
              <a:defRPr/>
            </a:pPr>
            <a:r>
              <a:rPr lang="en-GB" sz="1800" b="1" dirty="0" smtClean="0">
                <a:solidFill>
                  <a:srgbClr val="7F0055"/>
                </a:solidFill>
                <a:latin typeface="Consolas"/>
              </a:rPr>
              <a:t>  static</a:t>
            </a:r>
            <a:r>
              <a:rPr lang="en-GB" sz="1800" b="1" dirty="0" smtClean="0">
                <a:solidFill>
                  <a:srgbClr val="000000"/>
                </a:solidFill>
                <a:latin typeface="Consolas"/>
              </a:rPr>
              <a:t> </a:t>
            </a:r>
            <a:r>
              <a:rPr lang="en-GB" sz="1800" b="1" dirty="0" smtClean="0">
                <a:solidFill>
                  <a:srgbClr val="7F0055"/>
                </a:solidFill>
                <a:latin typeface="Consolas"/>
              </a:rPr>
              <a:t>final</a:t>
            </a:r>
            <a:r>
              <a:rPr lang="en-GB" sz="1800" b="1" dirty="0" smtClean="0">
                <a:solidFill>
                  <a:srgbClr val="000000"/>
                </a:solidFill>
                <a:latin typeface="Consolas"/>
              </a:rPr>
              <a:t> </a:t>
            </a:r>
            <a:r>
              <a:rPr lang="en-GB" sz="1800" b="1" dirty="0" smtClean="0">
                <a:solidFill>
                  <a:srgbClr val="000000"/>
                </a:solidFill>
                <a:highlight>
                  <a:srgbClr val="D4D4D4"/>
                </a:highlight>
                <a:latin typeface="Consolas"/>
              </a:rPr>
              <a:t>String </a:t>
            </a:r>
            <a:r>
              <a:rPr lang="en-GB" sz="1800" b="1" i="1" dirty="0" smtClean="0">
                <a:solidFill>
                  <a:srgbClr val="0000C0"/>
                </a:solidFill>
                <a:highlight>
                  <a:srgbClr val="D4D4D4"/>
                </a:highlight>
                <a:latin typeface="Consolas"/>
              </a:rPr>
              <a:t>DB_URL</a:t>
            </a:r>
            <a:r>
              <a:rPr lang="en-GB" sz="1800" b="1" i="1" dirty="0" smtClean="0">
                <a:solidFill>
                  <a:srgbClr val="000000"/>
                </a:solidFill>
                <a:highlight>
                  <a:srgbClr val="D4D4D4"/>
                </a:highlight>
                <a:latin typeface="Consolas"/>
              </a:rPr>
              <a:t> =   </a:t>
            </a:r>
            <a:br>
              <a:rPr lang="en-GB" sz="1800" b="1" i="1" dirty="0" smtClean="0">
                <a:solidFill>
                  <a:srgbClr val="000000"/>
                </a:solidFill>
                <a:highlight>
                  <a:srgbClr val="D4D4D4"/>
                </a:highlight>
                <a:latin typeface="Consolas"/>
              </a:rPr>
            </a:br>
            <a:r>
              <a:rPr lang="en-GB" sz="1800" b="1" i="1" dirty="0" smtClean="0">
                <a:solidFill>
                  <a:srgbClr val="000000"/>
                </a:solidFill>
                <a:highlight>
                  <a:srgbClr val="D4D4D4"/>
                </a:highlight>
                <a:latin typeface="Consolas"/>
              </a:rPr>
              <a:t>    </a:t>
            </a:r>
            <a:r>
              <a:rPr lang="en-GB" sz="1800" b="1" i="1" dirty="0" smtClean="0">
                <a:solidFill>
                  <a:srgbClr val="2A00FF"/>
                </a:solidFill>
                <a:highlight>
                  <a:srgbClr val="D4D4D4"/>
                </a:highlight>
                <a:latin typeface="Consolas"/>
              </a:rPr>
              <a:t>"</a:t>
            </a:r>
            <a:r>
              <a:rPr lang="en-GB" sz="1800" b="1" i="1" dirty="0" err="1" smtClean="0">
                <a:solidFill>
                  <a:srgbClr val="2A00FF"/>
                </a:solidFill>
                <a:highlight>
                  <a:srgbClr val="D4D4D4"/>
                </a:highlight>
                <a:latin typeface="Consolas"/>
              </a:rPr>
              <a:t>jdbc:mysql</a:t>
            </a:r>
            <a:r>
              <a:rPr lang="en-GB" sz="1800" b="1" i="1" dirty="0" smtClean="0">
                <a:solidFill>
                  <a:srgbClr val="2A00FF"/>
                </a:solidFill>
                <a:highlight>
                  <a:srgbClr val="D4D4D4"/>
                </a:highlight>
                <a:latin typeface="Consolas"/>
              </a:rPr>
              <a:t>://localhost/</a:t>
            </a:r>
            <a:r>
              <a:rPr lang="en-GB" sz="1800" b="1" i="1" dirty="0" err="1" smtClean="0">
                <a:solidFill>
                  <a:srgbClr val="2A00FF"/>
                </a:solidFill>
                <a:highlight>
                  <a:srgbClr val="D4D4D4"/>
                </a:highlight>
                <a:latin typeface="Consolas"/>
              </a:rPr>
              <a:t>dbexample</a:t>
            </a:r>
            <a:r>
              <a:rPr lang="en-GB" sz="1800" b="1" i="1" dirty="0" smtClean="0">
                <a:solidFill>
                  <a:srgbClr val="2A00FF"/>
                </a:solidFill>
                <a:highlight>
                  <a:srgbClr val="D4D4D4"/>
                </a:highlight>
                <a:latin typeface="Consolas"/>
              </a:rPr>
              <a:t>"</a:t>
            </a:r>
            <a:r>
              <a:rPr lang="en-GB" sz="1800" b="1" i="1" dirty="0" smtClean="0">
                <a:solidFill>
                  <a:srgbClr val="000000"/>
                </a:solidFill>
                <a:highlight>
                  <a:srgbClr val="D4D4D4"/>
                </a:highlight>
                <a:latin typeface="Consolas"/>
              </a:rPr>
              <a:t>;</a:t>
            </a:r>
          </a:p>
          <a:p>
            <a:pPr>
              <a:buClr>
                <a:srgbClr val="0A1419">
                  <a:lumMod val="90000"/>
                  <a:lumOff val="10000"/>
                </a:srgbClr>
              </a:buClr>
              <a:defRPr/>
            </a:pPr>
            <a:endParaRPr lang="en-GB" sz="1800" b="1" dirty="0" smtClean="0">
              <a:solidFill>
                <a:srgbClr val="F7F7F7">
                  <a:lumMod val="25000"/>
                </a:srgbClr>
              </a:solidFill>
              <a:latin typeface="Consolas"/>
            </a:endParaRPr>
          </a:p>
          <a:p>
            <a:pPr>
              <a:buClr>
                <a:srgbClr val="0A1419">
                  <a:lumMod val="90000"/>
                  <a:lumOff val="10000"/>
                </a:srgbClr>
              </a:buClr>
              <a:defRPr/>
            </a:pPr>
            <a:r>
              <a:rPr lang="en-GB" sz="1800" b="1" dirty="0" smtClean="0">
                <a:solidFill>
                  <a:srgbClr val="7F0055"/>
                </a:solidFill>
                <a:latin typeface="Consolas"/>
              </a:rPr>
              <a:t>  static</a:t>
            </a:r>
            <a:r>
              <a:rPr lang="en-GB" sz="1800" b="1" dirty="0" smtClean="0">
                <a:solidFill>
                  <a:srgbClr val="000000"/>
                </a:solidFill>
                <a:latin typeface="Consolas"/>
              </a:rPr>
              <a:t> </a:t>
            </a:r>
            <a:r>
              <a:rPr lang="en-GB" sz="1800" b="1" dirty="0" smtClean="0">
                <a:solidFill>
                  <a:srgbClr val="7F0055"/>
                </a:solidFill>
                <a:latin typeface="Consolas"/>
              </a:rPr>
              <a:t>final</a:t>
            </a:r>
            <a:r>
              <a:rPr lang="en-GB" sz="1800" b="1" dirty="0" smtClean="0">
                <a:solidFill>
                  <a:srgbClr val="000000"/>
                </a:solidFill>
                <a:latin typeface="Consolas"/>
              </a:rPr>
              <a:t> </a:t>
            </a:r>
            <a:r>
              <a:rPr lang="en-GB" sz="1800" b="1" dirty="0" smtClean="0">
                <a:solidFill>
                  <a:srgbClr val="000000"/>
                </a:solidFill>
                <a:highlight>
                  <a:srgbClr val="D4D4D4"/>
                </a:highlight>
                <a:latin typeface="Consolas"/>
              </a:rPr>
              <a:t>String </a:t>
            </a:r>
            <a:r>
              <a:rPr lang="en-GB" sz="1800" b="1" i="1" dirty="0" smtClean="0">
                <a:solidFill>
                  <a:srgbClr val="0000C0"/>
                </a:solidFill>
                <a:highlight>
                  <a:srgbClr val="D4D4D4"/>
                </a:highlight>
                <a:latin typeface="Consolas"/>
              </a:rPr>
              <a:t>USER</a:t>
            </a:r>
            <a:r>
              <a:rPr lang="en-GB" sz="1800" b="1" i="1" dirty="0" smtClean="0">
                <a:solidFill>
                  <a:srgbClr val="000000"/>
                </a:solidFill>
                <a:highlight>
                  <a:srgbClr val="D4D4D4"/>
                </a:highlight>
                <a:latin typeface="Consolas"/>
              </a:rPr>
              <a:t> = </a:t>
            </a:r>
            <a:r>
              <a:rPr lang="en-GB" sz="1800" b="1" i="1" dirty="0" smtClean="0">
                <a:solidFill>
                  <a:srgbClr val="2A00FF"/>
                </a:solidFill>
                <a:highlight>
                  <a:srgbClr val="D4D4D4"/>
                </a:highlight>
                <a:latin typeface="Consolas"/>
              </a:rPr>
              <a:t>"username"</a:t>
            </a:r>
            <a:r>
              <a:rPr lang="en-GB" sz="1800" b="1" i="1" dirty="0" smtClean="0">
                <a:solidFill>
                  <a:srgbClr val="000000"/>
                </a:solidFill>
                <a:highlight>
                  <a:srgbClr val="D4D4D4"/>
                </a:highlight>
                <a:latin typeface="Consolas"/>
              </a:rPr>
              <a:t>;</a:t>
            </a:r>
          </a:p>
          <a:p>
            <a:pPr>
              <a:buClr>
                <a:srgbClr val="0A1419">
                  <a:lumMod val="90000"/>
                  <a:lumOff val="10000"/>
                </a:srgbClr>
              </a:buClr>
              <a:defRPr/>
            </a:pPr>
            <a:r>
              <a:rPr lang="en-GB" sz="1800" b="1" dirty="0" smtClean="0">
                <a:solidFill>
                  <a:srgbClr val="7F0055"/>
                </a:solidFill>
                <a:latin typeface="Consolas"/>
              </a:rPr>
              <a:t>  static</a:t>
            </a:r>
            <a:r>
              <a:rPr lang="en-GB" sz="1800" b="1" dirty="0" smtClean="0">
                <a:solidFill>
                  <a:srgbClr val="000000"/>
                </a:solidFill>
                <a:latin typeface="Consolas"/>
              </a:rPr>
              <a:t> </a:t>
            </a:r>
            <a:r>
              <a:rPr lang="en-GB" sz="1800" b="1" dirty="0" smtClean="0">
                <a:solidFill>
                  <a:srgbClr val="7F0055"/>
                </a:solidFill>
                <a:latin typeface="Consolas"/>
              </a:rPr>
              <a:t>final</a:t>
            </a:r>
            <a:r>
              <a:rPr lang="en-GB" sz="1800" b="1" dirty="0" smtClean="0">
                <a:solidFill>
                  <a:srgbClr val="000000"/>
                </a:solidFill>
                <a:latin typeface="Consolas"/>
              </a:rPr>
              <a:t> </a:t>
            </a:r>
            <a:r>
              <a:rPr lang="en-GB" sz="1800" b="1" dirty="0" smtClean="0">
                <a:solidFill>
                  <a:srgbClr val="000000"/>
                </a:solidFill>
                <a:highlight>
                  <a:srgbClr val="D4D4D4"/>
                </a:highlight>
                <a:latin typeface="Consolas"/>
              </a:rPr>
              <a:t>String </a:t>
            </a:r>
            <a:r>
              <a:rPr lang="en-GB" sz="1800" b="1" i="1" dirty="0" smtClean="0">
                <a:solidFill>
                  <a:srgbClr val="0000C0"/>
                </a:solidFill>
                <a:highlight>
                  <a:srgbClr val="D4D4D4"/>
                </a:highlight>
                <a:latin typeface="Consolas"/>
              </a:rPr>
              <a:t>PASS</a:t>
            </a:r>
            <a:r>
              <a:rPr lang="en-GB" sz="1800" b="1" i="1" dirty="0" smtClean="0">
                <a:solidFill>
                  <a:srgbClr val="000000"/>
                </a:solidFill>
                <a:highlight>
                  <a:srgbClr val="D4D4D4"/>
                </a:highlight>
                <a:latin typeface="Consolas"/>
              </a:rPr>
              <a:t> = </a:t>
            </a:r>
            <a:r>
              <a:rPr lang="en-GB" sz="1800" b="1" i="1" dirty="0" smtClean="0">
                <a:solidFill>
                  <a:srgbClr val="2A00FF"/>
                </a:solidFill>
                <a:highlight>
                  <a:srgbClr val="D4D4D4"/>
                </a:highlight>
                <a:latin typeface="Consolas"/>
              </a:rPr>
              <a:t>"password"</a:t>
            </a:r>
            <a:r>
              <a:rPr lang="en-GB" sz="1800" b="1" i="1" dirty="0" smtClean="0">
                <a:solidFill>
                  <a:srgbClr val="000000"/>
                </a:solidFill>
                <a:highlight>
                  <a:srgbClr val="D4D4D4"/>
                </a:highlight>
                <a:latin typeface="Consolas"/>
              </a:rPr>
              <a:t>;</a:t>
            </a:r>
            <a:endParaRPr lang="en-GB" sz="1800" b="1" dirty="0" smtClean="0">
              <a:solidFill>
                <a:srgbClr val="F7F7F7">
                  <a:lumMod val="25000"/>
                </a:srgbClr>
              </a:solidFill>
            </a:endParaRPr>
          </a:p>
          <a:p>
            <a:pPr>
              <a:buClr>
                <a:srgbClr val="0A1419">
                  <a:lumMod val="90000"/>
                  <a:lumOff val="10000"/>
                </a:srgbClr>
              </a:buClr>
              <a:defRPr/>
            </a:pPr>
            <a:endParaRPr lang="en-GB" sz="1800" b="1" dirty="0">
              <a:solidFill>
                <a:srgbClr val="F7F7F7">
                  <a:lumMod val="25000"/>
                </a:srgbClr>
              </a:solidFill>
            </a:endParaRPr>
          </a:p>
        </p:txBody>
      </p:sp>
    </p:spTree>
    <p:extLst>
      <p:ext uri="{BB962C8B-B14F-4D97-AF65-F5344CB8AC3E}">
        <p14:creationId xmlns:p14="http://schemas.microsoft.com/office/powerpoint/2010/main" val="781704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first thing we need to do is open the connection to the database.</a:t>
            </a:r>
          </a:p>
          <a:p>
            <a:endParaRPr lang="en-GB" dirty="0"/>
          </a:p>
        </p:txBody>
      </p:sp>
      <p:sp>
        <p:nvSpPr>
          <p:cNvPr id="3" name="Title 2"/>
          <p:cNvSpPr>
            <a:spLocks noGrp="1"/>
          </p:cNvSpPr>
          <p:nvPr>
            <p:ph type="title"/>
          </p:nvPr>
        </p:nvSpPr>
        <p:spPr/>
        <p:txBody>
          <a:bodyPr>
            <a:normAutofit fontScale="90000"/>
          </a:bodyPr>
          <a:lstStyle/>
          <a:p>
            <a:r>
              <a:rPr lang="en-GB" dirty="0" smtClean="0"/>
              <a:t>Opening a connection</a:t>
            </a:r>
            <a:endParaRPr lang="en-GB" dirty="0"/>
          </a:p>
        </p:txBody>
      </p:sp>
      <p:sp>
        <p:nvSpPr>
          <p:cNvPr id="6" name="Content Placeholder 4"/>
          <p:cNvSpPr txBox="1">
            <a:spLocks/>
          </p:cNvSpPr>
          <p:nvPr/>
        </p:nvSpPr>
        <p:spPr>
          <a:xfrm>
            <a:off x="6430484" y="1929600"/>
            <a:ext cx="5305783" cy="3457047"/>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smtClean="0">
                <a:solidFill>
                  <a:srgbClr val="7F0055"/>
                </a:solidFill>
                <a:latin typeface="Consolas"/>
              </a:rPr>
              <a:t>void</a:t>
            </a:r>
            <a:r>
              <a:rPr lang="en-GB" sz="1800" b="1" dirty="0" smtClean="0">
                <a:solidFill>
                  <a:srgbClr val="000000"/>
                </a:solidFill>
                <a:latin typeface="Consolas"/>
              </a:rPr>
              <a:t> </a:t>
            </a:r>
            <a:r>
              <a:rPr lang="en-GB" sz="1800" b="1" dirty="0" err="1" smtClean="0">
                <a:solidFill>
                  <a:srgbClr val="000000"/>
                </a:solidFill>
                <a:latin typeface="Consolas"/>
              </a:rPr>
              <a:t>accessDB</a:t>
            </a:r>
            <a:r>
              <a:rPr lang="en-GB" sz="1800" b="1" dirty="0" smtClean="0">
                <a:solidFill>
                  <a:srgbClr val="000000"/>
                </a:solidFill>
                <a:latin typeface="Consolas"/>
              </a:rPr>
              <a:t>() {</a:t>
            </a:r>
          </a:p>
          <a:p>
            <a:pPr>
              <a:buClr>
                <a:srgbClr val="0A1419">
                  <a:lumMod val="90000"/>
                  <a:lumOff val="10000"/>
                </a:srgbClr>
              </a:buClr>
              <a:defRPr/>
            </a:pPr>
            <a:r>
              <a:rPr lang="en-GB" sz="1800" b="1" dirty="0" smtClean="0">
                <a:solidFill>
                  <a:srgbClr val="000000"/>
                </a:solidFill>
                <a:latin typeface="Consolas"/>
              </a:rPr>
              <a:t>  Connection </a:t>
            </a:r>
            <a:r>
              <a:rPr lang="en-GB" sz="1800" b="1" dirty="0" smtClean="0">
                <a:solidFill>
                  <a:srgbClr val="6A3E3E"/>
                </a:solidFill>
                <a:latin typeface="Consolas"/>
              </a:rPr>
              <a:t>conn</a:t>
            </a:r>
            <a:r>
              <a:rPr lang="en-GB" sz="1800" b="1" dirty="0" smtClean="0">
                <a:solidFill>
                  <a:srgbClr val="000000"/>
                </a:solidFill>
                <a:latin typeface="Consolas"/>
              </a:rPr>
              <a:t> = </a:t>
            </a:r>
            <a:r>
              <a:rPr lang="en-GB" sz="1800" b="1" dirty="0" smtClean="0">
                <a:solidFill>
                  <a:srgbClr val="7F0055"/>
                </a:solidFill>
                <a:latin typeface="Consolas"/>
              </a:rPr>
              <a:t>null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  Statement </a:t>
            </a:r>
            <a:r>
              <a:rPr lang="en-GB" sz="1800" b="1" dirty="0" err="1" smtClean="0">
                <a:solidFill>
                  <a:srgbClr val="6A3E3E"/>
                </a:solidFill>
                <a:latin typeface="Consolas"/>
              </a:rPr>
              <a:t>stmt</a:t>
            </a:r>
            <a:r>
              <a:rPr lang="en-GB" sz="1800" b="1" dirty="0" smtClean="0">
                <a:solidFill>
                  <a:srgbClr val="000000"/>
                </a:solidFill>
                <a:latin typeface="Consolas"/>
              </a:rPr>
              <a:t> = </a:t>
            </a:r>
            <a:r>
              <a:rPr lang="en-GB" sz="1800" b="1" dirty="0" smtClean="0">
                <a:solidFill>
                  <a:srgbClr val="7F0055"/>
                </a:solidFill>
                <a:latin typeface="Consolas"/>
              </a:rPr>
              <a:t>null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a:t>
            </a:r>
          </a:p>
          <a:p>
            <a:pPr>
              <a:buClr>
                <a:srgbClr val="0A1419">
                  <a:lumMod val="90000"/>
                  <a:lumOff val="10000"/>
                </a:srgbClr>
              </a:buClr>
              <a:defRPr/>
            </a:pPr>
            <a:r>
              <a:rPr lang="en-GB" sz="1800" b="1" dirty="0" err="1" smtClean="0">
                <a:solidFill>
                  <a:srgbClr val="000000"/>
                </a:solidFill>
                <a:latin typeface="Consolas"/>
              </a:rPr>
              <a:t>Class.</a:t>
            </a:r>
            <a:r>
              <a:rPr lang="en-GB" sz="1800" b="1" i="1" dirty="0" err="1" smtClean="0">
                <a:solidFill>
                  <a:srgbClr val="000000"/>
                </a:solidFill>
                <a:latin typeface="Consolas"/>
              </a:rPr>
              <a:t>forName</a:t>
            </a:r>
            <a:r>
              <a:rPr lang="en-GB" sz="1800" b="1" i="1" dirty="0" smtClean="0">
                <a:solidFill>
                  <a:srgbClr val="000000"/>
                </a:solidFill>
                <a:latin typeface="Consolas"/>
              </a:rPr>
              <a:t>(</a:t>
            </a:r>
            <a:r>
              <a:rPr lang="en-GB" sz="1800" b="1" i="1" dirty="0" smtClean="0">
                <a:solidFill>
                  <a:srgbClr val="2A00FF"/>
                </a:solidFill>
                <a:latin typeface="Consolas"/>
              </a:rPr>
              <a:t>“</a:t>
            </a:r>
            <a:r>
              <a:rPr lang="en-GB" sz="1800" b="1" i="1" dirty="0" err="1" smtClean="0">
                <a:solidFill>
                  <a:srgbClr val="2A00FF"/>
                </a:solidFill>
                <a:latin typeface="Consolas"/>
              </a:rPr>
              <a:t>com.mysql.jdbc.Driver</a:t>
            </a:r>
            <a:r>
              <a:rPr lang="en-GB" sz="1800" b="1" i="1" dirty="0" smtClean="0">
                <a:solidFill>
                  <a:srgbClr val="2A00FF"/>
                </a:solidFill>
                <a:latin typeface="Consolas"/>
              </a:rPr>
              <a:t>”</a:t>
            </a:r>
            <a:r>
              <a:rPr lang="en-GB" sz="1800" b="1" i="1" dirty="0" smtClean="0">
                <a:solidFill>
                  <a:srgbClr val="000000"/>
                </a:solidFill>
                <a:latin typeface="Consolas"/>
              </a:rPr>
              <a:t>);</a:t>
            </a:r>
            <a:endParaRPr lang="en-GB" sz="1800" b="1" dirty="0" smtClean="0">
              <a:solidFill>
                <a:srgbClr val="F7F7F7">
                  <a:lumMod val="25000"/>
                </a:srgbClr>
              </a:solidFill>
              <a:latin typeface="Consolas"/>
            </a:endParaRPr>
          </a:p>
          <a:p>
            <a:pPr>
              <a:buClr>
                <a:srgbClr val="0A1419">
                  <a:lumMod val="90000"/>
                  <a:lumOff val="10000"/>
                </a:srgbClr>
              </a:buClr>
              <a:defRPr/>
            </a:pPr>
            <a:r>
              <a:rPr lang="en-GB" sz="1800" b="1" dirty="0" smtClean="0">
                <a:solidFill>
                  <a:srgbClr val="000000"/>
                </a:solidFill>
                <a:latin typeface="Consolas"/>
              </a:rPr>
              <a:t>    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“Connecting to database...”</a:t>
            </a:r>
            <a:r>
              <a:rPr lang="en-GB" sz="1800" b="1" i="1" dirty="0" smtClean="0">
                <a:solidFill>
                  <a:srgbClr val="000000"/>
                </a:solidFill>
                <a:latin typeface="Consolas"/>
              </a:rPr>
              <a:t>);</a:t>
            </a:r>
          </a:p>
          <a:p>
            <a:pPr>
              <a:buClr>
                <a:srgbClr val="0A1419">
                  <a:lumMod val="90000"/>
                  <a:lumOff val="10000"/>
                </a:srgbClr>
              </a:buClr>
              <a:defRPr/>
            </a:pPr>
            <a:r>
              <a:rPr lang="en-GB" sz="1800" b="1" dirty="0" smtClean="0">
                <a:solidFill>
                  <a:srgbClr val="6A3E3E"/>
                </a:solidFill>
                <a:latin typeface="Consolas"/>
              </a:rPr>
              <a:t>    conn</a:t>
            </a:r>
            <a:r>
              <a:rPr lang="en-GB" sz="1800" b="1" dirty="0" smtClean="0">
                <a:solidFill>
                  <a:srgbClr val="000000"/>
                </a:solidFill>
                <a:latin typeface="Consolas"/>
              </a:rPr>
              <a:t> = </a:t>
            </a:r>
            <a:r>
              <a:rPr lang="en-GB" sz="1800" b="1" dirty="0" err="1" smtClean="0">
                <a:solidFill>
                  <a:srgbClr val="000000"/>
                </a:solidFill>
                <a:latin typeface="Consolas"/>
              </a:rPr>
              <a:t>DriverManager.</a:t>
            </a:r>
            <a:r>
              <a:rPr lang="en-GB" sz="1800" b="1" i="1" dirty="0" err="1" smtClean="0">
                <a:solidFill>
                  <a:srgbClr val="000000"/>
                </a:solidFill>
                <a:latin typeface="Consolas"/>
              </a:rPr>
              <a:t>getConnection</a:t>
            </a:r>
            <a:r>
              <a:rPr lang="en-GB" sz="1800" b="1" i="1" dirty="0" smtClean="0">
                <a:solidFill>
                  <a:srgbClr val="000000"/>
                </a:solidFill>
                <a:latin typeface="Consolas"/>
              </a:rPr>
              <a:t>(</a:t>
            </a:r>
            <a:r>
              <a:rPr lang="en-GB" sz="1800" b="1" i="1" dirty="0" smtClean="0">
                <a:solidFill>
                  <a:srgbClr val="0000C0"/>
                </a:solidFill>
                <a:latin typeface="Consolas"/>
              </a:rPr>
              <a:t>DB_URL</a:t>
            </a:r>
            <a:r>
              <a:rPr lang="en-GB" sz="1800" b="1" i="1" dirty="0" smtClean="0">
                <a:solidFill>
                  <a:srgbClr val="000000"/>
                </a:solidFill>
                <a:latin typeface="Consolas"/>
              </a:rPr>
              <a:t>, </a:t>
            </a:r>
            <a:r>
              <a:rPr lang="en-GB" sz="1800" b="1" i="1" dirty="0" smtClean="0">
                <a:solidFill>
                  <a:srgbClr val="0000C0"/>
                </a:solidFill>
                <a:latin typeface="Consolas"/>
              </a:rPr>
              <a:t>USER</a:t>
            </a:r>
            <a:r>
              <a:rPr lang="en-GB" sz="1800" b="1" i="1" dirty="0" smtClean="0">
                <a:solidFill>
                  <a:srgbClr val="000000"/>
                </a:solidFill>
                <a:latin typeface="Consolas"/>
              </a:rPr>
              <a:t>, </a:t>
            </a:r>
            <a:r>
              <a:rPr lang="en-GB" sz="1800" b="1" i="1" dirty="0" smtClean="0">
                <a:solidFill>
                  <a:srgbClr val="0000C0"/>
                </a:solidFill>
                <a:latin typeface="Consolas"/>
              </a:rPr>
              <a:t>PASS</a:t>
            </a:r>
            <a:r>
              <a:rPr lang="en-GB" sz="1800" b="1" i="1" dirty="0" smtClean="0">
                <a:solidFill>
                  <a:srgbClr val="000000"/>
                </a:solidFill>
                <a:latin typeface="Consolas"/>
              </a:rPr>
              <a:t>);</a:t>
            </a:r>
          </a:p>
          <a:p>
            <a:pPr>
              <a:buClr>
                <a:srgbClr val="0A1419">
                  <a:lumMod val="90000"/>
                  <a:lumOff val="10000"/>
                </a:srgbClr>
              </a:buClr>
              <a:defRPr/>
            </a:pPr>
            <a:r>
              <a:rPr lang="en-GB" sz="1800" b="1" i="1" dirty="0" smtClean="0">
                <a:solidFill>
                  <a:srgbClr val="000000"/>
                </a:solidFill>
                <a:latin typeface="Consolas"/>
              </a:rPr>
              <a:t>…</a:t>
            </a:r>
            <a:endParaRPr lang="en-GB" sz="1800" b="1" i="1" dirty="0">
              <a:solidFill>
                <a:srgbClr val="000000"/>
              </a:solidFill>
              <a:latin typeface="Consolas"/>
            </a:endParaRPr>
          </a:p>
        </p:txBody>
      </p:sp>
    </p:spTree>
    <p:extLst>
      <p:ext uri="{BB962C8B-B14F-4D97-AF65-F5344CB8AC3E}">
        <p14:creationId xmlns:p14="http://schemas.microsoft.com/office/powerpoint/2010/main" val="292411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create a new entry into the table Languages using the connection we opened earlier.</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fontScale="90000"/>
          </a:bodyPr>
          <a:lstStyle/>
          <a:p>
            <a:r>
              <a:rPr lang="en-GB" dirty="0" smtClean="0"/>
              <a:t>C - Create</a:t>
            </a:r>
            <a:endParaRPr lang="en-GB" dirty="0"/>
          </a:p>
        </p:txBody>
      </p:sp>
      <p:sp>
        <p:nvSpPr>
          <p:cNvPr id="7" name="Content Placeholder 4"/>
          <p:cNvSpPr txBox="1">
            <a:spLocks/>
          </p:cNvSpPr>
          <p:nvPr/>
        </p:nvSpPr>
        <p:spPr>
          <a:xfrm>
            <a:off x="6353310" y="1929600"/>
            <a:ext cx="5445548" cy="2749976"/>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000000"/>
                </a:solidFill>
                <a:latin typeface="Consolas"/>
              </a:rPr>
              <a:t>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“Inserting records into the table...”</a:t>
            </a:r>
            <a:r>
              <a:rPr lang="en-GB" sz="1800" b="1" i="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smtClean="0">
                <a:solidFill>
                  <a:srgbClr val="000000"/>
                </a:solidFill>
                <a:latin typeface="Consolas"/>
              </a:rPr>
              <a:t> = </a:t>
            </a:r>
            <a:r>
              <a:rPr lang="en-GB" sz="1800" b="1" dirty="0" err="1" smtClean="0">
                <a:solidFill>
                  <a:srgbClr val="6A3E3E"/>
                </a:solidFill>
                <a:latin typeface="Consolas"/>
              </a:rPr>
              <a:t>conn</a:t>
            </a:r>
            <a:r>
              <a:rPr lang="en-GB" sz="1800" b="1" dirty="0" err="1" smtClean="0">
                <a:solidFill>
                  <a:srgbClr val="000000"/>
                </a:solidFill>
                <a:latin typeface="Consolas"/>
              </a:rPr>
              <a:t>.createStatement</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String </a:t>
            </a:r>
            <a:r>
              <a:rPr lang="en-GB" sz="1800" b="1" dirty="0" err="1" smtClean="0">
                <a:solidFill>
                  <a:srgbClr val="6A3E3E"/>
                </a:solidFill>
                <a:latin typeface="Consolas"/>
              </a:rPr>
              <a:t>sql</a:t>
            </a:r>
            <a:r>
              <a:rPr lang="en-GB" sz="1800" b="1" dirty="0" smtClean="0">
                <a:solidFill>
                  <a:srgbClr val="000000"/>
                </a:solidFill>
                <a:latin typeface="Consolas"/>
              </a:rPr>
              <a:t> = </a:t>
            </a:r>
            <a:r>
              <a:rPr lang="en-GB" sz="1800" b="1" dirty="0" smtClean="0">
                <a:solidFill>
                  <a:srgbClr val="2A00FF"/>
                </a:solidFill>
                <a:latin typeface="Consolas"/>
              </a:rPr>
              <a:t>“INSERT INTO Languages “</a:t>
            </a:r>
            <a:r>
              <a:rPr lang="en-GB" sz="1800" b="1" dirty="0" smtClean="0">
                <a:solidFill>
                  <a:srgbClr val="000000"/>
                </a:solidFill>
                <a:latin typeface="Consolas"/>
              </a:rPr>
              <a:t> + </a:t>
            </a:r>
            <a:r>
              <a:rPr lang="en-GB" sz="1800" b="1" dirty="0" smtClean="0">
                <a:solidFill>
                  <a:srgbClr val="2A00FF"/>
                </a:solidFill>
                <a:latin typeface="Consolas"/>
              </a:rPr>
              <a:t>“VALUES (1, 'Java', 1992)”</a:t>
            </a:r>
            <a:r>
              <a:rPr lang="en-GB" sz="1800" b="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err="1" smtClean="0">
                <a:solidFill>
                  <a:srgbClr val="000000"/>
                </a:solidFill>
                <a:latin typeface="Consolas"/>
              </a:rPr>
              <a:t>.executeUpdate</a:t>
            </a:r>
            <a:r>
              <a:rPr lang="en-GB" sz="1800" b="1" dirty="0" smtClean="0">
                <a:solidFill>
                  <a:srgbClr val="000000"/>
                </a:solidFill>
                <a:latin typeface="Consolas"/>
              </a:rPr>
              <a:t>(</a:t>
            </a:r>
            <a:r>
              <a:rPr lang="en-GB" sz="1800" b="1" dirty="0" err="1" smtClean="0">
                <a:solidFill>
                  <a:srgbClr val="6A3E3E"/>
                </a:solidFill>
                <a:latin typeface="Consolas"/>
              </a:rPr>
              <a:t>sql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“Inserted records into the table...”</a:t>
            </a:r>
            <a:r>
              <a:rPr lang="en-GB" sz="1800" b="1" i="1" dirty="0" smtClean="0">
                <a:solidFill>
                  <a:srgbClr val="000000"/>
                </a:solidFill>
                <a:latin typeface="Consolas"/>
              </a:rPr>
              <a:t>);</a:t>
            </a:r>
            <a:endParaRPr lang="en-GB" sz="1800" b="1" dirty="0" smtClean="0">
              <a:solidFill>
                <a:srgbClr val="F7F7F7">
                  <a:lumMod val="25000"/>
                </a:srgbClr>
              </a:solidFill>
            </a:endParaRPr>
          </a:p>
          <a:p>
            <a:pPr>
              <a:buClr>
                <a:srgbClr val="0A1419">
                  <a:lumMod val="90000"/>
                  <a:lumOff val="10000"/>
                </a:srgbClr>
              </a:buClr>
              <a:defRPr/>
            </a:pPr>
            <a:endParaRPr lang="en-GB" sz="1800" b="1" dirty="0">
              <a:solidFill>
                <a:srgbClr val="F7F7F7">
                  <a:lumMod val="25000"/>
                </a:srgbClr>
              </a:solidFill>
            </a:endParaRPr>
          </a:p>
        </p:txBody>
      </p:sp>
    </p:spTree>
    <p:extLst>
      <p:ext uri="{BB962C8B-B14F-4D97-AF65-F5344CB8AC3E}">
        <p14:creationId xmlns:p14="http://schemas.microsoft.com/office/powerpoint/2010/main" val="15553719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R - Read</a:t>
            </a:r>
            <a:endParaRPr lang="en-GB" dirty="0"/>
          </a:p>
        </p:txBody>
      </p:sp>
      <p:sp>
        <p:nvSpPr>
          <p:cNvPr id="7" name="Content Placeholder 4"/>
          <p:cNvSpPr txBox="1">
            <a:spLocks/>
          </p:cNvSpPr>
          <p:nvPr/>
        </p:nvSpPr>
        <p:spPr>
          <a:xfrm>
            <a:off x="685770" y="2130255"/>
            <a:ext cx="10536411" cy="3938036"/>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2000" b="1" dirty="0" smtClean="0">
                <a:solidFill>
                  <a:srgbClr val="000000"/>
                </a:solidFill>
                <a:latin typeface="Consolas"/>
              </a:rPr>
              <a:t>System.</a:t>
            </a:r>
            <a:r>
              <a:rPr lang="en-GB" sz="2000" b="1" i="1" dirty="0" smtClean="0">
                <a:solidFill>
                  <a:srgbClr val="0000C0"/>
                </a:solidFill>
                <a:latin typeface="Consolas"/>
              </a:rPr>
              <a:t>out</a:t>
            </a:r>
            <a:r>
              <a:rPr lang="en-GB" sz="2000" b="1" i="1" dirty="0" smtClean="0">
                <a:solidFill>
                  <a:srgbClr val="000000"/>
                </a:solidFill>
                <a:latin typeface="Consolas"/>
              </a:rPr>
              <a:t>.println(</a:t>
            </a:r>
            <a:r>
              <a:rPr lang="en-GB" sz="2000" b="1" i="1" dirty="0" smtClean="0">
                <a:solidFill>
                  <a:srgbClr val="2A00FF"/>
                </a:solidFill>
                <a:latin typeface="Consolas"/>
              </a:rPr>
              <a:t>"Creating statement..."</a:t>
            </a:r>
            <a:r>
              <a:rPr lang="en-GB" sz="2000" b="1" i="1" dirty="0" smtClean="0">
                <a:solidFill>
                  <a:srgbClr val="000000"/>
                </a:solidFill>
                <a:latin typeface="Consolas"/>
              </a:rPr>
              <a:t>);</a:t>
            </a:r>
          </a:p>
          <a:p>
            <a:pPr>
              <a:buClr>
                <a:srgbClr val="0A1419">
                  <a:lumMod val="90000"/>
                  <a:lumOff val="10000"/>
                </a:srgbClr>
              </a:buClr>
              <a:defRPr/>
            </a:pPr>
            <a:r>
              <a:rPr lang="en-GB" sz="2000" b="1" dirty="0" err="1" smtClean="0">
                <a:solidFill>
                  <a:srgbClr val="6A3E3E"/>
                </a:solidFill>
                <a:latin typeface="Consolas"/>
              </a:rPr>
              <a:t>stmt</a:t>
            </a:r>
            <a:r>
              <a:rPr lang="en-GB" sz="2000" b="1" dirty="0" smtClean="0">
                <a:solidFill>
                  <a:srgbClr val="000000"/>
                </a:solidFill>
                <a:latin typeface="Consolas"/>
              </a:rPr>
              <a:t> = </a:t>
            </a:r>
            <a:r>
              <a:rPr lang="en-GB" sz="2000" b="1" dirty="0" err="1" smtClean="0">
                <a:solidFill>
                  <a:srgbClr val="6A3E3E"/>
                </a:solidFill>
                <a:latin typeface="Consolas"/>
              </a:rPr>
              <a:t>conn</a:t>
            </a:r>
            <a:r>
              <a:rPr lang="en-GB" sz="2000" b="1" dirty="0" err="1" smtClean="0">
                <a:solidFill>
                  <a:srgbClr val="000000"/>
                </a:solidFill>
                <a:latin typeface="Consolas"/>
              </a:rPr>
              <a:t>.createStatement</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000000"/>
                </a:solidFill>
                <a:latin typeface="Consolas"/>
              </a:rPr>
              <a:t>String </a:t>
            </a:r>
            <a:r>
              <a:rPr lang="en-GB" sz="2000" b="1" dirty="0" smtClean="0">
                <a:solidFill>
                  <a:srgbClr val="6A3E3E"/>
                </a:solidFill>
                <a:latin typeface="Consolas"/>
              </a:rPr>
              <a:t>sql2</a:t>
            </a:r>
            <a:r>
              <a:rPr lang="en-GB" sz="2000" b="1" dirty="0" smtClean="0">
                <a:solidFill>
                  <a:srgbClr val="000000"/>
                </a:solidFill>
                <a:latin typeface="Consolas"/>
              </a:rPr>
              <a:t> = </a:t>
            </a:r>
            <a:r>
              <a:rPr lang="en-GB" sz="2000" b="1" dirty="0" smtClean="0">
                <a:solidFill>
                  <a:srgbClr val="2A00FF"/>
                </a:solidFill>
                <a:latin typeface="Consolas"/>
              </a:rPr>
              <a:t>"SELECT id, name, date FROM Languages"</a:t>
            </a:r>
            <a:r>
              <a:rPr lang="en-GB" sz="2000" b="1" dirty="0" smtClean="0">
                <a:solidFill>
                  <a:srgbClr val="000000"/>
                </a:solidFill>
                <a:latin typeface="Consolas"/>
              </a:rPr>
              <a:t>;</a:t>
            </a:r>
          </a:p>
          <a:p>
            <a:pPr>
              <a:buClr>
                <a:srgbClr val="0A1419">
                  <a:lumMod val="90000"/>
                  <a:lumOff val="10000"/>
                </a:srgbClr>
              </a:buClr>
              <a:defRPr/>
            </a:pPr>
            <a:r>
              <a:rPr lang="en-GB" sz="2000" b="1" dirty="0" err="1" smtClean="0">
                <a:solidFill>
                  <a:srgbClr val="000000"/>
                </a:solidFill>
                <a:latin typeface="Consolas"/>
              </a:rPr>
              <a:t>ResultSet</a:t>
            </a:r>
            <a:r>
              <a:rPr lang="en-GB" sz="2000" b="1" dirty="0" smtClean="0">
                <a:solidFill>
                  <a:srgbClr val="000000"/>
                </a:solidFill>
                <a:latin typeface="Consolas"/>
              </a:rPr>
              <a:t> </a:t>
            </a:r>
            <a:r>
              <a:rPr lang="en-GB" sz="2000" b="1" dirty="0" err="1" smtClean="0">
                <a:solidFill>
                  <a:srgbClr val="6A3E3E"/>
                </a:solidFill>
                <a:latin typeface="Consolas"/>
              </a:rPr>
              <a:t>rs</a:t>
            </a:r>
            <a:r>
              <a:rPr lang="en-GB" sz="2000" b="1" dirty="0" smtClean="0">
                <a:solidFill>
                  <a:srgbClr val="000000"/>
                </a:solidFill>
                <a:latin typeface="Consolas"/>
              </a:rPr>
              <a:t> = </a:t>
            </a:r>
            <a:r>
              <a:rPr lang="en-GB" sz="2000" b="1" dirty="0" err="1" smtClean="0">
                <a:solidFill>
                  <a:srgbClr val="6A3E3E"/>
                </a:solidFill>
                <a:latin typeface="Consolas"/>
              </a:rPr>
              <a:t>stmt</a:t>
            </a:r>
            <a:r>
              <a:rPr lang="en-GB" sz="2000" b="1" dirty="0" err="1" smtClean="0">
                <a:solidFill>
                  <a:srgbClr val="000000"/>
                </a:solidFill>
                <a:latin typeface="Consolas"/>
              </a:rPr>
              <a:t>.executeQuery</a:t>
            </a:r>
            <a:r>
              <a:rPr lang="en-GB" sz="2000" b="1" dirty="0" smtClean="0">
                <a:solidFill>
                  <a:srgbClr val="000000"/>
                </a:solidFill>
                <a:latin typeface="Consolas"/>
              </a:rPr>
              <a:t>(</a:t>
            </a:r>
            <a:r>
              <a:rPr lang="en-GB" sz="2000" b="1" dirty="0" smtClean="0">
                <a:solidFill>
                  <a:srgbClr val="6A3E3E"/>
                </a:solidFill>
                <a:latin typeface="Consolas"/>
              </a:rPr>
              <a:t>sql2</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7F0055"/>
                </a:solidFill>
                <a:latin typeface="Consolas"/>
              </a:rPr>
              <a:t>while</a:t>
            </a:r>
            <a:r>
              <a:rPr lang="en-GB" sz="2000" b="1" dirty="0" smtClean="0">
                <a:solidFill>
                  <a:srgbClr val="000000"/>
                </a:solidFill>
                <a:latin typeface="Consolas"/>
              </a:rPr>
              <a:t> (</a:t>
            </a:r>
            <a:r>
              <a:rPr lang="en-GB" sz="2000" b="1" dirty="0" err="1" smtClean="0">
                <a:solidFill>
                  <a:srgbClr val="6A3E3E"/>
                </a:solidFill>
                <a:latin typeface="Consolas"/>
              </a:rPr>
              <a:t>rs</a:t>
            </a:r>
            <a:r>
              <a:rPr lang="en-GB" sz="2000" b="1" dirty="0" err="1" smtClean="0">
                <a:solidFill>
                  <a:srgbClr val="000000"/>
                </a:solidFill>
                <a:latin typeface="Consolas"/>
              </a:rPr>
              <a:t>.next</a:t>
            </a:r>
            <a:r>
              <a:rPr lang="en-GB" sz="2000" b="1" dirty="0" smtClean="0">
                <a:solidFill>
                  <a:srgbClr val="000000"/>
                </a:solidFill>
                <a:latin typeface="Consolas"/>
              </a:rPr>
              <a:t>()) {</a:t>
            </a:r>
          </a:p>
          <a:p>
            <a:pPr>
              <a:buClr>
                <a:srgbClr val="0A1419">
                  <a:lumMod val="90000"/>
                  <a:lumOff val="10000"/>
                </a:srgbClr>
              </a:buClr>
              <a:defRPr/>
            </a:pPr>
            <a:r>
              <a:rPr lang="en-GB" sz="2000" b="1" dirty="0" smtClean="0">
                <a:solidFill>
                  <a:srgbClr val="7F0055"/>
                </a:solidFill>
                <a:latin typeface="Consolas"/>
              </a:rPr>
              <a:t>  int</a:t>
            </a:r>
            <a:r>
              <a:rPr lang="en-GB" sz="2000" b="1" dirty="0" smtClean="0">
                <a:solidFill>
                  <a:srgbClr val="000000"/>
                </a:solidFill>
                <a:latin typeface="Consolas"/>
              </a:rPr>
              <a:t> </a:t>
            </a:r>
            <a:r>
              <a:rPr lang="en-GB" sz="2000" b="1" dirty="0" smtClean="0">
                <a:solidFill>
                  <a:srgbClr val="6A3E3E"/>
                </a:solidFill>
                <a:latin typeface="Consolas"/>
              </a:rPr>
              <a:t>id</a:t>
            </a:r>
            <a:r>
              <a:rPr lang="en-GB" sz="2000" b="1" dirty="0" smtClean="0">
                <a:solidFill>
                  <a:srgbClr val="000000"/>
                </a:solidFill>
                <a:latin typeface="Consolas"/>
              </a:rPr>
              <a:t> = </a:t>
            </a:r>
            <a:r>
              <a:rPr lang="en-GB" sz="2000" b="1" dirty="0" err="1" smtClean="0">
                <a:solidFill>
                  <a:srgbClr val="6A3E3E"/>
                </a:solidFill>
                <a:latin typeface="Consolas"/>
              </a:rPr>
              <a:t>rs</a:t>
            </a:r>
            <a:r>
              <a:rPr lang="en-GB" sz="2000" b="1" dirty="0" err="1" smtClean="0">
                <a:solidFill>
                  <a:srgbClr val="000000"/>
                </a:solidFill>
                <a:latin typeface="Consolas"/>
              </a:rPr>
              <a:t>.getInt</a:t>
            </a:r>
            <a:r>
              <a:rPr lang="en-GB" sz="2000" b="1" dirty="0" smtClean="0">
                <a:solidFill>
                  <a:srgbClr val="000000"/>
                </a:solidFill>
                <a:latin typeface="Consolas"/>
              </a:rPr>
              <a:t>(</a:t>
            </a:r>
            <a:r>
              <a:rPr lang="en-GB" sz="2000" b="1" dirty="0" smtClean="0">
                <a:solidFill>
                  <a:srgbClr val="2A00FF"/>
                </a:solidFill>
                <a:latin typeface="Consolas"/>
              </a:rPr>
              <a:t>"id"</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000000"/>
                </a:solidFill>
                <a:latin typeface="Consolas"/>
              </a:rPr>
              <a:t>  String </a:t>
            </a:r>
            <a:r>
              <a:rPr lang="en-GB" sz="2000" b="1" dirty="0" smtClean="0">
                <a:solidFill>
                  <a:srgbClr val="6A3E3E"/>
                </a:solidFill>
                <a:latin typeface="Consolas"/>
              </a:rPr>
              <a:t>name</a:t>
            </a:r>
            <a:r>
              <a:rPr lang="en-GB" sz="2000" b="1" dirty="0" smtClean="0">
                <a:solidFill>
                  <a:srgbClr val="000000"/>
                </a:solidFill>
                <a:latin typeface="Consolas"/>
              </a:rPr>
              <a:t> = </a:t>
            </a:r>
            <a:r>
              <a:rPr lang="en-GB" sz="2000" b="1" dirty="0" err="1" smtClean="0">
                <a:solidFill>
                  <a:srgbClr val="6A3E3E"/>
                </a:solidFill>
                <a:latin typeface="Consolas"/>
              </a:rPr>
              <a:t>rs</a:t>
            </a:r>
            <a:r>
              <a:rPr lang="en-GB" sz="2000" b="1" dirty="0" err="1" smtClean="0">
                <a:solidFill>
                  <a:srgbClr val="000000"/>
                </a:solidFill>
                <a:latin typeface="Consolas"/>
              </a:rPr>
              <a:t>.getString</a:t>
            </a:r>
            <a:r>
              <a:rPr lang="en-GB" sz="2000" b="1" dirty="0" smtClean="0">
                <a:solidFill>
                  <a:srgbClr val="000000"/>
                </a:solidFill>
                <a:latin typeface="Consolas"/>
              </a:rPr>
              <a:t>(</a:t>
            </a:r>
            <a:r>
              <a:rPr lang="en-GB" sz="2000" b="1" dirty="0" smtClean="0">
                <a:solidFill>
                  <a:srgbClr val="2A00FF"/>
                </a:solidFill>
                <a:latin typeface="Consolas"/>
              </a:rPr>
              <a:t>"name"</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7F0055"/>
                </a:solidFill>
                <a:latin typeface="Consolas"/>
              </a:rPr>
              <a:t>  int</a:t>
            </a:r>
            <a:r>
              <a:rPr lang="en-GB" sz="2000" b="1" dirty="0" smtClean="0">
                <a:solidFill>
                  <a:srgbClr val="000000"/>
                </a:solidFill>
                <a:latin typeface="Consolas"/>
              </a:rPr>
              <a:t> </a:t>
            </a:r>
            <a:r>
              <a:rPr lang="en-GB" sz="2000" b="1" dirty="0" smtClean="0">
                <a:solidFill>
                  <a:srgbClr val="6A3E3E"/>
                </a:solidFill>
                <a:latin typeface="Consolas"/>
              </a:rPr>
              <a:t>date</a:t>
            </a:r>
            <a:r>
              <a:rPr lang="en-GB" sz="2000" b="1" dirty="0" smtClean="0">
                <a:solidFill>
                  <a:srgbClr val="000000"/>
                </a:solidFill>
                <a:latin typeface="Consolas"/>
              </a:rPr>
              <a:t> = </a:t>
            </a:r>
            <a:r>
              <a:rPr lang="en-GB" sz="2000" b="1" dirty="0" err="1" smtClean="0">
                <a:solidFill>
                  <a:srgbClr val="6A3E3E"/>
                </a:solidFill>
                <a:latin typeface="Consolas"/>
              </a:rPr>
              <a:t>rs</a:t>
            </a:r>
            <a:r>
              <a:rPr lang="en-GB" sz="2000" b="1" dirty="0" err="1" smtClean="0">
                <a:solidFill>
                  <a:srgbClr val="000000"/>
                </a:solidFill>
                <a:latin typeface="Consolas"/>
              </a:rPr>
              <a:t>.getInt</a:t>
            </a:r>
            <a:r>
              <a:rPr lang="en-GB" sz="2000" b="1" dirty="0" smtClean="0">
                <a:solidFill>
                  <a:srgbClr val="000000"/>
                </a:solidFill>
                <a:latin typeface="Consolas"/>
              </a:rPr>
              <a:t>(</a:t>
            </a:r>
            <a:r>
              <a:rPr lang="en-GB" sz="2000" b="1" dirty="0" smtClean="0">
                <a:solidFill>
                  <a:srgbClr val="2A00FF"/>
                </a:solidFill>
                <a:latin typeface="Consolas"/>
              </a:rPr>
              <a:t>"date"</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000000"/>
                </a:solidFill>
                <a:latin typeface="Consolas"/>
              </a:rPr>
              <a:t>  System.</a:t>
            </a:r>
            <a:r>
              <a:rPr lang="en-GB" sz="2000" b="1" i="1" dirty="0" smtClean="0">
                <a:solidFill>
                  <a:srgbClr val="0000C0"/>
                </a:solidFill>
                <a:latin typeface="Consolas"/>
              </a:rPr>
              <a:t>out</a:t>
            </a:r>
            <a:r>
              <a:rPr lang="en-GB" sz="2000" b="1" i="1" dirty="0" smtClean="0">
                <a:solidFill>
                  <a:srgbClr val="000000"/>
                </a:solidFill>
                <a:latin typeface="Consolas"/>
              </a:rPr>
              <a:t>.println(</a:t>
            </a:r>
            <a:r>
              <a:rPr lang="en-GB" sz="2000" b="1" i="1" dirty="0" smtClean="0">
                <a:solidFill>
                  <a:srgbClr val="2A00FF"/>
                </a:solidFill>
                <a:latin typeface="Consolas"/>
              </a:rPr>
              <a:t>"ID: "</a:t>
            </a:r>
            <a:r>
              <a:rPr lang="en-GB" sz="2000" b="1" i="1" dirty="0" smtClean="0">
                <a:solidFill>
                  <a:srgbClr val="000000"/>
                </a:solidFill>
                <a:latin typeface="Consolas"/>
              </a:rPr>
              <a:t> + </a:t>
            </a:r>
            <a:r>
              <a:rPr lang="en-GB" sz="2000" b="1" i="1" dirty="0" smtClean="0">
                <a:solidFill>
                  <a:srgbClr val="6A3E3E"/>
                </a:solidFill>
                <a:latin typeface="Consolas"/>
              </a:rPr>
              <a:t>id</a:t>
            </a:r>
            <a:r>
              <a:rPr lang="en-GB" sz="2000" b="1" i="1" dirty="0" smtClean="0">
                <a:solidFill>
                  <a:srgbClr val="000000"/>
                </a:solidFill>
                <a:latin typeface="Consolas"/>
              </a:rPr>
              <a:t> + </a:t>
            </a:r>
            <a:r>
              <a:rPr lang="en-GB" sz="2000" b="1" i="1" dirty="0" smtClean="0">
                <a:solidFill>
                  <a:srgbClr val="2A00FF"/>
                </a:solidFill>
                <a:latin typeface="Consolas"/>
              </a:rPr>
              <a:t>", name: "</a:t>
            </a:r>
            <a:r>
              <a:rPr lang="en-GB" sz="2000" b="1" i="1" dirty="0" smtClean="0">
                <a:solidFill>
                  <a:srgbClr val="000000"/>
                </a:solidFill>
                <a:latin typeface="Consolas"/>
              </a:rPr>
              <a:t> + </a:t>
            </a:r>
            <a:r>
              <a:rPr lang="en-GB" sz="2000" b="1" i="1" dirty="0" smtClean="0">
                <a:solidFill>
                  <a:srgbClr val="6A3E3E"/>
                </a:solidFill>
                <a:latin typeface="Consolas"/>
              </a:rPr>
              <a:t>name</a:t>
            </a:r>
            <a:r>
              <a:rPr lang="en-GB" sz="2000" b="1" i="1" dirty="0" smtClean="0">
                <a:solidFill>
                  <a:srgbClr val="000000"/>
                </a:solidFill>
                <a:latin typeface="Consolas"/>
              </a:rPr>
              <a:t> + </a:t>
            </a:r>
            <a:r>
              <a:rPr lang="en-GB" sz="2000" b="1" i="1" dirty="0" smtClean="0">
                <a:solidFill>
                  <a:srgbClr val="2A00FF"/>
                </a:solidFill>
                <a:latin typeface="Consolas"/>
              </a:rPr>
              <a:t>", date: "</a:t>
            </a:r>
            <a:r>
              <a:rPr lang="en-GB" sz="2000" b="1" i="1" dirty="0" smtClean="0">
                <a:solidFill>
                  <a:srgbClr val="000000"/>
                </a:solidFill>
                <a:latin typeface="Consolas"/>
              </a:rPr>
              <a:t> + </a:t>
            </a:r>
            <a:r>
              <a:rPr lang="en-GB" sz="2000" b="1" i="1" dirty="0" smtClean="0">
                <a:solidFill>
                  <a:srgbClr val="6A3E3E"/>
                </a:solidFill>
                <a:latin typeface="Consolas"/>
              </a:rPr>
              <a:t>date</a:t>
            </a:r>
            <a:r>
              <a:rPr lang="en-GB" sz="2000" b="1" i="1" dirty="0" smtClean="0">
                <a:solidFill>
                  <a:srgbClr val="000000"/>
                </a:solidFill>
                <a:latin typeface="Consolas"/>
              </a:rPr>
              <a:t>);</a:t>
            </a:r>
          </a:p>
          <a:p>
            <a:pPr>
              <a:buClr>
                <a:srgbClr val="0A1419">
                  <a:lumMod val="90000"/>
                  <a:lumOff val="10000"/>
                </a:srgbClr>
              </a:buClr>
              <a:defRPr/>
            </a:pPr>
            <a:r>
              <a:rPr lang="en-GB" sz="2000" b="1" dirty="0" smtClean="0">
                <a:solidFill>
                  <a:srgbClr val="000000"/>
                </a:solidFill>
                <a:latin typeface="Consolas"/>
              </a:rPr>
              <a:t>  }</a:t>
            </a:r>
          </a:p>
          <a:p>
            <a:pPr>
              <a:buClr>
                <a:srgbClr val="0A1419">
                  <a:lumMod val="90000"/>
                  <a:lumOff val="10000"/>
                </a:srgbClr>
              </a:buClr>
              <a:defRPr/>
            </a:pPr>
            <a:r>
              <a:rPr lang="en-GB" sz="2000" b="1" dirty="0" err="1" smtClean="0">
                <a:solidFill>
                  <a:srgbClr val="6A3E3E"/>
                </a:solidFill>
                <a:latin typeface="Consolas"/>
              </a:rPr>
              <a:t>rs</a:t>
            </a:r>
            <a:r>
              <a:rPr lang="en-GB" sz="2000" b="1" dirty="0" err="1" smtClean="0">
                <a:solidFill>
                  <a:srgbClr val="000000"/>
                </a:solidFill>
                <a:latin typeface="Consolas"/>
              </a:rPr>
              <a:t>.close</a:t>
            </a:r>
            <a:r>
              <a:rPr lang="en-GB" sz="2000" b="1" dirty="0" smtClean="0">
                <a:solidFill>
                  <a:srgbClr val="000000"/>
                </a:solidFill>
                <a:latin typeface="Consolas"/>
              </a:rPr>
              <a:t>();</a:t>
            </a:r>
            <a:endParaRPr lang="en-GB" sz="2000" b="1" dirty="0">
              <a:solidFill>
                <a:srgbClr val="F7F7F7">
                  <a:lumMod val="25000"/>
                </a:srgbClr>
              </a:solidFill>
            </a:endParaRPr>
          </a:p>
        </p:txBody>
      </p:sp>
    </p:spTree>
    <p:extLst>
      <p:ext uri="{BB962C8B-B14F-4D97-AF65-F5344CB8AC3E}">
        <p14:creationId xmlns:p14="http://schemas.microsoft.com/office/powerpoint/2010/main" val="35677147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update an existing entry in the table Languages using the connection we opened earlier.</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fontScale="90000"/>
          </a:bodyPr>
          <a:lstStyle/>
          <a:p>
            <a:r>
              <a:rPr lang="en-GB" dirty="0" smtClean="0"/>
              <a:t>U - Update</a:t>
            </a:r>
            <a:endParaRPr lang="en-GB" dirty="0"/>
          </a:p>
        </p:txBody>
      </p:sp>
      <p:sp>
        <p:nvSpPr>
          <p:cNvPr id="7" name="Content Placeholder 4"/>
          <p:cNvSpPr txBox="1">
            <a:spLocks/>
          </p:cNvSpPr>
          <p:nvPr/>
        </p:nvSpPr>
        <p:spPr>
          <a:xfrm>
            <a:off x="6529144" y="1929600"/>
            <a:ext cx="5161160" cy="2705141"/>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000000"/>
                </a:solidFill>
                <a:latin typeface="Consolas"/>
              </a:rPr>
              <a:t>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“Creating statement...”</a:t>
            </a:r>
            <a:r>
              <a:rPr lang="en-GB" sz="1800" b="1" i="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smtClean="0">
                <a:solidFill>
                  <a:srgbClr val="000000"/>
                </a:solidFill>
                <a:latin typeface="Consolas"/>
              </a:rPr>
              <a:t> = </a:t>
            </a:r>
            <a:r>
              <a:rPr lang="en-GB" sz="1800" b="1" dirty="0" err="1" smtClean="0">
                <a:solidFill>
                  <a:srgbClr val="6A3E3E"/>
                </a:solidFill>
                <a:latin typeface="Consolas"/>
              </a:rPr>
              <a:t>conn</a:t>
            </a:r>
            <a:r>
              <a:rPr lang="en-GB" sz="1800" b="1" dirty="0" err="1" smtClean="0">
                <a:solidFill>
                  <a:srgbClr val="000000"/>
                </a:solidFill>
                <a:latin typeface="Consolas"/>
              </a:rPr>
              <a:t>.createStatement</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String </a:t>
            </a:r>
            <a:r>
              <a:rPr lang="en-GB" sz="1800" b="1" dirty="0" smtClean="0">
                <a:solidFill>
                  <a:srgbClr val="6A3E3E"/>
                </a:solidFill>
                <a:latin typeface="Consolas"/>
              </a:rPr>
              <a:t>sql3</a:t>
            </a:r>
            <a:r>
              <a:rPr lang="en-GB" sz="1800" b="1" dirty="0" smtClean="0">
                <a:solidFill>
                  <a:srgbClr val="000000"/>
                </a:solidFill>
                <a:latin typeface="Consolas"/>
              </a:rPr>
              <a:t> = </a:t>
            </a:r>
            <a:r>
              <a:rPr lang="en-GB" sz="1800" b="1" dirty="0" smtClean="0">
                <a:solidFill>
                  <a:srgbClr val="2A00FF"/>
                </a:solidFill>
                <a:latin typeface="Consolas"/>
              </a:rPr>
              <a:t>“UPDATE Languages “</a:t>
            </a:r>
            <a:r>
              <a:rPr lang="en-GB" sz="1800" b="1" dirty="0" smtClean="0">
                <a:solidFill>
                  <a:srgbClr val="000000"/>
                </a:solidFill>
                <a:latin typeface="Consolas"/>
              </a:rPr>
              <a:t> + </a:t>
            </a:r>
            <a:r>
              <a:rPr lang="en-GB" sz="1800" b="1" dirty="0" smtClean="0">
                <a:solidFill>
                  <a:srgbClr val="2A00FF"/>
                </a:solidFill>
                <a:latin typeface="Consolas"/>
              </a:rPr>
              <a:t>“SET date = 1994 WHERE id in (1, 2)”</a:t>
            </a:r>
            <a:r>
              <a:rPr lang="en-GB" sz="1800" b="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err="1" smtClean="0">
                <a:solidFill>
                  <a:srgbClr val="000000"/>
                </a:solidFill>
                <a:latin typeface="Consolas"/>
              </a:rPr>
              <a:t>.executeUpdate</a:t>
            </a:r>
            <a:r>
              <a:rPr lang="en-GB" sz="1800" b="1" dirty="0" smtClean="0">
                <a:solidFill>
                  <a:srgbClr val="000000"/>
                </a:solidFill>
                <a:latin typeface="Consolas"/>
              </a:rPr>
              <a:t>(</a:t>
            </a:r>
            <a:r>
              <a:rPr lang="en-GB" sz="1800" b="1" dirty="0" smtClean="0">
                <a:solidFill>
                  <a:srgbClr val="6A3E3E"/>
                </a:solidFill>
                <a:latin typeface="Consolas"/>
              </a:rPr>
              <a:t>sql3</a:t>
            </a:r>
            <a:r>
              <a:rPr lang="en-GB" sz="1800" b="1" dirty="0" smtClean="0">
                <a:solidFill>
                  <a:srgbClr val="000000"/>
                </a:solidFill>
                <a:latin typeface="Consolas"/>
              </a:rPr>
              <a:t>);</a:t>
            </a:r>
            <a:endParaRPr lang="en-GB" sz="1800" b="1" dirty="0">
              <a:solidFill>
                <a:srgbClr val="F7F7F7">
                  <a:lumMod val="25000"/>
                </a:srgbClr>
              </a:solidFill>
            </a:endParaRPr>
          </a:p>
        </p:txBody>
      </p:sp>
    </p:spTree>
    <p:extLst>
      <p:ext uri="{BB962C8B-B14F-4D97-AF65-F5344CB8AC3E}">
        <p14:creationId xmlns:p14="http://schemas.microsoft.com/office/powerpoint/2010/main" val="1424304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Builder Pattern - Example</a:t>
            </a:r>
            <a:endParaRPr lang="en-GB" dirty="0"/>
          </a:p>
        </p:txBody>
      </p:sp>
      <p:sp>
        <p:nvSpPr>
          <p:cNvPr id="8" name="Rectangle 7"/>
          <p:cNvSpPr/>
          <p:nvPr/>
        </p:nvSpPr>
        <p:spPr>
          <a:xfrm>
            <a:off x="414000" y="2287704"/>
            <a:ext cx="5571644" cy="4247317"/>
          </a:xfrm>
          <a:prstGeom prst="rect">
            <a:avLst/>
          </a:prstGeom>
          <a:solidFill>
            <a:schemeClr val="bg2"/>
          </a:solidFill>
        </p:spPr>
        <p:txBody>
          <a:bodyPr wrap="square">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Trainee {</a:t>
            </a:r>
          </a:p>
          <a:p>
            <a:endParaRPr lang="en-GB" b="1" dirty="0">
              <a:solidFill>
                <a:srgbClr val="000000"/>
              </a:solidFill>
              <a:latin typeface="Courier New" panose="02070309020205020404" pitchFamily="49" charset="0"/>
            </a:endParaRPr>
          </a:p>
          <a:p>
            <a:pPr lvl="1"/>
            <a:r>
              <a:rPr lang="en-GB" b="1" dirty="0">
                <a:solidFill>
                  <a:srgbClr val="7F0055"/>
                </a:solidFill>
                <a:latin typeface="Courier New" panose="02070309020205020404" pitchFamily="49" charset="0"/>
              </a:rPr>
              <a:t>private</a:t>
            </a:r>
            <a:r>
              <a:rPr lang="en-GB" b="1" dirty="0">
                <a:solidFill>
                  <a:srgbClr val="000000"/>
                </a:solidFill>
                <a:latin typeface="Courier New" panose="02070309020205020404" pitchFamily="49" charset="0"/>
              </a:rPr>
              <a:t> String </a:t>
            </a:r>
            <a:r>
              <a:rPr lang="en-GB" b="1" u="sng" dirty="0">
                <a:solidFill>
                  <a:srgbClr val="0000C0"/>
                </a:solidFill>
                <a:latin typeface="Courier New" panose="02070309020205020404" pitchFamily="49" charset="0"/>
              </a:rPr>
              <a:t>name</a:t>
            </a:r>
            <a:r>
              <a:rPr lang="en-GB" b="1" u="sng"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private</a:t>
            </a:r>
            <a:r>
              <a:rPr lang="en-GB" b="1" dirty="0">
                <a:solidFill>
                  <a:srgbClr val="000000"/>
                </a:solidFill>
                <a:latin typeface="Courier New" panose="02070309020205020404" pitchFamily="49" charset="0"/>
              </a:rPr>
              <a:t> </a:t>
            </a:r>
            <a:r>
              <a:rPr lang="en-GB" b="1" dirty="0" err="1">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u="sng" dirty="0">
                <a:solidFill>
                  <a:srgbClr val="0000C0"/>
                </a:solidFill>
                <a:latin typeface="Courier New" panose="02070309020205020404" pitchFamily="49" charset="0"/>
              </a:rPr>
              <a:t>age</a:t>
            </a:r>
            <a:r>
              <a:rPr lang="en-GB" b="1" u="sng"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private</a:t>
            </a:r>
            <a:r>
              <a:rPr lang="en-GB" b="1" dirty="0">
                <a:solidFill>
                  <a:srgbClr val="000000"/>
                </a:solidFill>
                <a:latin typeface="Courier New" panose="02070309020205020404" pitchFamily="49" charset="0"/>
              </a:rPr>
              <a:t> String </a:t>
            </a:r>
            <a:r>
              <a:rPr lang="en-GB" b="1" u="sng" dirty="0">
                <a:solidFill>
                  <a:srgbClr val="0000C0"/>
                </a:solidFill>
                <a:latin typeface="Courier New" panose="02070309020205020404" pitchFamily="49" charset="0"/>
              </a:rPr>
              <a:t>technology</a:t>
            </a:r>
            <a:r>
              <a:rPr lang="en-GB" b="1" u="sng" dirty="0">
                <a:solidFill>
                  <a:srgbClr val="000000"/>
                </a:solidFill>
                <a:latin typeface="Courier New" panose="02070309020205020404" pitchFamily="49" charset="0"/>
              </a:rPr>
              <a:t>;</a:t>
            </a:r>
          </a:p>
          <a:p>
            <a:endParaRPr lang="en-GB" b="1" dirty="0">
              <a:solidFill>
                <a:srgbClr val="2E2D2C"/>
              </a:solidFill>
              <a:latin typeface="Courier New" panose="02070309020205020404" pitchFamily="49" charset="0"/>
            </a:endParaRPr>
          </a:p>
          <a:p>
            <a:pPr lvl="1"/>
            <a:r>
              <a:rPr lang="en-GB" b="1" dirty="0">
                <a:solidFill>
                  <a:srgbClr val="000000"/>
                </a:solidFill>
                <a:latin typeface="Courier New" panose="02070309020205020404" pitchFamily="49" charset="0"/>
              </a:rPr>
              <a:t>Trainee(String </a:t>
            </a:r>
            <a:r>
              <a:rPr lang="en-GB" b="1" dirty="0">
                <a:solidFill>
                  <a:srgbClr val="6A3E3E"/>
                </a:solidFill>
                <a:latin typeface="Courier New" panose="02070309020205020404" pitchFamily="49" charset="0"/>
              </a:rPr>
              <a:t>name</a:t>
            </a:r>
            <a:r>
              <a:rPr lang="en-GB" b="1" dirty="0">
                <a:solidFill>
                  <a:srgbClr val="000000"/>
                </a:solidFill>
                <a:latin typeface="Courier New" panose="02070309020205020404" pitchFamily="49" charset="0"/>
              </a:rPr>
              <a:t>, </a:t>
            </a:r>
            <a:r>
              <a:rPr lang="en-GB" b="1" dirty="0" err="1">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age</a:t>
            </a:r>
            <a:r>
              <a:rPr lang="en-GB" b="1" dirty="0">
                <a:solidFill>
                  <a:srgbClr val="000000"/>
                </a:solidFill>
                <a:latin typeface="Courier New" panose="02070309020205020404" pitchFamily="49" charset="0"/>
              </a:rPr>
              <a:t>, String </a:t>
            </a:r>
            <a:r>
              <a:rPr lang="en-GB" b="1" dirty="0">
                <a:solidFill>
                  <a:srgbClr val="6A3E3E"/>
                </a:solidFill>
                <a:latin typeface="Courier New" panose="02070309020205020404" pitchFamily="49" charset="0"/>
              </a:rPr>
              <a:t>technology</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a:t>
            </a:r>
          </a:p>
          <a:p>
            <a:pPr lvl="2"/>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name</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name</a:t>
            </a:r>
            <a:r>
              <a:rPr lang="en-GB" b="1" dirty="0">
                <a:solidFill>
                  <a:srgbClr val="000000"/>
                </a:solidFill>
                <a:latin typeface="Courier New" panose="02070309020205020404" pitchFamily="49" charset="0"/>
              </a:rPr>
              <a:t>;</a:t>
            </a:r>
          </a:p>
          <a:p>
            <a:pPr lvl="2"/>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age</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age</a:t>
            </a:r>
            <a:r>
              <a:rPr lang="en-GB" b="1" dirty="0">
                <a:solidFill>
                  <a:srgbClr val="000000"/>
                </a:solidFill>
                <a:latin typeface="Courier New" panose="02070309020205020404" pitchFamily="49" charset="0"/>
              </a:rPr>
              <a:t>;</a:t>
            </a:r>
          </a:p>
          <a:p>
            <a:pPr lvl="2"/>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technology</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technology</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a:t>
            </a:r>
          </a:p>
          <a:p>
            <a:endParaRPr lang="en-GB" b="1" dirty="0">
              <a:solidFill>
                <a:srgbClr val="2E2D2C"/>
              </a:solidFill>
              <a:latin typeface="Courier New" panose="02070309020205020404" pitchFamily="49" charset="0"/>
            </a:endParaRPr>
          </a:p>
          <a:p>
            <a:r>
              <a:rPr lang="en-GB" b="1" dirty="0">
                <a:solidFill>
                  <a:srgbClr val="000000"/>
                </a:solidFill>
                <a:latin typeface="Courier New" panose="02070309020205020404" pitchFamily="49" charset="0"/>
              </a:rPr>
              <a:t>}</a:t>
            </a:r>
          </a:p>
        </p:txBody>
      </p:sp>
      <p:sp>
        <p:nvSpPr>
          <p:cNvPr id="9" name="Rectangle 8"/>
          <p:cNvSpPr/>
          <p:nvPr/>
        </p:nvSpPr>
        <p:spPr>
          <a:xfrm>
            <a:off x="6185646" y="1518263"/>
            <a:ext cx="5773271" cy="5016758"/>
          </a:xfrm>
          <a:prstGeom prst="rect">
            <a:avLst/>
          </a:prstGeom>
          <a:solidFill>
            <a:schemeClr val="bg2"/>
          </a:solidFill>
        </p:spPr>
        <p:txBody>
          <a:bodyPr wrap="square">
            <a:spAutoFit/>
          </a:bodyPr>
          <a:lstStyle/>
          <a:p>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class</a:t>
            </a:r>
            <a:r>
              <a:rPr lang="en-GB" sz="1600" b="1" dirty="0">
                <a:solidFill>
                  <a:srgbClr val="000000"/>
                </a:solidFill>
                <a:latin typeface="Courier New" panose="02070309020205020404" pitchFamily="49" charset="0"/>
              </a:rPr>
              <a:t> TraineeBuilder {</a:t>
            </a:r>
          </a:p>
          <a:p>
            <a:pPr lvl="1"/>
            <a:r>
              <a:rPr lang="en-GB" sz="1600" b="1" dirty="0">
                <a:solidFill>
                  <a:srgbClr val="7F0055"/>
                </a:solidFill>
                <a:latin typeface="Courier New" panose="02070309020205020404" pitchFamily="49" charset="0"/>
              </a:rPr>
              <a:t>private</a:t>
            </a:r>
            <a:r>
              <a:rPr lang="en-GB" sz="1600" b="1" dirty="0">
                <a:solidFill>
                  <a:srgbClr val="000000"/>
                </a:solidFill>
                <a:latin typeface="Courier New" panose="02070309020205020404" pitchFamily="49" charset="0"/>
              </a:rPr>
              <a:t> String </a:t>
            </a:r>
            <a:r>
              <a:rPr lang="en-GB" sz="1600" b="1" dirty="0">
                <a:solidFill>
                  <a:srgbClr val="0000C0"/>
                </a:solidFill>
                <a:latin typeface="Courier New" panose="02070309020205020404" pitchFamily="49" charset="0"/>
              </a:rPr>
              <a:t>name</a:t>
            </a:r>
            <a:r>
              <a:rPr lang="en-GB" sz="1600" b="1" dirty="0">
                <a:solidFill>
                  <a:srgbClr val="000000"/>
                </a:solidFill>
                <a:latin typeface="Courier New" panose="02070309020205020404" pitchFamily="49" charset="0"/>
              </a:rPr>
              <a:t>;</a:t>
            </a:r>
          </a:p>
          <a:p>
            <a:pPr lvl="1"/>
            <a:r>
              <a:rPr lang="en-GB" sz="1600" b="1" dirty="0">
                <a:solidFill>
                  <a:srgbClr val="3F7F5F"/>
                </a:solidFill>
                <a:latin typeface="Courier New" panose="02070309020205020404" pitchFamily="49" charset="0"/>
              </a:rPr>
              <a:t>//we </a:t>
            </a:r>
            <a:r>
              <a:rPr lang="en-GB" sz="1600" b="1" dirty="0" err="1">
                <a:solidFill>
                  <a:srgbClr val="3F7F5F"/>
                </a:solidFill>
                <a:latin typeface="Courier New" panose="02070309020205020404" pitchFamily="49" charset="0"/>
              </a:rPr>
              <a:t>dont</a:t>
            </a:r>
            <a:r>
              <a:rPr lang="en-GB" sz="1600" b="1" dirty="0">
                <a:solidFill>
                  <a:srgbClr val="3F7F5F"/>
                </a:solidFill>
                <a:latin typeface="Courier New" panose="02070309020205020404" pitchFamily="49" charset="0"/>
              </a:rPr>
              <a:t> want a default name.</a:t>
            </a:r>
          </a:p>
          <a:p>
            <a:pPr lvl="1"/>
            <a:r>
              <a:rPr lang="en-GB" sz="1600" b="1" dirty="0">
                <a:solidFill>
                  <a:srgbClr val="7F0055"/>
                </a:solidFill>
                <a:latin typeface="Courier New" panose="02070309020205020404" pitchFamily="49" charset="0"/>
              </a:rPr>
              <a:t>private</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0000C0"/>
                </a:solidFill>
                <a:latin typeface="Courier New" panose="02070309020205020404" pitchFamily="49" charset="0"/>
              </a:rPr>
              <a:t>age</a:t>
            </a:r>
            <a:r>
              <a:rPr lang="en-GB" sz="1600" b="1" dirty="0">
                <a:solidFill>
                  <a:srgbClr val="000000"/>
                </a:solidFill>
                <a:latin typeface="Courier New" panose="02070309020205020404" pitchFamily="49" charset="0"/>
              </a:rPr>
              <a:t> = 0;</a:t>
            </a:r>
          </a:p>
          <a:p>
            <a:pPr lvl="1"/>
            <a:r>
              <a:rPr lang="en-GB" sz="1600" b="1" dirty="0">
                <a:solidFill>
                  <a:srgbClr val="3F7F5F"/>
                </a:solidFill>
                <a:latin typeface="Courier New" panose="02070309020205020404" pitchFamily="49" charset="0"/>
              </a:rPr>
              <a:t>//default age</a:t>
            </a:r>
          </a:p>
          <a:p>
            <a:pPr lvl="1"/>
            <a:r>
              <a:rPr lang="en-GB" sz="1600" b="1" dirty="0">
                <a:solidFill>
                  <a:srgbClr val="7F0055"/>
                </a:solidFill>
                <a:latin typeface="Courier New" panose="02070309020205020404" pitchFamily="49" charset="0"/>
              </a:rPr>
              <a:t>private</a:t>
            </a:r>
            <a:r>
              <a:rPr lang="en-GB" sz="1600" b="1" dirty="0">
                <a:solidFill>
                  <a:srgbClr val="000000"/>
                </a:solidFill>
                <a:latin typeface="Courier New" panose="02070309020205020404" pitchFamily="49" charset="0"/>
              </a:rPr>
              <a:t> String </a:t>
            </a:r>
            <a:r>
              <a:rPr lang="en-GB" sz="1600" b="1" dirty="0">
                <a:solidFill>
                  <a:srgbClr val="0000C0"/>
                </a:solidFill>
                <a:latin typeface="Courier New" panose="02070309020205020404" pitchFamily="49" charset="0"/>
              </a:rPr>
              <a:t>technology</a:t>
            </a:r>
            <a:r>
              <a:rPr lang="en-GB" sz="1600" b="1" dirty="0">
                <a:solidFill>
                  <a:srgbClr val="000000"/>
                </a:solidFill>
                <a:latin typeface="Courier New" panose="02070309020205020404" pitchFamily="49" charset="0"/>
              </a:rPr>
              <a:t> = </a:t>
            </a:r>
            <a:r>
              <a:rPr lang="en-GB" sz="1600" b="1" dirty="0">
                <a:solidFill>
                  <a:srgbClr val="2A00FF"/>
                </a:solidFill>
                <a:latin typeface="Courier New" panose="02070309020205020404" pitchFamily="49" charset="0"/>
              </a:rPr>
              <a:t>"nothing"</a:t>
            </a:r>
            <a:r>
              <a:rPr lang="en-GB" sz="1600" b="1" dirty="0">
                <a:solidFill>
                  <a:srgbClr val="000000"/>
                </a:solidFill>
                <a:latin typeface="Courier New" panose="02070309020205020404" pitchFamily="49" charset="0"/>
              </a:rPr>
              <a:t>; </a:t>
            </a:r>
            <a:r>
              <a:rPr lang="en-GB" sz="1600" b="1" dirty="0">
                <a:solidFill>
                  <a:srgbClr val="3F7F5F"/>
                </a:solidFill>
                <a:latin typeface="Courier New" panose="02070309020205020404" pitchFamily="49" charset="0"/>
              </a:rPr>
              <a:t>//default technology</a:t>
            </a:r>
          </a:p>
          <a:p>
            <a:pPr lvl="1"/>
            <a:endParaRPr lang="en-GB" sz="1600" b="1" dirty="0">
              <a:solidFill>
                <a:srgbClr val="2E2D2C"/>
              </a:solidFill>
              <a:latin typeface="Courier New" panose="02070309020205020404" pitchFamily="49" charset="0"/>
            </a:endParaRPr>
          </a:p>
          <a:p>
            <a:pPr lvl="1"/>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TraineeBuilder(){}</a:t>
            </a:r>
          </a:p>
          <a:p>
            <a:pPr lvl="1"/>
            <a:endParaRPr lang="en-GB" sz="1600" b="1" dirty="0">
              <a:solidFill>
                <a:srgbClr val="2E2D2C"/>
              </a:solidFill>
              <a:latin typeface="Courier New" panose="02070309020205020404" pitchFamily="49" charset="0"/>
            </a:endParaRPr>
          </a:p>
          <a:p>
            <a:pPr lvl="1"/>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Trainee buildTrainee()</a:t>
            </a:r>
          </a:p>
          <a:p>
            <a:pPr lvl="1"/>
            <a:r>
              <a:rPr lang="en-GB" sz="1600" b="1" dirty="0">
                <a:solidFill>
                  <a:srgbClr val="000000"/>
                </a:solidFill>
                <a:latin typeface="Courier New" panose="02070309020205020404" pitchFamily="49" charset="0"/>
              </a:rPr>
              <a:t>{</a:t>
            </a:r>
          </a:p>
          <a:p>
            <a:pPr lvl="1"/>
            <a:r>
              <a:rPr lang="en-GB" sz="1600" b="1" dirty="0">
                <a:solidFill>
                  <a:srgbClr val="7F0055"/>
                </a:solidFill>
                <a:latin typeface="Courier New" panose="02070309020205020404" pitchFamily="49" charset="0"/>
              </a:rPr>
              <a:t>return</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Trainee(</a:t>
            </a:r>
            <a:r>
              <a:rPr lang="en-GB" sz="1600" b="1" dirty="0" err="1">
                <a:solidFill>
                  <a:srgbClr val="0000C0"/>
                </a:solidFill>
                <a:latin typeface="Courier New" panose="02070309020205020404" pitchFamily="49" charset="0"/>
              </a:rPr>
              <a:t>name</a:t>
            </a:r>
            <a:r>
              <a:rPr lang="en-GB" sz="1600" b="1" dirty="0" err="1">
                <a:solidFill>
                  <a:srgbClr val="000000"/>
                </a:solidFill>
                <a:latin typeface="Courier New" panose="02070309020205020404" pitchFamily="49" charset="0"/>
              </a:rPr>
              <a:t>,</a:t>
            </a:r>
            <a:r>
              <a:rPr lang="en-GB" sz="1600" b="1" dirty="0" err="1">
                <a:solidFill>
                  <a:srgbClr val="0000C0"/>
                </a:solidFill>
                <a:latin typeface="Courier New" panose="02070309020205020404" pitchFamily="49" charset="0"/>
              </a:rPr>
              <a:t>age</a:t>
            </a:r>
            <a:r>
              <a:rPr lang="en-GB" sz="1600" b="1" dirty="0" err="1">
                <a:solidFill>
                  <a:srgbClr val="000000"/>
                </a:solidFill>
                <a:latin typeface="Courier New" panose="02070309020205020404" pitchFamily="49" charset="0"/>
              </a:rPr>
              <a:t>,</a:t>
            </a:r>
            <a:r>
              <a:rPr lang="en-GB" sz="1600" b="1" dirty="0" err="1">
                <a:solidFill>
                  <a:srgbClr val="0000C0"/>
                </a:solidFill>
                <a:latin typeface="Courier New" panose="02070309020205020404" pitchFamily="49" charset="0"/>
              </a:rPr>
              <a:t>technology</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pPr lvl="1"/>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TraineeBuilder name(String </a:t>
            </a:r>
            <a:r>
              <a:rPr lang="en-GB" sz="1600" b="1" dirty="0">
                <a:solidFill>
                  <a:srgbClr val="6A3E3E"/>
                </a:solidFill>
                <a:latin typeface="Courier New" panose="02070309020205020404" pitchFamily="49" charset="0"/>
              </a:rPr>
              <a:t>_name</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pPr lvl="2"/>
            <a:r>
              <a:rPr lang="en-GB" sz="1600" b="1" dirty="0">
                <a:solidFill>
                  <a:srgbClr val="7F0055"/>
                </a:solidFill>
                <a:latin typeface="Courier New" panose="02070309020205020404" pitchFamily="49" charset="0"/>
              </a:rPr>
              <a:t>this</a:t>
            </a:r>
            <a:r>
              <a:rPr lang="en-GB" sz="1600" b="1" dirty="0">
                <a:solidFill>
                  <a:srgbClr val="000000"/>
                </a:solidFill>
                <a:latin typeface="Courier New" panose="02070309020205020404" pitchFamily="49" charset="0"/>
              </a:rPr>
              <a:t>.</a:t>
            </a:r>
            <a:r>
              <a:rPr lang="en-GB" sz="1600" b="1" dirty="0">
                <a:solidFill>
                  <a:srgbClr val="0000C0"/>
                </a:solidFill>
                <a:latin typeface="Courier New" panose="02070309020205020404" pitchFamily="49" charset="0"/>
              </a:rPr>
              <a:t>name</a:t>
            </a:r>
            <a:r>
              <a:rPr lang="en-GB" sz="1600" b="1" dirty="0">
                <a:solidFill>
                  <a:srgbClr val="000000"/>
                </a:solidFill>
                <a:latin typeface="Courier New" panose="02070309020205020404" pitchFamily="49" charset="0"/>
              </a:rPr>
              <a:t> = </a:t>
            </a:r>
            <a:r>
              <a:rPr lang="en-GB" sz="1600" b="1" dirty="0">
                <a:solidFill>
                  <a:srgbClr val="6A3E3E"/>
                </a:solidFill>
                <a:latin typeface="Courier New" panose="02070309020205020404" pitchFamily="49" charset="0"/>
              </a:rPr>
              <a:t>_name</a:t>
            </a:r>
            <a:r>
              <a:rPr lang="en-GB" sz="1600" b="1" dirty="0">
                <a:solidFill>
                  <a:srgbClr val="000000"/>
                </a:solidFill>
                <a:latin typeface="Courier New" panose="02070309020205020404" pitchFamily="49" charset="0"/>
              </a:rPr>
              <a:t>;</a:t>
            </a:r>
          </a:p>
          <a:p>
            <a:pPr lvl="2"/>
            <a:r>
              <a:rPr lang="en-GB" sz="1600" b="1" dirty="0">
                <a:solidFill>
                  <a:srgbClr val="7F0055"/>
                </a:solidFill>
                <a:latin typeface="Courier New" panose="02070309020205020404" pitchFamily="49" charset="0"/>
              </a:rPr>
              <a:t>return</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this</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a:t>
            </a:r>
            <a:endParaRPr lang="en-GB" sz="1600" b="1" dirty="0">
              <a:solidFill>
                <a:srgbClr val="2E2D2C"/>
              </a:solidFill>
            </a:endParaRPr>
          </a:p>
        </p:txBody>
      </p:sp>
    </p:spTree>
    <p:extLst>
      <p:ext uri="{BB962C8B-B14F-4D97-AF65-F5344CB8AC3E}">
        <p14:creationId xmlns:p14="http://schemas.microsoft.com/office/powerpoint/2010/main" val="3033989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delete an entry in the table Languages using the connection we opened earlier.</a:t>
            </a:r>
          </a:p>
          <a:p>
            <a:endParaRPr lang="en-GB" dirty="0"/>
          </a:p>
          <a:p>
            <a:r>
              <a:rPr lang="en-GB" dirty="0"/>
              <a:t>Be careful with the delete operation as you can easily delete the wrong entry by mistake.</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fontScale="90000"/>
          </a:bodyPr>
          <a:lstStyle/>
          <a:p>
            <a:r>
              <a:rPr lang="en-GB" dirty="0" smtClean="0"/>
              <a:t>D - Delete</a:t>
            </a:r>
            <a:endParaRPr lang="en-GB" dirty="0"/>
          </a:p>
        </p:txBody>
      </p:sp>
      <p:sp>
        <p:nvSpPr>
          <p:cNvPr id="7" name="Content Placeholder 4"/>
          <p:cNvSpPr txBox="1">
            <a:spLocks/>
          </p:cNvSpPr>
          <p:nvPr/>
        </p:nvSpPr>
        <p:spPr>
          <a:xfrm>
            <a:off x="6299287" y="1929600"/>
            <a:ext cx="5704291" cy="2459313"/>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000000"/>
                </a:solidFill>
                <a:latin typeface="Consolas"/>
              </a:rPr>
              <a:t>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“Creating statement...”</a:t>
            </a:r>
            <a:r>
              <a:rPr lang="en-GB" sz="1800" b="1" i="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smtClean="0">
                <a:solidFill>
                  <a:srgbClr val="000000"/>
                </a:solidFill>
                <a:latin typeface="Consolas"/>
              </a:rPr>
              <a:t> = </a:t>
            </a:r>
            <a:r>
              <a:rPr lang="en-GB" sz="1800" b="1" dirty="0" err="1" smtClean="0">
                <a:solidFill>
                  <a:srgbClr val="6A3E3E"/>
                </a:solidFill>
                <a:latin typeface="Consolas"/>
              </a:rPr>
              <a:t>conn</a:t>
            </a:r>
            <a:r>
              <a:rPr lang="en-GB" sz="1800" b="1" dirty="0" err="1" smtClean="0">
                <a:solidFill>
                  <a:srgbClr val="000000"/>
                </a:solidFill>
                <a:latin typeface="Consolas"/>
              </a:rPr>
              <a:t>.createStatement</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String </a:t>
            </a:r>
            <a:r>
              <a:rPr lang="en-GB" sz="1800" b="1" dirty="0" smtClean="0">
                <a:solidFill>
                  <a:srgbClr val="6A3E3E"/>
                </a:solidFill>
                <a:latin typeface="Consolas"/>
              </a:rPr>
              <a:t>sql4</a:t>
            </a:r>
            <a:r>
              <a:rPr lang="en-GB" sz="1800" b="1" dirty="0" smtClean="0">
                <a:solidFill>
                  <a:srgbClr val="000000"/>
                </a:solidFill>
                <a:latin typeface="Consolas"/>
              </a:rPr>
              <a:t> = </a:t>
            </a:r>
            <a:r>
              <a:rPr lang="en-GB" sz="1800" b="1" dirty="0" smtClean="0">
                <a:solidFill>
                  <a:srgbClr val="2A00FF"/>
                </a:solidFill>
                <a:latin typeface="Consolas"/>
              </a:rPr>
              <a:t>“DELETE FROM Languages ”</a:t>
            </a:r>
            <a:r>
              <a:rPr lang="en-GB" sz="1800" b="1" dirty="0" smtClean="0">
                <a:solidFill>
                  <a:srgbClr val="000000"/>
                </a:solidFill>
                <a:latin typeface="Consolas"/>
              </a:rPr>
              <a:t> + </a:t>
            </a:r>
            <a:r>
              <a:rPr lang="en-GB" sz="1800" b="1" dirty="0" smtClean="0">
                <a:solidFill>
                  <a:srgbClr val="2A00FF"/>
                </a:solidFill>
                <a:latin typeface="Consolas"/>
              </a:rPr>
              <a:t>“WHERE id = 1”</a:t>
            </a:r>
            <a:r>
              <a:rPr lang="en-GB" sz="1800" b="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err="1" smtClean="0">
                <a:solidFill>
                  <a:srgbClr val="000000"/>
                </a:solidFill>
                <a:latin typeface="Consolas"/>
              </a:rPr>
              <a:t>.executeUpdate</a:t>
            </a:r>
            <a:r>
              <a:rPr lang="en-GB" sz="1800" b="1" dirty="0" smtClean="0">
                <a:solidFill>
                  <a:srgbClr val="000000"/>
                </a:solidFill>
                <a:latin typeface="Consolas"/>
              </a:rPr>
              <a:t>(</a:t>
            </a:r>
            <a:r>
              <a:rPr lang="en-GB" sz="1800" b="1" dirty="0" smtClean="0">
                <a:solidFill>
                  <a:srgbClr val="6A3E3E"/>
                </a:solidFill>
                <a:latin typeface="Consolas"/>
              </a:rPr>
              <a:t>sql4</a:t>
            </a:r>
            <a:r>
              <a:rPr lang="en-GB" sz="1800" b="1" dirty="0" smtClean="0">
                <a:solidFill>
                  <a:srgbClr val="000000"/>
                </a:solidFill>
                <a:latin typeface="Consolas"/>
              </a:rPr>
              <a:t>);</a:t>
            </a:r>
            <a:endParaRPr lang="en-GB" sz="1800" b="1" dirty="0">
              <a:solidFill>
                <a:srgbClr val="F7F7F7">
                  <a:lumMod val="25000"/>
                </a:srgbClr>
              </a:solidFill>
            </a:endParaRPr>
          </a:p>
        </p:txBody>
      </p:sp>
    </p:spTree>
    <p:extLst>
      <p:ext uri="{BB962C8B-B14F-4D97-AF65-F5344CB8AC3E}">
        <p14:creationId xmlns:p14="http://schemas.microsoft.com/office/powerpoint/2010/main" val="1903283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last thing we need to do is close the connection to the database.</a:t>
            </a:r>
          </a:p>
          <a:p>
            <a:endParaRPr lang="en-GB" dirty="0"/>
          </a:p>
          <a:p>
            <a:r>
              <a:rPr lang="en-GB" dirty="0"/>
              <a:t>We will catch all of the exceptions that may be thrown.</a:t>
            </a:r>
          </a:p>
          <a:p>
            <a:endParaRPr lang="en-GB" dirty="0"/>
          </a:p>
          <a:p>
            <a:r>
              <a:rPr lang="en-GB" dirty="0"/>
              <a:t>We will then check that the connections are open and if so, close them.</a:t>
            </a:r>
          </a:p>
        </p:txBody>
      </p:sp>
      <p:sp>
        <p:nvSpPr>
          <p:cNvPr id="3" name="Title 2"/>
          <p:cNvSpPr>
            <a:spLocks noGrp="1"/>
          </p:cNvSpPr>
          <p:nvPr>
            <p:ph type="title"/>
          </p:nvPr>
        </p:nvSpPr>
        <p:spPr/>
        <p:txBody>
          <a:bodyPr>
            <a:normAutofit fontScale="90000"/>
          </a:bodyPr>
          <a:lstStyle/>
          <a:p>
            <a:r>
              <a:rPr lang="en-GB" dirty="0" smtClean="0"/>
              <a:t>Closing the connection</a:t>
            </a:r>
            <a:endParaRPr lang="en-GB" dirty="0"/>
          </a:p>
        </p:txBody>
      </p:sp>
      <p:sp>
        <p:nvSpPr>
          <p:cNvPr id="7" name="Content Placeholder 4"/>
          <p:cNvSpPr txBox="1">
            <a:spLocks/>
          </p:cNvSpPr>
          <p:nvPr/>
        </p:nvSpPr>
        <p:spPr>
          <a:xfrm>
            <a:off x="6343837" y="1929600"/>
            <a:ext cx="4987552" cy="4776000"/>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dirty="0" smtClean="0">
                <a:solidFill>
                  <a:srgbClr val="000000"/>
                </a:solidFill>
                <a:latin typeface="Consolas"/>
              </a:rPr>
              <a:t>} </a:t>
            </a:r>
            <a:r>
              <a:rPr lang="en-GB" sz="1800" b="1" dirty="0" smtClean="0">
                <a:solidFill>
                  <a:srgbClr val="7F0055"/>
                </a:solidFill>
                <a:latin typeface="Consolas"/>
              </a:rPr>
              <a:t>catch</a:t>
            </a:r>
            <a:r>
              <a:rPr lang="en-GB" sz="1800" b="1" dirty="0" smtClean="0">
                <a:solidFill>
                  <a:srgbClr val="000000"/>
                </a:solidFill>
                <a:latin typeface="Consolas"/>
              </a:rPr>
              <a:t> </a:t>
            </a:r>
            <a:r>
              <a:rPr lang="en-GB" sz="1800" dirty="0" smtClean="0">
                <a:solidFill>
                  <a:srgbClr val="000000"/>
                </a:solidFill>
                <a:latin typeface="Consolas"/>
              </a:rPr>
              <a:t>(</a:t>
            </a:r>
            <a:r>
              <a:rPr lang="en-GB" sz="1800" dirty="0" err="1" smtClean="0">
                <a:solidFill>
                  <a:srgbClr val="000000"/>
                </a:solidFill>
                <a:latin typeface="Consolas"/>
              </a:rPr>
              <a:t>SQLException</a:t>
            </a:r>
            <a:r>
              <a:rPr lang="en-GB" sz="1800" dirty="0" smtClean="0">
                <a:solidFill>
                  <a:srgbClr val="000000"/>
                </a:solidFill>
                <a:latin typeface="Consolas"/>
              </a:rPr>
              <a:t> </a:t>
            </a:r>
            <a:r>
              <a:rPr lang="en-GB" sz="1800" dirty="0" err="1" smtClean="0">
                <a:solidFill>
                  <a:srgbClr val="6A3E3E"/>
                </a:solidFill>
                <a:latin typeface="Consolas"/>
              </a:rPr>
              <a:t>sqle</a:t>
            </a:r>
            <a:r>
              <a:rPr lang="en-GB" sz="1800" dirty="0" smtClean="0">
                <a:solidFill>
                  <a:srgbClr val="000000"/>
                </a:solidFill>
                <a:latin typeface="Consolas"/>
              </a:rPr>
              <a:t>) {</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sqle</a:t>
            </a:r>
            <a:r>
              <a:rPr lang="en-GB" sz="1800" dirty="0" err="1" smtClean="0">
                <a:solidFill>
                  <a:srgbClr val="000000"/>
                </a:solidFill>
                <a:latin typeface="Consolas"/>
              </a:rPr>
              <a:t>.printStackTrace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a:t>
            </a:r>
            <a:r>
              <a:rPr lang="en-GB" sz="1800" b="1" dirty="0" smtClean="0">
                <a:solidFill>
                  <a:srgbClr val="7F0055"/>
                </a:solidFill>
                <a:latin typeface="Consolas"/>
              </a:rPr>
              <a:t>catch</a:t>
            </a:r>
            <a:r>
              <a:rPr lang="en-GB" sz="1800" b="1" dirty="0" smtClean="0">
                <a:solidFill>
                  <a:srgbClr val="000000"/>
                </a:solidFill>
                <a:latin typeface="Consolas"/>
              </a:rPr>
              <a:t> </a:t>
            </a:r>
            <a:r>
              <a:rPr lang="en-GB" sz="1800" dirty="0" smtClean="0">
                <a:solidFill>
                  <a:srgbClr val="000000"/>
                </a:solidFill>
                <a:latin typeface="Consolas"/>
              </a:rPr>
              <a:t>(Exception </a:t>
            </a:r>
            <a:r>
              <a:rPr lang="en-GB" sz="1800" dirty="0" smtClean="0">
                <a:solidFill>
                  <a:srgbClr val="6A3E3E"/>
                </a:solidFill>
                <a:latin typeface="Consolas"/>
              </a:rPr>
              <a:t>e</a:t>
            </a:r>
            <a:r>
              <a:rPr lang="en-GB" sz="1800" dirty="0" smtClean="0">
                <a:solidFill>
                  <a:srgbClr val="000000"/>
                </a:solidFill>
                <a:latin typeface="Consolas"/>
              </a:rPr>
              <a:t>) {</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e</a:t>
            </a:r>
            <a:r>
              <a:rPr lang="en-GB" sz="1800" dirty="0" err="1" smtClean="0">
                <a:solidFill>
                  <a:srgbClr val="000000"/>
                </a:solidFill>
                <a:latin typeface="Consolas"/>
              </a:rPr>
              <a:t>.printStackTrace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a:t>
            </a:r>
            <a:r>
              <a:rPr lang="en-GB" sz="1800" b="1" dirty="0" smtClean="0">
                <a:solidFill>
                  <a:srgbClr val="7F0055"/>
                </a:solidFill>
                <a:latin typeface="Consolas"/>
              </a:rPr>
              <a:t>finally</a:t>
            </a:r>
            <a:r>
              <a:rPr lang="en-GB" sz="1800" b="1" dirty="0" smtClean="0">
                <a:solidFill>
                  <a:srgbClr val="000000"/>
                </a:solidFill>
                <a:latin typeface="Consolas"/>
              </a:rPr>
              <a:t> </a:t>
            </a:r>
            <a:r>
              <a:rPr lang="en-GB" sz="1800"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try</a:t>
            </a:r>
            <a:r>
              <a:rPr lang="en-GB" sz="1800" b="1" dirty="0" smtClean="0">
                <a:solidFill>
                  <a:srgbClr val="000000"/>
                </a:solidFill>
                <a:latin typeface="Consolas"/>
              </a:rPr>
              <a:t> </a:t>
            </a:r>
            <a:r>
              <a:rPr lang="en-GB" sz="1800"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if</a:t>
            </a:r>
            <a:r>
              <a:rPr lang="en-GB" sz="1800" b="1" dirty="0" smtClean="0">
                <a:solidFill>
                  <a:srgbClr val="000000"/>
                </a:solidFill>
                <a:latin typeface="Consolas"/>
              </a:rPr>
              <a:t> </a:t>
            </a:r>
            <a:r>
              <a:rPr lang="en-GB" sz="1800" dirty="0" smtClean="0">
                <a:solidFill>
                  <a:srgbClr val="000000"/>
                </a:solidFill>
                <a:latin typeface="Consolas"/>
              </a:rPr>
              <a:t>(</a:t>
            </a:r>
            <a:r>
              <a:rPr lang="en-GB" sz="1800" dirty="0" err="1" smtClean="0">
                <a:solidFill>
                  <a:srgbClr val="6A3E3E"/>
                </a:solidFill>
                <a:latin typeface="Consolas"/>
              </a:rPr>
              <a:t>stmt</a:t>
            </a:r>
            <a:r>
              <a:rPr lang="en-GB" sz="1800" dirty="0" smtClean="0">
                <a:solidFill>
                  <a:srgbClr val="000000"/>
                </a:solidFill>
                <a:latin typeface="Consolas"/>
              </a:rPr>
              <a:t> != </a:t>
            </a:r>
            <a:r>
              <a:rPr lang="en-GB" sz="1800" b="1" dirty="0" smtClean="0">
                <a:solidFill>
                  <a:srgbClr val="7F0055"/>
                </a:solidFill>
                <a:latin typeface="Consolas"/>
              </a:rPr>
              <a:t>null</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conn</a:t>
            </a:r>
            <a:r>
              <a:rPr lang="en-GB" sz="1800" dirty="0" err="1" smtClean="0">
                <a:solidFill>
                  <a:srgbClr val="000000"/>
                </a:solidFill>
                <a:latin typeface="Consolas"/>
              </a:rPr>
              <a:t>.close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 </a:t>
            </a:r>
            <a:r>
              <a:rPr lang="en-GB" sz="1800" b="1" dirty="0" smtClean="0">
                <a:solidFill>
                  <a:srgbClr val="7F0055"/>
                </a:solidFill>
                <a:latin typeface="Consolas"/>
              </a:rPr>
              <a:t>catch</a:t>
            </a:r>
            <a:r>
              <a:rPr lang="en-GB" sz="1800" b="1" dirty="0" smtClean="0">
                <a:solidFill>
                  <a:srgbClr val="000000"/>
                </a:solidFill>
                <a:latin typeface="Consolas"/>
              </a:rPr>
              <a:t> </a:t>
            </a:r>
            <a:r>
              <a:rPr lang="en-GB" sz="1800" dirty="0" smtClean="0">
                <a:solidFill>
                  <a:srgbClr val="000000"/>
                </a:solidFill>
                <a:latin typeface="Consolas"/>
              </a:rPr>
              <a:t>(</a:t>
            </a:r>
            <a:r>
              <a:rPr lang="en-GB" sz="1800" dirty="0" err="1" smtClean="0">
                <a:solidFill>
                  <a:srgbClr val="000000"/>
                </a:solidFill>
                <a:latin typeface="Consolas"/>
              </a:rPr>
              <a:t>SQLException</a:t>
            </a:r>
            <a:r>
              <a:rPr lang="en-GB" sz="1800" dirty="0" smtClean="0">
                <a:solidFill>
                  <a:srgbClr val="000000"/>
                </a:solidFill>
                <a:latin typeface="Consolas"/>
              </a:rPr>
              <a:t> </a:t>
            </a:r>
            <a:r>
              <a:rPr lang="en-GB" sz="1800" dirty="0" smtClean="0">
                <a:solidFill>
                  <a:srgbClr val="6A3E3E"/>
                </a:solidFill>
                <a:latin typeface="Consolas"/>
              </a:rPr>
              <a:t>se</a:t>
            </a:r>
            <a:r>
              <a:rPr lang="en-GB" sz="1800" dirty="0" smtClean="0">
                <a:solidFill>
                  <a:srgbClr val="000000"/>
                </a:solidFill>
                <a:latin typeface="Consolas"/>
              </a:rPr>
              <a:t>) { }</a:t>
            </a:r>
          </a:p>
          <a:p>
            <a:pPr>
              <a:buClr>
                <a:srgbClr val="0A1419">
                  <a:lumMod val="90000"/>
                  <a:lumOff val="10000"/>
                </a:srgbClr>
              </a:buClr>
              <a:defRPr/>
            </a:pPr>
            <a:r>
              <a:rPr lang="en-GB" sz="1800" b="1" dirty="0" smtClean="0">
                <a:solidFill>
                  <a:srgbClr val="7F0055"/>
                </a:solidFill>
                <a:latin typeface="Consolas"/>
              </a:rPr>
              <a:t>  try</a:t>
            </a:r>
            <a:r>
              <a:rPr lang="en-GB" sz="1800" b="1" dirty="0" smtClean="0">
                <a:solidFill>
                  <a:srgbClr val="000000"/>
                </a:solidFill>
                <a:latin typeface="Consolas"/>
              </a:rPr>
              <a:t> </a:t>
            </a:r>
            <a:r>
              <a:rPr lang="en-GB" sz="1800"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if</a:t>
            </a:r>
            <a:r>
              <a:rPr lang="en-GB" sz="1800" b="1" dirty="0" smtClean="0">
                <a:solidFill>
                  <a:srgbClr val="000000"/>
                </a:solidFill>
                <a:latin typeface="Consolas"/>
              </a:rPr>
              <a:t> </a:t>
            </a:r>
            <a:r>
              <a:rPr lang="en-GB" sz="1800" dirty="0" smtClean="0">
                <a:solidFill>
                  <a:srgbClr val="000000"/>
                </a:solidFill>
                <a:latin typeface="Consolas"/>
              </a:rPr>
              <a:t>(</a:t>
            </a:r>
            <a:r>
              <a:rPr lang="en-GB" sz="1800" dirty="0" smtClean="0">
                <a:solidFill>
                  <a:srgbClr val="6A3E3E"/>
                </a:solidFill>
                <a:latin typeface="Consolas"/>
              </a:rPr>
              <a:t>conn</a:t>
            </a:r>
            <a:r>
              <a:rPr lang="en-GB" sz="1800" dirty="0" smtClean="0">
                <a:solidFill>
                  <a:srgbClr val="000000"/>
                </a:solidFill>
                <a:latin typeface="Consolas"/>
              </a:rPr>
              <a:t> != </a:t>
            </a:r>
            <a:r>
              <a:rPr lang="en-GB" sz="1800" b="1" dirty="0" smtClean="0">
                <a:solidFill>
                  <a:srgbClr val="7F0055"/>
                </a:solidFill>
                <a:latin typeface="Consolas"/>
              </a:rPr>
              <a:t>null</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conn</a:t>
            </a:r>
            <a:r>
              <a:rPr lang="en-GB" sz="1800" dirty="0" err="1" smtClean="0">
                <a:solidFill>
                  <a:srgbClr val="000000"/>
                </a:solidFill>
                <a:latin typeface="Consolas"/>
              </a:rPr>
              <a:t>.close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 </a:t>
            </a:r>
            <a:r>
              <a:rPr lang="en-GB" sz="1800" b="1" dirty="0" smtClean="0">
                <a:solidFill>
                  <a:srgbClr val="7F0055"/>
                </a:solidFill>
                <a:latin typeface="Consolas"/>
              </a:rPr>
              <a:t>catch</a:t>
            </a:r>
            <a:r>
              <a:rPr lang="en-GB" sz="1800" b="1" dirty="0" smtClean="0">
                <a:solidFill>
                  <a:srgbClr val="000000"/>
                </a:solidFill>
                <a:latin typeface="Consolas"/>
              </a:rPr>
              <a:t> </a:t>
            </a:r>
            <a:r>
              <a:rPr lang="en-GB" sz="1800" dirty="0" smtClean="0">
                <a:solidFill>
                  <a:srgbClr val="000000"/>
                </a:solidFill>
                <a:latin typeface="Consolas"/>
              </a:rPr>
              <a:t>(</a:t>
            </a:r>
            <a:r>
              <a:rPr lang="en-GB" sz="1800" dirty="0" err="1" smtClean="0">
                <a:solidFill>
                  <a:srgbClr val="000000"/>
                </a:solidFill>
                <a:latin typeface="Consolas"/>
              </a:rPr>
              <a:t>SQLException</a:t>
            </a:r>
            <a:r>
              <a:rPr lang="en-GB" sz="1800" dirty="0" smtClean="0">
                <a:solidFill>
                  <a:srgbClr val="000000"/>
                </a:solidFill>
                <a:latin typeface="Consolas"/>
              </a:rPr>
              <a:t> </a:t>
            </a:r>
            <a:r>
              <a:rPr lang="en-GB" sz="1800" dirty="0" smtClean="0">
                <a:solidFill>
                  <a:srgbClr val="6A3E3E"/>
                </a:solidFill>
                <a:latin typeface="Consolas"/>
              </a:rPr>
              <a:t>se</a:t>
            </a:r>
            <a:r>
              <a:rPr lang="en-GB" sz="1800" dirty="0" smtClean="0">
                <a:solidFill>
                  <a:srgbClr val="000000"/>
                </a:solidFill>
                <a:latin typeface="Consolas"/>
              </a:rPr>
              <a:t>) {</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se</a:t>
            </a:r>
            <a:r>
              <a:rPr lang="en-GB" sz="1800" dirty="0" err="1" smtClean="0">
                <a:solidFill>
                  <a:srgbClr val="000000"/>
                </a:solidFill>
                <a:latin typeface="Consolas"/>
              </a:rPr>
              <a:t>.printStackTrace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a:t>
            </a:r>
          </a:p>
          <a:p>
            <a:pPr>
              <a:buClr>
                <a:srgbClr val="0A1419">
                  <a:lumMod val="90000"/>
                  <a:lumOff val="10000"/>
                </a:srgbClr>
              </a:buClr>
              <a:defRPr/>
            </a:pP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System.</a:t>
            </a:r>
            <a:r>
              <a:rPr lang="en-GB" sz="1800" b="1" i="1" dirty="0" smtClean="0">
                <a:solidFill>
                  <a:srgbClr val="0000C0"/>
                </a:solidFill>
                <a:latin typeface="Consolas"/>
              </a:rPr>
              <a:t>out</a:t>
            </a:r>
            <a:r>
              <a:rPr lang="en-GB" sz="1800" i="1" dirty="0" smtClean="0">
                <a:solidFill>
                  <a:srgbClr val="000000"/>
                </a:solidFill>
                <a:latin typeface="Consolas"/>
              </a:rPr>
              <a:t>.println(</a:t>
            </a:r>
            <a:r>
              <a:rPr lang="en-GB" sz="1800" i="1" dirty="0" smtClean="0">
                <a:solidFill>
                  <a:srgbClr val="2A00FF"/>
                </a:solidFill>
                <a:latin typeface="Consolas"/>
              </a:rPr>
              <a:t>“Goodbye!”</a:t>
            </a:r>
            <a:r>
              <a:rPr lang="en-GB" sz="1800" i="1" dirty="0" smtClean="0">
                <a:solidFill>
                  <a:srgbClr val="000000"/>
                </a:solidFill>
                <a:latin typeface="Consolas"/>
              </a:rPr>
              <a:t>);</a:t>
            </a:r>
            <a:endParaRPr lang="en-GB" sz="1800" dirty="0" smtClean="0">
              <a:solidFill>
                <a:srgbClr val="000000"/>
              </a:solidFill>
              <a:latin typeface="Consolas"/>
            </a:endParaRPr>
          </a:p>
          <a:p>
            <a:pPr>
              <a:buClr>
                <a:srgbClr val="0A1419">
                  <a:lumMod val="90000"/>
                  <a:lumOff val="10000"/>
                </a:srgbClr>
              </a:buClr>
              <a:defRPr/>
            </a:pPr>
            <a:endParaRPr lang="en-GB" sz="1800" dirty="0">
              <a:solidFill>
                <a:srgbClr val="F7F7F7">
                  <a:lumMod val="25000"/>
                </a:srgbClr>
              </a:solidFill>
            </a:endParaRPr>
          </a:p>
        </p:txBody>
      </p:sp>
    </p:spTree>
    <p:extLst>
      <p:ext uri="{BB962C8B-B14F-4D97-AF65-F5344CB8AC3E}">
        <p14:creationId xmlns:p14="http://schemas.microsoft.com/office/powerpoint/2010/main" val="2266003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Logging is used to keep a history of system related messages during the operation of a system.</a:t>
            </a:r>
          </a:p>
          <a:p>
            <a:endParaRPr lang="en-GB" dirty="0"/>
          </a:p>
          <a:p>
            <a:r>
              <a:rPr lang="en-GB" dirty="0"/>
              <a:t>The </a:t>
            </a:r>
            <a:r>
              <a:rPr lang="en-GB" dirty="0" err="1"/>
              <a:t>Java.util.Logging</a:t>
            </a:r>
            <a:r>
              <a:rPr lang="en-GB" dirty="0"/>
              <a:t> package contains the classes associated with logging including the Level class which is used to define the lowest severity of messages which should be written to the log.</a:t>
            </a:r>
          </a:p>
        </p:txBody>
      </p:sp>
      <p:sp>
        <p:nvSpPr>
          <p:cNvPr id="4" name="Content Placeholder 3"/>
          <p:cNvSpPr>
            <a:spLocks noGrp="1"/>
          </p:cNvSpPr>
          <p:nvPr>
            <p:ph sz="quarter" idx="16"/>
          </p:nvPr>
        </p:nvSpPr>
        <p:spPr/>
        <p:txBody>
          <a:bodyPr/>
          <a:lstStyle/>
          <a:p>
            <a:r>
              <a:rPr lang="en-GB" dirty="0"/>
              <a:t>The Levels of severity are:</a:t>
            </a:r>
          </a:p>
          <a:p>
            <a:pPr marL="285750" indent="-285750"/>
            <a:r>
              <a:rPr lang="en-GB" dirty="0">
                <a:solidFill>
                  <a:srgbClr val="0C3C8A"/>
                </a:solidFill>
              </a:rPr>
              <a:t>Severe</a:t>
            </a:r>
            <a:r>
              <a:rPr lang="en-GB" dirty="0"/>
              <a:t> – The world is ending </a:t>
            </a:r>
          </a:p>
          <a:p>
            <a:pPr marL="285750" indent="-285750"/>
            <a:r>
              <a:rPr lang="en-GB" dirty="0">
                <a:solidFill>
                  <a:srgbClr val="0C3C8A"/>
                </a:solidFill>
              </a:rPr>
              <a:t>Warning</a:t>
            </a:r>
            <a:r>
              <a:rPr lang="en-GB" dirty="0"/>
              <a:t> – Mild Panic</a:t>
            </a:r>
          </a:p>
          <a:p>
            <a:pPr marL="285750" indent="-285750"/>
            <a:r>
              <a:rPr lang="en-GB" dirty="0">
                <a:solidFill>
                  <a:srgbClr val="0C3C8A"/>
                </a:solidFill>
              </a:rPr>
              <a:t>Info</a:t>
            </a:r>
            <a:r>
              <a:rPr lang="en-GB" dirty="0"/>
              <a:t> – Things you may need to know</a:t>
            </a:r>
          </a:p>
          <a:p>
            <a:pPr marL="285750" indent="-285750"/>
            <a:r>
              <a:rPr lang="en-GB" dirty="0" err="1">
                <a:solidFill>
                  <a:srgbClr val="0C3C8A"/>
                </a:solidFill>
              </a:rPr>
              <a:t>Config</a:t>
            </a:r>
            <a:r>
              <a:rPr lang="en-GB" dirty="0">
                <a:solidFill>
                  <a:srgbClr val="0C3C8A"/>
                </a:solidFill>
              </a:rPr>
              <a:t> </a:t>
            </a:r>
            <a:r>
              <a:rPr lang="en-GB" dirty="0"/>
              <a:t>– Deployment information</a:t>
            </a:r>
          </a:p>
          <a:p>
            <a:pPr marL="285750" indent="-285750"/>
            <a:r>
              <a:rPr lang="en-GB" dirty="0">
                <a:solidFill>
                  <a:srgbClr val="0C3C8A"/>
                </a:solidFill>
              </a:rPr>
              <a:t>Fine</a:t>
            </a:r>
            <a:r>
              <a:rPr lang="en-GB" dirty="0"/>
              <a:t> – Debugging information</a:t>
            </a:r>
          </a:p>
          <a:p>
            <a:pPr marL="285750" indent="-285750"/>
            <a:r>
              <a:rPr lang="en-GB" dirty="0">
                <a:solidFill>
                  <a:srgbClr val="0C3C8A"/>
                </a:solidFill>
              </a:rPr>
              <a:t>Finer</a:t>
            </a:r>
            <a:r>
              <a:rPr lang="en-GB" dirty="0"/>
              <a:t> – Things you may need to know</a:t>
            </a:r>
          </a:p>
          <a:p>
            <a:pPr marL="285750" indent="-285750"/>
            <a:r>
              <a:rPr lang="en-GB" dirty="0">
                <a:solidFill>
                  <a:srgbClr val="0C3C8A"/>
                </a:solidFill>
              </a:rPr>
              <a:t>Finest</a:t>
            </a:r>
            <a:r>
              <a:rPr lang="en-GB" dirty="0"/>
              <a:t> – Nitty-gritty details</a:t>
            </a:r>
          </a:p>
          <a:p>
            <a:endParaRPr lang="en-GB" dirty="0"/>
          </a:p>
        </p:txBody>
      </p:sp>
      <p:sp>
        <p:nvSpPr>
          <p:cNvPr id="3" name="Title 2"/>
          <p:cNvSpPr>
            <a:spLocks noGrp="1"/>
          </p:cNvSpPr>
          <p:nvPr>
            <p:ph type="title"/>
          </p:nvPr>
        </p:nvSpPr>
        <p:spPr/>
        <p:txBody>
          <a:bodyPr>
            <a:normAutofit fontScale="90000"/>
          </a:bodyPr>
          <a:lstStyle/>
          <a:p>
            <a:r>
              <a:rPr lang="en-GB" dirty="0" smtClean="0"/>
              <a:t>Logging</a:t>
            </a:r>
            <a:endParaRPr lang="en-GB" dirty="0"/>
          </a:p>
        </p:txBody>
      </p:sp>
    </p:spTree>
    <p:extLst>
      <p:ext uri="{BB962C8B-B14F-4D97-AF65-F5344CB8AC3E}">
        <p14:creationId xmlns:p14="http://schemas.microsoft.com/office/powerpoint/2010/main" val="1827391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Loggers work by utilising handlers to output their data in the appropriate location.</a:t>
            </a:r>
          </a:p>
          <a:p>
            <a:endParaRPr lang="en-GB" dirty="0"/>
          </a:p>
          <a:p>
            <a:r>
              <a:rPr lang="en-GB" dirty="0"/>
              <a:t>You can also create your own handlers from scratch or even just re-write some of the existing ones to better suit your application.</a:t>
            </a:r>
          </a:p>
        </p:txBody>
      </p:sp>
      <p:sp>
        <p:nvSpPr>
          <p:cNvPr id="4" name="Content Placeholder 3"/>
          <p:cNvSpPr>
            <a:spLocks noGrp="1"/>
          </p:cNvSpPr>
          <p:nvPr>
            <p:ph sz="quarter" idx="16"/>
          </p:nvPr>
        </p:nvSpPr>
        <p:spPr/>
        <p:txBody>
          <a:bodyPr/>
          <a:lstStyle/>
          <a:p>
            <a:pPr marL="0" indent="0">
              <a:buNone/>
            </a:pPr>
            <a:r>
              <a:rPr lang="en-GB" b="1" dirty="0"/>
              <a:t>The Types of Handlers are:</a:t>
            </a:r>
          </a:p>
          <a:p>
            <a:pPr marL="285750" indent="-285750"/>
            <a:r>
              <a:rPr lang="en-GB" dirty="0" err="1">
                <a:solidFill>
                  <a:srgbClr val="0C3C8A"/>
                </a:solidFill>
              </a:rPr>
              <a:t>StreamHandler</a:t>
            </a:r>
            <a:r>
              <a:rPr lang="en-GB" dirty="0">
                <a:solidFill>
                  <a:srgbClr val="0C3C8A"/>
                </a:solidFill>
              </a:rPr>
              <a:t>: </a:t>
            </a:r>
            <a:r>
              <a:rPr lang="en-GB" dirty="0">
                <a:solidFill>
                  <a:schemeClr val="tx1"/>
                </a:solidFill>
              </a:rPr>
              <a:t>A simple handler for writing formatted records to an </a:t>
            </a:r>
            <a:r>
              <a:rPr lang="en-GB" dirty="0" err="1">
                <a:solidFill>
                  <a:schemeClr val="tx1"/>
                </a:solidFill>
              </a:rPr>
              <a:t>OutputStream</a:t>
            </a:r>
            <a:r>
              <a:rPr lang="en-GB" dirty="0">
                <a:solidFill>
                  <a:schemeClr val="tx1"/>
                </a:solidFill>
              </a:rPr>
              <a:t>.</a:t>
            </a:r>
          </a:p>
          <a:p>
            <a:pPr marL="285750" indent="-285750"/>
            <a:r>
              <a:rPr lang="en-GB" dirty="0" err="1">
                <a:solidFill>
                  <a:srgbClr val="0C3C8A"/>
                </a:solidFill>
              </a:rPr>
              <a:t>ConsoleHandler</a:t>
            </a:r>
            <a:r>
              <a:rPr lang="en-GB" dirty="0">
                <a:solidFill>
                  <a:schemeClr val="tx1"/>
                </a:solidFill>
              </a:rPr>
              <a:t>: A simple handler for writing formatted records to </a:t>
            </a:r>
            <a:r>
              <a:rPr lang="en-GB" dirty="0" err="1">
                <a:solidFill>
                  <a:schemeClr val="tx1"/>
                </a:solidFill>
              </a:rPr>
              <a:t>System.err</a:t>
            </a:r>
            <a:endParaRPr lang="en-GB" dirty="0">
              <a:solidFill>
                <a:schemeClr val="tx1"/>
              </a:solidFill>
            </a:endParaRPr>
          </a:p>
          <a:p>
            <a:pPr marL="285750" indent="-285750"/>
            <a:r>
              <a:rPr lang="en-GB" dirty="0" err="1">
                <a:solidFill>
                  <a:srgbClr val="0C3C8A"/>
                </a:solidFill>
              </a:rPr>
              <a:t>FileHandler</a:t>
            </a:r>
            <a:r>
              <a:rPr lang="en-GB" dirty="0">
                <a:solidFill>
                  <a:schemeClr val="tx1"/>
                </a:solidFill>
              </a:rPr>
              <a:t>: A handler that writes formatted log records either to a single file, or to a set of rotating log files.</a:t>
            </a:r>
          </a:p>
          <a:p>
            <a:pPr marL="285750" indent="-285750"/>
            <a:r>
              <a:rPr lang="en-GB" dirty="0" err="1">
                <a:solidFill>
                  <a:srgbClr val="0C3C8A"/>
                </a:solidFill>
              </a:rPr>
              <a:t>SocketHandler</a:t>
            </a:r>
            <a:r>
              <a:rPr lang="en-GB" dirty="0">
                <a:solidFill>
                  <a:srgbClr val="0C3C8A"/>
                </a:solidFill>
              </a:rPr>
              <a:t>: </a:t>
            </a:r>
            <a:r>
              <a:rPr lang="en-GB" dirty="0">
                <a:solidFill>
                  <a:schemeClr val="tx1"/>
                </a:solidFill>
              </a:rPr>
              <a:t>A handler that writes formatted log records to remote TCP ports.</a:t>
            </a:r>
          </a:p>
          <a:p>
            <a:pPr marL="285750" indent="-285750"/>
            <a:r>
              <a:rPr lang="en-GB" dirty="0" err="1">
                <a:solidFill>
                  <a:srgbClr val="0C3C8A"/>
                </a:solidFill>
              </a:rPr>
              <a:t>MemoryHandler</a:t>
            </a:r>
            <a:r>
              <a:rPr lang="en-GB" dirty="0">
                <a:solidFill>
                  <a:schemeClr val="tx1"/>
                </a:solidFill>
              </a:rPr>
              <a:t>: A handler that buffers log records in memory.</a:t>
            </a:r>
          </a:p>
        </p:txBody>
      </p:sp>
      <p:sp>
        <p:nvSpPr>
          <p:cNvPr id="3" name="Title 2"/>
          <p:cNvSpPr>
            <a:spLocks noGrp="1"/>
          </p:cNvSpPr>
          <p:nvPr>
            <p:ph type="title"/>
          </p:nvPr>
        </p:nvSpPr>
        <p:spPr/>
        <p:txBody>
          <a:bodyPr>
            <a:normAutofit fontScale="90000"/>
          </a:bodyPr>
          <a:lstStyle/>
          <a:p>
            <a:r>
              <a:rPr lang="en-GB" dirty="0" smtClean="0"/>
              <a:t>Logging - Handlers</a:t>
            </a:r>
            <a:endParaRPr lang="en-GB" dirty="0"/>
          </a:p>
        </p:txBody>
      </p:sp>
    </p:spTree>
    <p:extLst>
      <p:ext uri="{BB962C8B-B14F-4D97-AF65-F5344CB8AC3E}">
        <p14:creationId xmlns:p14="http://schemas.microsoft.com/office/powerpoint/2010/main" val="8155539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solidFill>
                  <a:schemeClr val="tx1"/>
                </a:solidFill>
              </a:rPr>
              <a:t>Loggers output according to formatters that are applied to them.</a:t>
            </a:r>
          </a:p>
          <a:p>
            <a:endParaRPr lang="en-GB" dirty="0">
              <a:solidFill>
                <a:schemeClr val="tx1"/>
              </a:solidFill>
            </a:endParaRPr>
          </a:p>
          <a:p>
            <a:r>
              <a:rPr lang="en-GB" dirty="0">
                <a:solidFill>
                  <a:schemeClr val="tx1"/>
                </a:solidFill>
              </a:rPr>
              <a:t>Java SE provides two standard Formatters</a:t>
            </a:r>
          </a:p>
          <a:p>
            <a:endParaRPr lang="en-GB" dirty="0">
              <a:solidFill>
                <a:schemeClr val="tx1"/>
              </a:solidFill>
            </a:endParaRPr>
          </a:p>
          <a:p>
            <a:r>
              <a:rPr lang="en-GB" dirty="0">
                <a:solidFill>
                  <a:schemeClr val="tx1"/>
                </a:solidFill>
              </a:rPr>
              <a:t>Like with handlers, you can develop your own formatters easily.</a:t>
            </a:r>
          </a:p>
          <a:p>
            <a:endParaRPr lang="en-GB" dirty="0">
              <a:solidFill>
                <a:schemeClr val="tx1"/>
              </a:solidFill>
            </a:endParaRPr>
          </a:p>
        </p:txBody>
      </p:sp>
      <p:sp>
        <p:nvSpPr>
          <p:cNvPr id="4" name="Content Placeholder 3"/>
          <p:cNvSpPr>
            <a:spLocks noGrp="1"/>
          </p:cNvSpPr>
          <p:nvPr>
            <p:ph sz="quarter" idx="16"/>
          </p:nvPr>
        </p:nvSpPr>
        <p:spPr/>
        <p:txBody>
          <a:bodyPr/>
          <a:lstStyle/>
          <a:p>
            <a:pPr marL="0" indent="0">
              <a:buNone/>
            </a:pPr>
            <a:r>
              <a:rPr lang="en-GB" b="1" dirty="0"/>
              <a:t>The Types of Formatters are</a:t>
            </a:r>
            <a:r>
              <a:rPr lang="en-GB" b="1" dirty="0" smtClean="0"/>
              <a:t>:</a:t>
            </a:r>
            <a:endParaRPr lang="en-GB" dirty="0">
              <a:solidFill>
                <a:srgbClr val="0C3C8A"/>
              </a:solidFill>
            </a:endParaRPr>
          </a:p>
          <a:p>
            <a:pPr marL="285750" indent="-285750"/>
            <a:r>
              <a:rPr lang="en-GB" dirty="0" err="1">
                <a:solidFill>
                  <a:srgbClr val="0C3C8A"/>
                </a:solidFill>
              </a:rPr>
              <a:t>SimpleFormatter</a:t>
            </a:r>
            <a:r>
              <a:rPr lang="en-GB" dirty="0">
                <a:solidFill>
                  <a:srgbClr val="0C3C8A"/>
                </a:solidFill>
              </a:rPr>
              <a:t>: </a:t>
            </a:r>
            <a:r>
              <a:rPr lang="en-GB" dirty="0">
                <a:solidFill>
                  <a:schemeClr val="tx1"/>
                </a:solidFill>
              </a:rPr>
              <a:t>Writes brief "human-readable" summaries of log records.</a:t>
            </a:r>
          </a:p>
          <a:p>
            <a:pPr marL="285750" indent="-285750"/>
            <a:r>
              <a:rPr lang="en-GB" dirty="0" err="1">
                <a:solidFill>
                  <a:srgbClr val="0C3C8A"/>
                </a:solidFill>
              </a:rPr>
              <a:t>XMLFormatter</a:t>
            </a:r>
            <a:r>
              <a:rPr lang="en-GB" dirty="0">
                <a:solidFill>
                  <a:srgbClr val="0C3C8A"/>
                </a:solidFill>
              </a:rPr>
              <a:t>: </a:t>
            </a:r>
            <a:r>
              <a:rPr lang="en-GB" dirty="0">
                <a:solidFill>
                  <a:schemeClr val="tx1"/>
                </a:solidFill>
              </a:rPr>
              <a:t>Writes detailed XML-structured information.</a:t>
            </a:r>
          </a:p>
          <a:p>
            <a:pPr marL="285750" indent="-285750"/>
            <a:endParaRPr lang="en-GB"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Logging - Formatters</a:t>
            </a:r>
            <a:endParaRPr lang="en-GB" dirty="0"/>
          </a:p>
        </p:txBody>
      </p:sp>
    </p:spTree>
    <p:extLst>
      <p:ext uri="{BB962C8B-B14F-4D97-AF65-F5344CB8AC3E}">
        <p14:creationId xmlns:p14="http://schemas.microsoft.com/office/powerpoint/2010/main" val="17750147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Each class will need its own logger as the level of granularity needed in the logs will change from class to class.</a:t>
            </a:r>
          </a:p>
          <a:p>
            <a:endParaRPr lang="en-GB" dirty="0"/>
          </a:p>
          <a:p>
            <a:r>
              <a:rPr lang="en-GB" dirty="0"/>
              <a:t>Typically a static Logger will be created in each class as each instance will use the same logger.</a:t>
            </a:r>
          </a:p>
        </p:txBody>
      </p:sp>
      <p:sp>
        <p:nvSpPr>
          <p:cNvPr id="3" name="Title 2"/>
          <p:cNvSpPr>
            <a:spLocks noGrp="1"/>
          </p:cNvSpPr>
          <p:nvPr>
            <p:ph type="title"/>
          </p:nvPr>
        </p:nvSpPr>
        <p:spPr/>
        <p:txBody>
          <a:bodyPr>
            <a:normAutofit fontScale="90000"/>
          </a:bodyPr>
          <a:lstStyle/>
          <a:p>
            <a:r>
              <a:rPr lang="en-GB" dirty="0" smtClean="0"/>
              <a:t>Logging - Example</a:t>
            </a:r>
            <a:endParaRPr lang="en-GB" dirty="0"/>
          </a:p>
        </p:txBody>
      </p:sp>
      <p:sp>
        <p:nvSpPr>
          <p:cNvPr id="6" name="Content Placeholder 4"/>
          <p:cNvSpPr txBox="1">
            <a:spLocks/>
          </p:cNvSpPr>
          <p:nvPr/>
        </p:nvSpPr>
        <p:spPr>
          <a:xfrm>
            <a:off x="6247444" y="170376"/>
            <a:ext cx="5689632" cy="6306024"/>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500" b="1" dirty="0" smtClean="0">
                <a:solidFill>
                  <a:srgbClr val="7F0055"/>
                </a:solidFill>
                <a:latin typeface="Courier New" panose="02070309020205020404" pitchFamily="49" charset="0"/>
              </a:rPr>
              <a:t>public</a:t>
            </a:r>
            <a:r>
              <a:rPr lang="en-GB" sz="1500" b="1" dirty="0" smtClean="0">
                <a:solidFill>
                  <a:srgbClr val="000000"/>
                </a:solidFill>
                <a:latin typeface="Courier New" panose="02070309020205020404" pitchFamily="49" charset="0"/>
              </a:rPr>
              <a:t> </a:t>
            </a:r>
            <a:r>
              <a:rPr lang="en-GB" sz="1500" b="1" dirty="0" smtClean="0">
                <a:solidFill>
                  <a:srgbClr val="7F0055"/>
                </a:solidFill>
                <a:latin typeface="Courier New" panose="02070309020205020404" pitchFamily="49" charset="0"/>
              </a:rPr>
              <a:t>class</a:t>
            </a:r>
            <a:r>
              <a:rPr lang="en-GB" sz="1500" b="1" dirty="0" smtClean="0">
                <a:solidFill>
                  <a:srgbClr val="000000"/>
                </a:solidFill>
                <a:latin typeface="Courier New" panose="02070309020205020404" pitchFamily="49" charset="0"/>
              </a:rPr>
              <a:t> </a:t>
            </a:r>
            <a:r>
              <a:rPr lang="en-GB" sz="1500" b="1" dirty="0" err="1" smtClean="0">
                <a:solidFill>
                  <a:srgbClr val="000000"/>
                </a:solidFill>
                <a:latin typeface="Courier New" panose="02070309020205020404" pitchFamily="49" charset="0"/>
              </a:rPr>
              <a:t>testLog</a:t>
            </a:r>
            <a:r>
              <a:rPr lang="en-GB" sz="1500" b="1" dirty="0" smtClean="0">
                <a:solidFill>
                  <a:srgbClr val="000000"/>
                </a:solidFill>
                <a:latin typeface="Courier New" panose="02070309020205020404" pitchFamily="49" charset="0"/>
              </a:rPr>
              <a:t> {</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smtClean="0">
                <a:solidFill>
                  <a:srgbClr val="7F0055"/>
                </a:solidFill>
                <a:latin typeface="Courier New" panose="02070309020205020404" pitchFamily="49" charset="0"/>
              </a:rPr>
              <a:t>private</a:t>
            </a:r>
            <a:r>
              <a:rPr lang="en-GB" sz="1500" b="1" dirty="0" smtClean="0">
                <a:solidFill>
                  <a:srgbClr val="000000"/>
                </a:solidFill>
                <a:latin typeface="Courier New" panose="02070309020205020404" pitchFamily="49" charset="0"/>
              </a:rPr>
              <a:t> </a:t>
            </a:r>
            <a:r>
              <a:rPr lang="en-GB" sz="1500" b="1" dirty="0" smtClean="0">
                <a:solidFill>
                  <a:srgbClr val="7F0055"/>
                </a:solidFill>
                <a:latin typeface="Courier New" panose="02070309020205020404" pitchFamily="49" charset="0"/>
              </a:rPr>
              <a:t>static</a:t>
            </a:r>
            <a:r>
              <a:rPr lang="en-GB" sz="1500" b="1" dirty="0" smtClean="0">
                <a:solidFill>
                  <a:srgbClr val="000000"/>
                </a:solidFill>
                <a:latin typeface="Courier New" panose="02070309020205020404" pitchFamily="49" charset="0"/>
              </a:rPr>
              <a:t> Logger </a:t>
            </a:r>
            <a:r>
              <a:rPr lang="en-GB" sz="1500" b="1" i="1" dirty="0" err="1" smtClean="0">
                <a:solidFill>
                  <a:srgbClr val="0000C0"/>
                </a:solidFill>
                <a:latin typeface="Courier New" panose="02070309020205020404" pitchFamily="49" charset="0"/>
              </a:rPr>
              <a:t>logger</a:t>
            </a:r>
            <a:r>
              <a:rPr lang="en-GB" sz="1500" b="1" i="1" dirty="0" smtClean="0">
                <a:solidFill>
                  <a:srgbClr val="000000"/>
                </a:solidFill>
                <a:latin typeface="Courier New" panose="02070309020205020404" pitchFamily="49" charset="0"/>
              </a:rPr>
              <a:t> = </a:t>
            </a:r>
            <a:r>
              <a:rPr lang="en-GB" sz="1500" b="1" i="1" dirty="0" err="1" smtClean="0">
                <a:solidFill>
                  <a:srgbClr val="000000"/>
                </a:solidFill>
                <a:latin typeface="Courier New" panose="02070309020205020404" pitchFamily="49" charset="0"/>
              </a:rPr>
              <a:t>Logger.getLogger</a:t>
            </a:r>
            <a:r>
              <a:rPr lang="en-GB" sz="1500" b="1" i="1" dirty="0" smtClean="0">
                <a:solidFill>
                  <a:srgbClr val="000000"/>
                </a:solidFill>
                <a:latin typeface="Courier New" panose="02070309020205020404" pitchFamily="49" charset="0"/>
              </a:rPr>
              <a:t>(</a:t>
            </a:r>
            <a:r>
              <a:rPr lang="en-GB" sz="1500" b="1" i="1" dirty="0" err="1" smtClean="0">
                <a:solidFill>
                  <a:srgbClr val="000000"/>
                </a:solidFill>
                <a:latin typeface="Courier New" panose="02070309020205020404" pitchFamily="49" charset="0"/>
              </a:rPr>
              <a:t>testLog.</a:t>
            </a:r>
            <a:r>
              <a:rPr lang="en-GB" sz="1500" b="1" i="1" dirty="0" err="1" smtClean="0">
                <a:solidFill>
                  <a:srgbClr val="7F0055"/>
                </a:solidFill>
                <a:latin typeface="Courier New" panose="02070309020205020404" pitchFamily="49" charset="0"/>
              </a:rPr>
              <a:t>class</a:t>
            </a:r>
            <a:r>
              <a:rPr lang="en-GB" sz="1500" b="1" i="1" dirty="0" err="1" smtClean="0">
                <a:solidFill>
                  <a:srgbClr val="000000"/>
                </a:solidFill>
                <a:latin typeface="Courier New" panose="02070309020205020404" pitchFamily="49" charset="0"/>
              </a:rPr>
              <a:t>.getName</a:t>
            </a:r>
            <a:r>
              <a:rPr lang="en-GB" sz="1500" b="1" i="1" dirty="0" smtClean="0">
                <a:solidFill>
                  <a:srgbClr val="000000"/>
                </a:solidFill>
                <a:latin typeface="Courier New" panose="02070309020205020404" pitchFamily="49" charset="0"/>
              </a:rPr>
              <a:t>());</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smtClean="0">
                <a:solidFill>
                  <a:srgbClr val="7F0055"/>
                </a:solidFill>
                <a:latin typeface="Courier New" panose="02070309020205020404" pitchFamily="49" charset="0"/>
              </a:rPr>
              <a:t>public</a:t>
            </a:r>
            <a:r>
              <a:rPr lang="en-GB" sz="1500" b="1" dirty="0" smtClean="0">
                <a:solidFill>
                  <a:srgbClr val="000000"/>
                </a:solidFill>
                <a:latin typeface="Courier New" panose="02070309020205020404" pitchFamily="49" charset="0"/>
              </a:rPr>
              <a:t> </a:t>
            </a:r>
            <a:r>
              <a:rPr lang="en-GB" sz="1500" b="1" dirty="0" smtClean="0">
                <a:solidFill>
                  <a:srgbClr val="7F0055"/>
                </a:solidFill>
                <a:latin typeface="Courier New" panose="02070309020205020404" pitchFamily="49" charset="0"/>
              </a:rPr>
              <a:t>void</a:t>
            </a:r>
            <a:r>
              <a:rPr lang="en-GB" sz="1500" b="1" dirty="0" smtClean="0">
                <a:solidFill>
                  <a:srgbClr val="000000"/>
                </a:solidFill>
                <a:latin typeface="Courier New" panose="02070309020205020404" pitchFamily="49" charset="0"/>
              </a:rPr>
              <a:t> </a:t>
            </a:r>
            <a:r>
              <a:rPr lang="en-GB" sz="1500" b="1" dirty="0" err="1" smtClean="0">
                <a:solidFill>
                  <a:srgbClr val="000000"/>
                </a:solidFill>
                <a:latin typeface="Courier New" panose="02070309020205020404" pitchFamily="49" charset="0"/>
              </a:rPr>
              <a:t>SomeMethod</a:t>
            </a:r>
            <a:r>
              <a:rPr lang="en-GB" sz="1500" b="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err="1" smtClean="0">
                <a:solidFill>
                  <a:srgbClr val="000000"/>
                </a:solidFill>
                <a:latin typeface="Courier New" panose="02070309020205020404" pitchFamily="49" charset="0"/>
              </a:rPr>
              <a:t>FileHandler</a:t>
            </a:r>
            <a:r>
              <a:rPr lang="en-GB" sz="1500" dirty="0" smtClean="0">
                <a:solidFill>
                  <a:srgbClr val="000000"/>
                </a:solidFill>
                <a:latin typeface="Courier New" panose="02070309020205020404" pitchFamily="49" charset="0"/>
              </a:rPr>
              <a:t> </a:t>
            </a:r>
            <a:r>
              <a:rPr lang="en-GB" sz="1500" dirty="0" err="1" smtClean="0">
                <a:solidFill>
                  <a:srgbClr val="6A3E3E"/>
                </a:solidFill>
                <a:latin typeface="Courier New" panose="02070309020205020404" pitchFamily="49" charset="0"/>
              </a:rPr>
              <a:t>fh</a:t>
            </a:r>
            <a:r>
              <a:rPr lang="en-GB" sz="1500" dirty="0" smtClean="0">
                <a:solidFill>
                  <a:srgbClr val="000000"/>
                </a:solidFill>
                <a:latin typeface="Courier New" panose="02070309020205020404" pitchFamily="49" charset="0"/>
              </a:rPr>
              <a:t>;</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smtClean="0">
                <a:solidFill>
                  <a:srgbClr val="7F0055"/>
                </a:solidFill>
                <a:latin typeface="Courier New" panose="02070309020205020404" pitchFamily="49" charset="0"/>
              </a:rPr>
              <a:t>try</a:t>
            </a:r>
            <a:r>
              <a:rPr lang="en-GB" sz="1500" b="1" dirty="0" smtClean="0">
                <a:solidFill>
                  <a:srgbClr val="000000"/>
                </a:solidFill>
                <a:latin typeface="Courier New" panose="02070309020205020404" pitchFamily="49" charset="0"/>
              </a:rPr>
              <a:t> {</a:t>
            </a:r>
          </a:p>
          <a:p>
            <a:pPr>
              <a:buClr>
                <a:srgbClr val="0A1419">
                  <a:lumMod val="90000"/>
                  <a:lumOff val="10000"/>
                </a:srgbClr>
              </a:buClr>
              <a:defRPr/>
            </a:pPr>
            <a:r>
              <a:rPr lang="en-GB" sz="1500" dirty="0" smtClean="0">
                <a:solidFill>
                  <a:srgbClr val="3F7F5F"/>
                </a:solidFill>
                <a:latin typeface="Courier New" panose="02070309020205020404" pitchFamily="49" charset="0"/>
              </a:rPr>
              <a:t>//create a file handler with a text path</a:t>
            </a:r>
          </a:p>
          <a:p>
            <a:pPr>
              <a:buClr>
                <a:srgbClr val="0A1419">
                  <a:lumMod val="90000"/>
                  <a:lumOff val="10000"/>
                </a:srgbClr>
              </a:buClr>
              <a:defRPr/>
            </a:pPr>
            <a:r>
              <a:rPr lang="en-GB" sz="1500" dirty="0" err="1" smtClean="0">
                <a:solidFill>
                  <a:srgbClr val="6A3E3E"/>
                </a:solidFill>
                <a:latin typeface="Courier New" panose="02070309020205020404" pitchFamily="49" charset="0"/>
              </a:rPr>
              <a:t>fh</a:t>
            </a:r>
            <a:r>
              <a:rPr lang="en-GB" sz="1500" dirty="0" smtClean="0">
                <a:solidFill>
                  <a:srgbClr val="000000"/>
                </a:solidFill>
                <a:latin typeface="Courier New" panose="02070309020205020404" pitchFamily="49" charset="0"/>
              </a:rPr>
              <a:t> = </a:t>
            </a:r>
            <a:r>
              <a:rPr lang="en-GB" sz="1500" b="1" dirty="0" smtClean="0">
                <a:solidFill>
                  <a:srgbClr val="7F0055"/>
                </a:solidFill>
                <a:latin typeface="Courier New" panose="02070309020205020404" pitchFamily="49" charset="0"/>
              </a:rPr>
              <a:t>new</a:t>
            </a:r>
            <a:r>
              <a:rPr lang="en-GB" sz="1500" b="1" dirty="0" smtClean="0">
                <a:solidFill>
                  <a:srgbClr val="000000"/>
                </a:solidFill>
                <a:latin typeface="Courier New" panose="02070309020205020404" pitchFamily="49" charset="0"/>
              </a:rPr>
              <a:t> </a:t>
            </a:r>
            <a:r>
              <a:rPr lang="en-GB" sz="1500" b="1" dirty="0" err="1" smtClean="0">
                <a:solidFill>
                  <a:srgbClr val="000000"/>
                </a:solidFill>
                <a:latin typeface="Courier New" panose="02070309020205020404" pitchFamily="49" charset="0"/>
              </a:rPr>
              <a:t>FileHandler</a:t>
            </a:r>
            <a:r>
              <a:rPr lang="en-GB" sz="1500" b="1" dirty="0" smtClean="0">
                <a:solidFill>
                  <a:srgbClr val="000000"/>
                </a:solidFill>
                <a:latin typeface="Courier New" panose="02070309020205020404" pitchFamily="49" charset="0"/>
              </a:rPr>
              <a:t>(</a:t>
            </a:r>
            <a:r>
              <a:rPr lang="en-GB" sz="1500" b="1" dirty="0" smtClean="0">
                <a:solidFill>
                  <a:srgbClr val="2A00FF"/>
                </a:solidFill>
                <a:latin typeface="Courier New" panose="02070309020205020404" pitchFamily="49" charset="0"/>
              </a:rPr>
              <a:t>"mylog.txt"</a:t>
            </a:r>
            <a:r>
              <a:rPr lang="en-GB" sz="1500" b="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smtClean="0">
                <a:solidFill>
                  <a:srgbClr val="3F7F5F"/>
                </a:solidFill>
                <a:latin typeface="Courier New" panose="02070309020205020404" pitchFamily="49" charset="0"/>
              </a:rPr>
              <a:t>//Assign it a simple formatter (or </a:t>
            </a:r>
            <a:r>
              <a:rPr lang="en-GB" sz="1500" u="sng" dirty="0" smtClean="0">
                <a:solidFill>
                  <a:srgbClr val="3F7F5F"/>
                </a:solidFill>
                <a:latin typeface="Courier New" panose="02070309020205020404" pitchFamily="49" charset="0"/>
              </a:rPr>
              <a:t>xml, or custom)</a:t>
            </a:r>
          </a:p>
          <a:p>
            <a:pPr>
              <a:buClr>
                <a:srgbClr val="0A1419">
                  <a:lumMod val="90000"/>
                  <a:lumOff val="10000"/>
                </a:srgbClr>
              </a:buClr>
              <a:defRPr/>
            </a:pPr>
            <a:r>
              <a:rPr lang="en-GB" sz="1500" dirty="0" err="1" smtClean="0">
                <a:solidFill>
                  <a:srgbClr val="6A3E3E"/>
                </a:solidFill>
                <a:latin typeface="Courier New" panose="02070309020205020404" pitchFamily="49" charset="0"/>
              </a:rPr>
              <a:t>fh</a:t>
            </a:r>
            <a:r>
              <a:rPr lang="en-GB" sz="1500" dirty="0" err="1" smtClean="0">
                <a:solidFill>
                  <a:srgbClr val="000000"/>
                </a:solidFill>
                <a:latin typeface="Courier New" panose="02070309020205020404" pitchFamily="49" charset="0"/>
              </a:rPr>
              <a:t>.setFormatter</a:t>
            </a:r>
            <a:r>
              <a:rPr lang="en-GB" sz="1500" dirty="0" smtClean="0">
                <a:solidFill>
                  <a:srgbClr val="000000"/>
                </a:solidFill>
                <a:latin typeface="Courier New" panose="02070309020205020404" pitchFamily="49" charset="0"/>
              </a:rPr>
              <a:t>(</a:t>
            </a:r>
            <a:r>
              <a:rPr lang="en-GB" sz="1500" b="1" dirty="0" smtClean="0">
                <a:solidFill>
                  <a:srgbClr val="7F0055"/>
                </a:solidFill>
                <a:latin typeface="Courier New" panose="02070309020205020404" pitchFamily="49" charset="0"/>
              </a:rPr>
              <a:t>new</a:t>
            </a:r>
            <a:r>
              <a:rPr lang="en-GB" sz="1500" b="1" dirty="0" smtClean="0">
                <a:solidFill>
                  <a:srgbClr val="000000"/>
                </a:solidFill>
                <a:latin typeface="Courier New" panose="02070309020205020404" pitchFamily="49" charset="0"/>
              </a:rPr>
              <a:t> </a:t>
            </a:r>
            <a:r>
              <a:rPr lang="en-GB" sz="1500" b="1" dirty="0" err="1" smtClean="0">
                <a:solidFill>
                  <a:srgbClr val="000000"/>
                </a:solidFill>
                <a:latin typeface="Courier New" panose="02070309020205020404" pitchFamily="49" charset="0"/>
              </a:rPr>
              <a:t>SimpleFormatter</a:t>
            </a:r>
            <a:r>
              <a:rPr lang="en-GB" sz="1500" b="1" dirty="0" smtClean="0">
                <a:solidFill>
                  <a:srgbClr val="000000"/>
                </a:solidFill>
                <a:latin typeface="Courier New" panose="02070309020205020404" pitchFamily="49" charset="0"/>
              </a:rPr>
              <a:t>());</a:t>
            </a:r>
          </a:p>
          <a:p>
            <a:pPr>
              <a:buClr>
                <a:srgbClr val="0A1419">
                  <a:lumMod val="90000"/>
                  <a:lumOff val="10000"/>
                </a:srgbClr>
              </a:buClr>
              <a:defRPr/>
            </a:pPr>
            <a:r>
              <a:rPr lang="en-GB" sz="1500" i="1" dirty="0" err="1" smtClean="0">
                <a:solidFill>
                  <a:srgbClr val="0000C0"/>
                </a:solidFill>
                <a:latin typeface="Courier New" panose="02070309020205020404" pitchFamily="49" charset="0"/>
              </a:rPr>
              <a:t>logger</a:t>
            </a:r>
            <a:r>
              <a:rPr lang="en-GB" sz="1500" i="1" dirty="0" err="1" smtClean="0">
                <a:solidFill>
                  <a:srgbClr val="000000"/>
                </a:solidFill>
                <a:latin typeface="Courier New" panose="02070309020205020404" pitchFamily="49" charset="0"/>
              </a:rPr>
              <a:t>.addHandler</a:t>
            </a:r>
            <a:r>
              <a:rPr lang="en-GB" sz="1500" i="1" dirty="0" smtClean="0">
                <a:solidFill>
                  <a:srgbClr val="000000"/>
                </a:solidFill>
                <a:latin typeface="Courier New" panose="02070309020205020404" pitchFamily="49" charset="0"/>
              </a:rPr>
              <a:t>(</a:t>
            </a:r>
            <a:r>
              <a:rPr lang="en-GB" sz="1500" i="1" dirty="0" err="1" smtClean="0">
                <a:solidFill>
                  <a:srgbClr val="6A3E3E"/>
                </a:solidFill>
                <a:latin typeface="Courier New" panose="02070309020205020404" pitchFamily="49" charset="0"/>
              </a:rPr>
              <a:t>fh</a:t>
            </a:r>
            <a:r>
              <a:rPr lang="en-GB" sz="1500" i="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smtClean="0">
                <a:solidFill>
                  <a:srgbClr val="3F7F5F"/>
                </a:solidFill>
                <a:latin typeface="Courier New" panose="02070309020205020404" pitchFamily="49" charset="0"/>
              </a:rPr>
              <a:t>//set the level at what you want it to output at.</a:t>
            </a:r>
          </a:p>
          <a:p>
            <a:pPr>
              <a:buClr>
                <a:srgbClr val="0A1419">
                  <a:lumMod val="90000"/>
                  <a:lumOff val="10000"/>
                </a:srgbClr>
              </a:buClr>
              <a:defRPr/>
            </a:pPr>
            <a:r>
              <a:rPr lang="en-GB" sz="1500" dirty="0" smtClean="0">
                <a:solidFill>
                  <a:srgbClr val="3F7F5F"/>
                </a:solidFill>
                <a:latin typeface="Courier New" panose="02070309020205020404" pitchFamily="49" charset="0"/>
              </a:rPr>
              <a:t>//could be 'ALL' if you wanted to output everything</a:t>
            </a:r>
          </a:p>
          <a:p>
            <a:pPr>
              <a:buClr>
                <a:srgbClr val="0A1419">
                  <a:lumMod val="90000"/>
                  <a:lumOff val="10000"/>
                </a:srgbClr>
              </a:buClr>
              <a:defRPr/>
            </a:pPr>
            <a:r>
              <a:rPr lang="en-GB" sz="1500" i="1" dirty="0" err="1" smtClean="0">
                <a:solidFill>
                  <a:srgbClr val="0000C0"/>
                </a:solidFill>
                <a:latin typeface="Courier New" panose="02070309020205020404" pitchFamily="49" charset="0"/>
              </a:rPr>
              <a:t>logger</a:t>
            </a:r>
            <a:r>
              <a:rPr lang="en-GB" sz="1500" i="1" dirty="0" err="1" smtClean="0">
                <a:solidFill>
                  <a:srgbClr val="000000"/>
                </a:solidFill>
                <a:latin typeface="Courier New" panose="02070309020205020404" pitchFamily="49" charset="0"/>
              </a:rPr>
              <a:t>.setLevel</a:t>
            </a:r>
            <a:r>
              <a:rPr lang="en-GB" sz="1500" i="1" dirty="0" smtClean="0">
                <a:solidFill>
                  <a:srgbClr val="000000"/>
                </a:solidFill>
                <a:latin typeface="Courier New" panose="02070309020205020404" pitchFamily="49" charset="0"/>
              </a:rPr>
              <a:t>(</a:t>
            </a:r>
            <a:r>
              <a:rPr lang="en-GB" sz="1500" i="1" dirty="0" err="1" smtClean="0">
                <a:solidFill>
                  <a:srgbClr val="000000"/>
                </a:solidFill>
                <a:latin typeface="Courier New" panose="02070309020205020404" pitchFamily="49" charset="0"/>
              </a:rPr>
              <a:t>Level.</a:t>
            </a:r>
            <a:r>
              <a:rPr lang="en-GB" sz="1500" b="1" i="1" dirty="0" err="1" smtClean="0">
                <a:solidFill>
                  <a:srgbClr val="0000C0"/>
                </a:solidFill>
                <a:latin typeface="Courier New" panose="02070309020205020404" pitchFamily="49" charset="0"/>
              </a:rPr>
              <a:t>FINE</a:t>
            </a:r>
            <a:r>
              <a:rPr lang="en-GB" sz="1500" b="1" i="1" dirty="0" smtClean="0">
                <a:solidFill>
                  <a:srgbClr val="000000"/>
                </a:solidFill>
                <a:latin typeface="Courier New" panose="02070309020205020404" pitchFamily="49" charset="0"/>
              </a:rPr>
              <a:t>);</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i="1" dirty="0" smtClean="0">
                <a:solidFill>
                  <a:srgbClr val="0000C0"/>
                </a:solidFill>
                <a:latin typeface="Courier New" panose="02070309020205020404" pitchFamily="49" charset="0"/>
              </a:rPr>
              <a:t>logger</a:t>
            </a:r>
            <a:r>
              <a:rPr lang="en-GB" sz="1500" i="1" dirty="0" smtClean="0">
                <a:solidFill>
                  <a:srgbClr val="000000"/>
                </a:solidFill>
                <a:latin typeface="Courier New" panose="02070309020205020404" pitchFamily="49" charset="0"/>
              </a:rPr>
              <a:t>.log(</a:t>
            </a:r>
            <a:r>
              <a:rPr lang="en-GB" sz="1500" i="1" dirty="0" err="1" smtClean="0">
                <a:solidFill>
                  <a:srgbClr val="000000"/>
                </a:solidFill>
                <a:latin typeface="Courier New" panose="02070309020205020404" pitchFamily="49" charset="0"/>
              </a:rPr>
              <a:t>Level.</a:t>
            </a:r>
            <a:r>
              <a:rPr lang="en-GB" sz="1500" b="1" i="1" dirty="0" err="1" smtClean="0">
                <a:solidFill>
                  <a:srgbClr val="0000C0"/>
                </a:solidFill>
                <a:latin typeface="Courier New" panose="02070309020205020404" pitchFamily="49" charset="0"/>
              </a:rPr>
              <a:t>FINE</a:t>
            </a:r>
            <a:r>
              <a:rPr lang="en-GB" sz="1500" b="1" i="1" dirty="0" smtClean="0">
                <a:solidFill>
                  <a:srgbClr val="000000"/>
                </a:solidFill>
                <a:latin typeface="Courier New" panose="02070309020205020404" pitchFamily="49" charset="0"/>
              </a:rPr>
              <a:t>, </a:t>
            </a:r>
            <a:r>
              <a:rPr lang="en-GB" sz="1500" b="1" i="1" dirty="0" smtClean="0">
                <a:solidFill>
                  <a:srgbClr val="2A00FF"/>
                </a:solidFill>
                <a:latin typeface="Courier New" panose="02070309020205020404" pitchFamily="49" charset="0"/>
              </a:rPr>
              <a:t>"Cool stuff"</a:t>
            </a:r>
            <a:r>
              <a:rPr lang="en-GB" sz="1500" b="1" i="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smtClean="0">
                <a:solidFill>
                  <a:srgbClr val="000000"/>
                </a:solidFill>
                <a:latin typeface="Courier New" panose="02070309020205020404" pitchFamily="49" charset="0"/>
              </a:rPr>
              <a:t> </a:t>
            </a:r>
            <a:r>
              <a:rPr lang="en-GB" sz="1500" dirty="0" smtClean="0">
                <a:solidFill>
                  <a:srgbClr val="3F7F5F"/>
                </a:solidFill>
                <a:latin typeface="Courier New" panose="02070309020205020404" pitchFamily="49" charset="0"/>
              </a:rPr>
              <a:t>//Does the same as the previous line</a:t>
            </a:r>
          </a:p>
          <a:p>
            <a:pPr>
              <a:buClr>
                <a:srgbClr val="0A1419">
                  <a:lumMod val="90000"/>
                  <a:lumOff val="10000"/>
                </a:srgbClr>
              </a:buClr>
              <a:defRPr/>
            </a:pPr>
            <a:r>
              <a:rPr lang="en-GB" sz="1500" i="1" dirty="0" err="1" smtClean="0">
                <a:solidFill>
                  <a:srgbClr val="0000C0"/>
                </a:solidFill>
                <a:latin typeface="Courier New" panose="02070309020205020404" pitchFamily="49" charset="0"/>
              </a:rPr>
              <a:t>logger</a:t>
            </a:r>
            <a:r>
              <a:rPr lang="en-GB" sz="1500" i="1" dirty="0" err="1" smtClean="0">
                <a:solidFill>
                  <a:srgbClr val="000000"/>
                </a:solidFill>
                <a:latin typeface="Courier New" panose="02070309020205020404" pitchFamily="49" charset="0"/>
              </a:rPr>
              <a:t>.fine</a:t>
            </a:r>
            <a:r>
              <a:rPr lang="en-GB" sz="1500" i="1" dirty="0" smtClean="0">
                <a:solidFill>
                  <a:srgbClr val="000000"/>
                </a:solidFill>
                <a:latin typeface="Courier New" panose="02070309020205020404" pitchFamily="49" charset="0"/>
              </a:rPr>
              <a:t>(</a:t>
            </a:r>
            <a:r>
              <a:rPr lang="en-GB" sz="1500" i="1" dirty="0" smtClean="0">
                <a:solidFill>
                  <a:srgbClr val="2A00FF"/>
                </a:solidFill>
                <a:latin typeface="Courier New" panose="02070309020205020404" pitchFamily="49" charset="0"/>
              </a:rPr>
              <a:t>"Cool Stuff"</a:t>
            </a:r>
            <a:r>
              <a:rPr lang="en-GB" sz="1500" i="1" dirty="0" smtClean="0">
                <a:solidFill>
                  <a:srgbClr val="000000"/>
                </a:solidFill>
                <a:latin typeface="Courier New" panose="02070309020205020404" pitchFamily="49" charset="0"/>
              </a:rPr>
              <a:t>);</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dirty="0" smtClean="0">
                <a:solidFill>
                  <a:srgbClr val="000000"/>
                </a:solidFill>
                <a:latin typeface="Courier New" panose="02070309020205020404" pitchFamily="49" charset="0"/>
              </a:rPr>
              <a:t>} </a:t>
            </a:r>
            <a:r>
              <a:rPr lang="en-GB" sz="1500" b="1" dirty="0" smtClean="0">
                <a:solidFill>
                  <a:srgbClr val="7F0055"/>
                </a:solidFill>
                <a:latin typeface="Courier New" panose="02070309020205020404" pitchFamily="49" charset="0"/>
              </a:rPr>
              <a:t>catch</a:t>
            </a:r>
            <a:r>
              <a:rPr lang="en-GB" sz="1500" b="1" dirty="0" smtClean="0">
                <a:solidFill>
                  <a:srgbClr val="000000"/>
                </a:solidFill>
                <a:latin typeface="Courier New" panose="02070309020205020404" pitchFamily="49" charset="0"/>
              </a:rPr>
              <a:t> (Exception </a:t>
            </a:r>
            <a:r>
              <a:rPr lang="en-GB" sz="1500" b="1" dirty="0" smtClean="0">
                <a:solidFill>
                  <a:srgbClr val="6A3E3E"/>
                </a:solidFill>
                <a:latin typeface="Courier New" panose="02070309020205020404" pitchFamily="49" charset="0"/>
              </a:rPr>
              <a:t>e</a:t>
            </a:r>
            <a:r>
              <a:rPr lang="en-GB" sz="1500" b="1" dirty="0" smtClean="0">
                <a:solidFill>
                  <a:srgbClr val="000000"/>
                </a:solidFill>
                <a:latin typeface="Courier New" panose="02070309020205020404" pitchFamily="49" charset="0"/>
              </a:rPr>
              <a:t>) {</a:t>
            </a:r>
          </a:p>
          <a:p>
            <a:pPr>
              <a:buClr>
                <a:srgbClr val="0A1419">
                  <a:lumMod val="90000"/>
                  <a:lumOff val="10000"/>
                </a:srgbClr>
              </a:buClr>
              <a:defRPr/>
            </a:pPr>
            <a:r>
              <a:rPr lang="en-GB" sz="1500" i="1" dirty="0" err="1" smtClean="0">
                <a:solidFill>
                  <a:srgbClr val="0000C0"/>
                </a:solidFill>
                <a:latin typeface="Courier New" panose="02070309020205020404" pitchFamily="49" charset="0"/>
              </a:rPr>
              <a:t>logger</a:t>
            </a:r>
            <a:r>
              <a:rPr lang="en-GB" sz="1500" i="1" dirty="0" err="1" smtClean="0">
                <a:solidFill>
                  <a:srgbClr val="000000"/>
                </a:solidFill>
                <a:latin typeface="Courier New" panose="02070309020205020404" pitchFamily="49" charset="0"/>
              </a:rPr>
              <a:t>.severe</a:t>
            </a:r>
            <a:r>
              <a:rPr lang="en-GB" sz="1500" i="1" dirty="0" smtClean="0">
                <a:solidFill>
                  <a:srgbClr val="000000"/>
                </a:solidFill>
                <a:latin typeface="Courier New" panose="02070309020205020404" pitchFamily="49" charset="0"/>
              </a:rPr>
              <a:t>(</a:t>
            </a:r>
            <a:r>
              <a:rPr lang="en-GB" sz="1500" i="1" dirty="0" smtClean="0">
                <a:solidFill>
                  <a:srgbClr val="2A00FF"/>
                </a:solidFill>
                <a:latin typeface="Courier New" panose="02070309020205020404" pitchFamily="49" charset="0"/>
              </a:rPr>
              <a:t>"Error!!"</a:t>
            </a:r>
            <a:r>
              <a:rPr lang="en-GB" sz="1500" i="1" dirty="0" smtClean="0">
                <a:solidFill>
                  <a:srgbClr val="000000"/>
                </a:solidFill>
                <a:latin typeface="Courier New" panose="02070309020205020404" pitchFamily="49" charset="0"/>
              </a:rPr>
              <a:t> + </a:t>
            </a:r>
            <a:r>
              <a:rPr lang="en-GB" sz="1500" i="1" dirty="0" err="1" smtClean="0">
                <a:solidFill>
                  <a:srgbClr val="6A3E3E"/>
                </a:solidFill>
                <a:latin typeface="Courier New" panose="02070309020205020404" pitchFamily="49" charset="0"/>
              </a:rPr>
              <a:t>e</a:t>
            </a:r>
            <a:r>
              <a:rPr lang="en-GB" sz="1500" i="1" dirty="0" err="1" smtClean="0">
                <a:solidFill>
                  <a:srgbClr val="000000"/>
                </a:solidFill>
                <a:latin typeface="Courier New" panose="02070309020205020404" pitchFamily="49" charset="0"/>
              </a:rPr>
              <a:t>.toString</a:t>
            </a:r>
            <a:r>
              <a:rPr lang="en-GB" sz="1500" i="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smtClean="0">
                <a:solidFill>
                  <a:srgbClr val="000000"/>
                </a:solidFill>
                <a:latin typeface="Courier New" panose="02070309020205020404" pitchFamily="49" charset="0"/>
              </a:rPr>
              <a:t>}</a:t>
            </a:r>
            <a:endParaRPr lang="en-GB" sz="15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6348749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Swing is a library that contains a group of libraries for building GUI’s and adding graphical functionality and interactivity to Java applications.</a:t>
            </a:r>
          </a:p>
          <a:p>
            <a:endParaRPr lang="en-GB" dirty="0"/>
          </a:p>
          <a:p>
            <a:r>
              <a:rPr lang="en-GB" dirty="0"/>
              <a:t>Over the next few slides we will create a simple Swing Application to show you how to work with Swing.</a:t>
            </a:r>
          </a:p>
          <a:p>
            <a:endParaRPr lang="en-GB" dirty="0"/>
          </a:p>
          <a:p>
            <a:r>
              <a:rPr lang="en-GB" dirty="0"/>
              <a:t>We will be using two libraries: </a:t>
            </a:r>
            <a:r>
              <a:rPr lang="en-GB" dirty="0" err="1"/>
              <a:t>javax.swing</a:t>
            </a:r>
            <a:r>
              <a:rPr lang="en-GB" dirty="0"/>
              <a:t> and </a:t>
            </a:r>
            <a:r>
              <a:rPr lang="en-GB" dirty="0" err="1"/>
              <a:t>java.awt.event</a:t>
            </a:r>
            <a:r>
              <a:rPr lang="en-GB" dirty="0"/>
              <a:t> and will cover </a:t>
            </a:r>
            <a:r>
              <a:rPr lang="en-GB" dirty="0" err="1"/>
              <a:t>JFrames</a:t>
            </a:r>
            <a:r>
              <a:rPr lang="en-GB" dirty="0"/>
              <a:t> and </a:t>
            </a:r>
            <a:r>
              <a:rPr lang="en-GB" dirty="0" err="1"/>
              <a:t>Jpannels</a:t>
            </a:r>
            <a:r>
              <a:rPr lang="en-GB" dirty="0"/>
              <a:t>.</a:t>
            </a:r>
          </a:p>
        </p:txBody>
      </p:sp>
      <p:sp>
        <p:nvSpPr>
          <p:cNvPr id="4" name="Content Placeholder 3"/>
          <p:cNvSpPr>
            <a:spLocks noGrp="1"/>
          </p:cNvSpPr>
          <p:nvPr>
            <p:ph sz="quarter" idx="16"/>
          </p:nvPr>
        </p:nvSpPr>
        <p:spPr/>
        <p:txBody>
          <a:bodyPr/>
          <a:lstStyle/>
          <a:p>
            <a:r>
              <a:rPr lang="en-GB" dirty="0"/>
              <a:t>Within the main class of a new project we need to extend </a:t>
            </a:r>
            <a:r>
              <a:rPr lang="en-GB" dirty="0" err="1"/>
              <a:t>JFrame</a:t>
            </a:r>
            <a:r>
              <a:rPr lang="en-GB" dirty="0"/>
              <a:t>.</a:t>
            </a:r>
          </a:p>
          <a:p>
            <a:endParaRPr lang="en-GB" dirty="0"/>
          </a:p>
          <a:p>
            <a:r>
              <a:rPr lang="en-GB" dirty="0" err="1"/>
              <a:t>JFrame</a:t>
            </a:r>
            <a:r>
              <a:rPr lang="en-GB" dirty="0"/>
              <a:t>, which is contained within the Swing API allows us to create new windows with Java code.</a:t>
            </a:r>
          </a:p>
          <a:p>
            <a:endParaRPr lang="en-GB" dirty="0"/>
          </a:p>
          <a:p>
            <a:r>
              <a:rPr lang="en-GB" dirty="0"/>
              <a:t>With our Main and Constructor methods we will specify two methods we need to implement.</a:t>
            </a:r>
          </a:p>
        </p:txBody>
      </p:sp>
      <p:sp>
        <p:nvSpPr>
          <p:cNvPr id="3" name="Title 2"/>
          <p:cNvSpPr>
            <a:spLocks noGrp="1"/>
          </p:cNvSpPr>
          <p:nvPr>
            <p:ph type="title"/>
          </p:nvPr>
        </p:nvSpPr>
        <p:spPr/>
        <p:txBody>
          <a:bodyPr>
            <a:normAutofit fontScale="90000"/>
          </a:bodyPr>
          <a:lstStyle/>
          <a:p>
            <a:r>
              <a:rPr lang="en-GB" dirty="0" smtClean="0"/>
              <a:t>Swing</a:t>
            </a:r>
            <a:endParaRPr lang="en-GB" dirty="0"/>
          </a:p>
        </p:txBody>
      </p:sp>
    </p:spTree>
    <p:extLst>
      <p:ext uri="{BB962C8B-B14F-4D97-AF65-F5344CB8AC3E}">
        <p14:creationId xmlns:p14="http://schemas.microsoft.com/office/powerpoint/2010/main" val="10000484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p:txBody>
          <a:bodyPr/>
          <a:lstStyle/>
          <a:p>
            <a:r>
              <a:rPr lang="en-GB" dirty="0"/>
              <a:t>The Prepare GUI method is responsible for setting up the window.</a:t>
            </a:r>
          </a:p>
          <a:p>
            <a:endParaRPr lang="en-GB" dirty="0"/>
          </a:p>
          <a:p>
            <a:r>
              <a:rPr lang="en-GB" dirty="0"/>
              <a:t>This involves setting the size, name and layout of the window as well as size and position of the components we will later add to it.</a:t>
            </a:r>
          </a:p>
        </p:txBody>
      </p:sp>
      <p:sp>
        <p:nvSpPr>
          <p:cNvPr id="3" name="Title 2"/>
          <p:cNvSpPr>
            <a:spLocks noGrp="1"/>
          </p:cNvSpPr>
          <p:nvPr>
            <p:ph type="title"/>
          </p:nvPr>
        </p:nvSpPr>
        <p:spPr/>
        <p:txBody>
          <a:bodyPr>
            <a:normAutofit fontScale="90000"/>
          </a:bodyPr>
          <a:lstStyle/>
          <a:p>
            <a:r>
              <a:rPr lang="en-GB" dirty="0" smtClean="0"/>
              <a:t>Swing Application GUI</a:t>
            </a:r>
            <a:endParaRPr lang="en-GB" dirty="0"/>
          </a:p>
        </p:txBody>
      </p:sp>
      <p:sp>
        <p:nvSpPr>
          <p:cNvPr id="7" name="Content Placeholder 4"/>
          <p:cNvSpPr txBox="1">
            <a:spLocks/>
          </p:cNvSpPr>
          <p:nvPr/>
        </p:nvSpPr>
        <p:spPr>
          <a:xfrm>
            <a:off x="414000" y="1856488"/>
            <a:ext cx="5454785" cy="4554065"/>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smtClean="0">
                <a:solidFill>
                  <a:srgbClr val="7F0055"/>
                </a:solidFill>
                <a:latin typeface="Consolas"/>
              </a:rPr>
              <a:t>class</a:t>
            </a:r>
            <a:r>
              <a:rPr lang="en-GB" sz="1800" b="1" dirty="0" smtClean="0">
                <a:solidFill>
                  <a:srgbClr val="000000"/>
                </a:solidFill>
                <a:latin typeface="Consolas"/>
              </a:rPr>
              <a:t> </a:t>
            </a:r>
            <a:r>
              <a:rPr lang="en-GB" sz="1800" b="1" dirty="0" err="1" smtClean="0">
                <a:solidFill>
                  <a:srgbClr val="000000"/>
                </a:solidFill>
                <a:latin typeface="Consolas"/>
              </a:rPr>
              <a:t>SwingAppGUI</a:t>
            </a:r>
            <a:r>
              <a:rPr lang="en-GB" sz="1800" b="1" dirty="0" smtClean="0">
                <a:solidFill>
                  <a:srgbClr val="000000"/>
                </a:solidFill>
                <a:latin typeface="Consolas"/>
              </a:rPr>
              <a:t> </a:t>
            </a:r>
            <a:r>
              <a:rPr lang="en-GB" sz="1800" b="1" dirty="0" smtClean="0">
                <a:solidFill>
                  <a:srgbClr val="7F0055"/>
                </a:solidFill>
                <a:latin typeface="Consolas"/>
              </a:rPr>
              <a:t>extends</a:t>
            </a:r>
            <a:r>
              <a:rPr lang="en-GB" sz="1800" b="1" dirty="0" smtClean="0">
                <a:solidFill>
                  <a:srgbClr val="000000"/>
                </a:solidFill>
                <a:latin typeface="Consolas"/>
              </a:rPr>
              <a:t> </a:t>
            </a:r>
            <a:r>
              <a:rPr lang="en-GB" sz="1800" b="1" dirty="0" err="1" smtClean="0">
                <a:solidFill>
                  <a:srgbClr val="000000"/>
                </a:solidFill>
                <a:latin typeface="Consolas"/>
              </a:rPr>
              <a:t>JFrame</a:t>
            </a:r>
            <a:r>
              <a:rPr lang="en-GB" sz="1800" b="1" dirty="0" smtClean="0">
                <a:solidFill>
                  <a:srgbClr val="000000"/>
                </a:solidFill>
                <a:latin typeface="Consolas"/>
              </a:rPr>
              <a:t> {</a:t>
            </a:r>
          </a:p>
          <a:p>
            <a:pPr>
              <a:buClr>
                <a:srgbClr val="0A1419">
                  <a:lumMod val="90000"/>
                  <a:lumOff val="10000"/>
                </a:srgbClr>
              </a:buClr>
              <a:defRPr/>
            </a:pPr>
            <a:r>
              <a:rPr lang="en-GB" sz="1800" b="1" dirty="0" smtClean="0">
                <a:solidFill>
                  <a:srgbClr val="7F0055"/>
                </a:solidFill>
                <a:latin typeface="Consolas"/>
              </a:rPr>
              <a:t>  private</a:t>
            </a:r>
            <a:r>
              <a:rPr lang="en-GB" sz="1800" b="1" dirty="0" smtClean="0">
                <a:solidFill>
                  <a:srgbClr val="000000"/>
                </a:solidFill>
                <a:latin typeface="Consolas"/>
              </a:rPr>
              <a:t> </a:t>
            </a:r>
            <a:r>
              <a:rPr lang="en-GB" sz="1800" b="1" dirty="0" err="1" smtClean="0">
                <a:solidFill>
                  <a:srgbClr val="000000"/>
                </a:solidFill>
                <a:latin typeface="Consolas"/>
              </a:rPr>
              <a:t>JFrame</a:t>
            </a:r>
            <a:r>
              <a:rPr lang="en-GB" sz="1800" b="1" dirty="0" smtClean="0">
                <a:solidFill>
                  <a:srgbClr val="000000"/>
                </a:solidFill>
                <a:latin typeface="Consolas"/>
              </a:rPr>
              <a:t> </a:t>
            </a:r>
            <a:r>
              <a:rPr lang="en-GB" sz="1800" b="1" dirty="0" err="1" smtClean="0">
                <a:solidFill>
                  <a:srgbClr val="0000C0"/>
                </a:solidFill>
                <a:latin typeface="Consolas"/>
              </a:rPr>
              <a:t>mainFrame</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private</a:t>
            </a:r>
            <a:r>
              <a:rPr lang="en-GB" sz="1800" b="1" dirty="0" smtClean="0">
                <a:solidFill>
                  <a:srgbClr val="000000"/>
                </a:solidFill>
                <a:latin typeface="Consolas"/>
              </a:rPr>
              <a:t> </a:t>
            </a:r>
            <a:r>
              <a:rPr lang="en-GB" sz="1800" b="1" dirty="0" err="1" smtClean="0">
                <a:solidFill>
                  <a:srgbClr val="000000"/>
                </a:solidFill>
                <a:latin typeface="Consolas"/>
              </a:rPr>
              <a:t>JLabel</a:t>
            </a:r>
            <a:r>
              <a:rPr lang="en-GB" sz="1800" b="1" dirty="0" smtClean="0">
                <a:solidFill>
                  <a:srgbClr val="000000"/>
                </a:solidFill>
                <a:latin typeface="Consolas"/>
              </a:rPr>
              <a:t> </a:t>
            </a:r>
            <a:r>
              <a:rPr lang="en-GB" sz="1800" b="1" dirty="0" err="1" smtClean="0">
                <a:solidFill>
                  <a:srgbClr val="0000C0"/>
                </a:solidFill>
                <a:latin typeface="Consolas"/>
              </a:rPr>
              <a:t>headerLabel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private</a:t>
            </a:r>
            <a:r>
              <a:rPr lang="en-GB" sz="1800" b="1" dirty="0" smtClean="0">
                <a:solidFill>
                  <a:srgbClr val="000000"/>
                </a:solidFill>
                <a:latin typeface="Consolas"/>
              </a:rPr>
              <a:t> </a:t>
            </a:r>
            <a:r>
              <a:rPr lang="en-GB" sz="1800" b="1" dirty="0" err="1" smtClean="0">
                <a:solidFill>
                  <a:srgbClr val="000000"/>
                </a:solidFill>
                <a:latin typeface="Consolas"/>
              </a:rPr>
              <a:t>JLabel</a:t>
            </a:r>
            <a:r>
              <a:rPr lang="en-GB" sz="1800" b="1" dirty="0" smtClean="0">
                <a:solidFill>
                  <a:srgbClr val="000000"/>
                </a:solidFill>
                <a:latin typeface="Consolas"/>
              </a:rPr>
              <a:t> </a:t>
            </a:r>
            <a:r>
              <a:rPr lang="en-GB" sz="1800" b="1" dirty="0" err="1" smtClean="0">
                <a:solidFill>
                  <a:srgbClr val="0000C0"/>
                </a:solidFill>
                <a:latin typeface="Consolas"/>
              </a:rPr>
              <a:t>statusLabel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private</a:t>
            </a:r>
            <a:r>
              <a:rPr lang="en-GB" sz="1800" b="1" dirty="0" smtClean="0">
                <a:solidFill>
                  <a:srgbClr val="000000"/>
                </a:solidFill>
                <a:latin typeface="Consolas"/>
              </a:rPr>
              <a:t> </a:t>
            </a:r>
            <a:r>
              <a:rPr lang="en-GB" sz="1800" b="1" dirty="0" err="1" smtClean="0">
                <a:solidFill>
                  <a:srgbClr val="000000"/>
                </a:solidFill>
                <a:latin typeface="Consolas"/>
              </a:rPr>
              <a:t>JPanel</a:t>
            </a:r>
            <a:r>
              <a:rPr lang="en-GB" sz="1800" b="1" dirty="0" smtClean="0">
                <a:solidFill>
                  <a:srgbClr val="000000"/>
                </a:solidFill>
                <a:latin typeface="Consolas"/>
              </a:rPr>
              <a:t> </a:t>
            </a:r>
            <a:r>
              <a:rPr lang="en-GB" sz="1800" b="1" dirty="0" err="1" smtClean="0">
                <a:solidFill>
                  <a:srgbClr val="0000C0"/>
                </a:solidFill>
                <a:latin typeface="Consolas"/>
              </a:rPr>
              <a:t>controlPanel</a:t>
            </a:r>
            <a:r>
              <a:rPr lang="en-GB" sz="1800" b="1" dirty="0" smtClean="0">
                <a:solidFill>
                  <a:srgbClr val="000000"/>
                </a:solidFill>
                <a:latin typeface="Consolas"/>
              </a:rPr>
              <a:t>;</a:t>
            </a:r>
          </a:p>
          <a:p>
            <a:pPr>
              <a:buClr>
                <a:srgbClr val="0A1419">
                  <a:lumMod val="90000"/>
                  <a:lumOff val="10000"/>
                </a:srgbClr>
              </a:buClr>
              <a:defRPr/>
            </a:pPr>
            <a:endParaRPr lang="en-GB" sz="1800" b="1" dirty="0" smtClean="0">
              <a:solidFill>
                <a:srgbClr val="7F0055"/>
              </a:solidFill>
              <a:latin typeface="Consolas"/>
            </a:endParaRPr>
          </a:p>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err="1" smtClean="0">
                <a:solidFill>
                  <a:srgbClr val="000000"/>
                </a:solidFill>
                <a:latin typeface="Consolas"/>
              </a:rPr>
              <a:t>SwingAppGUI</a:t>
            </a:r>
            <a:r>
              <a:rPr lang="en-GB" sz="1800" b="1" dirty="0" smtClean="0">
                <a:solidFill>
                  <a:srgbClr val="000000"/>
                </a:solidFill>
                <a:latin typeface="Consolas"/>
              </a:rPr>
              <a:t>() { </a:t>
            </a:r>
            <a:r>
              <a:rPr lang="en-GB" sz="1800" b="1" dirty="0" err="1" smtClean="0">
                <a:solidFill>
                  <a:srgbClr val="000000"/>
                </a:solidFill>
                <a:latin typeface="Consolas"/>
              </a:rPr>
              <a:t>prepareGUI</a:t>
            </a:r>
            <a:r>
              <a:rPr lang="en-GB" sz="1800" b="1" dirty="0" smtClean="0">
                <a:solidFill>
                  <a:srgbClr val="000000"/>
                </a:solidFill>
                <a:latin typeface="Consolas"/>
              </a:rPr>
              <a:t>(); }</a:t>
            </a:r>
          </a:p>
          <a:p>
            <a:pPr>
              <a:buClr>
                <a:srgbClr val="0A1419">
                  <a:lumMod val="90000"/>
                  <a:lumOff val="10000"/>
                </a:srgbClr>
              </a:buClr>
              <a:defRPr/>
            </a:pPr>
            <a:endParaRPr lang="en-GB" sz="1800" b="1" dirty="0" smtClean="0">
              <a:solidFill>
                <a:srgbClr val="F7F7F7">
                  <a:lumMod val="25000"/>
                </a:srgbClr>
              </a:solidFill>
              <a:latin typeface="Consolas"/>
            </a:endParaRPr>
          </a:p>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smtClean="0">
                <a:solidFill>
                  <a:srgbClr val="7F0055"/>
                </a:solidFill>
                <a:latin typeface="Consolas"/>
              </a:rPr>
              <a:t>static</a:t>
            </a:r>
            <a:r>
              <a:rPr lang="en-GB" sz="1800" b="1" dirty="0" smtClean="0">
                <a:solidFill>
                  <a:srgbClr val="000000"/>
                </a:solidFill>
                <a:latin typeface="Consolas"/>
              </a:rPr>
              <a:t> </a:t>
            </a:r>
            <a:r>
              <a:rPr lang="en-GB" sz="1800" b="1" dirty="0" smtClean="0">
                <a:solidFill>
                  <a:srgbClr val="7F0055"/>
                </a:solidFill>
                <a:latin typeface="Consolas"/>
              </a:rPr>
              <a:t>void</a:t>
            </a:r>
            <a:r>
              <a:rPr lang="en-GB" sz="1800" b="1" dirty="0" smtClean="0">
                <a:solidFill>
                  <a:srgbClr val="000000"/>
                </a:solidFill>
                <a:latin typeface="Consolas"/>
              </a:rPr>
              <a:t> main(String[] </a:t>
            </a:r>
            <a:r>
              <a:rPr lang="en-GB" sz="1800" b="1" dirty="0" smtClean="0">
                <a:solidFill>
                  <a:srgbClr val="6A3E3E"/>
                </a:solidFill>
                <a:latin typeface="Consolas"/>
              </a:rPr>
              <a:t>args</a:t>
            </a:r>
            <a:r>
              <a:rPr lang="en-GB" sz="1800" b="1" dirty="0" smtClean="0">
                <a:solidFill>
                  <a:srgbClr val="000000"/>
                </a:solidFill>
                <a:latin typeface="Consolas"/>
              </a:rPr>
              <a:t>) {</a:t>
            </a:r>
          </a:p>
          <a:p>
            <a:pPr>
              <a:buClr>
                <a:srgbClr val="0A1419">
                  <a:lumMod val="90000"/>
                  <a:lumOff val="10000"/>
                </a:srgbClr>
              </a:buClr>
              <a:defRPr/>
            </a:pPr>
            <a:r>
              <a:rPr lang="en-GB" sz="1800" b="1" dirty="0" smtClean="0">
                <a:solidFill>
                  <a:srgbClr val="000000"/>
                </a:solidFill>
                <a:latin typeface="Consolas"/>
              </a:rPr>
              <a:t>  </a:t>
            </a:r>
            <a:r>
              <a:rPr lang="en-GB" sz="1800" b="1" dirty="0" err="1" smtClean="0">
                <a:solidFill>
                  <a:srgbClr val="000000"/>
                </a:solidFill>
                <a:latin typeface="Consolas"/>
              </a:rPr>
              <a:t>SwingAppGUI</a:t>
            </a:r>
            <a:r>
              <a:rPr lang="en-GB" sz="1800" b="1" dirty="0" smtClean="0">
                <a:solidFill>
                  <a:srgbClr val="000000"/>
                </a:solidFill>
                <a:latin typeface="Consolas"/>
              </a:rPr>
              <a:t> </a:t>
            </a:r>
            <a:r>
              <a:rPr lang="en-GB" sz="1800" b="1" dirty="0" err="1" smtClean="0">
                <a:solidFill>
                  <a:srgbClr val="6A3E3E"/>
                </a:solidFill>
                <a:latin typeface="Consolas"/>
              </a:rPr>
              <a:t>sD</a:t>
            </a:r>
            <a:r>
              <a:rPr lang="en-GB" sz="1800" b="1" dirty="0" smtClean="0">
                <a:solidFill>
                  <a:srgbClr val="000000"/>
                </a:solidFill>
                <a:latin typeface="Consolas"/>
              </a:rPr>
              <a:t> = </a:t>
            </a:r>
            <a:r>
              <a:rPr lang="en-GB" sz="1800" b="1" dirty="0" smtClean="0">
                <a:solidFill>
                  <a:srgbClr val="7F0055"/>
                </a:solidFill>
                <a:latin typeface="Consolas"/>
              </a:rPr>
              <a:t>new</a:t>
            </a:r>
            <a:r>
              <a:rPr lang="en-GB" sz="1800" b="1" dirty="0" smtClean="0">
                <a:solidFill>
                  <a:srgbClr val="000000"/>
                </a:solidFill>
                <a:latin typeface="Consolas"/>
              </a:rPr>
              <a:t> </a:t>
            </a:r>
            <a:r>
              <a:rPr lang="en-GB" sz="1800" b="1" dirty="0" err="1" smtClean="0">
                <a:solidFill>
                  <a:srgbClr val="000000"/>
                </a:solidFill>
                <a:latin typeface="Consolas"/>
              </a:rPr>
              <a:t>SwingAppGUI</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6A3E3E"/>
                </a:solidFill>
                <a:latin typeface="Consolas"/>
              </a:rPr>
              <a:t>  </a:t>
            </a:r>
            <a:r>
              <a:rPr lang="en-GB" sz="1800" b="1" dirty="0" err="1" smtClean="0">
                <a:solidFill>
                  <a:srgbClr val="6A3E3E"/>
                </a:solidFill>
                <a:latin typeface="Consolas"/>
              </a:rPr>
              <a:t>sD</a:t>
            </a:r>
            <a:r>
              <a:rPr lang="en-GB" sz="1800" b="1" dirty="0" err="1" smtClean="0">
                <a:solidFill>
                  <a:srgbClr val="000000"/>
                </a:solidFill>
                <a:latin typeface="Consolas"/>
              </a:rPr>
              <a:t>.showEvent</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  }</a:t>
            </a:r>
            <a:endParaRPr lang="en-GB" sz="1800" b="1" dirty="0">
              <a:solidFill>
                <a:srgbClr val="F7F7F7">
                  <a:lumMod val="25000"/>
                </a:srgbClr>
              </a:solidFill>
            </a:endParaRPr>
          </a:p>
        </p:txBody>
      </p:sp>
      <p:sp>
        <p:nvSpPr>
          <p:cNvPr id="9" name="Content Placeholder 4"/>
          <p:cNvSpPr txBox="1">
            <a:spLocks/>
          </p:cNvSpPr>
          <p:nvPr/>
        </p:nvSpPr>
        <p:spPr>
          <a:xfrm>
            <a:off x="6260187" y="4052047"/>
            <a:ext cx="5400997" cy="2358506"/>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7F0055"/>
                </a:solidFill>
                <a:latin typeface="Consolas"/>
              </a:rPr>
              <a:t>private</a:t>
            </a:r>
            <a:r>
              <a:rPr lang="en-GB" sz="1600" b="1"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b="1" dirty="0" err="1" smtClean="0">
                <a:solidFill>
                  <a:srgbClr val="000000"/>
                </a:solidFill>
                <a:latin typeface="Consolas"/>
              </a:rPr>
              <a:t>prepareGUI</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JFrame</a:t>
            </a:r>
            <a:r>
              <a:rPr lang="en-GB" sz="1600" b="1" dirty="0" smtClean="0">
                <a:solidFill>
                  <a:srgbClr val="000000"/>
                </a:solidFill>
                <a:latin typeface="Consolas"/>
              </a:rPr>
              <a:t>(</a:t>
            </a:r>
            <a:r>
              <a:rPr lang="en-GB" sz="1600" b="1" dirty="0" smtClean="0">
                <a:solidFill>
                  <a:srgbClr val="2A00FF"/>
                </a:solidFill>
                <a:latin typeface="Consolas"/>
              </a:rPr>
              <a:t>"Java SWING Examples"</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.setSize</a:t>
            </a:r>
            <a:r>
              <a:rPr lang="en-GB" sz="1600" b="1" dirty="0" smtClean="0">
                <a:solidFill>
                  <a:srgbClr val="000000"/>
                </a:solidFill>
                <a:latin typeface="Consolas"/>
              </a:rPr>
              <a:t>(400, 400);</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.setLayout</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GridLayout</a:t>
            </a:r>
            <a:r>
              <a:rPr lang="en-GB" sz="1600" b="1" dirty="0" smtClean="0">
                <a:solidFill>
                  <a:srgbClr val="000000"/>
                </a:solidFill>
                <a:latin typeface="Consolas"/>
              </a:rPr>
              <a:t>(3, 1));</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headerLabel</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highlight>
                  <a:srgbClr val="D4D4D4"/>
                </a:highlight>
                <a:latin typeface="Consolas"/>
              </a:rPr>
              <a:t>JLabel</a:t>
            </a:r>
            <a:r>
              <a:rPr lang="en-GB" sz="1600" b="1" dirty="0" smtClean="0">
                <a:solidFill>
                  <a:srgbClr val="000000"/>
                </a:solidFill>
                <a:highlight>
                  <a:srgbClr val="D4D4D4"/>
                </a:highlight>
                <a:latin typeface="Consolas"/>
              </a:rPr>
              <a:t>(</a:t>
            </a:r>
            <a:r>
              <a:rPr lang="en-GB" sz="1600" b="1" dirty="0" smtClean="0">
                <a:solidFill>
                  <a:srgbClr val="2A00FF"/>
                </a:solidFill>
                <a:highlight>
                  <a:srgbClr val="D4D4D4"/>
                </a:highlight>
                <a:latin typeface="Consolas"/>
              </a:rPr>
              <a:t>""</a:t>
            </a:r>
            <a:r>
              <a:rPr lang="en-GB" sz="1600" b="1" dirty="0" smtClean="0">
                <a:solidFill>
                  <a:srgbClr val="000000"/>
                </a:solidFill>
                <a:highlight>
                  <a:srgbClr val="D4D4D4"/>
                </a:highlight>
                <a:latin typeface="Consolas"/>
              </a:rPr>
              <a:t>, </a:t>
            </a:r>
            <a:r>
              <a:rPr lang="en-GB" sz="1600" b="1" dirty="0" err="1" smtClean="0">
                <a:solidFill>
                  <a:srgbClr val="000000"/>
                </a:solidFill>
                <a:highlight>
                  <a:srgbClr val="D4D4D4"/>
                </a:highlight>
                <a:latin typeface="Consolas"/>
              </a:rPr>
              <a:t>JLabel.</a:t>
            </a:r>
            <a:r>
              <a:rPr lang="en-GB" sz="1600" b="1" i="1" dirty="0" err="1" smtClean="0">
                <a:solidFill>
                  <a:srgbClr val="0000C0"/>
                </a:solidFill>
                <a:highlight>
                  <a:srgbClr val="D4D4D4"/>
                </a:highlight>
                <a:latin typeface="Consolas"/>
              </a:rPr>
              <a:t>CENTER</a:t>
            </a:r>
            <a:r>
              <a:rPr lang="en-GB" sz="1600" b="1" i="1" dirty="0" smtClean="0">
                <a:solidFill>
                  <a:srgbClr val="000000"/>
                </a:solidFill>
                <a:highlight>
                  <a:srgbClr val="D4D4D4"/>
                </a:highlight>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statusLabel</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highlight>
                  <a:srgbClr val="D4D4D4"/>
                </a:highlight>
                <a:latin typeface="Consolas"/>
              </a:rPr>
              <a:t>JLabel</a:t>
            </a:r>
            <a:r>
              <a:rPr lang="en-GB" sz="1600" b="1" dirty="0" smtClean="0">
                <a:solidFill>
                  <a:srgbClr val="000000"/>
                </a:solidFill>
                <a:highlight>
                  <a:srgbClr val="D4D4D4"/>
                </a:highlight>
                <a:latin typeface="Consolas"/>
              </a:rPr>
              <a:t>(</a:t>
            </a:r>
            <a:r>
              <a:rPr lang="en-GB" sz="1600" b="1" dirty="0" smtClean="0">
                <a:solidFill>
                  <a:srgbClr val="2A00FF"/>
                </a:solidFill>
                <a:highlight>
                  <a:srgbClr val="D4D4D4"/>
                </a:highlight>
                <a:latin typeface="Consolas"/>
              </a:rPr>
              <a:t>""</a:t>
            </a:r>
            <a:r>
              <a:rPr lang="en-GB" sz="1600" b="1" dirty="0" smtClean="0">
                <a:solidFill>
                  <a:srgbClr val="000000"/>
                </a:solidFill>
                <a:highlight>
                  <a:srgbClr val="D4D4D4"/>
                </a:highlight>
                <a:latin typeface="Consolas"/>
              </a:rPr>
              <a:t>, </a:t>
            </a:r>
            <a:r>
              <a:rPr lang="en-GB" sz="1600" b="1" dirty="0" err="1" smtClean="0">
                <a:solidFill>
                  <a:srgbClr val="000000"/>
                </a:solidFill>
                <a:highlight>
                  <a:srgbClr val="D4D4D4"/>
                </a:highlight>
                <a:latin typeface="Consolas"/>
              </a:rPr>
              <a:t>JLabel.</a:t>
            </a:r>
            <a:r>
              <a:rPr lang="en-GB" sz="1600" b="1" i="1" dirty="0" err="1" smtClean="0">
                <a:solidFill>
                  <a:srgbClr val="0000C0"/>
                </a:solidFill>
                <a:highlight>
                  <a:srgbClr val="D4D4D4"/>
                </a:highlight>
                <a:latin typeface="Consolas"/>
              </a:rPr>
              <a:t>CENTER</a:t>
            </a:r>
            <a:r>
              <a:rPr lang="en-GB" sz="1600" b="1" i="1" dirty="0" smtClean="0">
                <a:solidFill>
                  <a:srgbClr val="000000"/>
                </a:solidFill>
                <a:highlight>
                  <a:srgbClr val="D4D4D4"/>
                </a:highlight>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statusLabel</a:t>
            </a:r>
            <a:r>
              <a:rPr lang="en-GB" sz="1600" b="1" dirty="0" err="1" smtClean="0">
                <a:solidFill>
                  <a:srgbClr val="000000"/>
                </a:solidFill>
                <a:latin typeface="Consolas"/>
              </a:rPr>
              <a:t>.setSize</a:t>
            </a:r>
            <a:r>
              <a:rPr lang="en-GB" sz="1600" b="1" dirty="0" smtClean="0">
                <a:solidFill>
                  <a:srgbClr val="000000"/>
                </a:solidFill>
                <a:latin typeface="Consolas"/>
              </a:rPr>
              <a:t>(350, 100);</a:t>
            </a:r>
            <a:endParaRPr lang="en-GB" sz="1600" b="1" dirty="0">
              <a:solidFill>
                <a:srgbClr val="000000"/>
              </a:solidFill>
              <a:latin typeface="Consolas"/>
            </a:endParaRPr>
          </a:p>
        </p:txBody>
      </p:sp>
    </p:spTree>
    <p:extLst>
      <p:ext uri="{BB962C8B-B14F-4D97-AF65-F5344CB8AC3E}">
        <p14:creationId xmlns:p14="http://schemas.microsoft.com/office/powerpoint/2010/main" val="6243489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We can also specify what happens when we press the “x” button in the top right corner.</a:t>
            </a:r>
          </a:p>
          <a:p>
            <a:endParaRPr lang="en-GB" dirty="0"/>
          </a:p>
          <a:p>
            <a:r>
              <a:rPr lang="en-GB" dirty="0"/>
              <a:t>We will then setup the </a:t>
            </a:r>
            <a:r>
              <a:rPr lang="en-GB" dirty="0" err="1"/>
              <a:t>JPanel</a:t>
            </a:r>
            <a:r>
              <a:rPr lang="en-GB" dirty="0"/>
              <a:t> and add the components to the </a:t>
            </a:r>
            <a:r>
              <a:rPr lang="en-GB" dirty="0" err="1"/>
              <a:t>Jframe</a:t>
            </a:r>
            <a:r>
              <a:rPr lang="en-GB" dirty="0"/>
              <a:t>.</a:t>
            </a:r>
          </a:p>
        </p:txBody>
      </p:sp>
      <p:sp>
        <p:nvSpPr>
          <p:cNvPr id="3" name="Title 2"/>
          <p:cNvSpPr>
            <a:spLocks noGrp="1"/>
          </p:cNvSpPr>
          <p:nvPr>
            <p:ph type="title"/>
          </p:nvPr>
        </p:nvSpPr>
        <p:spPr/>
        <p:txBody>
          <a:bodyPr>
            <a:normAutofit fontScale="90000"/>
          </a:bodyPr>
          <a:lstStyle/>
          <a:p>
            <a:r>
              <a:rPr lang="en-GB" dirty="0" err="1" smtClean="0"/>
              <a:t>PrepareGUI</a:t>
            </a:r>
            <a:r>
              <a:rPr lang="en-GB" dirty="0" smtClean="0"/>
              <a:t>()</a:t>
            </a:r>
            <a:endParaRPr lang="en-GB" dirty="0"/>
          </a:p>
        </p:txBody>
      </p:sp>
      <p:sp>
        <p:nvSpPr>
          <p:cNvPr id="6" name="Content Placeholder 4"/>
          <p:cNvSpPr txBox="1">
            <a:spLocks/>
          </p:cNvSpPr>
          <p:nvPr/>
        </p:nvSpPr>
        <p:spPr>
          <a:xfrm>
            <a:off x="6295666" y="1929600"/>
            <a:ext cx="5092770" cy="4546800"/>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.addWindowListener</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WindowAdapter</a:t>
            </a:r>
            <a:r>
              <a:rPr lang="en-GB" sz="1600" b="1" dirty="0" smtClean="0">
                <a:solidFill>
                  <a:srgbClr val="000000"/>
                </a:solidFill>
                <a:latin typeface="Consolas"/>
              </a:rPr>
              <a:t>() {</a:t>
            </a:r>
          </a:p>
          <a:p>
            <a:pPr>
              <a:buClr>
                <a:srgbClr val="0A1419">
                  <a:lumMod val="90000"/>
                  <a:lumOff val="10000"/>
                </a:srgbClr>
              </a:buClr>
              <a:defRPr/>
            </a:pPr>
            <a:endParaRPr lang="en-GB" sz="1600" b="1" dirty="0" smtClean="0">
              <a:solidFill>
                <a:srgbClr val="000000"/>
              </a:solidFill>
              <a:latin typeface="Consolas"/>
            </a:endParaRPr>
          </a:p>
          <a:p>
            <a:pPr>
              <a:buClr>
                <a:srgbClr val="0A1419">
                  <a:lumMod val="90000"/>
                  <a:lumOff val="10000"/>
                </a:srgbClr>
              </a:buClr>
              <a:defRPr/>
            </a:pPr>
            <a:r>
              <a:rPr lang="en-GB" sz="1600" b="1" dirty="0" smtClean="0">
                <a:solidFill>
                  <a:srgbClr val="7F0055"/>
                </a:solidFill>
                <a:latin typeface="Consolas"/>
              </a:rPr>
              <a:t>    public</a:t>
            </a:r>
            <a:r>
              <a:rPr lang="en-GB" sz="1600" b="1"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b="1" dirty="0" err="1" smtClean="0">
                <a:solidFill>
                  <a:srgbClr val="000000"/>
                </a:solidFill>
                <a:latin typeface="Consolas"/>
              </a:rPr>
              <a:t>windowClosing</a:t>
            </a:r>
            <a:r>
              <a:rPr lang="en-GB" sz="1600" b="1" dirty="0" smtClean="0">
                <a:solidFill>
                  <a:srgbClr val="000000"/>
                </a:solidFill>
                <a:latin typeface="Consolas"/>
              </a:rPr>
              <a:t>(</a:t>
            </a:r>
            <a:r>
              <a:rPr lang="en-GB" sz="1600" b="1" dirty="0" err="1" smtClean="0">
                <a:solidFill>
                  <a:srgbClr val="000000"/>
                </a:solidFill>
                <a:latin typeface="Consolas"/>
              </a:rPr>
              <a:t>WindowEvent</a:t>
            </a:r>
            <a:r>
              <a:rPr lang="en-GB" sz="1600" b="1" dirty="0" smtClean="0">
                <a:solidFill>
                  <a:srgbClr val="000000"/>
                </a:solidFill>
                <a:latin typeface="Consolas"/>
              </a:rPr>
              <a:t> </a:t>
            </a:r>
            <a:r>
              <a:rPr lang="en-GB" sz="1600" b="1" dirty="0" err="1" smtClean="0">
                <a:solidFill>
                  <a:srgbClr val="6A3E3E"/>
                </a:solidFill>
                <a:latin typeface="Consolas"/>
              </a:rPr>
              <a:t>windowEvent</a:t>
            </a:r>
            <a:r>
              <a:rPr lang="en-GB" sz="1600" b="1" dirty="0" smtClean="0">
                <a:solidFill>
                  <a:srgbClr val="000000"/>
                </a:solidFill>
                <a:latin typeface="Consolas"/>
              </a:rPr>
              <a:t>) {</a:t>
            </a:r>
          </a:p>
          <a:p>
            <a:pPr>
              <a:buClr>
                <a:srgbClr val="0A1419">
                  <a:lumMod val="90000"/>
                  <a:lumOff val="10000"/>
                </a:srgbClr>
              </a:buClr>
              <a:defRPr/>
            </a:pPr>
            <a:endParaRPr lang="en-GB" sz="1600" b="1" dirty="0" smtClean="0">
              <a:solidFill>
                <a:srgbClr val="000000"/>
              </a:solidFill>
              <a:latin typeface="Consolas"/>
            </a:endParaRPr>
          </a:p>
          <a:p>
            <a:pPr>
              <a:buClr>
                <a:srgbClr val="0A1419">
                  <a:lumMod val="90000"/>
                  <a:lumOff val="10000"/>
                </a:srgbClr>
              </a:buClr>
              <a:defRPr/>
            </a:pPr>
            <a:r>
              <a:rPr lang="en-GB" sz="1600" b="1" dirty="0" smtClean="0">
                <a:solidFill>
                  <a:srgbClr val="000000"/>
                </a:solidFill>
                <a:latin typeface="Consolas"/>
              </a:rPr>
              <a:t>      </a:t>
            </a:r>
            <a:r>
              <a:rPr lang="en-GB" sz="1600" b="1" dirty="0" err="1" smtClean="0">
                <a:solidFill>
                  <a:srgbClr val="000000"/>
                </a:solidFill>
                <a:latin typeface="Consolas"/>
              </a:rPr>
              <a:t>System.</a:t>
            </a:r>
            <a:r>
              <a:rPr lang="en-GB" sz="1600" b="1" i="1" dirty="0" err="1" smtClean="0">
                <a:solidFill>
                  <a:srgbClr val="000000"/>
                </a:solidFill>
                <a:latin typeface="Consolas"/>
              </a:rPr>
              <a:t>exit</a:t>
            </a:r>
            <a:r>
              <a:rPr lang="en-GB" sz="1600" b="1" i="1" dirty="0" smtClean="0">
                <a:solidFill>
                  <a:srgbClr val="000000"/>
                </a:solidFill>
                <a:latin typeface="Consolas"/>
              </a:rPr>
              <a:t>(0);</a:t>
            </a:r>
          </a:p>
          <a:p>
            <a:pPr>
              <a:buClr>
                <a:srgbClr val="0A1419">
                  <a:lumMod val="90000"/>
                  <a:lumOff val="10000"/>
                </a:srgbClr>
              </a:buClr>
              <a:defRPr/>
            </a:pPr>
            <a:endParaRPr lang="en-GB" sz="1600" b="1" i="1" dirty="0" smtClean="0">
              <a:solidFill>
                <a:srgbClr val="000000"/>
              </a:solidFill>
              <a:latin typeface="Consolas"/>
            </a:endParaRPr>
          </a:p>
          <a:p>
            <a:pPr>
              <a:buClr>
                <a:srgbClr val="0A1419">
                  <a:lumMod val="90000"/>
                  <a:lumOff val="10000"/>
                </a:srgbClr>
              </a:buClr>
              <a:defRPr/>
            </a:pPr>
            <a:r>
              <a:rPr lang="en-GB" sz="1600" b="1" dirty="0" smtClean="0">
                <a:solidFill>
                  <a:srgbClr val="000000"/>
                </a:solidFill>
                <a:latin typeface="Consolas"/>
              </a:rPr>
              <a:t>  }});</a:t>
            </a:r>
          </a:p>
          <a:p>
            <a:pPr>
              <a:buClr>
                <a:srgbClr val="0A1419">
                  <a:lumMod val="90000"/>
                  <a:lumOff val="10000"/>
                </a:srgbClr>
              </a:buClr>
              <a:defRPr/>
            </a:pPr>
            <a:endParaRPr lang="en-GB" sz="1600" b="1" dirty="0" smtClean="0">
              <a:solidFill>
                <a:srgbClr val="000000"/>
              </a:solidFill>
              <a:latin typeface="Consolas"/>
            </a:endParaRP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JPanel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err="1" smtClean="0">
                <a:solidFill>
                  <a:srgbClr val="000000"/>
                </a:solidFill>
                <a:latin typeface="Consolas"/>
              </a:rPr>
              <a:t>.setLayout</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FlowLayout</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0000C0"/>
                </a:solidFill>
                <a:latin typeface="Consolas"/>
              </a:rPr>
              <a:t>headerLabel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0000C0"/>
                </a:solidFill>
                <a:latin typeface="Consolas"/>
              </a:rPr>
              <a:t>controlPanel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0000C0"/>
                </a:solidFill>
                <a:latin typeface="Consolas"/>
              </a:rPr>
              <a:t>statusLabel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.setVisible</a:t>
            </a:r>
            <a:r>
              <a:rPr lang="en-GB" sz="1600" b="1" dirty="0" smtClean="0">
                <a:solidFill>
                  <a:srgbClr val="000000"/>
                </a:solidFill>
                <a:latin typeface="Consolas"/>
              </a:rPr>
              <a:t>(</a:t>
            </a:r>
            <a:r>
              <a:rPr lang="en-GB" sz="1600" b="1" dirty="0" smtClean="0">
                <a:solidFill>
                  <a:srgbClr val="7F0055"/>
                </a:solidFill>
                <a:latin typeface="Consolas"/>
              </a:rPr>
              <a:t>true</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a:t>
            </a:r>
            <a:endParaRPr lang="en-GB" sz="1600" b="1" dirty="0" smtClean="0">
              <a:solidFill>
                <a:srgbClr val="F7F7F7">
                  <a:lumMod val="25000"/>
                </a:srgbClr>
              </a:solidFill>
            </a:endParaRPr>
          </a:p>
          <a:p>
            <a:pPr>
              <a:buClr>
                <a:srgbClr val="0A1419">
                  <a:lumMod val="90000"/>
                  <a:lumOff val="10000"/>
                </a:srgbClr>
              </a:buClr>
              <a:defRPr/>
            </a:pPr>
            <a:endParaRPr lang="en-GB" sz="1600" b="1" dirty="0">
              <a:solidFill>
                <a:srgbClr val="F7F7F7">
                  <a:lumMod val="25000"/>
                </a:srgbClr>
              </a:solidFill>
            </a:endParaRPr>
          </a:p>
        </p:txBody>
      </p:sp>
    </p:spTree>
    <p:extLst>
      <p:ext uri="{BB962C8B-B14F-4D97-AF65-F5344CB8AC3E}">
        <p14:creationId xmlns:p14="http://schemas.microsoft.com/office/powerpoint/2010/main" val="28840515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Our next method will setup three buttons we can interact with through event listeners.</a:t>
            </a:r>
          </a:p>
          <a:p>
            <a:endParaRPr lang="en-GB" dirty="0"/>
          </a:p>
          <a:p>
            <a:r>
              <a:rPr lang="en-GB" dirty="0"/>
              <a:t>We will create the buttons and set their command actions so that we can identify which button has been pressed.</a:t>
            </a:r>
          </a:p>
        </p:txBody>
      </p:sp>
      <p:sp>
        <p:nvSpPr>
          <p:cNvPr id="3" name="Title 2"/>
          <p:cNvSpPr>
            <a:spLocks noGrp="1"/>
          </p:cNvSpPr>
          <p:nvPr>
            <p:ph type="title"/>
          </p:nvPr>
        </p:nvSpPr>
        <p:spPr/>
        <p:txBody>
          <a:bodyPr>
            <a:normAutofit fontScale="90000"/>
          </a:bodyPr>
          <a:lstStyle/>
          <a:p>
            <a:r>
              <a:rPr lang="en-GB" dirty="0" err="1" smtClean="0"/>
              <a:t>ShowEvent</a:t>
            </a:r>
            <a:r>
              <a:rPr lang="en-GB" dirty="0" smtClean="0"/>
              <a:t>()</a:t>
            </a:r>
            <a:endParaRPr lang="en-GB" dirty="0"/>
          </a:p>
        </p:txBody>
      </p:sp>
      <p:sp>
        <p:nvSpPr>
          <p:cNvPr id="7" name="Content Placeholder 4"/>
          <p:cNvSpPr txBox="1">
            <a:spLocks/>
          </p:cNvSpPr>
          <p:nvPr/>
        </p:nvSpPr>
        <p:spPr>
          <a:xfrm>
            <a:off x="6280871" y="1929600"/>
            <a:ext cx="5547691" cy="2337600"/>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7F0055"/>
                </a:solidFill>
                <a:latin typeface="Consolas"/>
              </a:rPr>
              <a:t>private</a:t>
            </a:r>
            <a:r>
              <a:rPr lang="en-GB" sz="1600" b="1"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b="1" dirty="0" err="1" smtClean="0">
                <a:solidFill>
                  <a:srgbClr val="000000"/>
                </a:solidFill>
                <a:latin typeface="Consolas"/>
              </a:rPr>
              <a:t>showEvent</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headerLabel</a:t>
            </a:r>
            <a:r>
              <a:rPr lang="en-GB" sz="1600" b="1" dirty="0" err="1" smtClean="0">
                <a:solidFill>
                  <a:srgbClr val="000000"/>
                </a:solidFill>
                <a:latin typeface="Consolas"/>
              </a:rPr>
              <a:t>.setText</a:t>
            </a:r>
            <a:r>
              <a:rPr lang="en-GB" sz="1600" b="1" dirty="0" smtClean="0">
                <a:solidFill>
                  <a:srgbClr val="000000"/>
                </a:solidFill>
                <a:latin typeface="Consolas"/>
              </a:rPr>
              <a:t>(</a:t>
            </a:r>
            <a:r>
              <a:rPr lang="en-GB" sz="1600" b="1" dirty="0" smtClean="0">
                <a:solidFill>
                  <a:srgbClr val="2A00FF"/>
                </a:solidFill>
                <a:latin typeface="Consolas"/>
              </a:rPr>
              <a:t>“Press Button"</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 </a:t>
            </a:r>
            <a:r>
              <a:rPr lang="en-GB" sz="1600" b="1" dirty="0" err="1" smtClean="0">
                <a:solidFill>
                  <a:srgbClr val="6A3E3E"/>
                </a:solidFill>
                <a:latin typeface="Consolas"/>
              </a:rPr>
              <a:t>okButton</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a:t>
            </a:r>
            <a:r>
              <a:rPr lang="en-GB" sz="1600" b="1" dirty="0" smtClean="0">
                <a:solidFill>
                  <a:srgbClr val="2A00FF"/>
                </a:solidFill>
                <a:latin typeface="Consolas"/>
              </a:rPr>
              <a:t>"OK"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 </a:t>
            </a:r>
            <a:r>
              <a:rPr lang="en-GB" sz="1600" b="1" dirty="0" err="1" smtClean="0">
                <a:solidFill>
                  <a:srgbClr val="6A3E3E"/>
                </a:solidFill>
                <a:latin typeface="Consolas"/>
              </a:rPr>
              <a:t>submitButton</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a:t>
            </a:r>
            <a:r>
              <a:rPr lang="en-GB" sz="1600" b="1" dirty="0" smtClean="0">
                <a:solidFill>
                  <a:srgbClr val="2A00FF"/>
                </a:solidFill>
                <a:latin typeface="Consolas"/>
              </a:rPr>
              <a:t>"Submit"</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 </a:t>
            </a:r>
            <a:r>
              <a:rPr lang="en-GB" sz="1600" b="1" dirty="0" err="1" smtClean="0">
                <a:solidFill>
                  <a:srgbClr val="6A3E3E"/>
                </a:solidFill>
                <a:latin typeface="Consolas"/>
              </a:rPr>
              <a:t>cancelButton</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a:t>
            </a:r>
            <a:r>
              <a:rPr lang="en-GB" sz="1600" b="1" dirty="0" smtClean="0">
                <a:solidFill>
                  <a:srgbClr val="2A00FF"/>
                </a:solidFill>
                <a:latin typeface="Consolas"/>
              </a:rPr>
              <a:t>"Cancel"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okButton</a:t>
            </a:r>
            <a:r>
              <a:rPr lang="en-GB" sz="1600" b="1" dirty="0" err="1" smtClean="0">
                <a:solidFill>
                  <a:srgbClr val="000000"/>
                </a:solidFill>
                <a:latin typeface="Consolas"/>
              </a:rPr>
              <a:t>.setActionCommand</a:t>
            </a:r>
            <a:r>
              <a:rPr lang="en-GB" sz="1600" b="1" dirty="0" smtClean="0">
                <a:solidFill>
                  <a:srgbClr val="000000"/>
                </a:solidFill>
                <a:latin typeface="Consolas"/>
              </a:rPr>
              <a:t>(</a:t>
            </a:r>
            <a:r>
              <a:rPr lang="en-GB" sz="1600" b="1" dirty="0" smtClean="0">
                <a:solidFill>
                  <a:srgbClr val="2A00FF"/>
                </a:solidFill>
                <a:latin typeface="Consolas"/>
              </a:rPr>
              <a:t>"OK"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submitButton</a:t>
            </a:r>
            <a:r>
              <a:rPr lang="en-GB" sz="1600" b="1" dirty="0" err="1" smtClean="0">
                <a:solidFill>
                  <a:srgbClr val="000000"/>
                </a:solidFill>
                <a:latin typeface="Consolas"/>
              </a:rPr>
              <a:t>.setActionCommand</a:t>
            </a:r>
            <a:r>
              <a:rPr lang="en-GB" sz="1600" b="1" dirty="0" smtClean="0">
                <a:solidFill>
                  <a:srgbClr val="000000"/>
                </a:solidFill>
                <a:latin typeface="Consolas"/>
              </a:rPr>
              <a:t>(</a:t>
            </a:r>
            <a:r>
              <a:rPr lang="en-GB" sz="1600" b="1" dirty="0" smtClean="0">
                <a:solidFill>
                  <a:srgbClr val="2A00FF"/>
                </a:solidFill>
                <a:latin typeface="Consolas"/>
              </a:rPr>
              <a:t>"Submit"</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cancelButton</a:t>
            </a:r>
            <a:r>
              <a:rPr lang="en-GB" sz="1600" b="1" dirty="0" err="1" smtClean="0">
                <a:solidFill>
                  <a:srgbClr val="000000"/>
                </a:solidFill>
                <a:latin typeface="Consolas"/>
              </a:rPr>
              <a:t>.setActionCommand</a:t>
            </a:r>
            <a:r>
              <a:rPr lang="en-GB" sz="1600" b="1" dirty="0" smtClean="0">
                <a:solidFill>
                  <a:srgbClr val="000000"/>
                </a:solidFill>
                <a:latin typeface="Consolas"/>
              </a:rPr>
              <a:t>(</a:t>
            </a:r>
            <a:r>
              <a:rPr lang="en-GB" sz="1600" b="1" dirty="0" smtClean="0">
                <a:solidFill>
                  <a:srgbClr val="2A00FF"/>
                </a:solidFill>
                <a:latin typeface="Consolas"/>
              </a:rPr>
              <a:t>"Cancel"</a:t>
            </a:r>
            <a:r>
              <a:rPr lang="en-GB" sz="1600" b="1" dirty="0" smtClean="0">
                <a:solidFill>
                  <a:srgbClr val="000000"/>
                </a:solidFill>
                <a:latin typeface="Consolas"/>
              </a:rPr>
              <a:t>);</a:t>
            </a:r>
            <a:endParaRPr lang="en-GB" sz="1600" b="1" dirty="0">
              <a:solidFill>
                <a:srgbClr val="000000"/>
              </a:solidFill>
              <a:latin typeface="Consolas"/>
            </a:endParaRPr>
          </a:p>
        </p:txBody>
      </p:sp>
    </p:spTree>
    <p:extLst>
      <p:ext uri="{BB962C8B-B14F-4D97-AF65-F5344CB8AC3E}">
        <p14:creationId xmlns:p14="http://schemas.microsoft.com/office/powerpoint/2010/main" val="2430023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6170541" y="2500583"/>
            <a:ext cx="5580000" cy="3467192"/>
          </a:xfrm>
          <a:solidFill>
            <a:schemeClr val="bg2"/>
          </a:solidFill>
        </p:spPr>
        <p:txBody>
          <a:bodyPr/>
          <a:lstStyle/>
          <a:p>
            <a:pPr marL="0" lvl="0" indent="0" defTabSz="457200">
              <a:spcBef>
                <a:spcPts val="0"/>
              </a:spcBef>
              <a:spcAft>
                <a:spcPts val="0"/>
              </a:spcAft>
              <a:buClrTx/>
              <a:buNone/>
            </a:pPr>
            <a:r>
              <a:rPr lang="en-GB" sz="1800" b="1" dirty="0">
                <a:solidFill>
                  <a:srgbClr val="000000"/>
                </a:solidFill>
                <a:latin typeface="Courier New" panose="02070309020205020404" pitchFamily="49" charset="0"/>
                <a:cs typeface="+mn-cs"/>
              </a:rPr>
              <a:t>Trainee </a:t>
            </a:r>
            <a:r>
              <a:rPr lang="en-GB" sz="1800" b="1" dirty="0">
                <a:solidFill>
                  <a:srgbClr val="6A3E3E"/>
                </a:solidFill>
                <a:latin typeface="Courier New" panose="02070309020205020404" pitchFamily="49" charset="0"/>
                <a:cs typeface="+mn-cs"/>
              </a:rPr>
              <a:t>t1</a:t>
            </a:r>
            <a:r>
              <a:rPr lang="en-GB" sz="1800" b="1" dirty="0">
                <a:solidFill>
                  <a:srgbClr val="000000"/>
                </a:solidFill>
                <a:latin typeface="Courier New" panose="02070309020205020404" pitchFamily="49" charset="0"/>
                <a:cs typeface="+mn-cs"/>
              </a:rPr>
              <a:t> = </a:t>
            </a:r>
            <a:r>
              <a:rPr lang="en-GB" sz="1800" b="1" dirty="0">
                <a:solidFill>
                  <a:srgbClr val="7F0055"/>
                </a:solidFill>
                <a:latin typeface="Courier New" panose="02070309020205020404" pitchFamily="49" charset="0"/>
                <a:cs typeface="+mn-cs"/>
              </a:rPr>
              <a:t>new</a:t>
            </a:r>
            <a:r>
              <a:rPr lang="en-GB" sz="1800" b="1" dirty="0">
                <a:solidFill>
                  <a:srgbClr val="000000"/>
                </a:solidFill>
                <a:latin typeface="Courier New" panose="02070309020205020404" pitchFamily="49" charset="0"/>
                <a:cs typeface="+mn-cs"/>
              </a:rPr>
              <a:t> TraineeBuilder().name(</a:t>
            </a:r>
            <a:r>
              <a:rPr lang="en-GB" sz="1800" b="1" dirty="0">
                <a:solidFill>
                  <a:srgbClr val="2A00FF"/>
                </a:solidFill>
                <a:latin typeface="Courier New" panose="02070309020205020404" pitchFamily="49" charset="0"/>
                <a:cs typeface="+mn-cs"/>
              </a:rPr>
              <a:t>"connor"</a:t>
            </a:r>
            <a:r>
              <a:rPr lang="en-GB" sz="1800" b="1" dirty="0">
                <a:solidFill>
                  <a:srgbClr val="000000"/>
                </a:solidFill>
                <a:latin typeface="Courier New" panose="02070309020205020404" pitchFamily="49" charset="0"/>
                <a:cs typeface="+mn-cs"/>
              </a:rPr>
              <a:t>).buildTrainee</a:t>
            </a:r>
            <a:r>
              <a:rPr lang="en-GB" sz="1800" b="1" dirty="0" smtClean="0">
                <a:solidFill>
                  <a:srgbClr val="000000"/>
                </a:solidFill>
                <a:latin typeface="Courier New" panose="02070309020205020404" pitchFamily="49" charset="0"/>
                <a:cs typeface="+mn-cs"/>
              </a:rPr>
              <a:t>();</a:t>
            </a:r>
          </a:p>
          <a:p>
            <a:pPr marL="0" lvl="0" indent="0" defTabSz="457200">
              <a:spcBef>
                <a:spcPts val="0"/>
              </a:spcBef>
              <a:spcAft>
                <a:spcPts val="0"/>
              </a:spcAft>
              <a:buClrTx/>
              <a:buNone/>
            </a:pPr>
            <a:endParaRPr lang="en-GB" sz="1800" b="1" dirty="0">
              <a:solidFill>
                <a:srgbClr val="000000"/>
              </a:solidFill>
              <a:latin typeface="Courier New" panose="02070309020205020404" pitchFamily="49" charset="0"/>
              <a:cs typeface="+mn-cs"/>
            </a:endParaRPr>
          </a:p>
          <a:p>
            <a:pPr marL="0" lvl="0" indent="0" defTabSz="457200">
              <a:spcBef>
                <a:spcPts val="0"/>
              </a:spcBef>
              <a:spcAft>
                <a:spcPts val="0"/>
              </a:spcAft>
              <a:buClrTx/>
              <a:buNone/>
            </a:pPr>
            <a:endParaRPr lang="en-GB" sz="1800" b="1" dirty="0">
              <a:solidFill>
                <a:srgbClr val="000000"/>
              </a:solidFill>
              <a:latin typeface="Courier New" panose="02070309020205020404" pitchFamily="49" charset="0"/>
              <a:cs typeface="+mn-cs"/>
            </a:endParaRPr>
          </a:p>
          <a:p>
            <a:pPr marL="0" lvl="0" indent="0" defTabSz="457200">
              <a:spcBef>
                <a:spcPts val="0"/>
              </a:spcBef>
              <a:spcAft>
                <a:spcPts val="0"/>
              </a:spcAft>
              <a:buClrTx/>
              <a:buNone/>
            </a:pPr>
            <a:r>
              <a:rPr lang="en-GB" sz="1800" b="1" dirty="0">
                <a:solidFill>
                  <a:srgbClr val="000000"/>
                </a:solidFill>
                <a:latin typeface="Courier New" panose="02070309020205020404" pitchFamily="49" charset="0"/>
                <a:cs typeface="+mn-cs"/>
              </a:rPr>
              <a:t>Trainee </a:t>
            </a:r>
            <a:r>
              <a:rPr lang="en-GB" sz="1800" b="1" dirty="0">
                <a:solidFill>
                  <a:srgbClr val="6A3E3E"/>
                </a:solidFill>
                <a:latin typeface="Courier New" panose="02070309020205020404" pitchFamily="49" charset="0"/>
                <a:cs typeface="+mn-cs"/>
              </a:rPr>
              <a:t>t2</a:t>
            </a:r>
            <a:r>
              <a:rPr lang="en-GB" sz="1800" b="1" dirty="0">
                <a:solidFill>
                  <a:srgbClr val="000000"/>
                </a:solidFill>
                <a:latin typeface="Courier New" panose="02070309020205020404" pitchFamily="49" charset="0"/>
                <a:cs typeface="+mn-cs"/>
              </a:rPr>
              <a:t> = </a:t>
            </a:r>
            <a:r>
              <a:rPr lang="en-GB" sz="1800" b="1" dirty="0">
                <a:solidFill>
                  <a:srgbClr val="7F0055"/>
                </a:solidFill>
                <a:latin typeface="Courier New" panose="02070309020205020404" pitchFamily="49" charset="0"/>
                <a:cs typeface="+mn-cs"/>
              </a:rPr>
              <a:t>new</a:t>
            </a:r>
            <a:r>
              <a:rPr lang="en-GB" sz="1800" b="1" dirty="0">
                <a:solidFill>
                  <a:srgbClr val="000000"/>
                </a:solidFill>
                <a:latin typeface="Courier New" panose="02070309020205020404" pitchFamily="49" charset="0"/>
                <a:cs typeface="+mn-cs"/>
              </a:rPr>
              <a:t> TraineeBuilder().name(</a:t>
            </a:r>
            <a:r>
              <a:rPr lang="en-GB" sz="1800" b="1" dirty="0">
                <a:solidFill>
                  <a:srgbClr val="2A00FF"/>
                </a:solidFill>
                <a:latin typeface="Courier New" panose="02070309020205020404" pitchFamily="49" charset="0"/>
                <a:cs typeface="+mn-cs"/>
              </a:rPr>
              <a:t>"jeff"</a:t>
            </a:r>
            <a:r>
              <a:rPr lang="en-GB" sz="1800" b="1" dirty="0">
                <a:solidFill>
                  <a:srgbClr val="000000"/>
                </a:solidFill>
                <a:latin typeface="Courier New" panose="02070309020205020404" pitchFamily="49" charset="0"/>
                <a:cs typeface="+mn-cs"/>
              </a:rPr>
              <a:t>).age(12).technology(</a:t>
            </a:r>
            <a:r>
              <a:rPr lang="en-GB" sz="1800" b="1" dirty="0">
                <a:solidFill>
                  <a:srgbClr val="2A00FF"/>
                </a:solidFill>
                <a:latin typeface="Courier New" panose="02070309020205020404" pitchFamily="49" charset="0"/>
                <a:cs typeface="+mn-cs"/>
              </a:rPr>
              <a:t>"devops"</a:t>
            </a:r>
            <a:r>
              <a:rPr lang="en-GB" sz="1800" b="1" dirty="0">
                <a:solidFill>
                  <a:srgbClr val="000000"/>
                </a:solidFill>
                <a:latin typeface="Courier New" panose="02070309020205020404" pitchFamily="49" charset="0"/>
                <a:cs typeface="+mn-cs"/>
              </a:rPr>
              <a:t>).buildTrainee();</a:t>
            </a:r>
            <a:endParaRPr lang="en-GB" sz="1800" b="1" dirty="0">
              <a:solidFill>
                <a:srgbClr val="141E23"/>
              </a:solidFill>
              <a:latin typeface="Arial"/>
              <a:cs typeface="+mn-cs"/>
            </a:endParaRPr>
          </a:p>
          <a:p>
            <a:endParaRPr lang="en-GB" sz="2000" b="1" dirty="0"/>
          </a:p>
        </p:txBody>
      </p:sp>
      <p:sp>
        <p:nvSpPr>
          <p:cNvPr id="3" name="Title 2"/>
          <p:cNvSpPr>
            <a:spLocks noGrp="1"/>
          </p:cNvSpPr>
          <p:nvPr>
            <p:ph type="title"/>
          </p:nvPr>
        </p:nvSpPr>
        <p:spPr/>
        <p:txBody>
          <a:bodyPr>
            <a:normAutofit fontScale="90000"/>
          </a:bodyPr>
          <a:lstStyle/>
          <a:p>
            <a:r>
              <a:rPr lang="en-GB" dirty="0" smtClean="0"/>
              <a:t>Builder Pattern - Example</a:t>
            </a:r>
            <a:endParaRPr lang="en-GB" dirty="0"/>
          </a:p>
        </p:txBody>
      </p:sp>
      <p:sp>
        <p:nvSpPr>
          <p:cNvPr id="6" name="Rectangle 5"/>
          <p:cNvSpPr/>
          <p:nvPr/>
        </p:nvSpPr>
        <p:spPr>
          <a:xfrm>
            <a:off x="414000" y="2500583"/>
            <a:ext cx="5076000" cy="3139321"/>
          </a:xfrm>
          <a:prstGeom prst="rect">
            <a:avLst/>
          </a:prstGeom>
          <a:solidFill>
            <a:schemeClr val="bg2"/>
          </a:solidFill>
        </p:spPr>
        <p:txBody>
          <a:bodyPr wrap="square">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TraineeBuilder age(</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_age</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age</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_age</a:t>
            </a:r>
            <a:r>
              <a:rPr lang="en-GB" b="1"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return</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p>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TraineeBuilder technology(String </a:t>
            </a:r>
            <a:r>
              <a:rPr lang="en-GB" b="1" dirty="0">
                <a:solidFill>
                  <a:srgbClr val="6A3E3E"/>
                </a:solidFill>
                <a:latin typeface="Courier New" panose="02070309020205020404" pitchFamily="49" charset="0"/>
              </a:rPr>
              <a:t>_technology</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technology</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_technology</a:t>
            </a:r>
            <a:r>
              <a:rPr lang="en-GB" b="1"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return</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89835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Next we can look at adding an event listener to each of them.</a:t>
            </a:r>
          </a:p>
          <a:p>
            <a:endParaRPr lang="en-GB" dirty="0"/>
          </a:p>
          <a:p>
            <a:r>
              <a:rPr lang="en-GB" dirty="0"/>
              <a:t>We will then add them to the </a:t>
            </a:r>
            <a:r>
              <a:rPr lang="en-GB" dirty="0" err="1"/>
              <a:t>JPanel</a:t>
            </a:r>
            <a:r>
              <a:rPr lang="en-GB" dirty="0"/>
              <a:t> which is used as a generic container.</a:t>
            </a:r>
          </a:p>
          <a:p>
            <a:endParaRPr lang="en-GB" dirty="0"/>
          </a:p>
          <a:p>
            <a:r>
              <a:rPr lang="en-GB" dirty="0"/>
              <a:t>Once all the buttons are added to the </a:t>
            </a:r>
            <a:r>
              <a:rPr lang="en-GB" dirty="0" err="1"/>
              <a:t>JPanel</a:t>
            </a:r>
            <a:r>
              <a:rPr lang="en-GB" dirty="0"/>
              <a:t> we will set the </a:t>
            </a:r>
            <a:r>
              <a:rPr lang="en-GB" dirty="0" err="1"/>
              <a:t>JFrame</a:t>
            </a:r>
            <a:r>
              <a:rPr lang="en-GB" dirty="0"/>
              <a:t> to visible.</a:t>
            </a:r>
          </a:p>
        </p:txBody>
      </p:sp>
      <p:sp>
        <p:nvSpPr>
          <p:cNvPr id="3" name="Title 2"/>
          <p:cNvSpPr>
            <a:spLocks noGrp="1"/>
          </p:cNvSpPr>
          <p:nvPr>
            <p:ph type="title"/>
          </p:nvPr>
        </p:nvSpPr>
        <p:spPr/>
        <p:txBody>
          <a:bodyPr>
            <a:normAutofit fontScale="90000"/>
          </a:bodyPr>
          <a:lstStyle/>
          <a:p>
            <a:r>
              <a:rPr lang="en-GB" dirty="0" err="1" smtClean="0"/>
              <a:t>ShowEvent</a:t>
            </a:r>
            <a:r>
              <a:rPr lang="en-GB" dirty="0" smtClean="0"/>
              <a:t>()</a:t>
            </a:r>
            <a:endParaRPr lang="en-GB" dirty="0"/>
          </a:p>
        </p:txBody>
      </p:sp>
      <p:sp>
        <p:nvSpPr>
          <p:cNvPr id="9" name="Content Placeholder 4"/>
          <p:cNvSpPr txBox="1">
            <a:spLocks/>
          </p:cNvSpPr>
          <p:nvPr/>
        </p:nvSpPr>
        <p:spPr>
          <a:xfrm>
            <a:off x="6457773" y="1929600"/>
            <a:ext cx="5357709" cy="2230024"/>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6A3E3E"/>
                </a:solidFill>
                <a:highlight>
                  <a:srgbClr val="D4D4D4"/>
                </a:highlight>
                <a:latin typeface="Consolas"/>
              </a:rPr>
              <a:t>  </a:t>
            </a:r>
            <a:r>
              <a:rPr lang="en-GB" sz="1600" b="1" dirty="0" err="1" smtClean="0">
                <a:solidFill>
                  <a:srgbClr val="6A3E3E"/>
                </a:solidFill>
                <a:highlight>
                  <a:srgbClr val="D4D4D4"/>
                </a:highlight>
                <a:latin typeface="Consolas"/>
              </a:rPr>
              <a:t>okButton</a:t>
            </a:r>
            <a:r>
              <a:rPr lang="en-GB" sz="1600" b="1" dirty="0" err="1" smtClean="0">
                <a:solidFill>
                  <a:srgbClr val="000000"/>
                </a:solidFill>
                <a:highlight>
                  <a:srgbClr val="D4D4D4"/>
                </a:highlight>
                <a:latin typeface="Consolas"/>
              </a:rPr>
              <a:t>.addActionListener</a:t>
            </a:r>
            <a:r>
              <a:rPr lang="en-GB" sz="1600" b="1" dirty="0" smtClean="0">
                <a:solidFill>
                  <a:srgbClr val="000000"/>
                </a:solidFill>
                <a:highlight>
                  <a:srgbClr val="D4D4D4"/>
                </a:highlight>
                <a:latin typeface="Consolas"/>
              </a:rPr>
              <a:t>(</a:t>
            </a:r>
            <a:r>
              <a:rPr lang="en-GB" sz="1600" b="1" dirty="0" smtClean="0">
                <a:solidFill>
                  <a:srgbClr val="7F0055"/>
                </a:solidFill>
                <a:highlight>
                  <a:srgbClr val="D4D4D4"/>
                </a:highlight>
                <a:latin typeface="Consolas"/>
              </a:rPr>
              <a:t>new</a:t>
            </a:r>
            <a:r>
              <a:rPr lang="en-GB" sz="1600" b="1" dirty="0" smtClean="0">
                <a:solidFill>
                  <a:srgbClr val="000000"/>
                </a:solidFill>
                <a:highlight>
                  <a:srgbClr val="D4D4D4"/>
                </a:highlight>
                <a:latin typeface="Consolas"/>
              </a:rPr>
              <a:t> BCL());</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submitButton</a:t>
            </a:r>
            <a:r>
              <a:rPr lang="en-GB" sz="1600" b="1" dirty="0" err="1" smtClean="0">
                <a:solidFill>
                  <a:srgbClr val="000000"/>
                </a:solidFill>
                <a:latin typeface="Consolas"/>
              </a:rPr>
              <a:t>.addActionListener</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BCL());</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cancelButton</a:t>
            </a:r>
            <a:r>
              <a:rPr lang="en-GB" sz="1600" b="1" dirty="0" err="1" smtClean="0">
                <a:solidFill>
                  <a:srgbClr val="000000"/>
                </a:solidFill>
                <a:latin typeface="Consolas"/>
              </a:rPr>
              <a:t>.addActionListener</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BCL());</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6A3E3E"/>
                </a:solidFill>
                <a:highlight>
                  <a:srgbClr val="D4D4D4"/>
                </a:highlight>
                <a:latin typeface="Consolas"/>
              </a:rPr>
              <a:t>okButton</a:t>
            </a:r>
            <a:r>
              <a:rPr lang="en-GB" sz="1600" b="1" dirty="0" smtClean="0">
                <a:solidFill>
                  <a:srgbClr val="000000"/>
                </a:solidFill>
                <a:highlight>
                  <a:srgbClr val="D4D4D4"/>
                </a:highlight>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6A3E3E"/>
                </a:solidFill>
                <a:latin typeface="Consolas"/>
              </a:rPr>
              <a:t>submitButton</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6A3E3E"/>
                </a:solidFill>
                <a:latin typeface="Consolas"/>
              </a:rPr>
              <a:t>cancelButton</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.setVisible</a:t>
            </a:r>
            <a:r>
              <a:rPr lang="en-GB" sz="1600" b="1" dirty="0" smtClean="0">
                <a:solidFill>
                  <a:srgbClr val="000000"/>
                </a:solidFill>
                <a:latin typeface="Consolas"/>
              </a:rPr>
              <a:t>(</a:t>
            </a:r>
            <a:r>
              <a:rPr lang="en-GB" sz="1600" b="1" dirty="0" smtClean="0">
                <a:solidFill>
                  <a:srgbClr val="7F0055"/>
                </a:solidFill>
                <a:latin typeface="Consolas"/>
              </a:rPr>
              <a:t>true</a:t>
            </a:r>
            <a:r>
              <a:rPr lang="en-GB" sz="1600" b="1" dirty="0" smtClean="0">
                <a:solidFill>
                  <a:srgbClr val="000000"/>
                </a:solidFill>
                <a:latin typeface="Consolas"/>
              </a:rPr>
              <a:t>);</a:t>
            </a:r>
            <a:br>
              <a:rPr lang="en-GB" sz="1600" b="1" dirty="0" smtClean="0">
                <a:solidFill>
                  <a:srgbClr val="000000"/>
                </a:solidFill>
                <a:latin typeface="Consolas"/>
              </a:rPr>
            </a:br>
            <a:r>
              <a:rPr lang="en-GB" sz="1600" b="1" dirty="0" smtClean="0">
                <a:solidFill>
                  <a:srgbClr val="000000"/>
                </a:solidFill>
                <a:latin typeface="Consolas"/>
              </a:rPr>
              <a:t>}</a:t>
            </a:r>
            <a:endParaRPr lang="en-GB" sz="1600" b="1" dirty="0" smtClean="0">
              <a:solidFill>
                <a:srgbClr val="F7F7F7">
                  <a:lumMod val="25000"/>
                </a:srgbClr>
              </a:solidFill>
            </a:endParaRPr>
          </a:p>
          <a:p>
            <a:pPr>
              <a:buClr>
                <a:srgbClr val="0A1419">
                  <a:lumMod val="90000"/>
                  <a:lumOff val="10000"/>
                </a:srgbClr>
              </a:buClr>
              <a:defRPr/>
            </a:pPr>
            <a:endParaRPr lang="en-GB" sz="1600" b="1" dirty="0">
              <a:solidFill>
                <a:srgbClr val="F7F7F7">
                  <a:lumMod val="25000"/>
                </a:srgbClr>
              </a:solidFill>
            </a:endParaRPr>
          </a:p>
        </p:txBody>
      </p:sp>
    </p:spTree>
    <p:extLst>
      <p:ext uri="{BB962C8B-B14F-4D97-AF65-F5344CB8AC3E}">
        <p14:creationId xmlns:p14="http://schemas.microsoft.com/office/powerpoint/2010/main" val="26914546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Our event listener should be in a separate class but for this example we will create a nested class.</a:t>
            </a:r>
          </a:p>
          <a:p>
            <a:endParaRPr lang="en-GB" dirty="0"/>
          </a:p>
          <a:p>
            <a:r>
              <a:rPr lang="en-GB" dirty="0"/>
              <a:t>Within the body of </a:t>
            </a:r>
            <a:r>
              <a:rPr lang="en-GB" dirty="0" err="1"/>
              <a:t>SwingAppGUI</a:t>
            </a:r>
            <a:r>
              <a:rPr lang="en-GB" dirty="0"/>
              <a:t> we will specify the private class BCL which will act as our event listener.</a:t>
            </a:r>
          </a:p>
          <a:p>
            <a:endParaRPr lang="en-GB" dirty="0"/>
          </a:p>
          <a:p>
            <a:r>
              <a:rPr lang="en-GB" dirty="0"/>
              <a:t>BCL will then change the displayed message based on which button we press.</a:t>
            </a:r>
          </a:p>
          <a:p>
            <a:endParaRPr lang="en-GB" dirty="0"/>
          </a:p>
        </p:txBody>
      </p:sp>
      <p:sp>
        <p:nvSpPr>
          <p:cNvPr id="3" name="Title 2"/>
          <p:cNvSpPr>
            <a:spLocks noGrp="1"/>
          </p:cNvSpPr>
          <p:nvPr>
            <p:ph type="title"/>
          </p:nvPr>
        </p:nvSpPr>
        <p:spPr/>
        <p:txBody>
          <a:bodyPr>
            <a:normAutofit fontScale="90000"/>
          </a:bodyPr>
          <a:lstStyle/>
          <a:p>
            <a:r>
              <a:rPr lang="en-GB" dirty="0" err="1" smtClean="0"/>
              <a:t>ButtonClickListener</a:t>
            </a:r>
            <a:endParaRPr lang="en-GB" dirty="0"/>
          </a:p>
        </p:txBody>
      </p:sp>
      <p:sp>
        <p:nvSpPr>
          <p:cNvPr id="7" name="Content Placeholder 4"/>
          <p:cNvSpPr txBox="1">
            <a:spLocks/>
          </p:cNvSpPr>
          <p:nvPr/>
        </p:nvSpPr>
        <p:spPr>
          <a:xfrm>
            <a:off x="6315094" y="1929600"/>
            <a:ext cx="5464529" cy="4271940"/>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7F0055"/>
                </a:solidFill>
                <a:latin typeface="Consolas"/>
              </a:rPr>
              <a:t>private</a:t>
            </a:r>
            <a:r>
              <a:rPr lang="en-GB" sz="1600" b="1" dirty="0" smtClean="0">
                <a:solidFill>
                  <a:srgbClr val="000000"/>
                </a:solidFill>
                <a:latin typeface="Consolas"/>
              </a:rPr>
              <a:t> </a:t>
            </a:r>
            <a:r>
              <a:rPr lang="en-GB" sz="1600" b="1" dirty="0" smtClean="0">
                <a:solidFill>
                  <a:srgbClr val="7F0055"/>
                </a:solidFill>
                <a:latin typeface="Consolas"/>
              </a:rPr>
              <a:t>class</a:t>
            </a:r>
            <a:r>
              <a:rPr lang="en-GB" sz="1600" b="1" dirty="0" smtClean="0">
                <a:solidFill>
                  <a:srgbClr val="000000"/>
                </a:solidFill>
                <a:latin typeface="Consolas"/>
              </a:rPr>
              <a:t> BCL </a:t>
            </a:r>
            <a:r>
              <a:rPr lang="en-GB" sz="1600" b="1" dirty="0" smtClean="0">
                <a:solidFill>
                  <a:srgbClr val="7F0055"/>
                </a:solidFill>
                <a:latin typeface="Consolas"/>
              </a:rPr>
              <a:t>implements</a:t>
            </a:r>
            <a:r>
              <a:rPr lang="en-GB" sz="1600" b="1" dirty="0" smtClean="0">
                <a:solidFill>
                  <a:srgbClr val="000000"/>
                </a:solidFill>
                <a:latin typeface="Consolas"/>
              </a:rPr>
              <a:t> </a:t>
            </a:r>
            <a:r>
              <a:rPr lang="en-GB" sz="1600" b="1" dirty="0" err="1" smtClean="0">
                <a:solidFill>
                  <a:srgbClr val="000000"/>
                </a:solidFill>
                <a:latin typeface="Consolas"/>
              </a:rPr>
              <a:t>ActionListener</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646464"/>
                </a:solidFill>
                <a:latin typeface="Consolas"/>
              </a:rPr>
              <a:t>  @</a:t>
            </a:r>
            <a:r>
              <a:rPr lang="en-GB" sz="1600" b="1" dirty="0" smtClean="0">
                <a:solidFill>
                  <a:srgbClr val="646464"/>
                </a:solidFill>
                <a:highlight>
                  <a:srgbClr val="D4D4D4"/>
                </a:highlight>
                <a:latin typeface="Consolas"/>
              </a:rPr>
              <a:t>Override</a:t>
            </a:r>
            <a:r>
              <a:rPr lang="en-GB" sz="1600" b="1" dirty="0" smtClean="0">
                <a:solidFill>
                  <a:srgbClr val="7F0055"/>
                </a:solidFill>
                <a:latin typeface="Consolas"/>
              </a:rPr>
              <a:t> </a:t>
            </a:r>
            <a:br>
              <a:rPr lang="en-GB" sz="1600" b="1" dirty="0" smtClean="0">
                <a:solidFill>
                  <a:srgbClr val="7F0055"/>
                </a:solidFill>
                <a:latin typeface="Consolas"/>
              </a:rPr>
            </a:br>
            <a:r>
              <a:rPr lang="en-GB" sz="1600" b="1" dirty="0" smtClean="0">
                <a:solidFill>
                  <a:srgbClr val="7F0055"/>
                </a:solidFill>
                <a:latin typeface="Consolas"/>
              </a:rPr>
              <a:t>  public</a:t>
            </a:r>
            <a:r>
              <a:rPr lang="en-GB" sz="1600" b="1"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b="1" dirty="0" err="1" smtClean="0">
                <a:solidFill>
                  <a:srgbClr val="000000"/>
                </a:solidFill>
                <a:latin typeface="Consolas"/>
              </a:rPr>
              <a:t>actionPerformed</a:t>
            </a:r>
            <a:r>
              <a:rPr lang="en-GB" sz="1600" b="1" dirty="0" smtClean="0">
                <a:solidFill>
                  <a:srgbClr val="000000"/>
                </a:solidFill>
                <a:latin typeface="Consolas"/>
              </a:rPr>
              <a:t>(</a:t>
            </a:r>
            <a:r>
              <a:rPr lang="en-GB" sz="1600" b="1" dirty="0" err="1" smtClean="0">
                <a:solidFill>
                  <a:srgbClr val="000000"/>
                </a:solidFill>
                <a:latin typeface="Consolas"/>
              </a:rPr>
              <a:t>ActionEvent</a:t>
            </a:r>
            <a:r>
              <a:rPr lang="en-GB" sz="1600" b="1" dirty="0" smtClean="0">
                <a:solidFill>
                  <a:srgbClr val="000000"/>
                </a:solidFill>
                <a:latin typeface="Consolas"/>
              </a:rPr>
              <a:t> </a:t>
            </a:r>
            <a:r>
              <a:rPr lang="en-GB" sz="1600" b="1" dirty="0" smtClean="0">
                <a:solidFill>
                  <a:srgbClr val="6A3E3E"/>
                </a:solidFill>
                <a:latin typeface="Consolas"/>
              </a:rPr>
              <a:t>ae</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000000"/>
                </a:solidFill>
                <a:latin typeface="Consolas"/>
              </a:rPr>
              <a:t>    String </a:t>
            </a:r>
            <a:r>
              <a:rPr lang="en-GB" sz="1600" b="1" dirty="0" smtClean="0">
                <a:solidFill>
                  <a:srgbClr val="6A3E3E"/>
                </a:solidFill>
                <a:latin typeface="Consolas"/>
              </a:rPr>
              <a:t>command</a:t>
            </a:r>
            <a:r>
              <a:rPr lang="en-GB" sz="1600" b="1" dirty="0" smtClean="0">
                <a:solidFill>
                  <a:srgbClr val="000000"/>
                </a:solidFill>
                <a:latin typeface="Consolas"/>
              </a:rPr>
              <a:t> = </a:t>
            </a:r>
            <a:r>
              <a:rPr lang="en-GB" sz="1600" b="1" dirty="0" err="1" smtClean="0">
                <a:solidFill>
                  <a:srgbClr val="6A3E3E"/>
                </a:solidFill>
                <a:latin typeface="Consolas"/>
              </a:rPr>
              <a:t>ae</a:t>
            </a:r>
            <a:r>
              <a:rPr lang="en-GB" sz="1600" b="1" dirty="0" err="1" smtClean="0">
                <a:solidFill>
                  <a:srgbClr val="000000"/>
                </a:solidFill>
                <a:latin typeface="Consolas"/>
              </a:rPr>
              <a:t>.getActionCommand</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switch</a:t>
            </a:r>
            <a:r>
              <a:rPr lang="en-GB" sz="1600" b="1" dirty="0" smtClean="0">
                <a:solidFill>
                  <a:srgbClr val="000000"/>
                </a:solidFill>
                <a:latin typeface="Consolas"/>
              </a:rPr>
              <a:t> (</a:t>
            </a:r>
            <a:r>
              <a:rPr lang="en-GB" sz="1600" b="1" dirty="0" smtClean="0">
                <a:solidFill>
                  <a:srgbClr val="6A3E3E"/>
                </a:solidFill>
                <a:latin typeface="Consolas"/>
              </a:rPr>
              <a:t>command</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7F0055"/>
                </a:solidFill>
                <a:latin typeface="Consolas"/>
              </a:rPr>
              <a:t>      case</a:t>
            </a:r>
            <a:r>
              <a:rPr lang="en-GB" sz="1600" b="1" dirty="0" smtClean="0">
                <a:solidFill>
                  <a:srgbClr val="000000"/>
                </a:solidFill>
                <a:latin typeface="Consolas"/>
              </a:rPr>
              <a:t> </a:t>
            </a:r>
            <a:r>
              <a:rPr lang="en-GB" sz="1600" b="1" dirty="0" smtClean="0">
                <a:solidFill>
                  <a:srgbClr val="2A00FF"/>
                </a:solidFill>
                <a:latin typeface="Consolas"/>
              </a:rPr>
              <a:t>"OK"</a:t>
            </a:r>
            <a:r>
              <a:rPr lang="en-GB" sz="1600" b="1" dirty="0" smtClean="0">
                <a:solidFill>
                  <a:srgbClr val="000000"/>
                </a:solidFill>
                <a:latin typeface="Consolas"/>
              </a:rPr>
              <a:t>: </a:t>
            </a:r>
            <a:r>
              <a:rPr lang="en-GB" sz="1600" b="1" dirty="0" err="1" smtClean="0">
                <a:solidFill>
                  <a:srgbClr val="0000C0"/>
                </a:solidFill>
                <a:latin typeface="Consolas"/>
              </a:rPr>
              <a:t>statusLabel</a:t>
            </a:r>
            <a:r>
              <a:rPr lang="en-GB" sz="1600" b="1" dirty="0" err="1" smtClean="0">
                <a:solidFill>
                  <a:srgbClr val="000000"/>
                </a:solidFill>
                <a:latin typeface="Consolas"/>
              </a:rPr>
              <a:t>.setText</a:t>
            </a:r>
            <a:r>
              <a:rPr lang="en-GB" sz="1600" b="1" dirty="0" smtClean="0">
                <a:solidFill>
                  <a:srgbClr val="000000"/>
                </a:solidFill>
                <a:latin typeface="Consolas"/>
              </a:rPr>
              <a:t>(</a:t>
            </a:r>
            <a:r>
              <a:rPr lang="en-GB" sz="1600" b="1" dirty="0" smtClean="0">
                <a:solidFill>
                  <a:srgbClr val="2A00FF"/>
                </a:solidFill>
                <a:latin typeface="Consolas"/>
              </a:rPr>
              <a:t>"OK!"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break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case</a:t>
            </a:r>
            <a:r>
              <a:rPr lang="en-GB" sz="1600" b="1" dirty="0" smtClean="0">
                <a:solidFill>
                  <a:srgbClr val="000000"/>
                </a:solidFill>
                <a:latin typeface="Consolas"/>
              </a:rPr>
              <a:t> </a:t>
            </a:r>
            <a:r>
              <a:rPr lang="en-GB" sz="1600" b="1" dirty="0" smtClean="0">
                <a:solidFill>
                  <a:srgbClr val="2A00FF"/>
                </a:solidFill>
                <a:latin typeface="Consolas"/>
              </a:rPr>
              <a:t>"Submit"</a:t>
            </a:r>
            <a:r>
              <a:rPr lang="en-GB" sz="1600" b="1" dirty="0" smtClean="0">
                <a:solidFill>
                  <a:srgbClr val="000000"/>
                </a:solidFill>
                <a:latin typeface="Consolas"/>
              </a:rPr>
              <a:t>: </a:t>
            </a:r>
            <a:br>
              <a:rPr lang="en-GB" sz="1600" b="1" dirty="0" smtClean="0">
                <a:solidFill>
                  <a:srgbClr val="000000"/>
                </a:solidFill>
                <a:latin typeface="Consolas"/>
              </a:rPr>
            </a:br>
            <a:r>
              <a:rPr lang="en-GB" sz="1600" b="1" dirty="0" smtClean="0">
                <a:solidFill>
                  <a:srgbClr val="000000"/>
                </a:solidFill>
                <a:latin typeface="Consolas"/>
              </a:rPr>
              <a:t>        </a:t>
            </a:r>
            <a:r>
              <a:rPr lang="en-GB" sz="1600" b="1" dirty="0" err="1" smtClean="0">
                <a:solidFill>
                  <a:srgbClr val="0000C0"/>
                </a:solidFill>
                <a:latin typeface="Consolas"/>
              </a:rPr>
              <a:t>statusLabel</a:t>
            </a:r>
            <a:r>
              <a:rPr lang="en-GB" sz="1600" b="1" dirty="0" err="1" smtClean="0">
                <a:solidFill>
                  <a:srgbClr val="000000"/>
                </a:solidFill>
                <a:latin typeface="Consolas"/>
              </a:rPr>
              <a:t>.setText</a:t>
            </a:r>
            <a:r>
              <a:rPr lang="en-GB" sz="1600" b="1" dirty="0" smtClean="0">
                <a:solidFill>
                  <a:srgbClr val="000000"/>
                </a:solidFill>
                <a:latin typeface="Consolas"/>
              </a:rPr>
              <a:t>(</a:t>
            </a:r>
            <a:r>
              <a:rPr lang="en-GB" sz="1600" b="1" dirty="0" smtClean="0">
                <a:solidFill>
                  <a:srgbClr val="2A00FF"/>
                </a:solidFill>
                <a:latin typeface="Consolas"/>
              </a:rPr>
              <a:t>"Submitted!"</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break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case</a:t>
            </a:r>
            <a:r>
              <a:rPr lang="en-GB" sz="1600" b="1" dirty="0" smtClean="0">
                <a:solidFill>
                  <a:srgbClr val="000000"/>
                </a:solidFill>
                <a:latin typeface="Consolas"/>
              </a:rPr>
              <a:t> </a:t>
            </a:r>
            <a:r>
              <a:rPr lang="en-GB" sz="1600" b="1" dirty="0" smtClean="0">
                <a:solidFill>
                  <a:srgbClr val="2A00FF"/>
                </a:solidFill>
                <a:latin typeface="Consolas"/>
              </a:rPr>
              <a:t>"Cancel"</a:t>
            </a:r>
            <a:r>
              <a:rPr lang="en-GB" sz="1600" b="1" dirty="0" smtClean="0">
                <a:solidFill>
                  <a:srgbClr val="000000"/>
                </a:solidFill>
                <a:latin typeface="Consolas"/>
              </a:rPr>
              <a:t>: </a:t>
            </a:r>
            <a:br>
              <a:rPr lang="en-GB" sz="1600" b="1" dirty="0" smtClean="0">
                <a:solidFill>
                  <a:srgbClr val="000000"/>
                </a:solidFill>
                <a:latin typeface="Consolas"/>
              </a:rPr>
            </a:br>
            <a:r>
              <a:rPr lang="en-GB" sz="1600" b="1" dirty="0" smtClean="0">
                <a:solidFill>
                  <a:srgbClr val="000000"/>
                </a:solidFill>
                <a:latin typeface="Consolas"/>
              </a:rPr>
              <a:t>        </a:t>
            </a:r>
            <a:r>
              <a:rPr lang="en-GB" sz="1600" b="1" dirty="0" err="1" smtClean="0">
                <a:solidFill>
                  <a:srgbClr val="0000C0"/>
                </a:solidFill>
                <a:latin typeface="Consolas"/>
              </a:rPr>
              <a:t>statusLabel</a:t>
            </a:r>
            <a:r>
              <a:rPr lang="en-GB" sz="1600" b="1" dirty="0" err="1" smtClean="0">
                <a:solidFill>
                  <a:srgbClr val="000000"/>
                </a:solidFill>
                <a:latin typeface="Consolas"/>
              </a:rPr>
              <a:t>.setText</a:t>
            </a:r>
            <a:r>
              <a:rPr lang="en-GB" sz="1600" b="1" dirty="0" smtClean="0">
                <a:solidFill>
                  <a:srgbClr val="000000"/>
                </a:solidFill>
                <a:latin typeface="Consolas"/>
              </a:rPr>
              <a:t>(</a:t>
            </a:r>
            <a:r>
              <a:rPr lang="en-GB" sz="1600" b="1" dirty="0" smtClean="0">
                <a:solidFill>
                  <a:srgbClr val="2A00FF"/>
                </a:solidFill>
                <a:latin typeface="Consolas"/>
              </a:rPr>
              <a:t>"Cancel not possible"</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break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 } }</a:t>
            </a:r>
            <a:endParaRPr lang="en-GB" sz="1600" b="1" dirty="0">
              <a:solidFill>
                <a:srgbClr val="F7F7F7">
                  <a:lumMod val="25000"/>
                </a:srgbClr>
              </a:solidFill>
            </a:endParaRPr>
          </a:p>
        </p:txBody>
      </p:sp>
    </p:spTree>
    <p:extLst>
      <p:ext uri="{BB962C8B-B14F-4D97-AF65-F5344CB8AC3E}">
        <p14:creationId xmlns:p14="http://schemas.microsoft.com/office/powerpoint/2010/main" val="11343935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you run the program you should see the following window.</a:t>
            </a:r>
          </a:p>
          <a:p>
            <a:endParaRPr lang="en-GB" dirty="0"/>
          </a:p>
          <a:p>
            <a:r>
              <a:rPr lang="en-GB" dirty="0"/>
              <a:t>You can incorporate other components into a GUI and leverage them using event listeners.</a:t>
            </a:r>
          </a:p>
          <a:p>
            <a:endParaRPr lang="en-GB" dirty="0"/>
          </a:p>
          <a:p>
            <a:r>
              <a:rPr lang="en-GB" dirty="0"/>
              <a:t>The event listeners can interact with the rest of your code to make powerful GUI’s.</a:t>
            </a:r>
          </a:p>
        </p:txBody>
      </p:sp>
      <p:sp>
        <p:nvSpPr>
          <p:cNvPr id="3" name="Title 2"/>
          <p:cNvSpPr>
            <a:spLocks noGrp="1"/>
          </p:cNvSpPr>
          <p:nvPr>
            <p:ph type="title"/>
          </p:nvPr>
        </p:nvSpPr>
        <p:spPr/>
        <p:txBody>
          <a:bodyPr>
            <a:normAutofit fontScale="90000"/>
          </a:bodyPr>
          <a:lstStyle/>
          <a:p>
            <a:r>
              <a:rPr lang="en-GB" dirty="0" smtClean="0"/>
              <a:t>Running the Program</a:t>
            </a:r>
            <a:endParaRPr lang="en-GB" dirty="0"/>
          </a:p>
        </p:txBody>
      </p:sp>
      <p:pic>
        <p:nvPicPr>
          <p:cNvPr id="6" name="Picture Placeholder 6"/>
          <p:cNvPicPr>
            <a:picLocks noChangeAspect="1"/>
          </p:cNvPicPr>
          <p:nvPr/>
        </p:nvPicPr>
        <p:blipFill>
          <a:blip r:embed="rId3">
            <a:extLst>
              <a:ext uri="{28A0092B-C50C-407E-A947-70E740481C1C}">
                <a14:useLocalDpi xmlns:a14="http://schemas.microsoft.com/office/drawing/2010/main" val="0"/>
              </a:ext>
            </a:extLst>
          </a:blip>
          <a:srcRect l="5668" r="5668"/>
          <a:stretch>
            <a:fillRect/>
          </a:stretch>
        </p:blipFill>
        <p:spPr>
          <a:xfrm>
            <a:off x="7275591" y="1929600"/>
            <a:ext cx="3643923" cy="4121218"/>
          </a:xfrm>
          <a:prstGeom prst="rect">
            <a:avLst/>
          </a:prstGeom>
        </p:spPr>
      </p:pic>
    </p:spTree>
    <p:extLst>
      <p:ext uri="{BB962C8B-B14F-4D97-AF65-F5344CB8AC3E}">
        <p14:creationId xmlns:p14="http://schemas.microsoft.com/office/powerpoint/2010/main" val="30494351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Enumerated types are used as a clean way of storing data that has a finite number of valid values.</a:t>
            </a:r>
          </a:p>
          <a:p>
            <a:endParaRPr lang="en-GB" dirty="0"/>
          </a:p>
          <a:p>
            <a:r>
              <a:rPr lang="en-GB" dirty="0" err="1"/>
              <a:t>Enums</a:t>
            </a:r>
            <a:r>
              <a:rPr lang="en-GB" dirty="0"/>
              <a:t> should be defined in their own file to allow reuse across your application.</a:t>
            </a:r>
          </a:p>
          <a:p>
            <a:endParaRPr lang="en-GB" dirty="0"/>
          </a:p>
        </p:txBody>
      </p:sp>
      <p:sp>
        <p:nvSpPr>
          <p:cNvPr id="3" name="Title 2"/>
          <p:cNvSpPr>
            <a:spLocks noGrp="1"/>
          </p:cNvSpPr>
          <p:nvPr>
            <p:ph type="title"/>
          </p:nvPr>
        </p:nvSpPr>
        <p:spPr/>
        <p:txBody>
          <a:bodyPr>
            <a:normAutofit fontScale="90000"/>
          </a:bodyPr>
          <a:lstStyle/>
          <a:p>
            <a:r>
              <a:rPr lang="en-GB" dirty="0" err="1" smtClean="0"/>
              <a:t>Enums</a:t>
            </a:r>
            <a:endParaRPr lang="en-GB" dirty="0"/>
          </a:p>
        </p:txBody>
      </p:sp>
      <p:sp>
        <p:nvSpPr>
          <p:cNvPr id="7" name="Content Placeholder 4"/>
          <p:cNvSpPr txBox="1">
            <a:spLocks/>
          </p:cNvSpPr>
          <p:nvPr/>
        </p:nvSpPr>
        <p:spPr>
          <a:xfrm>
            <a:off x="6639509" y="1929600"/>
            <a:ext cx="4727737" cy="4202259"/>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7F0055"/>
                </a:solidFill>
                <a:latin typeface="Consolas"/>
              </a:rPr>
              <a:t>public</a:t>
            </a:r>
            <a:r>
              <a:rPr lang="en-GB" sz="1600" b="1" dirty="0" smtClean="0">
                <a:solidFill>
                  <a:srgbClr val="000000"/>
                </a:solidFill>
                <a:latin typeface="Consolas"/>
              </a:rPr>
              <a:t> </a:t>
            </a:r>
            <a:r>
              <a:rPr lang="en-GB" sz="1600" b="1" dirty="0" err="1" smtClean="0">
                <a:solidFill>
                  <a:srgbClr val="7F0055"/>
                </a:solidFill>
                <a:latin typeface="Consolas"/>
              </a:rPr>
              <a:t>enum</a:t>
            </a:r>
            <a:r>
              <a:rPr lang="en-GB" sz="1600" b="1" dirty="0" smtClean="0">
                <a:solidFill>
                  <a:srgbClr val="000000"/>
                </a:solidFill>
                <a:latin typeface="Consolas"/>
              </a:rPr>
              <a:t> Day {</a:t>
            </a:r>
          </a:p>
          <a:p>
            <a:pPr>
              <a:buClr>
                <a:srgbClr val="0A1419">
                  <a:lumMod val="90000"/>
                  <a:lumOff val="10000"/>
                </a:srgbClr>
              </a:buClr>
              <a:defRPr/>
            </a:pPr>
            <a:r>
              <a:rPr lang="en-GB" sz="1600" b="1" i="1" dirty="0" smtClean="0">
                <a:solidFill>
                  <a:srgbClr val="0000C0"/>
                </a:solidFill>
                <a:latin typeface="Consolas"/>
              </a:rPr>
              <a:t>  MONDAY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latin typeface="Consolas"/>
              </a:rPr>
              <a:t>TUESDAY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latin typeface="Consolas"/>
              </a:rPr>
              <a:t>WEDNESDAY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latin typeface="Consolas"/>
              </a:rPr>
              <a:t>THURSDAY</a:t>
            </a:r>
            <a:r>
              <a:rPr lang="en-GB" sz="1600" b="1" dirty="0" smtClean="0">
                <a:solidFill>
                  <a:srgbClr val="000000"/>
                </a:solidFill>
                <a:latin typeface="Consolas"/>
              </a:rPr>
              <a:t>,</a:t>
            </a:r>
            <a:r>
              <a:rPr lang="en-GB" sz="1600" b="1" i="1" dirty="0" smtClean="0">
                <a:solidFill>
                  <a:srgbClr val="000000"/>
                </a:solidFill>
                <a:latin typeface="Consolas"/>
              </a:rPr>
              <a:t> </a:t>
            </a:r>
            <a:br>
              <a:rPr lang="en-GB" sz="1600" b="1" i="1" dirty="0" smtClean="0">
                <a:solidFill>
                  <a:srgbClr val="000000"/>
                </a:solidFill>
                <a:latin typeface="Consolas"/>
              </a:rPr>
            </a:br>
            <a:r>
              <a:rPr lang="en-GB" sz="1600" b="1" i="1" dirty="0" smtClean="0">
                <a:solidFill>
                  <a:srgbClr val="000000"/>
                </a:solidFill>
                <a:latin typeface="Consolas"/>
              </a:rPr>
              <a:t>  </a:t>
            </a:r>
            <a:r>
              <a:rPr lang="en-GB" sz="1600" b="1" i="1" dirty="0" smtClean="0">
                <a:solidFill>
                  <a:srgbClr val="0000C0"/>
                </a:solidFill>
                <a:latin typeface="Consolas"/>
              </a:rPr>
              <a:t>FRIDAY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latin typeface="Consolas"/>
              </a:rPr>
              <a:t>SATURDAY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highlight>
                  <a:srgbClr val="D4D4D4"/>
                </a:highlight>
                <a:latin typeface="Consolas"/>
              </a:rPr>
              <a:t>SUNDAY</a:t>
            </a:r>
          </a:p>
          <a:p>
            <a:pPr>
              <a:buClr>
                <a:srgbClr val="0A1419">
                  <a:lumMod val="90000"/>
                  <a:lumOff val="10000"/>
                </a:srgbClr>
              </a:buClr>
              <a:defRPr/>
            </a:pPr>
            <a:r>
              <a:rPr lang="en-GB" sz="1600" b="1" dirty="0" smtClean="0">
                <a:solidFill>
                  <a:srgbClr val="000000"/>
                </a:solidFill>
                <a:latin typeface="Consolas"/>
              </a:rPr>
              <a:t>}</a:t>
            </a:r>
            <a:endParaRPr lang="en-GB" sz="1600" b="1" dirty="0" smtClean="0">
              <a:solidFill>
                <a:srgbClr val="F7F7F7">
                  <a:lumMod val="25000"/>
                </a:srgbClr>
              </a:solidFill>
            </a:endParaRPr>
          </a:p>
          <a:p>
            <a:pPr>
              <a:buClr>
                <a:srgbClr val="0A1419">
                  <a:lumMod val="90000"/>
                  <a:lumOff val="10000"/>
                </a:srgbClr>
              </a:buClr>
              <a:defRPr/>
            </a:pPr>
            <a:endParaRPr lang="en-GB" sz="1600" b="1" dirty="0" smtClean="0">
              <a:solidFill>
                <a:srgbClr val="F7F7F7">
                  <a:lumMod val="25000"/>
                </a:srgbClr>
              </a:solidFill>
            </a:endParaRPr>
          </a:p>
          <a:p>
            <a:pPr>
              <a:buClr>
                <a:srgbClr val="0A1419">
                  <a:lumMod val="90000"/>
                  <a:lumOff val="10000"/>
                </a:srgbClr>
              </a:buClr>
              <a:defRPr/>
            </a:pPr>
            <a:endParaRPr lang="en-GB" sz="1600" b="1" dirty="0" smtClean="0">
              <a:solidFill>
                <a:srgbClr val="F7F7F7">
                  <a:lumMod val="25000"/>
                </a:srgbClr>
              </a:solidFill>
            </a:endParaRPr>
          </a:p>
          <a:p>
            <a:pPr>
              <a:buClr>
                <a:srgbClr val="0A1419">
                  <a:lumMod val="90000"/>
                  <a:lumOff val="10000"/>
                </a:srgbClr>
              </a:buClr>
              <a:defRPr/>
            </a:pPr>
            <a:r>
              <a:rPr lang="en-GB" sz="1600" b="1" dirty="0" smtClean="0">
                <a:solidFill>
                  <a:srgbClr val="F7F7F7">
                    <a:lumMod val="25000"/>
                  </a:srgbClr>
                </a:solidFill>
              </a:rPr>
              <a:t>----------------------------------------</a:t>
            </a:r>
          </a:p>
          <a:p>
            <a:pPr>
              <a:buClr>
                <a:srgbClr val="0A1419">
                  <a:lumMod val="90000"/>
                  <a:lumOff val="10000"/>
                </a:srgbClr>
              </a:buClr>
              <a:defRPr/>
            </a:pPr>
            <a:endParaRPr lang="en-GB" sz="1600" b="1" dirty="0" smtClean="0">
              <a:solidFill>
                <a:srgbClr val="F7F7F7">
                  <a:lumMod val="25000"/>
                </a:srgbClr>
              </a:solidFill>
            </a:endParaRPr>
          </a:p>
          <a:p>
            <a:pPr>
              <a:buClr>
                <a:srgbClr val="0A1419">
                  <a:lumMod val="90000"/>
                  <a:lumOff val="10000"/>
                </a:srgbClr>
              </a:buClr>
              <a:defRPr/>
            </a:pPr>
            <a:r>
              <a:rPr lang="en-GB" sz="1600" b="1" dirty="0" smtClean="0">
                <a:solidFill>
                  <a:srgbClr val="7F0055"/>
                </a:solidFill>
                <a:latin typeface="Consolas"/>
              </a:rPr>
              <a:t>public</a:t>
            </a:r>
            <a:r>
              <a:rPr lang="en-GB" sz="1600" b="1" dirty="0" smtClean="0">
                <a:solidFill>
                  <a:srgbClr val="000000"/>
                </a:solidFill>
                <a:latin typeface="Consolas"/>
              </a:rPr>
              <a:t> </a:t>
            </a:r>
            <a:r>
              <a:rPr lang="en-GB" sz="1600" b="1" dirty="0" smtClean="0">
                <a:solidFill>
                  <a:srgbClr val="7F0055"/>
                </a:solidFill>
                <a:latin typeface="Consolas"/>
              </a:rPr>
              <a:t>void </a:t>
            </a:r>
            <a:r>
              <a:rPr lang="en-GB" sz="1600" b="1" dirty="0" err="1" smtClean="0">
                <a:solidFill>
                  <a:srgbClr val="000000"/>
                </a:solidFill>
                <a:latin typeface="Consolas"/>
              </a:rPr>
              <a:t>ExampleMethod</a:t>
            </a:r>
            <a:endParaRPr lang="en-GB" sz="1600" b="1" dirty="0" smtClean="0">
              <a:solidFill>
                <a:srgbClr val="000000"/>
              </a:solidFill>
              <a:latin typeface="Consolas"/>
            </a:endParaRPr>
          </a:p>
          <a:p>
            <a:pPr>
              <a:buClr>
                <a:srgbClr val="0A1419">
                  <a:lumMod val="90000"/>
                  <a:lumOff val="10000"/>
                </a:srgbClr>
              </a:buClr>
              <a:defRPr/>
            </a:pP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urier New" panose="02070309020205020404" pitchFamily="49" charset="0"/>
              </a:rPr>
              <a:t>  Day </a:t>
            </a:r>
            <a:r>
              <a:rPr lang="en-GB" sz="1600" b="1" dirty="0" err="1" smtClean="0">
                <a:solidFill>
                  <a:srgbClr val="6A3E3E"/>
                </a:solidFill>
                <a:latin typeface="Courier New" panose="02070309020205020404" pitchFamily="49" charset="0"/>
              </a:rPr>
              <a:t>day</a:t>
            </a:r>
            <a:r>
              <a:rPr lang="en-GB" sz="1600" b="1" dirty="0" smtClean="0">
                <a:solidFill>
                  <a:srgbClr val="000000"/>
                </a:solidFill>
                <a:latin typeface="Courier New" panose="02070309020205020404" pitchFamily="49" charset="0"/>
              </a:rPr>
              <a:t> = </a:t>
            </a:r>
            <a:r>
              <a:rPr lang="en-GB" sz="1600" b="1" dirty="0" err="1" smtClean="0">
                <a:solidFill>
                  <a:srgbClr val="000000"/>
                </a:solidFill>
                <a:latin typeface="Courier New" panose="02070309020205020404" pitchFamily="49" charset="0"/>
              </a:rPr>
              <a:t>Day.</a:t>
            </a:r>
            <a:r>
              <a:rPr lang="en-GB" sz="1600" b="1" i="1" dirty="0" err="1" smtClean="0">
                <a:solidFill>
                  <a:srgbClr val="0000C0"/>
                </a:solidFill>
                <a:latin typeface="Courier New" panose="02070309020205020404" pitchFamily="49" charset="0"/>
              </a:rPr>
              <a:t>FRIDAY</a:t>
            </a:r>
            <a:r>
              <a:rPr lang="en-GB" sz="1600" b="1" i="1" dirty="0" smtClean="0">
                <a:solidFill>
                  <a:srgbClr val="000000"/>
                </a:solidFill>
                <a:latin typeface="Courier New" panose="02070309020205020404" pitchFamily="49" charset="0"/>
              </a:rPr>
              <a:t>;</a:t>
            </a:r>
          </a:p>
          <a:p>
            <a:pPr>
              <a:buClr>
                <a:srgbClr val="0A1419">
                  <a:lumMod val="90000"/>
                  <a:lumOff val="10000"/>
                </a:srgbClr>
              </a:buClr>
              <a:defRPr/>
            </a:pPr>
            <a:endParaRPr lang="en-GB" sz="1600" b="1" i="1" dirty="0" smtClean="0">
              <a:solidFill>
                <a:srgbClr val="000000"/>
              </a:solidFill>
              <a:latin typeface="Courier New" panose="02070309020205020404" pitchFamily="49" charset="0"/>
            </a:endParaRPr>
          </a:p>
          <a:p>
            <a:pPr>
              <a:buClr>
                <a:srgbClr val="0A1419">
                  <a:lumMod val="90000"/>
                  <a:lumOff val="10000"/>
                </a:srgbClr>
              </a:buClr>
              <a:defRPr/>
            </a:pPr>
            <a:r>
              <a:rPr lang="en-GB" sz="1600" b="1" dirty="0" smtClean="0">
                <a:solidFill>
                  <a:srgbClr val="7F0055"/>
                </a:solidFill>
                <a:latin typeface="Courier New" panose="02070309020205020404" pitchFamily="49" charset="0"/>
              </a:rPr>
              <a:t>  if</a:t>
            </a:r>
            <a:r>
              <a:rPr lang="en-GB" sz="1600" b="1" dirty="0" smtClean="0">
                <a:solidFill>
                  <a:srgbClr val="000000"/>
                </a:solidFill>
                <a:latin typeface="Courier New" panose="02070309020205020404" pitchFamily="49" charset="0"/>
              </a:rPr>
              <a:t>(</a:t>
            </a:r>
            <a:r>
              <a:rPr lang="en-GB" sz="1600" b="1" dirty="0" smtClean="0">
                <a:solidFill>
                  <a:srgbClr val="6A3E3E"/>
                </a:solidFill>
                <a:latin typeface="Courier New" panose="02070309020205020404" pitchFamily="49" charset="0"/>
              </a:rPr>
              <a:t>day</a:t>
            </a:r>
            <a:r>
              <a:rPr lang="en-GB" sz="1600" b="1" dirty="0" smtClean="0">
                <a:solidFill>
                  <a:srgbClr val="000000"/>
                </a:solidFill>
                <a:latin typeface="Courier New" panose="02070309020205020404" pitchFamily="49" charset="0"/>
              </a:rPr>
              <a:t> == </a:t>
            </a:r>
            <a:r>
              <a:rPr lang="en-GB" sz="1600" b="1" dirty="0" err="1" smtClean="0">
                <a:solidFill>
                  <a:srgbClr val="000000"/>
                </a:solidFill>
                <a:latin typeface="Courier New" panose="02070309020205020404" pitchFamily="49" charset="0"/>
              </a:rPr>
              <a:t>Day.</a:t>
            </a:r>
            <a:r>
              <a:rPr lang="en-GB" sz="1600" b="1" i="1" dirty="0" err="1" smtClean="0">
                <a:solidFill>
                  <a:srgbClr val="0000C0"/>
                </a:solidFill>
                <a:latin typeface="Courier New" panose="02070309020205020404" pitchFamily="49" charset="0"/>
              </a:rPr>
              <a:t>FRIDAY</a:t>
            </a:r>
            <a:r>
              <a:rPr lang="en-GB" sz="1600" b="1" i="1" dirty="0" smtClean="0">
                <a:solidFill>
                  <a:srgbClr val="000000"/>
                </a:solidFill>
                <a:latin typeface="Courier New" panose="02070309020205020404" pitchFamily="49" charset="0"/>
              </a:rPr>
              <a:t>){</a:t>
            </a:r>
          </a:p>
          <a:p>
            <a:pPr>
              <a:buClr>
                <a:srgbClr val="0A1419">
                  <a:lumMod val="90000"/>
                  <a:lumOff val="10000"/>
                </a:srgbClr>
              </a:buClr>
              <a:defRPr/>
            </a:pPr>
            <a:r>
              <a:rPr lang="en-GB" sz="1600" b="1" dirty="0" smtClean="0">
                <a:solidFill>
                  <a:srgbClr val="3F7F5F"/>
                </a:solidFill>
                <a:latin typeface="Courier New" panose="02070309020205020404" pitchFamily="49" charset="0"/>
              </a:rPr>
              <a:t>	//its </a:t>
            </a:r>
            <a:r>
              <a:rPr lang="en-GB" sz="1600" b="1" u="sng" dirty="0" err="1" smtClean="0">
                <a:solidFill>
                  <a:srgbClr val="3F7F5F"/>
                </a:solidFill>
                <a:latin typeface="Courier New" panose="02070309020205020404" pitchFamily="49" charset="0"/>
              </a:rPr>
              <a:t>friday</a:t>
            </a:r>
            <a:r>
              <a:rPr lang="en-GB" sz="1600" b="1" u="sng" dirty="0" smtClean="0">
                <a:solidFill>
                  <a:srgbClr val="3F7F5F"/>
                </a:solidFill>
                <a:latin typeface="Courier New" panose="02070309020205020404" pitchFamily="49" charset="0"/>
              </a:rPr>
              <a:t>!</a:t>
            </a:r>
          </a:p>
          <a:p>
            <a:pPr>
              <a:buClr>
                <a:srgbClr val="0A1419">
                  <a:lumMod val="90000"/>
                  <a:lumOff val="10000"/>
                </a:srgbClr>
              </a:buClr>
              <a:defRPr/>
            </a:pPr>
            <a:r>
              <a:rPr lang="en-GB" sz="1600" b="1" dirty="0" smtClean="0">
                <a:solidFill>
                  <a:srgbClr val="000000"/>
                </a:solidFill>
                <a:latin typeface="Courier New" panose="02070309020205020404" pitchFamily="49" charset="0"/>
              </a:rPr>
              <a:t>  }</a:t>
            </a:r>
          </a:p>
          <a:p>
            <a:pPr>
              <a:buClr>
                <a:srgbClr val="0A1419">
                  <a:lumMod val="90000"/>
                  <a:lumOff val="10000"/>
                </a:srgbClr>
              </a:buClr>
              <a:defRPr/>
            </a:pPr>
            <a:r>
              <a:rPr lang="en-GB" sz="1600" b="1" dirty="0" smtClean="0">
                <a:solidFill>
                  <a:srgbClr val="000000"/>
                </a:solidFill>
                <a:latin typeface="Courier New" panose="02070309020205020404" pitchFamily="49" charset="0"/>
              </a:rPr>
              <a:t>}</a:t>
            </a:r>
            <a:endParaRPr lang="en-GB" sz="1600" b="1" dirty="0">
              <a:solidFill>
                <a:srgbClr val="F7F7F7">
                  <a:lumMod val="25000"/>
                </a:srgbClr>
              </a:solidFill>
            </a:endParaRPr>
          </a:p>
        </p:txBody>
      </p:sp>
    </p:spTree>
    <p:extLst>
      <p:ext uri="{BB962C8B-B14F-4D97-AF65-F5344CB8AC3E}">
        <p14:creationId xmlns:p14="http://schemas.microsoft.com/office/powerpoint/2010/main" val="26592141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Generics add stability to your code by making more bugs detectable at compile time.</a:t>
            </a:r>
          </a:p>
          <a:p>
            <a:endParaRPr lang="en-GB" dirty="0"/>
          </a:p>
          <a:p>
            <a:r>
              <a:rPr lang="en-GB" dirty="0"/>
              <a:t>If we have a method that takes an Object it will accept everything except a primitive. If at the end we cast the Object to an Integer and we are passing in a String then we get a runtime exception.</a:t>
            </a:r>
          </a:p>
          <a:p>
            <a:endParaRPr lang="en-GB" dirty="0"/>
          </a:p>
          <a:p>
            <a:r>
              <a:rPr lang="en-GB" dirty="0"/>
              <a:t>If we provide a type &lt;T&gt; then we allow the compiler to check for that type.</a:t>
            </a:r>
          </a:p>
          <a:p>
            <a:endParaRPr lang="en-GB" dirty="0"/>
          </a:p>
        </p:txBody>
      </p:sp>
      <p:sp>
        <p:nvSpPr>
          <p:cNvPr id="3" name="Title 2"/>
          <p:cNvSpPr>
            <a:spLocks noGrp="1"/>
          </p:cNvSpPr>
          <p:nvPr>
            <p:ph type="title"/>
          </p:nvPr>
        </p:nvSpPr>
        <p:spPr/>
        <p:txBody>
          <a:bodyPr>
            <a:normAutofit fontScale="90000"/>
          </a:bodyPr>
          <a:lstStyle/>
          <a:p>
            <a:r>
              <a:rPr lang="en-GB" dirty="0" smtClean="0"/>
              <a:t>Generics</a:t>
            </a:r>
            <a:endParaRPr lang="en-GB" dirty="0"/>
          </a:p>
        </p:txBody>
      </p:sp>
      <p:sp>
        <p:nvSpPr>
          <p:cNvPr id="6" name="Content Placeholder 4"/>
          <p:cNvSpPr txBox="1">
            <a:spLocks/>
          </p:cNvSpPr>
          <p:nvPr/>
        </p:nvSpPr>
        <p:spPr>
          <a:xfrm>
            <a:off x="6634619" y="1929600"/>
            <a:ext cx="4637726" cy="4546800"/>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buClrTx/>
              <a:defRPr/>
            </a:pPr>
            <a:r>
              <a:rPr lang="en-GB" sz="1800" b="1" dirty="0" smtClean="0">
                <a:solidFill>
                  <a:srgbClr val="7F0055"/>
                </a:solidFill>
              </a:rPr>
              <a:t>public</a:t>
            </a:r>
            <a:r>
              <a:rPr lang="en-GB" sz="1800" b="1" dirty="0" smtClean="0">
                <a:solidFill>
                  <a:srgbClr val="000000"/>
                </a:solidFill>
              </a:rPr>
              <a:t> </a:t>
            </a:r>
            <a:r>
              <a:rPr lang="en-GB" sz="1800" b="1" dirty="0" smtClean="0">
                <a:solidFill>
                  <a:srgbClr val="7F0055"/>
                </a:solidFill>
              </a:rPr>
              <a:t>class</a:t>
            </a:r>
            <a:r>
              <a:rPr lang="en-GB" sz="1800" b="1" dirty="0" smtClean="0">
                <a:solidFill>
                  <a:srgbClr val="000000"/>
                </a:solidFill>
              </a:rPr>
              <a:t> Cage</a:t>
            </a:r>
            <a:r>
              <a:rPr lang="en-GB" sz="1800" dirty="0" smtClean="0">
                <a:solidFill>
                  <a:srgbClr val="000000"/>
                </a:solidFill>
              </a:rPr>
              <a:t>&lt;T&gt;</a:t>
            </a:r>
          </a:p>
          <a:p>
            <a:pPr defTabSz="914400">
              <a:buClrTx/>
              <a:defRPr/>
            </a:pPr>
            <a:r>
              <a:rPr lang="en-GB" sz="1800" dirty="0" smtClean="0">
                <a:solidFill>
                  <a:srgbClr val="000000"/>
                </a:solidFill>
              </a:rPr>
              <a:t>{</a:t>
            </a:r>
          </a:p>
          <a:p>
            <a:pPr defTabSz="914400">
              <a:buClrTx/>
              <a:defRPr/>
            </a:pPr>
            <a:r>
              <a:rPr lang="en-GB" sz="1800" b="1" dirty="0" smtClean="0">
                <a:solidFill>
                  <a:srgbClr val="7F0055"/>
                </a:solidFill>
              </a:rPr>
              <a:t>  private</a:t>
            </a:r>
            <a:r>
              <a:rPr lang="en-GB" sz="1800" b="1" dirty="0" smtClean="0">
                <a:solidFill>
                  <a:srgbClr val="000000"/>
                </a:solidFill>
              </a:rPr>
              <a:t> T </a:t>
            </a:r>
            <a:r>
              <a:rPr lang="en-GB" sz="1800" dirty="0" smtClean="0">
                <a:solidFill>
                  <a:srgbClr val="0000C0"/>
                </a:solidFill>
              </a:rPr>
              <a:t>object</a:t>
            </a:r>
            <a:r>
              <a:rPr lang="en-GB" sz="1800" dirty="0" smtClean="0">
                <a:solidFill>
                  <a:srgbClr val="000000"/>
                </a:solidFill>
              </a:rPr>
              <a:t>;</a:t>
            </a:r>
          </a:p>
          <a:p>
            <a:pPr defTabSz="914400">
              <a:buClrTx/>
              <a:defRPr/>
            </a:pPr>
            <a:endParaRPr lang="en-GB" sz="1800" dirty="0" smtClean="0">
              <a:solidFill>
                <a:srgbClr val="141E23"/>
              </a:solidFill>
            </a:endParaRPr>
          </a:p>
          <a:p>
            <a:pPr defTabSz="914400">
              <a:buClrTx/>
              <a:defRPr/>
            </a:pPr>
            <a:r>
              <a:rPr lang="en-GB" sz="1800" b="1" dirty="0" smtClean="0">
                <a:solidFill>
                  <a:srgbClr val="7F0055"/>
                </a:solidFill>
              </a:rPr>
              <a:t>  public</a:t>
            </a:r>
            <a:r>
              <a:rPr lang="en-GB" sz="1800" b="1" dirty="0" smtClean="0">
                <a:solidFill>
                  <a:srgbClr val="000000"/>
                </a:solidFill>
              </a:rPr>
              <a:t> </a:t>
            </a:r>
            <a:r>
              <a:rPr lang="en-GB" sz="1800" b="1" dirty="0" smtClean="0">
                <a:solidFill>
                  <a:srgbClr val="7F0055"/>
                </a:solidFill>
              </a:rPr>
              <a:t>void</a:t>
            </a:r>
            <a:r>
              <a:rPr lang="en-GB" sz="1800" b="1" dirty="0" smtClean="0">
                <a:solidFill>
                  <a:srgbClr val="000000"/>
                </a:solidFill>
              </a:rPr>
              <a:t> </a:t>
            </a:r>
            <a:r>
              <a:rPr lang="en-GB" sz="1800" dirty="0" smtClean="0">
                <a:solidFill>
                  <a:srgbClr val="000000"/>
                </a:solidFill>
              </a:rPr>
              <a:t>add(T </a:t>
            </a:r>
            <a:r>
              <a:rPr lang="en-GB" sz="1800" dirty="0" smtClean="0">
                <a:solidFill>
                  <a:srgbClr val="6A3E3E"/>
                </a:solidFill>
              </a:rPr>
              <a:t>object</a:t>
            </a:r>
            <a:r>
              <a:rPr lang="en-GB" sz="1800" dirty="0" smtClean="0">
                <a:solidFill>
                  <a:srgbClr val="000000"/>
                </a:solidFill>
              </a:rPr>
              <a:t>)</a:t>
            </a:r>
          </a:p>
          <a:p>
            <a:pPr defTabSz="914400">
              <a:buClrTx/>
              <a:defRPr/>
            </a:pPr>
            <a:r>
              <a:rPr lang="en-GB" sz="1800" dirty="0" smtClean="0">
                <a:solidFill>
                  <a:srgbClr val="000000"/>
                </a:solidFill>
              </a:rPr>
              <a:t>  { </a:t>
            </a:r>
          </a:p>
          <a:p>
            <a:pPr defTabSz="914400">
              <a:buClrTx/>
              <a:defRPr/>
            </a:pPr>
            <a:r>
              <a:rPr lang="en-GB" sz="1800" b="1" dirty="0" smtClean="0">
                <a:solidFill>
                  <a:srgbClr val="7F0055"/>
                </a:solidFill>
              </a:rPr>
              <a:t>	</a:t>
            </a:r>
            <a:r>
              <a:rPr lang="en-GB" sz="1800" b="1" dirty="0" err="1" smtClean="0">
                <a:solidFill>
                  <a:srgbClr val="7F0055"/>
                </a:solidFill>
              </a:rPr>
              <a:t>this</a:t>
            </a:r>
            <a:r>
              <a:rPr lang="en-GB" sz="1800" dirty="0" err="1" smtClean="0">
                <a:solidFill>
                  <a:srgbClr val="000000"/>
                </a:solidFill>
              </a:rPr>
              <a:t>.</a:t>
            </a:r>
            <a:r>
              <a:rPr lang="en-GB" sz="1800" dirty="0" err="1" smtClean="0">
                <a:solidFill>
                  <a:srgbClr val="0000C0"/>
                </a:solidFill>
              </a:rPr>
              <a:t>object</a:t>
            </a:r>
            <a:r>
              <a:rPr lang="en-GB" sz="1800" b="1" dirty="0" smtClean="0">
                <a:solidFill>
                  <a:srgbClr val="000000"/>
                </a:solidFill>
              </a:rPr>
              <a:t> </a:t>
            </a:r>
            <a:r>
              <a:rPr lang="en-GB" sz="1800" dirty="0" smtClean="0">
                <a:solidFill>
                  <a:srgbClr val="000000"/>
                </a:solidFill>
              </a:rPr>
              <a:t>= </a:t>
            </a:r>
            <a:r>
              <a:rPr lang="en-GB" sz="1800" dirty="0" smtClean="0">
                <a:solidFill>
                  <a:srgbClr val="6A3E3E"/>
                </a:solidFill>
              </a:rPr>
              <a:t>object</a:t>
            </a:r>
            <a:r>
              <a:rPr lang="en-GB" sz="1800" dirty="0" smtClean="0">
                <a:solidFill>
                  <a:srgbClr val="000000"/>
                </a:solidFill>
              </a:rPr>
              <a:t>;</a:t>
            </a:r>
          </a:p>
          <a:p>
            <a:pPr defTabSz="914400">
              <a:buClrTx/>
              <a:defRPr/>
            </a:pPr>
            <a:r>
              <a:rPr lang="en-GB" sz="1800" dirty="0" smtClean="0">
                <a:solidFill>
                  <a:srgbClr val="000000"/>
                </a:solidFill>
              </a:rPr>
              <a:t>  }</a:t>
            </a:r>
          </a:p>
          <a:p>
            <a:pPr defTabSz="914400">
              <a:buClrTx/>
              <a:defRPr/>
            </a:pPr>
            <a:endParaRPr lang="en-GB" sz="1800" dirty="0" smtClean="0">
              <a:solidFill>
                <a:srgbClr val="141E23"/>
              </a:solidFill>
            </a:endParaRPr>
          </a:p>
          <a:p>
            <a:pPr defTabSz="914400">
              <a:buClrTx/>
              <a:defRPr/>
            </a:pPr>
            <a:r>
              <a:rPr lang="en-GB" sz="1800" b="1" dirty="0" smtClean="0">
                <a:solidFill>
                  <a:srgbClr val="7F0055"/>
                </a:solidFill>
              </a:rPr>
              <a:t>  public</a:t>
            </a:r>
            <a:r>
              <a:rPr lang="en-GB" sz="1800" b="1" dirty="0" smtClean="0">
                <a:solidFill>
                  <a:srgbClr val="000000"/>
                </a:solidFill>
              </a:rPr>
              <a:t> </a:t>
            </a:r>
            <a:r>
              <a:rPr lang="en-GB" sz="1800" dirty="0" smtClean="0">
                <a:solidFill>
                  <a:srgbClr val="000000"/>
                </a:solidFill>
              </a:rPr>
              <a:t>T get()</a:t>
            </a:r>
          </a:p>
          <a:p>
            <a:pPr defTabSz="914400">
              <a:buClrTx/>
              <a:defRPr/>
            </a:pPr>
            <a:r>
              <a:rPr lang="en-GB" sz="1800" dirty="0" smtClean="0">
                <a:solidFill>
                  <a:srgbClr val="000000"/>
                </a:solidFill>
              </a:rPr>
              <a:t>  { </a:t>
            </a:r>
          </a:p>
          <a:p>
            <a:pPr defTabSz="914400">
              <a:buClrTx/>
              <a:defRPr/>
            </a:pPr>
            <a:r>
              <a:rPr lang="en-GB" sz="1800" b="1" dirty="0" smtClean="0">
                <a:solidFill>
                  <a:srgbClr val="7F0055"/>
                </a:solidFill>
              </a:rPr>
              <a:t>	return</a:t>
            </a:r>
            <a:r>
              <a:rPr lang="en-GB" sz="1800" b="1" dirty="0" smtClean="0">
                <a:solidFill>
                  <a:srgbClr val="000000"/>
                </a:solidFill>
              </a:rPr>
              <a:t> </a:t>
            </a:r>
            <a:r>
              <a:rPr lang="en-GB" sz="1800" dirty="0" smtClean="0">
                <a:solidFill>
                  <a:srgbClr val="0000C0"/>
                </a:solidFill>
              </a:rPr>
              <a:t>object</a:t>
            </a:r>
            <a:r>
              <a:rPr lang="en-GB" sz="1800" dirty="0" smtClean="0">
                <a:solidFill>
                  <a:srgbClr val="000000"/>
                </a:solidFill>
              </a:rPr>
              <a:t>;</a:t>
            </a:r>
          </a:p>
          <a:p>
            <a:pPr defTabSz="914400">
              <a:buClrTx/>
              <a:defRPr/>
            </a:pPr>
            <a:r>
              <a:rPr lang="en-GB" sz="1800" dirty="0" smtClean="0">
                <a:solidFill>
                  <a:srgbClr val="000000"/>
                </a:solidFill>
              </a:rPr>
              <a:t>  }</a:t>
            </a:r>
          </a:p>
          <a:p>
            <a:pPr defTabSz="914400">
              <a:buClrTx/>
              <a:defRPr/>
            </a:pPr>
            <a:r>
              <a:rPr lang="en-GB" sz="1800" dirty="0" smtClean="0">
                <a:solidFill>
                  <a:srgbClr val="000000"/>
                </a:solidFill>
              </a:rPr>
              <a:t>}</a:t>
            </a:r>
            <a:endParaRPr lang="en-GB" sz="1800" dirty="0" smtClean="0">
              <a:solidFill>
                <a:srgbClr val="141E23"/>
              </a:solidFill>
            </a:endParaRPr>
          </a:p>
          <a:p>
            <a:pPr>
              <a:buClr>
                <a:srgbClr val="0A1419">
                  <a:lumMod val="90000"/>
                  <a:lumOff val="10000"/>
                </a:srgbClr>
              </a:buClr>
              <a:defRPr/>
            </a:pPr>
            <a:endParaRPr lang="en-GB" sz="1800" dirty="0">
              <a:solidFill>
                <a:srgbClr val="F7F7F7">
                  <a:lumMod val="25000"/>
                </a:srgbClr>
              </a:solidFill>
            </a:endParaRPr>
          </a:p>
        </p:txBody>
      </p:sp>
    </p:spTree>
    <p:extLst>
      <p:ext uri="{BB962C8B-B14F-4D97-AF65-F5344CB8AC3E}">
        <p14:creationId xmlns:p14="http://schemas.microsoft.com/office/powerpoint/2010/main" val="10135940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024274" cy="4546800"/>
          </a:xfrm>
        </p:spPr>
        <p:txBody>
          <a:bodyPr/>
          <a:lstStyle/>
          <a:p>
            <a:r>
              <a:rPr lang="en-GB" dirty="0" err="1" smtClean="0"/>
              <a:t>HashMaps</a:t>
            </a:r>
            <a:r>
              <a:rPr lang="en-GB" dirty="0" smtClean="0"/>
              <a:t> are an alternative to Normal Collections such as List implementations</a:t>
            </a:r>
          </a:p>
          <a:p>
            <a:r>
              <a:rPr lang="en-GB" dirty="0" smtClean="0"/>
              <a:t>Generally much faster </a:t>
            </a:r>
          </a:p>
          <a:p>
            <a:r>
              <a:rPr lang="en-GB" dirty="0" smtClean="0"/>
              <a:t>Necessary when you’re searching for elements a lot with LOTS of data</a:t>
            </a:r>
          </a:p>
          <a:p>
            <a:r>
              <a:rPr lang="en-GB" dirty="0" smtClean="0"/>
              <a:t>Unorganised</a:t>
            </a:r>
          </a:p>
          <a:p>
            <a:r>
              <a:rPr lang="en-GB" dirty="0" smtClean="0"/>
              <a:t>Awkward to iterate through, designed for searching for something that you know what your looking for.</a:t>
            </a:r>
          </a:p>
          <a:p>
            <a:r>
              <a:rPr lang="en-GB" dirty="0"/>
              <a:t>A map will ‘map’ one key to a value</a:t>
            </a:r>
          </a:p>
          <a:p>
            <a:r>
              <a:rPr lang="en-GB" dirty="0"/>
              <a:t>You will give it a key and ask for value</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err="1" smtClean="0"/>
              <a:t>HashMaps</a:t>
            </a:r>
            <a:r>
              <a:rPr lang="en-GB" dirty="0" smtClean="0"/>
              <a:t>/</a:t>
            </a:r>
            <a:r>
              <a:rPr lang="en-GB" dirty="0" err="1" smtClean="0"/>
              <a:t>Hashset</a:t>
            </a:r>
            <a:endParaRPr lang="en-GB" dirty="0"/>
          </a:p>
        </p:txBody>
      </p:sp>
      <p:pic>
        <p:nvPicPr>
          <p:cNvPr id="1026" name="Picture 2" descr="https://i.stack.imgur.com/O4ly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08" y="1929600"/>
            <a:ext cx="5876520" cy="353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672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541632" cy="4546800"/>
          </a:xfrm>
        </p:spPr>
        <p:txBody>
          <a:bodyPr/>
          <a:lstStyle/>
          <a:p>
            <a:r>
              <a:rPr lang="en-GB" sz="1600" dirty="0" smtClean="0"/>
              <a:t>Composed of an array of singly linked lists.</a:t>
            </a:r>
          </a:p>
          <a:p>
            <a:r>
              <a:rPr lang="en-GB" sz="1600" dirty="0" smtClean="0"/>
              <a:t>Each singly linked list is called a “Bucket”</a:t>
            </a:r>
          </a:p>
          <a:p>
            <a:r>
              <a:rPr lang="en-GB" sz="1600" dirty="0" smtClean="0"/>
              <a:t>Works on a Key/Value system</a:t>
            </a:r>
          </a:p>
          <a:p>
            <a:r>
              <a:rPr lang="en-GB" sz="1600" dirty="0" smtClean="0"/>
              <a:t>Key is what we identify the data by, value is what is associated with it.</a:t>
            </a:r>
          </a:p>
          <a:p>
            <a:pPr marL="0" indent="0">
              <a:buNone/>
            </a:pPr>
            <a:r>
              <a:rPr lang="en-GB" sz="1600" dirty="0" smtClean="0"/>
              <a:t>Think of a dog care system.</a:t>
            </a:r>
          </a:p>
          <a:p>
            <a:pPr marL="0" indent="0">
              <a:buNone/>
            </a:pPr>
            <a:r>
              <a:rPr lang="en-GB" sz="1600" dirty="0" smtClean="0"/>
              <a:t>E.g. the Key could be a Person object called Elliott</a:t>
            </a:r>
          </a:p>
          <a:p>
            <a:pPr marL="0" indent="0">
              <a:buNone/>
            </a:pPr>
            <a:r>
              <a:rPr lang="en-GB" sz="1600" dirty="0" smtClean="0"/>
              <a:t>And the value could be a Dog object</a:t>
            </a:r>
          </a:p>
          <a:p>
            <a:pPr marL="0" indent="0">
              <a:buNone/>
            </a:pPr>
            <a:r>
              <a:rPr lang="en-GB" sz="1600" b="1" dirty="0" err="1" smtClean="0"/>
              <a:t>mapName.put</a:t>
            </a:r>
            <a:r>
              <a:rPr lang="en-GB" sz="1600" b="1" dirty="0" smtClean="0"/>
              <a:t>(</a:t>
            </a:r>
            <a:r>
              <a:rPr lang="en-GB" sz="1600" b="1" dirty="0" err="1" smtClean="0"/>
              <a:t>elliottObject,dogObject</a:t>
            </a:r>
            <a:r>
              <a:rPr lang="en-GB" sz="1600" b="1" dirty="0" smtClean="0"/>
              <a:t>);</a:t>
            </a:r>
          </a:p>
          <a:p>
            <a:pPr marL="0" indent="0">
              <a:buNone/>
            </a:pPr>
            <a:r>
              <a:rPr lang="en-GB" sz="1600" dirty="0" smtClean="0"/>
              <a:t>These objects would then be mapped together.</a:t>
            </a:r>
          </a:p>
          <a:p>
            <a:pPr marL="0" indent="0">
              <a:buNone/>
            </a:pPr>
            <a:r>
              <a:rPr lang="en-GB" sz="1600" dirty="0" smtClean="0"/>
              <a:t>So when we want to find out which dog is mine, we could retrieve that value by checking the key that is </a:t>
            </a:r>
            <a:r>
              <a:rPr lang="en-GB" sz="1600" dirty="0" err="1" smtClean="0"/>
              <a:t>elliottObject</a:t>
            </a:r>
            <a:endParaRPr lang="en-GB" sz="1600" dirty="0" smtClean="0"/>
          </a:p>
          <a:p>
            <a:pPr marL="0" indent="0">
              <a:buNone/>
            </a:pPr>
            <a:r>
              <a:rPr lang="en-GB" sz="1600" b="1" dirty="0" err="1" smtClean="0"/>
              <a:t>mapName.get</a:t>
            </a:r>
            <a:r>
              <a:rPr lang="en-GB" sz="1600" b="1" dirty="0" smtClean="0"/>
              <a:t>(</a:t>
            </a:r>
            <a:r>
              <a:rPr lang="en-GB" sz="1600" b="1" dirty="0" err="1" smtClean="0"/>
              <a:t>elliottObject</a:t>
            </a:r>
            <a:r>
              <a:rPr lang="en-GB" sz="1600" b="1" dirty="0" smtClean="0"/>
              <a:t>); </a:t>
            </a:r>
            <a:r>
              <a:rPr lang="en-GB" sz="1600" dirty="0" smtClean="0"/>
              <a:t>// would return </a:t>
            </a:r>
            <a:r>
              <a:rPr lang="en-GB" sz="1600" dirty="0" err="1" smtClean="0"/>
              <a:t>dogObject</a:t>
            </a:r>
            <a:endParaRPr lang="en-GB" sz="1600" dirty="0"/>
          </a:p>
        </p:txBody>
      </p:sp>
      <p:sp>
        <p:nvSpPr>
          <p:cNvPr id="3" name="Title 2"/>
          <p:cNvSpPr>
            <a:spLocks noGrp="1"/>
          </p:cNvSpPr>
          <p:nvPr>
            <p:ph type="title"/>
          </p:nvPr>
        </p:nvSpPr>
        <p:spPr/>
        <p:txBody>
          <a:bodyPr>
            <a:normAutofit fontScale="90000"/>
          </a:bodyPr>
          <a:lstStyle/>
          <a:p>
            <a:r>
              <a:rPr lang="en-GB" dirty="0" err="1" smtClean="0"/>
              <a:t>Hashmaps</a:t>
            </a:r>
            <a:r>
              <a:rPr lang="en-GB" dirty="0" smtClean="0"/>
              <a:t> – How do they work?</a:t>
            </a:r>
            <a:endParaRPr lang="en-GB" dirty="0"/>
          </a:p>
        </p:txBody>
      </p:sp>
      <p:pic>
        <p:nvPicPr>
          <p:cNvPr id="2050" name="Picture 2" descr="http://2.bp.blogspot.com/-0QLtQ0fEuqE/Vga1Cx8rTLI/AAAAAAAAD1U/J85FA7LQfn4/s1600/How%2Bto%2Bcheck%2Bif%2Ba%2Bkey%2Bexists%2Bin%2BHashMap%2Bin%2BJav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4502" y="1549817"/>
            <a:ext cx="4723222" cy="5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5445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929600"/>
            <a:ext cx="5592662" cy="4546800"/>
          </a:xfrm>
          <a:solidFill>
            <a:schemeClr val="bg2"/>
          </a:solidFill>
        </p:spPr>
        <p:txBody>
          <a:bodyPr/>
          <a:lstStyle/>
          <a:p>
            <a:pPr marL="0" indent="0">
              <a:buNone/>
            </a:pPr>
            <a:r>
              <a:rPr lang="en-GB" sz="1600" dirty="0" err="1">
                <a:solidFill>
                  <a:srgbClr val="000000"/>
                </a:solidFill>
                <a:latin typeface="Courier New" panose="02070309020205020404" pitchFamily="49" charset="0"/>
              </a:rPr>
              <a:t>HashMap</a:t>
            </a:r>
            <a:r>
              <a:rPr lang="en-GB" sz="1600" dirty="0">
                <a:solidFill>
                  <a:srgbClr val="000000"/>
                </a:solidFill>
                <a:latin typeface="Courier New" panose="02070309020205020404" pitchFamily="49" charset="0"/>
              </a:rPr>
              <a:t>&lt;Integer, String&gt; </a:t>
            </a:r>
            <a:r>
              <a:rPr lang="en-GB" sz="1600" dirty="0">
                <a:solidFill>
                  <a:srgbClr val="6A3E3E"/>
                </a:solidFill>
                <a:latin typeface="Courier New" panose="02070309020205020404" pitchFamily="49" charset="0"/>
              </a:rPr>
              <a:t>map</a:t>
            </a:r>
            <a:r>
              <a:rPr lang="en-GB" sz="1600"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a:t>
            </a:r>
            <a:r>
              <a:rPr lang="en-GB" sz="1600" b="1" dirty="0" err="1">
                <a:solidFill>
                  <a:srgbClr val="000000"/>
                </a:solidFill>
                <a:latin typeface="Courier New" panose="02070309020205020404" pitchFamily="49" charset="0"/>
              </a:rPr>
              <a:t>HashMap</a:t>
            </a:r>
            <a:r>
              <a:rPr lang="en-GB" sz="1600" b="1" dirty="0">
                <a:solidFill>
                  <a:srgbClr val="000000"/>
                </a:solidFill>
                <a:latin typeface="Courier New" panose="02070309020205020404" pitchFamily="49" charset="0"/>
              </a:rPr>
              <a:t>&lt;&gt;();</a:t>
            </a:r>
          </a:p>
          <a:p>
            <a:pPr marL="0" indent="0">
              <a:buNone/>
            </a:pPr>
            <a:endParaRPr lang="en-GB" sz="1600" dirty="0">
              <a:latin typeface="Courier New" panose="02070309020205020404" pitchFamily="49" charset="0"/>
            </a:endParaRPr>
          </a:p>
          <a:p>
            <a:pPr marL="0" indent="0">
              <a:buNone/>
            </a:pPr>
            <a:r>
              <a:rPr lang="en-GB" sz="1600" dirty="0" err="1">
                <a:solidFill>
                  <a:srgbClr val="6A3E3E"/>
                </a:solidFill>
                <a:latin typeface="Courier New" panose="02070309020205020404" pitchFamily="49" charset="0"/>
              </a:rPr>
              <a:t>map</a:t>
            </a:r>
            <a:r>
              <a:rPr lang="en-GB" sz="1600" dirty="0" err="1">
                <a:solidFill>
                  <a:srgbClr val="000000"/>
                </a:solidFill>
                <a:latin typeface="Courier New" panose="02070309020205020404" pitchFamily="49" charset="0"/>
              </a:rPr>
              <a:t>.put</a:t>
            </a:r>
            <a:r>
              <a:rPr lang="en-GB" sz="1600" dirty="0">
                <a:solidFill>
                  <a:srgbClr val="000000"/>
                </a:solidFill>
                <a:latin typeface="Courier New" panose="02070309020205020404" pitchFamily="49" charset="0"/>
              </a:rPr>
              <a:t>(1, </a:t>
            </a:r>
            <a:r>
              <a:rPr lang="en-GB" sz="1600" dirty="0">
                <a:solidFill>
                  <a:srgbClr val="2A00FF"/>
                </a:solidFill>
                <a:latin typeface="Courier New" panose="02070309020205020404" pitchFamily="49" charset="0"/>
              </a:rPr>
              <a:t>"Elliott"</a:t>
            </a:r>
            <a:r>
              <a:rPr lang="en-GB" sz="1600" dirty="0">
                <a:solidFill>
                  <a:srgbClr val="000000"/>
                </a:solidFill>
                <a:latin typeface="Courier New" panose="02070309020205020404" pitchFamily="49" charset="0"/>
              </a:rPr>
              <a:t>);</a:t>
            </a:r>
          </a:p>
          <a:p>
            <a:pPr marL="0" indent="0">
              <a:buNone/>
            </a:pPr>
            <a:r>
              <a:rPr lang="en-GB" sz="1600" dirty="0" err="1">
                <a:solidFill>
                  <a:srgbClr val="6A3E3E"/>
                </a:solidFill>
                <a:latin typeface="Courier New" panose="02070309020205020404" pitchFamily="49" charset="0"/>
              </a:rPr>
              <a:t>map</a:t>
            </a:r>
            <a:r>
              <a:rPr lang="en-GB" sz="1600" dirty="0" err="1">
                <a:solidFill>
                  <a:srgbClr val="000000"/>
                </a:solidFill>
                <a:latin typeface="Courier New" panose="02070309020205020404" pitchFamily="49" charset="0"/>
              </a:rPr>
              <a:t>.put</a:t>
            </a:r>
            <a:r>
              <a:rPr lang="en-GB" sz="1600" dirty="0">
                <a:solidFill>
                  <a:srgbClr val="000000"/>
                </a:solidFill>
                <a:latin typeface="Courier New" panose="02070309020205020404" pitchFamily="49" charset="0"/>
              </a:rPr>
              <a:t>(2, </a:t>
            </a:r>
            <a:r>
              <a:rPr lang="en-GB" sz="1600" dirty="0">
                <a:solidFill>
                  <a:srgbClr val="2A00FF"/>
                </a:solidFill>
                <a:latin typeface="Courier New" panose="02070309020205020404" pitchFamily="49" charset="0"/>
              </a:rPr>
              <a:t>"Gareth"</a:t>
            </a:r>
            <a:r>
              <a:rPr lang="en-GB" sz="1600" dirty="0">
                <a:solidFill>
                  <a:srgbClr val="000000"/>
                </a:solidFill>
                <a:latin typeface="Courier New" panose="02070309020205020404" pitchFamily="49" charset="0"/>
              </a:rPr>
              <a:t>);</a:t>
            </a:r>
          </a:p>
          <a:p>
            <a:pPr marL="0" indent="0">
              <a:buNone/>
            </a:pPr>
            <a:r>
              <a:rPr lang="en-GB" sz="1600" dirty="0" err="1">
                <a:solidFill>
                  <a:srgbClr val="6A3E3E"/>
                </a:solidFill>
                <a:latin typeface="Courier New" panose="02070309020205020404" pitchFamily="49" charset="0"/>
              </a:rPr>
              <a:t>map</a:t>
            </a:r>
            <a:r>
              <a:rPr lang="en-GB" sz="1600" dirty="0" err="1">
                <a:solidFill>
                  <a:srgbClr val="000000"/>
                </a:solidFill>
                <a:latin typeface="Courier New" panose="02070309020205020404" pitchFamily="49" charset="0"/>
              </a:rPr>
              <a:t>.put</a:t>
            </a:r>
            <a:r>
              <a:rPr lang="en-GB" sz="1600" dirty="0">
                <a:solidFill>
                  <a:srgbClr val="000000"/>
                </a:solidFill>
                <a:latin typeface="Courier New" panose="02070309020205020404" pitchFamily="49" charset="0"/>
              </a:rPr>
              <a:t>(12, </a:t>
            </a:r>
            <a:r>
              <a:rPr lang="en-GB" sz="1600" dirty="0">
                <a:solidFill>
                  <a:srgbClr val="2A00FF"/>
                </a:solidFill>
                <a:latin typeface="Courier New" panose="02070309020205020404" pitchFamily="49" charset="0"/>
              </a:rPr>
              <a:t>"Dev"</a:t>
            </a:r>
            <a:r>
              <a:rPr lang="en-GB" sz="1600" dirty="0">
                <a:solidFill>
                  <a:srgbClr val="000000"/>
                </a:solidFill>
                <a:latin typeface="Courier New" panose="02070309020205020404" pitchFamily="49" charset="0"/>
              </a:rPr>
              <a:t>);</a:t>
            </a:r>
          </a:p>
          <a:p>
            <a:pPr marL="0" indent="0">
              <a:buNone/>
            </a:pPr>
            <a:endParaRPr lang="en-GB" sz="1600" dirty="0">
              <a:latin typeface="Courier New" panose="02070309020205020404" pitchFamily="49" charset="0"/>
            </a:endParaRPr>
          </a:p>
          <a:p>
            <a:pPr marL="0" indent="0">
              <a:buNone/>
            </a:pPr>
            <a:r>
              <a:rPr lang="en-GB" sz="1600"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err="1">
                <a:solidFill>
                  <a:srgbClr val="6A3E3E"/>
                </a:solidFill>
                <a:latin typeface="Courier New" panose="02070309020205020404" pitchFamily="49" charset="0"/>
              </a:rPr>
              <a:t>map</a:t>
            </a:r>
            <a:r>
              <a:rPr lang="en-GB" sz="1600" b="1" i="1" dirty="0" err="1">
                <a:solidFill>
                  <a:srgbClr val="000000"/>
                </a:solidFill>
                <a:latin typeface="Courier New" panose="02070309020205020404" pitchFamily="49" charset="0"/>
              </a:rPr>
              <a:t>.get</a:t>
            </a:r>
            <a:r>
              <a:rPr lang="en-GB" sz="1600" b="1" i="1" dirty="0">
                <a:solidFill>
                  <a:srgbClr val="000000"/>
                </a:solidFill>
                <a:latin typeface="Courier New" panose="02070309020205020404" pitchFamily="49" charset="0"/>
              </a:rPr>
              <a:t>(1)); </a:t>
            </a:r>
            <a:r>
              <a:rPr lang="en-GB" sz="1600" b="1" i="1" dirty="0">
                <a:solidFill>
                  <a:srgbClr val="3F7F5F"/>
                </a:solidFill>
                <a:latin typeface="Courier New" panose="02070309020205020404" pitchFamily="49" charset="0"/>
              </a:rPr>
              <a:t>// </a:t>
            </a:r>
            <a:r>
              <a:rPr lang="en-GB" sz="1600" b="1" i="1" u="sng" dirty="0" err="1">
                <a:solidFill>
                  <a:srgbClr val="3F7F5F"/>
                </a:solidFill>
                <a:latin typeface="Courier New" panose="02070309020205020404" pitchFamily="49" charset="0"/>
              </a:rPr>
              <a:t>elliott</a:t>
            </a:r>
            <a:endParaRPr lang="en-GB" sz="1600" b="1" i="1" u="sng" dirty="0">
              <a:solidFill>
                <a:srgbClr val="3F7F5F"/>
              </a:solidFill>
              <a:latin typeface="Courier New" panose="02070309020205020404" pitchFamily="49" charset="0"/>
            </a:endParaRPr>
          </a:p>
          <a:p>
            <a:pPr marL="0" indent="0">
              <a:buNone/>
            </a:pPr>
            <a:r>
              <a:rPr lang="en-GB" sz="1600"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err="1">
                <a:solidFill>
                  <a:srgbClr val="6A3E3E"/>
                </a:solidFill>
                <a:latin typeface="Courier New" panose="02070309020205020404" pitchFamily="49" charset="0"/>
              </a:rPr>
              <a:t>map</a:t>
            </a:r>
            <a:r>
              <a:rPr lang="en-GB" sz="1600" b="1" i="1" dirty="0" err="1">
                <a:solidFill>
                  <a:srgbClr val="000000"/>
                </a:solidFill>
                <a:latin typeface="Courier New" panose="02070309020205020404" pitchFamily="49" charset="0"/>
              </a:rPr>
              <a:t>.get</a:t>
            </a:r>
            <a:r>
              <a:rPr lang="en-GB" sz="1600" b="1" i="1" dirty="0">
                <a:solidFill>
                  <a:srgbClr val="000000"/>
                </a:solidFill>
                <a:latin typeface="Courier New" panose="02070309020205020404" pitchFamily="49" charset="0"/>
              </a:rPr>
              <a:t>(11)); </a:t>
            </a:r>
            <a:r>
              <a:rPr lang="en-GB" sz="1600" b="1" i="1" dirty="0">
                <a:solidFill>
                  <a:srgbClr val="3F7F5F"/>
                </a:solidFill>
                <a:latin typeface="Courier New" panose="02070309020205020404" pitchFamily="49" charset="0"/>
              </a:rPr>
              <a:t>// null</a:t>
            </a:r>
          </a:p>
          <a:p>
            <a:pPr marL="0" indent="0">
              <a:buNone/>
            </a:pPr>
            <a:endParaRPr lang="en-GB" sz="1600" dirty="0">
              <a:latin typeface="Courier New" panose="02070309020205020404" pitchFamily="49" charset="0"/>
            </a:endParaRPr>
          </a:p>
          <a:p>
            <a:pPr marL="0" indent="0">
              <a:buNone/>
            </a:pPr>
            <a:r>
              <a:rPr lang="en-GB" sz="1600" dirty="0" err="1">
                <a:solidFill>
                  <a:srgbClr val="6A3E3E"/>
                </a:solidFill>
                <a:latin typeface="Courier New" panose="02070309020205020404" pitchFamily="49" charset="0"/>
              </a:rPr>
              <a:t>map</a:t>
            </a:r>
            <a:r>
              <a:rPr lang="en-GB" sz="1600" dirty="0" err="1">
                <a:solidFill>
                  <a:srgbClr val="000000"/>
                </a:solidFill>
                <a:latin typeface="Courier New" panose="02070309020205020404" pitchFamily="49" charset="0"/>
              </a:rPr>
              <a:t>.put</a:t>
            </a:r>
            <a:r>
              <a:rPr lang="en-GB" sz="1600" dirty="0">
                <a:solidFill>
                  <a:srgbClr val="000000"/>
                </a:solidFill>
                <a:latin typeface="Courier New" panose="02070309020205020404" pitchFamily="49" charset="0"/>
              </a:rPr>
              <a:t>(1, </a:t>
            </a:r>
            <a:r>
              <a:rPr lang="en-GB" sz="1600" dirty="0">
                <a:solidFill>
                  <a:srgbClr val="2A00FF"/>
                </a:solidFill>
                <a:latin typeface="Courier New" panose="02070309020205020404" pitchFamily="49" charset="0"/>
              </a:rPr>
              <a:t>"Jeff"</a:t>
            </a:r>
            <a:r>
              <a:rPr lang="en-GB" sz="1600" dirty="0">
                <a:solidFill>
                  <a:srgbClr val="000000"/>
                </a:solidFill>
                <a:latin typeface="Courier New" panose="02070309020205020404" pitchFamily="49" charset="0"/>
              </a:rPr>
              <a:t>);</a:t>
            </a:r>
          </a:p>
          <a:p>
            <a:pPr marL="0" indent="0">
              <a:buNone/>
            </a:pPr>
            <a:r>
              <a:rPr lang="en-GB" sz="1600"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err="1">
                <a:solidFill>
                  <a:srgbClr val="6A3E3E"/>
                </a:solidFill>
                <a:latin typeface="Courier New" panose="02070309020205020404" pitchFamily="49" charset="0"/>
              </a:rPr>
              <a:t>map</a:t>
            </a:r>
            <a:r>
              <a:rPr lang="en-GB" sz="1600" b="1" i="1" dirty="0" err="1">
                <a:solidFill>
                  <a:srgbClr val="000000"/>
                </a:solidFill>
                <a:latin typeface="Courier New" panose="02070309020205020404" pitchFamily="49" charset="0"/>
              </a:rPr>
              <a:t>.get</a:t>
            </a:r>
            <a:r>
              <a:rPr lang="en-GB" sz="1600" b="1" i="1" dirty="0">
                <a:solidFill>
                  <a:srgbClr val="000000"/>
                </a:solidFill>
                <a:latin typeface="Courier New" panose="02070309020205020404" pitchFamily="49" charset="0"/>
              </a:rPr>
              <a:t>(1));</a:t>
            </a:r>
            <a:r>
              <a:rPr lang="en-GB" sz="1600" b="1" i="1" dirty="0">
                <a:solidFill>
                  <a:srgbClr val="3F7F5F"/>
                </a:solidFill>
                <a:latin typeface="Courier New" panose="02070309020205020404" pitchFamily="49" charset="0"/>
              </a:rPr>
              <a:t>// </a:t>
            </a:r>
            <a:r>
              <a:rPr lang="en-GB" sz="1600" b="1" i="1" u="sng" dirty="0">
                <a:solidFill>
                  <a:srgbClr val="3F7F5F"/>
                </a:solidFill>
                <a:latin typeface="Courier New" panose="02070309020205020404" pitchFamily="49" charset="0"/>
              </a:rPr>
              <a:t>jeff</a:t>
            </a:r>
            <a:endParaRPr lang="en-GB" sz="1600" dirty="0"/>
          </a:p>
        </p:txBody>
      </p:sp>
      <p:sp>
        <p:nvSpPr>
          <p:cNvPr id="3" name="Title 2"/>
          <p:cNvSpPr>
            <a:spLocks noGrp="1"/>
          </p:cNvSpPr>
          <p:nvPr>
            <p:ph type="title"/>
          </p:nvPr>
        </p:nvSpPr>
        <p:spPr/>
        <p:txBody>
          <a:bodyPr>
            <a:normAutofit fontScale="90000"/>
          </a:bodyPr>
          <a:lstStyle/>
          <a:p>
            <a:r>
              <a:rPr lang="en-GB" dirty="0" err="1" smtClean="0"/>
              <a:t>Hashmaps</a:t>
            </a:r>
            <a:r>
              <a:rPr lang="en-GB" dirty="0" smtClean="0"/>
              <a:t> – Code example</a:t>
            </a:r>
            <a:endParaRPr lang="en-GB" dirty="0"/>
          </a:p>
        </p:txBody>
      </p:sp>
      <p:sp>
        <p:nvSpPr>
          <p:cNvPr id="4" name="Text Placeholder 1"/>
          <p:cNvSpPr txBox="1">
            <a:spLocks/>
          </p:cNvSpPr>
          <p:nvPr/>
        </p:nvSpPr>
        <p:spPr>
          <a:xfrm>
            <a:off x="6180083" y="1929600"/>
            <a:ext cx="5766083" cy="4546800"/>
          </a:xfrm>
          <a:prstGeom prst="rect">
            <a:avLst/>
          </a:prstGeom>
          <a:solidFill>
            <a:schemeClr val="bg2"/>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smtClean="0">
                <a:solidFill>
                  <a:srgbClr val="000000"/>
                </a:solidFill>
                <a:latin typeface="Courier New" panose="02070309020205020404" pitchFamily="49" charset="0"/>
              </a:rPr>
              <a:t>Iterator&lt;Entry&lt;</a:t>
            </a:r>
            <a:r>
              <a:rPr lang="en-GB" sz="1800" dirty="0" smtClean="0">
                <a:solidFill>
                  <a:srgbClr val="000000"/>
                </a:solidFill>
                <a:highlight>
                  <a:srgbClr val="D4D4D4"/>
                </a:highlight>
                <a:latin typeface="Courier New" panose="02070309020205020404" pitchFamily="49" charset="0"/>
              </a:rPr>
              <a:t>Integer</a:t>
            </a:r>
            <a:r>
              <a:rPr lang="en-GB" sz="1800" dirty="0">
                <a:solidFill>
                  <a:srgbClr val="000000"/>
                </a:solidFill>
                <a:highlight>
                  <a:srgbClr val="D4D4D4"/>
                </a:highlight>
                <a:latin typeface="Courier New" panose="02070309020205020404" pitchFamily="49" charset="0"/>
              </a:rPr>
              <a:t>, String&gt;&gt; </a:t>
            </a:r>
            <a:r>
              <a:rPr lang="en-GB" sz="1800" dirty="0">
                <a:solidFill>
                  <a:srgbClr val="6A3E3E"/>
                </a:solidFill>
                <a:highlight>
                  <a:srgbClr val="D4D4D4"/>
                </a:highlight>
                <a:latin typeface="Courier New" panose="02070309020205020404" pitchFamily="49" charset="0"/>
              </a:rPr>
              <a:t>it</a:t>
            </a:r>
            <a:r>
              <a:rPr lang="en-GB" sz="1800" dirty="0">
                <a:solidFill>
                  <a:srgbClr val="000000"/>
                </a:solidFill>
                <a:highlight>
                  <a:srgbClr val="D4D4D4"/>
                </a:highlight>
                <a:latin typeface="Courier New" panose="02070309020205020404" pitchFamily="49" charset="0"/>
              </a:rPr>
              <a:t> = </a:t>
            </a:r>
            <a:r>
              <a:rPr lang="en-GB" sz="1800" dirty="0" err="1">
                <a:solidFill>
                  <a:srgbClr val="6A3E3E"/>
                </a:solidFill>
                <a:highlight>
                  <a:srgbClr val="D4D4D4"/>
                </a:highlight>
                <a:latin typeface="Courier New" panose="02070309020205020404" pitchFamily="49" charset="0"/>
              </a:rPr>
              <a:t>map</a:t>
            </a:r>
            <a:r>
              <a:rPr lang="en-GB" sz="1800" dirty="0" err="1">
                <a:solidFill>
                  <a:srgbClr val="000000"/>
                </a:solidFill>
                <a:highlight>
                  <a:srgbClr val="D4D4D4"/>
                </a:highlight>
                <a:latin typeface="Courier New" panose="02070309020205020404" pitchFamily="49" charset="0"/>
              </a:rPr>
              <a:t>.entrySet</a:t>
            </a:r>
            <a:r>
              <a:rPr lang="en-GB" sz="1800" dirty="0">
                <a:solidFill>
                  <a:srgbClr val="000000"/>
                </a:solidFill>
                <a:highlight>
                  <a:srgbClr val="D4D4D4"/>
                </a:highlight>
                <a:latin typeface="Courier New" panose="02070309020205020404" pitchFamily="49" charset="0"/>
              </a:rPr>
              <a:t>().iterator();</a:t>
            </a:r>
          </a:p>
          <a:p>
            <a:pPr marL="0" indent="0">
              <a:buNone/>
            </a:pPr>
            <a:r>
              <a:rPr lang="en-GB" sz="1800" b="1" dirty="0">
                <a:solidFill>
                  <a:srgbClr val="7F0055"/>
                </a:solidFill>
                <a:latin typeface="Courier New" panose="02070309020205020404" pitchFamily="49" charset="0"/>
              </a:rPr>
              <a:t>while</a:t>
            </a:r>
            <a:r>
              <a:rPr lang="en-GB" sz="1800" b="1" dirty="0">
                <a:solidFill>
                  <a:srgbClr val="000000"/>
                </a:solidFill>
                <a:latin typeface="Courier New" panose="02070309020205020404" pitchFamily="49" charset="0"/>
              </a:rPr>
              <a:t> (</a:t>
            </a:r>
            <a:r>
              <a:rPr lang="en-GB" sz="1800" b="1" dirty="0" err="1">
                <a:solidFill>
                  <a:srgbClr val="6A3E3E"/>
                </a:solidFill>
                <a:latin typeface="Courier New" panose="02070309020205020404" pitchFamily="49" charset="0"/>
              </a:rPr>
              <a:t>it</a:t>
            </a:r>
            <a:r>
              <a:rPr lang="en-GB" sz="1800" b="1" dirty="0" err="1">
                <a:solidFill>
                  <a:srgbClr val="000000"/>
                </a:solidFill>
                <a:latin typeface="Courier New" panose="02070309020205020404" pitchFamily="49" charset="0"/>
              </a:rPr>
              <a:t>.hasNext</a:t>
            </a:r>
            <a:r>
              <a:rPr lang="en-GB" sz="1800" b="1" dirty="0">
                <a:solidFill>
                  <a:srgbClr val="000000"/>
                </a:solidFill>
                <a:latin typeface="Courier New" panose="02070309020205020404" pitchFamily="49" charset="0"/>
              </a:rPr>
              <a:t>()) {</a:t>
            </a:r>
          </a:p>
          <a:p>
            <a:pPr marL="0" indent="0">
              <a:buNone/>
            </a:pPr>
            <a:r>
              <a:rPr lang="en-GB" sz="1800" dirty="0">
                <a:solidFill>
                  <a:srgbClr val="000000"/>
                </a:solidFill>
                <a:latin typeface="Courier New" panose="02070309020205020404" pitchFamily="49" charset="0"/>
              </a:rPr>
              <a:t>Entry&lt;</a:t>
            </a:r>
            <a:r>
              <a:rPr lang="en-GB" sz="1800" dirty="0">
                <a:solidFill>
                  <a:srgbClr val="000000"/>
                </a:solidFill>
                <a:highlight>
                  <a:srgbClr val="D4D4D4"/>
                </a:highlight>
                <a:latin typeface="Courier New" panose="02070309020205020404" pitchFamily="49" charset="0"/>
              </a:rPr>
              <a:t>Integer, String&gt; </a:t>
            </a:r>
            <a:r>
              <a:rPr lang="en-GB" sz="1800" dirty="0">
                <a:solidFill>
                  <a:srgbClr val="6A3E3E"/>
                </a:solidFill>
                <a:highlight>
                  <a:srgbClr val="D4D4D4"/>
                </a:highlight>
                <a:latin typeface="Courier New" panose="02070309020205020404" pitchFamily="49" charset="0"/>
              </a:rPr>
              <a:t>entry</a:t>
            </a:r>
            <a:r>
              <a:rPr lang="en-GB" sz="1800" dirty="0">
                <a:solidFill>
                  <a:srgbClr val="000000"/>
                </a:solidFill>
                <a:highlight>
                  <a:srgbClr val="D4D4D4"/>
                </a:highlight>
                <a:latin typeface="Courier New" panose="02070309020205020404" pitchFamily="49" charset="0"/>
              </a:rPr>
              <a:t> = </a:t>
            </a:r>
            <a:r>
              <a:rPr lang="en-GB" sz="1800" dirty="0" err="1">
                <a:solidFill>
                  <a:srgbClr val="6A3E3E"/>
                </a:solidFill>
                <a:highlight>
                  <a:srgbClr val="D4D4D4"/>
                </a:highlight>
                <a:latin typeface="Courier New" panose="02070309020205020404" pitchFamily="49" charset="0"/>
              </a:rPr>
              <a:t>it</a:t>
            </a:r>
            <a:r>
              <a:rPr lang="en-GB" sz="1800" dirty="0" err="1">
                <a:solidFill>
                  <a:srgbClr val="000000"/>
                </a:solidFill>
                <a:highlight>
                  <a:srgbClr val="D4D4D4"/>
                </a:highlight>
                <a:latin typeface="Courier New" panose="02070309020205020404" pitchFamily="49" charset="0"/>
              </a:rPr>
              <a:t>.next</a:t>
            </a:r>
            <a:r>
              <a:rPr lang="en-GB" sz="1800" dirty="0">
                <a:solidFill>
                  <a:srgbClr val="000000"/>
                </a:solidFill>
                <a:highlight>
                  <a:srgbClr val="D4D4D4"/>
                </a:highlight>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p>
          <a:p>
            <a:pPr marL="0" indent="0">
              <a:buNone/>
            </a:pPr>
            <a:r>
              <a:rPr lang="en-GB" sz="1800" dirty="0">
                <a:solidFill>
                  <a:srgbClr val="2A00FF"/>
                </a:solidFill>
                <a:latin typeface="Courier New" panose="02070309020205020404" pitchFamily="49" charset="0"/>
              </a:rPr>
              <a:t>"Key: "</a:t>
            </a:r>
            <a:r>
              <a:rPr lang="en-GB" sz="1800" dirty="0">
                <a:solidFill>
                  <a:srgbClr val="000000"/>
                </a:solidFill>
                <a:latin typeface="Courier New" panose="02070309020205020404" pitchFamily="49" charset="0"/>
              </a:rPr>
              <a:t> + </a:t>
            </a:r>
            <a:r>
              <a:rPr lang="en-GB" sz="1800" dirty="0" err="1">
                <a:solidFill>
                  <a:srgbClr val="6A3E3E"/>
                </a:solidFill>
                <a:latin typeface="Courier New" panose="02070309020205020404" pitchFamily="49" charset="0"/>
              </a:rPr>
              <a:t>entry</a:t>
            </a:r>
            <a:r>
              <a:rPr lang="en-GB" sz="1800" dirty="0" err="1">
                <a:solidFill>
                  <a:srgbClr val="000000"/>
                </a:solidFill>
                <a:latin typeface="Courier New" panose="02070309020205020404" pitchFamily="49" charset="0"/>
              </a:rPr>
              <a:t>.getKey</a:t>
            </a:r>
            <a:r>
              <a:rPr lang="en-GB" sz="1800" dirty="0">
                <a:solidFill>
                  <a:srgbClr val="000000"/>
                </a:solidFill>
                <a:latin typeface="Courier New" panose="02070309020205020404" pitchFamily="49" charset="0"/>
              </a:rPr>
              <a:t>() + </a:t>
            </a:r>
            <a:r>
              <a:rPr lang="en-GB" sz="1800" dirty="0">
                <a:solidFill>
                  <a:srgbClr val="2A00FF"/>
                </a:solidFill>
                <a:latin typeface="Courier New" panose="02070309020205020404" pitchFamily="49" charset="0"/>
              </a:rPr>
              <a:t>" Value: "</a:t>
            </a:r>
            <a:r>
              <a:rPr lang="en-GB" sz="1800" dirty="0">
                <a:solidFill>
                  <a:srgbClr val="000000"/>
                </a:solidFill>
                <a:latin typeface="Courier New" panose="02070309020205020404" pitchFamily="49" charset="0"/>
              </a:rPr>
              <a:t> + </a:t>
            </a:r>
            <a:r>
              <a:rPr lang="en-GB" sz="1800" dirty="0" err="1">
                <a:solidFill>
                  <a:srgbClr val="6A3E3E"/>
                </a:solidFill>
                <a:latin typeface="Courier New" panose="02070309020205020404" pitchFamily="49" charset="0"/>
              </a:rPr>
              <a:t>entry</a:t>
            </a:r>
            <a:r>
              <a:rPr lang="en-GB" sz="1800" dirty="0" err="1">
                <a:solidFill>
                  <a:srgbClr val="000000"/>
                </a:solidFill>
                <a:latin typeface="Courier New" panose="02070309020205020404" pitchFamily="49" charset="0"/>
              </a:rPr>
              <a:t>.getValue</a:t>
            </a:r>
            <a:r>
              <a:rPr lang="en-GB" sz="1800" dirty="0">
                <a:solidFill>
                  <a:srgbClr val="000000"/>
                </a:solidFill>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a:t>
            </a:r>
            <a:endParaRPr lang="en-GB" sz="1800" dirty="0"/>
          </a:p>
        </p:txBody>
      </p:sp>
    </p:spTree>
    <p:extLst>
      <p:ext uri="{BB962C8B-B14F-4D97-AF65-F5344CB8AC3E}">
        <p14:creationId xmlns:p14="http://schemas.microsoft.com/office/powerpoint/2010/main" val="104757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671300" y="5421600"/>
            <a:ext cx="15255418" cy="5085435"/>
          </a:xfrm>
        </p:spPr>
        <p:txBody>
          <a:bodyPr/>
          <a:lstStyle/>
          <a:p>
            <a:endParaRPr lang="en-GB" dirty="0"/>
          </a:p>
        </p:txBody>
      </p:sp>
      <p:sp>
        <p:nvSpPr>
          <p:cNvPr id="3" name="Title 2"/>
          <p:cNvSpPr>
            <a:spLocks noGrp="1"/>
          </p:cNvSpPr>
          <p:nvPr>
            <p:ph type="title"/>
          </p:nvPr>
        </p:nvSpPr>
        <p:spPr/>
        <p:txBody>
          <a:bodyPr>
            <a:normAutofit fontScale="90000"/>
          </a:bodyPr>
          <a:lstStyle/>
          <a:p>
            <a:r>
              <a:rPr lang="en-GB" dirty="0" smtClean="0"/>
              <a:t>Big-O Notation</a:t>
            </a:r>
            <a:endParaRPr lang="en-GB" dirty="0"/>
          </a:p>
        </p:txBody>
      </p:sp>
      <p:pic>
        <p:nvPicPr>
          <p:cNvPr id="1026" name="Picture 2" descr="Image result for Big O N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4" y="1663200"/>
            <a:ext cx="8893175" cy="509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94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000" y="990000"/>
            <a:ext cx="9126000" cy="626400"/>
          </a:xfrm>
        </p:spPr>
        <p:txBody>
          <a:bodyPr>
            <a:normAutofit fontScale="90000"/>
          </a:bodyPr>
          <a:lstStyle/>
          <a:p>
            <a:r>
              <a:rPr lang="en-GB" dirty="0" smtClean="0"/>
              <a:t>Other Patterns</a:t>
            </a:r>
            <a:endParaRPr lang="en-GB" dirty="0"/>
          </a:p>
        </p:txBody>
      </p:sp>
      <p:sp>
        <p:nvSpPr>
          <p:cNvPr id="7" name="Text Placeholder 11"/>
          <p:cNvSpPr txBox="1">
            <a:spLocks/>
          </p:cNvSpPr>
          <p:nvPr/>
        </p:nvSpPr>
        <p:spPr>
          <a:xfrm>
            <a:off x="1826682"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smtClean="0">
                <a:solidFill>
                  <a:srgbClr val="0E3C58"/>
                </a:solidFill>
              </a:rPr>
              <a:t>Creational</a:t>
            </a:r>
            <a:endParaRPr lang="en-GB" sz="1800" dirty="0">
              <a:solidFill>
                <a:srgbClr val="0E3C58"/>
              </a:solidFill>
            </a:endParaRPr>
          </a:p>
        </p:txBody>
      </p:sp>
      <p:sp>
        <p:nvSpPr>
          <p:cNvPr id="8" name="Text Placeholder 12"/>
          <p:cNvSpPr txBox="1">
            <a:spLocks/>
          </p:cNvSpPr>
          <p:nvPr/>
        </p:nvSpPr>
        <p:spPr>
          <a:xfrm>
            <a:off x="1826682" y="2463318"/>
            <a:ext cx="255025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Factory Pattern</a:t>
            </a:r>
          </a:p>
          <a:p>
            <a:pPr marL="0" indent="0">
              <a:buClr>
                <a:srgbClr val="2E2D2C"/>
              </a:buClr>
              <a:buFont typeface="Arial" panose="020B0604020202020204" pitchFamily="34" charset="0"/>
              <a:buNone/>
            </a:pPr>
            <a:r>
              <a:rPr lang="en-GB" sz="1600" dirty="0" smtClean="0"/>
              <a:t>Abstract </a:t>
            </a:r>
            <a:r>
              <a:rPr lang="en-GB" sz="1600" dirty="0" smtClean="0"/>
              <a:t>Factory Pattern</a:t>
            </a:r>
          </a:p>
          <a:p>
            <a:pPr marL="0" indent="0">
              <a:buClr>
                <a:srgbClr val="2E2D2C"/>
              </a:buClr>
              <a:buFont typeface="Arial" panose="020B0604020202020204" pitchFamily="34" charset="0"/>
              <a:buNone/>
            </a:pPr>
            <a:r>
              <a:rPr lang="en-GB" sz="1600" dirty="0" smtClean="0"/>
              <a:t>Singleton Pattern</a:t>
            </a:r>
          </a:p>
          <a:p>
            <a:pPr marL="0" indent="0">
              <a:buClr>
                <a:srgbClr val="2E2D2C"/>
              </a:buClr>
              <a:buFont typeface="Arial" panose="020B0604020202020204" pitchFamily="34" charset="0"/>
              <a:buNone/>
            </a:pPr>
            <a:r>
              <a:rPr lang="en-GB" sz="1600" dirty="0" smtClean="0"/>
              <a:t>Builder Pattern</a:t>
            </a:r>
          </a:p>
          <a:p>
            <a:pPr marL="0" indent="0">
              <a:buClr>
                <a:srgbClr val="2E2D2C"/>
              </a:buClr>
              <a:buFont typeface="Arial" panose="020B0604020202020204" pitchFamily="34" charset="0"/>
              <a:buNone/>
            </a:pPr>
            <a:r>
              <a:rPr lang="en-GB" sz="1600" dirty="0" smtClean="0"/>
              <a:t>Prototype Pattern</a:t>
            </a:r>
            <a:endParaRPr lang="en-GB" sz="1600" dirty="0"/>
          </a:p>
        </p:txBody>
      </p:sp>
      <p:sp>
        <p:nvSpPr>
          <p:cNvPr id="9" name="Text Placeholder 13"/>
          <p:cNvSpPr txBox="1">
            <a:spLocks/>
          </p:cNvSpPr>
          <p:nvPr/>
        </p:nvSpPr>
        <p:spPr>
          <a:xfrm>
            <a:off x="4708850"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smtClean="0">
                <a:solidFill>
                  <a:srgbClr val="0E3C58"/>
                </a:solidFill>
              </a:rPr>
              <a:t>Structural</a:t>
            </a:r>
            <a:endParaRPr lang="en-GB" sz="1800" dirty="0">
              <a:solidFill>
                <a:srgbClr val="0E3C58"/>
              </a:solidFill>
            </a:endParaRPr>
          </a:p>
        </p:txBody>
      </p:sp>
      <p:sp>
        <p:nvSpPr>
          <p:cNvPr id="10" name="Text Placeholder 14"/>
          <p:cNvSpPr txBox="1">
            <a:spLocks/>
          </p:cNvSpPr>
          <p:nvPr/>
        </p:nvSpPr>
        <p:spPr>
          <a:xfrm>
            <a:off x="4708850" y="2463318"/>
            <a:ext cx="255025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Adapter Pattern </a:t>
            </a:r>
          </a:p>
          <a:p>
            <a:pPr marL="0" indent="0">
              <a:buClr>
                <a:srgbClr val="2E2D2C"/>
              </a:buClr>
              <a:buFont typeface="Arial" panose="020B0604020202020204" pitchFamily="34" charset="0"/>
              <a:buNone/>
            </a:pPr>
            <a:r>
              <a:rPr lang="en-GB" sz="1600" dirty="0" smtClean="0"/>
              <a:t>Bridge Pattern </a:t>
            </a:r>
          </a:p>
          <a:p>
            <a:pPr marL="0" indent="0">
              <a:buClr>
                <a:srgbClr val="2E2D2C"/>
              </a:buClr>
              <a:buFont typeface="Arial" panose="020B0604020202020204" pitchFamily="34" charset="0"/>
              <a:buNone/>
            </a:pPr>
            <a:r>
              <a:rPr lang="en-GB" sz="1600" dirty="0" smtClean="0"/>
              <a:t>Filter Pattern </a:t>
            </a:r>
          </a:p>
          <a:p>
            <a:pPr marL="0" indent="0">
              <a:buClr>
                <a:srgbClr val="2E2D2C"/>
              </a:buClr>
              <a:buFont typeface="Arial" panose="020B0604020202020204" pitchFamily="34" charset="0"/>
              <a:buNone/>
            </a:pPr>
            <a:r>
              <a:rPr lang="en-GB" sz="1600" dirty="0" smtClean="0"/>
              <a:t>Composite Pattern</a:t>
            </a:r>
          </a:p>
          <a:p>
            <a:pPr marL="0" indent="0">
              <a:buClr>
                <a:srgbClr val="2E2D2C"/>
              </a:buClr>
              <a:buFont typeface="Arial" panose="020B0604020202020204" pitchFamily="34" charset="0"/>
              <a:buNone/>
            </a:pPr>
            <a:r>
              <a:rPr lang="en-GB" sz="1600" dirty="0" smtClean="0"/>
              <a:t>Decorator Pattern</a:t>
            </a:r>
          </a:p>
          <a:p>
            <a:pPr marL="0" indent="0">
              <a:buClr>
                <a:srgbClr val="2E2D2C"/>
              </a:buClr>
              <a:buFont typeface="Arial" panose="020B0604020202020204" pitchFamily="34" charset="0"/>
              <a:buNone/>
            </a:pPr>
            <a:r>
              <a:rPr lang="en-GB" sz="1600" dirty="0" smtClean="0"/>
              <a:t>Flyweight Pattern </a:t>
            </a:r>
          </a:p>
          <a:p>
            <a:pPr marL="0" indent="0">
              <a:buClr>
                <a:srgbClr val="2E2D2C"/>
              </a:buClr>
              <a:buFont typeface="Arial" panose="020B0604020202020204" pitchFamily="34" charset="0"/>
              <a:buNone/>
            </a:pPr>
            <a:r>
              <a:rPr lang="en-GB" sz="1600" dirty="0" smtClean="0"/>
              <a:t>Proxy Pattern</a:t>
            </a:r>
            <a:endParaRPr lang="en-GB" sz="1600" dirty="0"/>
          </a:p>
        </p:txBody>
      </p:sp>
      <p:sp>
        <p:nvSpPr>
          <p:cNvPr id="11" name="Text Placeholder 15"/>
          <p:cNvSpPr txBox="1">
            <a:spLocks/>
          </p:cNvSpPr>
          <p:nvPr/>
        </p:nvSpPr>
        <p:spPr>
          <a:xfrm>
            <a:off x="7589919"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smtClean="0">
                <a:solidFill>
                  <a:srgbClr val="0E3C58"/>
                </a:solidFill>
              </a:rPr>
              <a:t>Behavioural</a:t>
            </a:r>
            <a:endParaRPr lang="en-GB" sz="1800" dirty="0">
              <a:solidFill>
                <a:srgbClr val="0E3C58"/>
              </a:solidFill>
            </a:endParaRPr>
          </a:p>
        </p:txBody>
      </p:sp>
      <p:sp>
        <p:nvSpPr>
          <p:cNvPr id="12" name="Text Placeholder 16"/>
          <p:cNvSpPr txBox="1">
            <a:spLocks/>
          </p:cNvSpPr>
          <p:nvPr/>
        </p:nvSpPr>
        <p:spPr>
          <a:xfrm>
            <a:off x="7589919" y="2463318"/>
            <a:ext cx="2550256" cy="3454528"/>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400" smtClean="0"/>
              <a:t>Chain of Responsibility Pattern </a:t>
            </a:r>
          </a:p>
          <a:p>
            <a:pPr marL="0" indent="0">
              <a:buClr>
                <a:srgbClr val="2E2D2C"/>
              </a:buClr>
              <a:buFont typeface="Arial" panose="020B0604020202020204" pitchFamily="34" charset="0"/>
              <a:buNone/>
            </a:pPr>
            <a:r>
              <a:rPr lang="en-GB" sz="1400" smtClean="0"/>
              <a:t>Interpreter Pattern </a:t>
            </a:r>
          </a:p>
          <a:p>
            <a:pPr marL="0" indent="0">
              <a:buClr>
                <a:srgbClr val="2E2D2C"/>
              </a:buClr>
              <a:buFont typeface="Arial" panose="020B0604020202020204" pitchFamily="34" charset="0"/>
              <a:buNone/>
            </a:pPr>
            <a:r>
              <a:rPr lang="en-GB" sz="1400" smtClean="0"/>
              <a:t>Iterator Pattern </a:t>
            </a:r>
          </a:p>
          <a:p>
            <a:pPr marL="0" indent="0">
              <a:buClr>
                <a:srgbClr val="2E2D2C"/>
              </a:buClr>
              <a:buFont typeface="Arial" panose="020B0604020202020204" pitchFamily="34" charset="0"/>
              <a:buNone/>
            </a:pPr>
            <a:r>
              <a:rPr lang="en-GB" sz="1400" smtClean="0"/>
              <a:t>Mediator Pattern </a:t>
            </a:r>
          </a:p>
          <a:p>
            <a:pPr marL="0" indent="0">
              <a:buClr>
                <a:srgbClr val="2E2D2C"/>
              </a:buClr>
              <a:buFont typeface="Arial" panose="020B0604020202020204" pitchFamily="34" charset="0"/>
              <a:buNone/>
            </a:pPr>
            <a:r>
              <a:rPr lang="en-GB" sz="1400" smtClean="0"/>
              <a:t>Memento Pattern </a:t>
            </a:r>
          </a:p>
          <a:p>
            <a:pPr marL="0" indent="0">
              <a:buClr>
                <a:srgbClr val="2E2D2C"/>
              </a:buClr>
              <a:buFont typeface="Arial" panose="020B0604020202020204" pitchFamily="34" charset="0"/>
              <a:buNone/>
            </a:pPr>
            <a:r>
              <a:rPr lang="en-GB" sz="1400" smtClean="0"/>
              <a:t>Observer Pattern</a:t>
            </a:r>
          </a:p>
          <a:p>
            <a:pPr marL="0" indent="0">
              <a:buClr>
                <a:srgbClr val="2E2D2C"/>
              </a:buClr>
              <a:buFont typeface="Arial" panose="020B0604020202020204" pitchFamily="34" charset="0"/>
              <a:buNone/>
            </a:pPr>
            <a:r>
              <a:rPr lang="en-GB" sz="1400" smtClean="0"/>
              <a:t>State Pattern </a:t>
            </a:r>
          </a:p>
          <a:p>
            <a:pPr marL="0" indent="0">
              <a:buClr>
                <a:srgbClr val="2E2D2C"/>
              </a:buClr>
              <a:buFont typeface="Arial" panose="020B0604020202020204" pitchFamily="34" charset="0"/>
              <a:buNone/>
            </a:pPr>
            <a:r>
              <a:rPr lang="en-GB" sz="1400" smtClean="0"/>
              <a:t>Null Object Pattern </a:t>
            </a:r>
          </a:p>
          <a:p>
            <a:pPr marL="0" indent="0">
              <a:buClr>
                <a:srgbClr val="2E2D2C"/>
              </a:buClr>
              <a:buFont typeface="Arial" panose="020B0604020202020204" pitchFamily="34" charset="0"/>
              <a:buNone/>
            </a:pPr>
            <a:r>
              <a:rPr lang="en-GB" sz="1400" smtClean="0"/>
              <a:t>Strategy Pattern </a:t>
            </a:r>
          </a:p>
          <a:p>
            <a:pPr marL="0" indent="0">
              <a:buClr>
                <a:srgbClr val="2E2D2C"/>
              </a:buClr>
              <a:buFont typeface="Arial" panose="020B0604020202020204" pitchFamily="34" charset="0"/>
              <a:buNone/>
            </a:pPr>
            <a:r>
              <a:rPr lang="en-GB" sz="1400" smtClean="0"/>
              <a:t>Template Pattern </a:t>
            </a:r>
          </a:p>
          <a:p>
            <a:pPr marL="0" indent="0">
              <a:buClr>
                <a:srgbClr val="2E2D2C"/>
              </a:buClr>
              <a:buFont typeface="Arial" panose="020B0604020202020204" pitchFamily="34" charset="0"/>
              <a:buNone/>
            </a:pPr>
            <a:r>
              <a:rPr lang="en-GB" sz="1400" smtClean="0"/>
              <a:t>Visitor Pattern</a:t>
            </a:r>
            <a:endParaRPr lang="en-GB" sz="1400" dirty="0"/>
          </a:p>
        </p:txBody>
      </p:sp>
    </p:spTree>
    <p:extLst>
      <p:ext uri="{BB962C8B-B14F-4D97-AF65-F5344CB8AC3E}">
        <p14:creationId xmlns:p14="http://schemas.microsoft.com/office/powerpoint/2010/main" val="1416386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An exception is something that occurs during the execution of a program that disrupts the normal flow of instructions.</a:t>
            </a:r>
          </a:p>
          <a:p>
            <a:endParaRPr lang="en-GB" dirty="0" smtClean="0"/>
          </a:p>
          <a:p>
            <a:r>
              <a:rPr lang="en-GB" dirty="0" smtClean="0"/>
              <a:t>Every system is going to have errors that occur at some point, Error handling is the way in which we prevent the system from terminating unexpectedly, aka </a:t>
            </a:r>
            <a:r>
              <a:rPr lang="en-GB" b="1" dirty="0" smtClean="0"/>
              <a:t>handling the errors</a:t>
            </a:r>
            <a:r>
              <a:rPr lang="en-GB" dirty="0" smtClean="0"/>
              <a:t> </a:t>
            </a:r>
            <a:r>
              <a:rPr lang="en-GB" b="1" dirty="0" smtClean="0"/>
              <a:t>in a desirable way.</a:t>
            </a:r>
            <a:endParaRPr lang="en-GB" dirty="0" smtClean="0"/>
          </a:p>
        </p:txBody>
      </p:sp>
      <p:sp>
        <p:nvSpPr>
          <p:cNvPr id="4" name="Content Placeholder 3"/>
          <p:cNvSpPr>
            <a:spLocks noGrp="1"/>
          </p:cNvSpPr>
          <p:nvPr>
            <p:ph sz="quarter" idx="16"/>
          </p:nvPr>
        </p:nvSpPr>
        <p:spPr/>
        <p:txBody>
          <a:bodyPr/>
          <a:lstStyle/>
          <a:p>
            <a:r>
              <a:rPr lang="en-GB" dirty="0" smtClean="0"/>
              <a:t>There are 2 different type of exceptions</a:t>
            </a:r>
          </a:p>
          <a:p>
            <a:r>
              <a:rPr lang="en-GB" b="1" dirty="0" smtClean="0"/>
              <a:t>Checked</a:t>
            </a:r>
            <a:r>
              <a:rPr lang="en-GB" dirty="0" smtClean="0"/>
              <a:t> – An exception that is noticed by the compiler</a:t>
            </a:r>
          </a:p>
          <a:p>
            <a:r>
              <a:rPr lang="en-GB" b="1" dirty="0" smtClean="0"/>
              <a:t>Unchecked </a:t>
            </a:r>
            <a:r>
              <a:rPr lang="en-GB" dirty="0" smtClean="0"/>
              <a:t>– An exception that </a:t>
            </a:r>
            <a:r>
              <a:rPr lang="en-GB" b="1" dirty="0" smtClean="0"/>
              <a:t>isn’t</a:t>
            </a:r>
            <a:r>
              <a:rPr lang="en-GB" dirty="0" smtClean="0"/>
              <a:t> noticed by the compiler.</a:t>
            </a:r>
            <a:endParaRPr lang="en-GB" b="1" dirty="0" smtClean="0"/>
          </a:p>
          <a:p>
            <a:endParaRPr lang="en-GB" dirty="0"/>
          </a:p>
        </p:txBody>
      </p:sp>
      <p:sp>
        <p:nvSpPr>
          <p:cNvPr id="3" name="Title 2"/>
          <p:cNvSpPr>
            <a:spLocks noGrp="1"/>
          </p:cNvSpPr>
          <p:nvPr>
            <p:ph type="title"/>
          </p:nvPr>
        </p:nvSpPr>
        <p:spPr/>
        <p:txBody>
          <a:bodyPr>
            <a:normAutofit fontScale="90000"/>
          </a:bodyPr>
          <a:lstStyle/>
          <a:p>
            <a:r>
              <a:rPr lang="en-GB" dirty="0" smtClean="0"/>
              <a:t>Exceptions</a:t>
            </a:r>
            <a:endParaRPr lang="en-GB" dirty="0"/>
          </a:p>
        </p:txBody>
      </p:sp>
    </p:spTree>
    <p:extLst>
      <p:ext uri="{BB962C8B-B14F-4D97-AF65-F5344CB8AC3E}">
        <p14:creationId xmlns:p14="http://schemas.microsoft.com/office/powerpoint/2010/main" val="3708985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11480" indent="-411480">
              <a:buFont typeface="Wingdings" pitchFamily="2" charset="2"/>
              <a:buChar char="§"/>
            </a:pPr>
            <a:r>
              <a:rPr lang="en-GB" sz="2000" dirty="0">
                <a:solidFill>
                  <a:schemeClr val="tx1"/>
                </a:solidFill>
              </a:rPr>
              <a:t>Compile time </a:t>
            </a:r>
          </a:p>
          <a:p>
            <a:pPr marL="411480" indent="-411480">
              <a:buFont typeface="Wingdings" pitchFamily="2" charset="2"/>
              <a:buChar char="§"/>
            </a:pPr>
            <a:r>
              <a:rPr lang="en-GB" sz="2000" dirty="0">
                <a:solidFill>
                  <a:schemeClr val="tx1"/>
                </a:solidFill>
              </a:rPr>
              <a:t>Where we can anticipate an exception ahead of time and plan for it</a:t>
            </a:r>
          </a:p>
          <a:p>
            <a:pPr marL="411480" indent="-411480">
              <a:buFont typeface="Wingdings" pitchFamily="2" charset="2"/>
              <a:buChar char="§"/>
            </a:pPr>
            <a:r>
              <a:rPr lang="en-GB" sz="2000" dirty="0" smtClean="0">
                <a:solidFill>
                  <a:schemeClr val="tx1"/>
                </a:solidFill>
              </a:rPr>
              <a:t>Exception </a:t>
            </a:r>
            <a:r>
              <a:rPr lang="en-GB" sz="2000" dirty="0">
                <a:solidFill>
                  <a:schemeClr val="tx1"/>
                </a:solidFill>
              </a:rPr>
              <a:t>is the parent class of all Checked Exceptions</a:t>
            </a:r>
          </a:p>
          <a:p>
            <a:pPr marL="411480" indent="-411480">
              <a:buFont typeface="Wingdings" pitchFamily="2" charset="2"/>
              <a:buChar char="§"/>
            </a:pPr>
            <a:endParaRPr lang="en-GB" sz="2000" dirty="0">
              <a:solidFill>
                <a:schemeClr val="tx1"/>
              </a:solidFill>
            </a:endParaRPr>
          </a:p>
          <a:p>
            <a:pPr>
              <a:buClr>
                <a:srgbClr val="0C3C8A"/>
              </a:buClr>
            </a:pPr>
            <a:endParaRPr lang="en-GB" sz="2000" dirty="0">
              <a:solidFill>
                <a:schemeClr val="tx1"/>
              </a:solidFill>
            </a:endParaRPr>
          </a:p>
        </p:txBody>
      </p:sp>
      <p:sp>
        <p:nvSpPr>
          <p:cNvPr id="4" name="Content Placeholder 3"/>
          <p:cNvSpPr>
            <a:spLocks noGrp="1"/>
          </p:cNvSpPr>
          <p:nvPr>
            <p:ph sz="quarter" idx="16"/>
          </p:nvPr>
        </p:nvSpPr>
        <p:spPr/>
        <p:txBody>
          <a:bodyPr/>
          <a:lstStyle/>
          <a:p>
            <a:pPr marL="411480" indent="-411480">
              <a:buFont typeface="Wingdings" pitchFamily="2" charset="2"/>
              <a:buChar char="§"/>
            </a:pPr>
            <a:r>
              <a:rPr lang="en-GB" sz="1800" dirty="0" err="1" smtClean="0">
                <a:solidFill>
                  <a:schemeClr val="tx1"/>
                </a:solidFill>
              </a:rPr>
              <a:t>FileNotFoundException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SocketException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UnsupportedDataTypeException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ClassNotFoundException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NoSuchMethodException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NoSuchFieldException</a:t>
            </a:r>
            <a:endParaRPr lang="en-GB" sz="1800"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Checked Exceptions</a:t>
            </a:r>
            <a:endParaRPr lang="en-GB" dirty="0"/>
          </a:p>
        </p:txBody>
      </p:sp>
    </p:spTree>
    <p:extLst>
      <p:ext uri="{BB962C8B-B14F-4D97-AF65-F5344CB8AC3E}">
        <p14:creationId xmlns:p14="http://schemas.microsoft.com/office/powerpoint/2010/main" val="1742173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Runtime issues (When the code is being ran)</a:t>
            </a:r>
          </a:p>
          <a:p>
            <a:r>
              <a:rPr lang="en-GB" dirty="0" smtClean="0"/>
              <a:t>Caused by bad programming</a:t>
            </a:r>
          </a:p>
          <a:p>
            <a:r>
              <a:rPr lang="en-GB" dirty="0" smtClean="0"/>
              <a:t>E.g. trying to address an array at a point that is larger than the arrays size</a:t>
            </a:r>
          </a:p>
          <a:p>
            <a:r>
              <a:rPr lang="en-GB" dirty="0" err="1" smtClean="0"/>
              <a:t>RuntimeException</a:t>
            </a:r>
            <a:r>
              <a:rPr lang="en-GB" dirty="0" smtClean="0"/>
              <a:t> is the parent class of all unchecked exceptions.</a:t>
            </a:r>
          </a:p>
          <a:p>
            <a:r>
              <a:rPr lang="en-GB" dirty="0" smtClean="0"/>
              <a:t>If we are throwing a </a:t>
            </a:r>
            <a:r>
              <a:rPr lang="en-GB" dirty="0" err="1" smtClean="0"/>
              <a:t>RuntimeException</a:t>
            </a:r>
            <a:r>
              <a:rPr lang="en-GB" dirty="0" smtClean="0"/>
              <a:t> (or any subclass of it) in a method, it’s not required to specify them in the signatures throw clause.</a:t>
            </a:r>
          </a:p>
        </p:txBody>
      </p:sp>
      <p:sp>
        <p:nvSpPr>
          <p:cNvPr id="4" name="Content Placeholder 3"/>
          <p:cNvSpPr>
            <a:spLocks noGrp="1"/>
          </p:cNvSpPr>
          <p:nvPr>
            <p:ph sz="quarter" idx="16"/>
          </p:nvPr>
        </p:nvSpPr>
        <p:spPr/>
        <p:txBody>
          <a:bodyPr/>
          <a:lstStyle/>
          <a:p>
            <a:r>
              <a:rPr lang="en-GB" dirty="0" err="1" smtClean="0"/>
              <a:t>ArrayIndexOutOfBoundsException</a:t>
            </a:r>
            <a:endParaRPr lang="en-GB" dirty="0" smtClean="0"/>
          </a:p>
          <a:p>
            <a:r>
              <a:rPr lang="en-GB" dirty="0" err="1" smtClean="0"/>
              <a:t>ClassCastException</a:t>
            </a:r>
            <a:endParaRPr lang="en-GB" dirty="0" smtClean="0"/>
          </a:p>
          <a:p>
            <a:r>
              <a:rPr lang="en-GB" dirty="0" err="1" smtClean="0"/>
              <a:t>NullPointerException</a:t>
            </a:r>
            <a:endParaRPr lang="en-GB" dirty="0" smtClean="0"/>
          </a:p>
          <a:p>
            <a:r>
              <a:rPr lang="en-GB" dirty="0" err="1" smtClean="0"/>
              <a:t>NumberFormatException</a:t>
            </a:r>
            <a:endParaRPr lang="en-GB" dirty="0" smtClean="0"/>
          </a:p>
          <a:p>
            <a:r>
              <a:rPr lang="en-GB" dirty="0" err="1" smtClean="0"/>
              <a:t>IllegalArgumentException</a:t>
            </a:r>
            <a:endParaRPr lang="en-GB" dirty="0"/>
          </a:p>
        </p:txBody>
      </p:sp>
      <p:sp>
        <p:nvSpPr>
          <p:cNvPr id="3" name="Title 2"/>
          <p:cNvSpPr>
            <a:spLocks noGrp="1"/>
          </p:cNvSpPr>
          <p:nvPr>
            <p:ph type="title"/>
          </p:nvPr>
        </p:nvSpPr>
        <p:spPr/>
        <p:txBody>
          <a:bodyPr>
            <a:normAutofit fontScale="90000"/>
          </a:bodyPr>
          <a:lstStyle/>
          <a:p>
            <a:r>
              <a:rPr lang="en-GB" dirty="0" err="1" smtClean="0"/>
              <a:t>UnChecked</a:t>
            </a:r>
            <a:r>
              <a:rPr lang="en-GB" dirty="0" smtClean="0"/>
              <a:t> Exceptions</a:t>
            </a:r>
            <a:endParaRPr lang="en-GB" dirty="0"/>
          </a:p>
        </p:txBody>
      </p:sp>
    </p:spTree>
    <p:extLst>
      <p:ext uri="{BB962C8B-B14F-4D97-AF65-F5344CB8AC3E}">
        <p14:creationId xmlns:p14="http://schemas.microsoft.com/office/powerpoint/2010/main" val="1644227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23210</TotalTime>
  <Words>6098</Words>
  <Application>Microsoft Office PowerPoint</Application>
  <PresentationFormat>Widescreen</PresentationFormat>
  <Paragraphs>970</Paragraphs>
  <Slides>58</Slides>
  <Notes>53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Calibri</vt:lpstr>
      <vt:lpstr>Consolas</vt:lpstr>
      <vt:lpstr>Courier New</vt:lpstr>
      <vt:lpstr>Lucida Console</vt:lpstr>
      <vt:lpstr>Lucida Sans</vt:lpstr>
      <vt:lpstr>MS Mincho</vt:lpstr>
      <vt:lpstr>Segoe UI</vt:lpstr>
      <vt:lpstr>Segoe UI Light</vt:lpstr>
      <vt:lpstr>Wingdings</vt:lpstr>
      <vt:lpstr>PPM Courseware Slides</vt:lpstr>
      <vt:lpstr>Java SE Additional</vt:lpstr>
      <vt:lpstr>Design Patterns</vt:lpstr>
      <vt:lpstr>Builder Pattern</vt:lpstr>
      <vt:lpstr>Builder Pattern - Example</vt:lpstr>
      <vt:lpstr>Builder Pattern - Example</vt:lpstr>
      <vt:lpstr>Other Patterns</vt:lpstr>
      <vt:lpstr>Exceptions</vt:lpstr>
      <vt:lpstr>Checked Exceptions</vt:lpstr>
      <vt:lpstr>UnChecked Exceptions</vt:lpstr>
      <vt:lpstr>Errors</vt:lpstr>
      <vt:lpstr>Exception Hierarchy</vt:lpstr>
      <vt:lpstr>Common Exceptions</vt:lpstr>
      <vt:lpstr>Common Exceptions 2</vt:lpstr>
      <vt:lpstr>Handling Exceptions</vt:lpstr>
      <vt:lpstr>Handling Exceptions - Example</vt:lpstr>
      <vt:lpstr>Handling Exceptions– Further Example</vt:lpstr>
      <vt:lpstr>The Throws Clause </vt:lpstr>
      <vt:lpstr>Working with errors</vt:lpstr>
      <vt:lpstr>Working with errors</vt:lpstr>
      <vt:lpstr>Exceptions &amp; Inheritance - Rules</vt:lpstr>
      <vt:lpstr>SOLID</vt:lpstr>
      <vt:lpstr>S – Single Responsibility Principle</vt:lpstr>
      <vt:lpstr>O – Open/Closed Principle</vt:lpstr>
      <vt:lpstr>L – Liskovs Substitution Principle</vt:lpstr>
      <vt:lpstr>I – Interface Segregation Principle</vt:lpstr>
      <vt:lpstr>D – Dependency Inversion Principle</vt:lpstr>
      <vt:lpstr>Testing</vt:lpstr>
      <vt:lpstr>Unit Testing</vt:lpstr>
      <vt:lpstr>JUnit Test Methods</vt:lpstr>
      <vt:lpstr>JUnit</vt:lpstr>
      <vt:lpstr>java.IO</vt:lpstr>
      <vt:lpstr>The two main categories of data streams</vt:lpstr>
      <vt:lpstr>Byte Stream - Example</vt:lpstr>
      <vt:lpstr>Buffered Reader - Example</vt:lpstr>
      <vt:lpstr>JDBC</vt:lpstr>
      <vt:lpstr>Opening a connection</vt:lpstr>
      <vt:lpstr>C - Create</vt:lpstr>
      <vt:lpstr>R - Read</vt:lpstr>
      <vt:lpstr>U - Update</vt:lpstr>
      <vt:lpstr>D - Delete</vt:lpstr>
      <vt:lpstr>Closing the connection</vt:lpstr>
      <vt:lpstr>Logging</vt:lpstr>
      <vt:lpstr>Logging - Handlers</vt:lpstr>
      <vt:lpstr>Logging - Formatters</vt:lpstr>
      <vt:lpstr>Logging - Example</vt:lpstr>
      <vt:lpstr>Swing</vt:lpstr>
      <vt:lpstr>Swing Application GUI</vt:lpstr>
      <vt:lpstr>PrepareGUI()</vt:lpstr>
      <vt:lpstr>ShowEvent()</vt:lpstr>
      <vt:lpstr>ShowEvent()</vt:lpstr>
      <vt:lpstr>ButtonClickListener</vt:lpstr>
      <vt:lpstr>Running the Program</vt:lpstr>
      <vt:lpstr>Enums</vt:lpstr>
      <vt:lpstr>Generics</vt:lpstr>
      <vt:lpstr>HashMaps/Hashset</vt:lpstr>
      <vt:lpstr>Hashmaps – How do they work?</vt:lpstr>
      <vt:lpstr>Hashmaps – Code example</vt:lpstr>
      <vt:lpstr>Big-O Notation</vt:lpstr>
    </vt:vector>
  </TitlesOfParts>
  <Company>QA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Womack, Elliot</dc:creator>
  <cp:lastModifiedBy>Admin</cp:lastModifiedBy>
  <cp:revision>95</cp:revision>
  <dcterms:created xsi:type="dcterms:W3CDTF">2016-12-01T13:47:00Z</dcterms:created>
  <dcterms:modified xsi:type="dcterms:W3CDTF">2018-04-05T13:20:06Z</dcterms:modified>
</cp:coreProperties>
</file>