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105"/>
  </p:notesMasterIdLst>
  <p:handoutMasterIdLst>
    <p:handoutMasterId r:id="rId106"/>
  </p:handoutMasterIdLst>
  <p:sldIdLst>
    <p:sldId id="256" r:id="rId2"/>
    <p:sldId id="265" r:id="rId3"/>
    <p:sldId id="266" r:id="rId4"/>
    <p:sldId id="267" r:id="rId5"/>
    <p:sldId id="347" r:id="rId6"/>
    <p:sldId id="268" r:id="rId7"/>
    <p:sldId id="269" r:id="rId8"/>
    <p:sldId id="270" r:id="rId9"/>
    <p:sldId id="271"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377"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78" r:id="rId44"/>
    <p:sldId id="305" r:id="rId45"/>
    <p:sldId id="382" r:id="rId46"/>
    <p:sldId id="306" r:id="rId47"/>
    <p:sldId id="307" r:id="rId48"/>
    <p:sldId id="308" r:id="rId49"/>
    <p:sldId id="309" r:id="rId50"/>
    <p:sldId id="310" r:id="rId51"/>
    <p:sldId id="311" r:id="rId52"/>
    <p:sldId id="312" r:id="rId53"/>
    <p:sldId id="313" r:id="rId54"/>
    <p:sldId id="315" r:id="rId55"/>
    <p:sldId id="316" r:id="rId56"/>
    <p:sldId id="317" r:id="rId57"/>
    <p:sldId id="318" r:id="rId58"/>
    <p:sldId id="319" r:id="rId59"/>
    <p:sldId id="320" r:id="rId60"/>
    <p:sldId id="321" r:id="rId61"/>
    <p:sldId id="322" r:id="rId62"/>
    <p:sldId id="324" r:id="rId63"/>
    <p:sldId id="325" r:id="rId64"/>
    <p:sldId id="326" r:id="rId65"/>
    <p:sldId id="327" r:id="rId66"/>
    <p:sldId id="328" r:id="rId67"/>
    <p:sldId id="329" r:id="rId68"/>
    <p:sldId id="331" r:id="rId69"/>
    <p:sldId id="334" r:id="rId70"/>
    <p:sldId id="368" r:id="rId71"/>
    <p:sldId id="369" r:id="rId72"/>
    <p:sldId id="336" r:id="rId73"/>
    <p:sldId id="338" r:id="rId74"/>
    <p:sldId id="342" r:id="rId75"/>
    <p:sldId id="343" r:id="rId76"/>
    <p:sldId id="344" r:id="rId77"/>
    <p:sldId id="345" r:id="rId78"/>
    <p:sldId id="346" r:id="rId79"/>
    <p:sldId id="379" r:id="rId80"/>
    <p:sldId id="380" r:id="rId81"/>
    <p:sldId id="381" r:id="rId82"/>
    <p:sldId id="363" r:id="rId83"/>
    <p:sldId id="364" r:id="rId84"/>
    <p:sldId id="365" r:id="rId85"/>
    <p:sldId id="367" r:id="rId86"/>
    <p:sldId id="348" r:id="rId87"/>
    <p:sldId id="349" r:id="rId88"/>
    <p:sldId id="351" r:id="rId89"/>
    <p:sldId id="353" r:id="rId90"/>
    <p:sldId id="354" r:id="rId91"/>
    <p:sldId id="356" r:id="rId92"/>
    <p:sldId id="372" r:id="rId93"/>
    <p:sldId id="373" r:id="rId94"/>
    <p:sldId id="357" r:id="rId95"/>
    <p:sldId id="358" r:id="rId96"/>
    <p:sldId id="359" r:id="rId97"/>
    <p:sldId id="360" r:id="rId98"/>
    <p:sldId id="361" r:id="rId99"/>
    <p:sldId id="362" r:id="rId100"/>
    <p:sldId id="374" r:id="rId101"/>
    <p:sldId id="375" r:id="rId102"/>
    <p:sldId id="376" r:id="rId103"/>
    <p:sldId id="264" r:id="rId104"/>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06" autoAdjust="0"/>
    <p:restoredTop sz="56204" autoAdjust="0"/>
  </p:normalViewPr>
  <p:slideViewPr>
    <p:cSldViewPr snapToGrid="0">
      <p:cViewPr varScale="1">
        <p:scale>
          <a:sx n="41" d="100"/>
          <a:sy n="41" d="100"/>
        </p:scale>
        <p:origin x="1668" y="48"/>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smtClean="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toddmotto.com/deprecating-the-switch-statement-for-object-literals/"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Comparison_of_JavaScript_frameworks"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www.npmjs.com/" TargetMode="External"/><Relationship Id="rId4" Type="http://schemas.openxmlformats.org/officeDocument/2006/relationships/hyperlink" Target="https://en.wikipedia.org/wiki/List_of_JavaScript_libraries"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18</a:t>
            </a:fld>
            <a:endParaRPr dirty="0"/>
          </a:p>
        </p:txBody>
      </p:sp>
    </p:spTree>
    <p:extLst>
      <p:ext uri="{BB962C8B-B14F-4D97-AF65-F5344CB8AC3E}">
        <p14:creationId xmlns:p14="http://schemas.microsoft.com/office/powerpoint/2010/main" val="3119038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19</a:t>
            </a:fld>
            <a:endParaRPr dirty="0"/>
          </a:p>
        </p:txBody>
      </p:sp>
    </p:spTree>
    <p:extLst>
      <p:ext uri="{BB962C8B-B14F-4D97-AF65-F5344CB8AC3E}">
        <p14:creationId xmlns:p14="http://schemas.microsoft.com/office/powerpoint/2010/main" val="3011049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This is good as it</a:t>
            </a:r>
            <a:r>
              <a:rPr lang="en-GB" baseline="0" dirty="0" smtClean="0"/>
              <a:t> makes coding quicker to write but makes them buggier</a:t>
            </a:r>
          </a:p>
          <a:p>
            <a:r>
              <a:rPr lang="en-GB" baseline="0" dirty="0" err="1" smtClean="0"/>
              <a:t>JSLint</a:t>
            </a:r>
            <a:r>
              <a:rPr lang="en-GB" baseline="0" dirty="0" smtClean="0"/>
              <a:t> is a tool that helps identify stuff like this, covered later.</a:t>
            </a:r>
          </a:p>
          <a:p>
            <a:r>
              <a:rPr lang="en-GB" dirty="0" smtClean="0"/>
              <a:t>A way to prevent implied </a:t>
            </a:r>
            <a:r>
              <a:rPr lang="en-GB" dirty="0" err="1" smtClean="0"/>
              <a:t>globals</a:t>
            </a:r>
            <a:r>
              <a:rPr lang="en-GB" dirty="0" smtClean="0"/>
              <a:t> is using Objects, as they</a:t>
            </a:r>
            <a:r>
              <a:rPr lang="en-GB" baseline="0" dirty="0" smtClean="0"/>
              <a:t> have their own namespace. It’s almost like creating a package for your own variables. So when you’re using other scripts you don’t clash in namespace.</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20</a:t>
            </a:fld>
            <a:endParaRPr dirty="0"/>
          </a:p>
        </p:txBody>
      </p:sp>
    </p:spTree>
    <p:extLst>
      <p:ext uri="{BB962C8B-B14F-4D97-AF65-F5344CB8AC3E}">
        <p14:creationId xmlns:p14="http://schemas.microsoft.com/office/powerpoint/2010/main" val="1939669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Error, undefined, undefined,</a:t>
            </a:r>
            <a:r>
              <a:rPr lang="en-GB" baseline="0" dirty="0" smtClean="0"/>
              <a:t> 10/25 (if function is called), 10</a:t>
            </a:r>
          </a:p>
          <a:p>
            <a:r>
              <a:rPr lang="en-GB" baseline="0" dirty="0" smtClean="0"/>
              <a:t>The second </a:t>
            </a:r>
            <a:r>
              <a:rPr lang="en-GB" baseline="0" dirty="0" err="1" smtClean="0"/>
              <a:t>myVariable</a:t>
            </a:r>
            <a:r>
              <a:rPr lang="en-GB" baseline="0" dirty="0" smtClean="0"/>
              <a:t> declaration is declared in “function scope” so the </a:t>
            </a:r>
            <a:r>
              <a:rPr lang="en-GB" baseline="0" dirty="0" err="1" smtClean="0"/>
              <a:t>myVariable</a:t>
            </a:r>
            <a:r>
              <a:rPr lang="en-GB" baseline="0" dirty="0" smtClean="0"/>
              <a:t> = 25 will select that one to assign 25 to, over the global one, then when we print out it’ll prefer the global one.</a:t>
            </a:r>
          </a:p>
          <a:p>
            <a:endParaRPr lang="en-GB" dirty="0" smtClean="0"/>
          </a:p>
          <a:p>
            <a:r>
              <a:rPr lang="en-GB" dirty="0" smtClean="0"/>
              <a:t>Hoisting is </a:t>
            </a:r>
            <a:r>
              <a:rPr lang="en-GB" dirty="0" err="1" smtClean="0"/>
              <a:t>js</a:t>
            </a:r>
            <a:r>
              <a:rPr lang="en-GB" dirty="0" smtClean="0"/>
              <a:t> default behaviour of moving all declarations to the top of the current scope.</a:t>
            </a:r>
          </a:p>
          <a:p>
            <a:endParaRPr lang="en-GB" dirty="0" smtClean="0"/>
          </a:p>
          <a:p>
            <a:r>
              <a:rPr lang="en-GB" dirty="0" smtClean="0"/>
              <a:t>"A </a:t>
            </a:r>
            <a:r>
              <a:rPr lang="en-GB" dirty="0" err="1" smtClean="0"/>
              <a:t>var</a:t>
            </a:r>
            <a:r>
              <a:rPr lang="en-GB" dirty="0" smtClean="0"/>
              <a:t> statement declares variables that are scoped to the running execution contexts </a:t>
            </a:r>
            <a:r>
              <a:rPr lang="en-GB" dirty="0" err="1" smtClean="0"/>
              <a:t>VariableEnvironment</a:t>
            </a:r>
            <a:r>
              <a:rPr lang="en-GB" dirty="0" smtClean="0"/>
              <a:t>. </a:t>
            </a:r>
            <a:r>
              <a:rPr lang="en-GB" dirty="0" err="1" smtClean="0"/>
              <a:t>var</a:t>
            </a:r>
            <a:r>
              <a:rPr lang="en-GB" dirty="0" smtClean="0"/>
              <a:t> variables are created when their containing lexical environment is instantiated and are initialized to undefined when created."</a:t>
            </a:r>
          </a:p>
          <a:p>
            <a:endParaRPr lang="en-GB" dirty="0" smtClean="0"/>
          </a:p>
          <a:p>
            <a:r>
              <a:rPr lang="en-GB" dirty="0" smtClean="0"/>
              <a:t>"variables are created when their environment is instantiated"</a:t>
            </a:r>
          </a:p>
          <a:p>
            <a:r>
              <a:rPr lang="en-GB" dirty="0" smtClean="0"/>
              <a:t>this is the hoisting bit.</a:t>
            </a:r>
          </a:p>
          <a:p>
            <a:r>
              <a:rPr lang="en-GB" dirty="0" smtClean="0"/>
              <a:t>its like it scans through the code for variable declarations, creates them as undefined, and then will execute code normally.</a:t>
            </a:r>
          </a:p>
          <a:p>
            <a:endParaRPr lang="en-GB" dirty="0" smtClean="0"/>
          </a:p>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Best practice is to declare all your variables at the top of your scope, not always initialization but at least declaration to avoid confusion</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21</a:t>
            </a:fld>
            <a:endParaRPr dirty="0"/>
          </a:p>
        </p:txBody>
      </p:sp>
    </p:spTree>
    <p:extLst>
      <p:ext uri="{BB962C8B-B14F-4D97-AF65-F5344CB8AC3E}">
        <p14:creationId xmlns:p14="http://schemas.microsoft.com/office/powerpoint/2010/main" val="2789589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Hoisting works with methods too, in the expression</a:t>
            </a:r>
            <a:r>
              <a:rPr lang="en-GB" baseline="0" dirty="0" smtClean="0"/>
              <a:t> example if we try to call the method before it’s initialized, we’ll get undefined, in the first example it doesn’t matter when we call it.</a:t>
            </a:r>
          </a:p>
          <a:p>
            <a:r>
              <a:rPr lang="en-GB" baseline="0" dirty="0" smtClean="0"/>
              <a:t>In the second example we can also re-assign what expression is, </a:t>
            </a:r>
            <a:r>
              <a:rPr lang="en-GB" baseline="0" dirty="0" err="1" smtClean="0"/>
              <a:t>incase</a:t>
            </a:r>
            <a:r>
              <a:rPr lang="en-GB" baseline="0" dirty="0" smtClean="0"/>
              <a:t> we don’t need the method anymore or want it to be another method.</a:t>
            </a:r>
          </a:p>
          <a:p>
            <a:r>
              <a:rPr lang="en-GB" baseline="0" dirty="0" smtClean="0"/>
              <a:t>In the second example the function could call itself without anything else being able to call it directly, which is handy.</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22</a:t>
            </a:fld>
            <a:endParaRPr dirty="0"/>
          </a:p>
        </p:txBody>
      </p:sp>
    </p:spTree>
    <p:extLst>
      <p:ext uri="{BB962C8B-B14F-4D97-AF65-F5344CB8AC3E}">
        <p14:creationId xmlns:p14="http://schemas.microsoft.com/office/powerpoint/2010/main" val="1338031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err="1" smtClean="0"/>
              <a:t>Everytime</a:t>
            </a:r>
            <a:r>
              <a:rPr lang="en-GB" baseline="0" dirty="0" smtClean="0"/>
              <a:t> you create a new scope, follow the same pattern.</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23</a:t>
            </a:fld>
            <a:endParaRPr dirty="0"/>
          </a:p>
        </p:txBody>
      </p:sp>
    </p:spTree>
    <p:extLst>
      <p:ext uri="{BB962C8B-B14F-4D97-AF65-F5344CB8AC3E}">
        <p14:creationId xmlns:p14="http://schemas.microsoft.com/office/powerpoint/2010/main" val="1127927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Object</a:t>
            </a:r>
            <a:r>
              <a:rPr lang="en-GB" baseline="0" dirty="0" smtClean="0"/>
              <a:t> literals are best practice and more readable than the object constructor.</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25</a:t>
            </a:fld>
            <a:endParaRPr dirty="0"/>
          </a:p>
        </p:txBody>
      </p:sp>
    </p:spTree>
    <p:extLst>
      <p:ext uri="{BB962C8B-B14F-4D97-AF65-F5344CB8AC3E}">
        <p14:creationId xmlns:p14="http://schemas.microsoft.com/office/powerpoint/2010/main" val="1949075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If you ever</a:t>
            </a:r>
            <a:r>
              <a:rPr lang="en-GB" baseline="0" dirty="0" smtClean="0"/>
              <a:t> find yourself passing a lot of data to a function via parameters, put them in an object!</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27</a:t>
            </a:fld>
            <a:endParaRPr dirty="0"/>
          </a:p>
        </p:txBody>
      </p:sp>
    </p:spTree>
    <p:extLst>
      <p:ext uri="{BB962C8B-B14F-4D97-AF65-F5344CB8AC3E}">
        <p14:creationId xmlns:p14="http://schemas.microsoft.com/office/powerpoint/2010/main" val="3727801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28</a:t>
            </a:fld>
            <a:endParaRPr dirty="0"/>
          </a:p>
        </p:txBody>
      </p:sp>
    </p:spTree>
    <p:extLst>
      <p:ext uri="{BB962C8B-B14F-4D97-AF65-F5344CB8AC3E}">
        <p14:creationId xmlns:p14="http://schemas.microsoft.com/office/powerpoint/2010/main" val="3371539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They</a:t>
            </a:r>
            <a:r>
              <a:rPr lang="en-GB" baseline="0" dirty="0" smtClean="0"/>
              <a:t> are by no means identical, but in terms of data structure they are very similar and behave very similarly.</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30</a:t>
            </a:fld>
            <a:endParaRPr dirty="0"/>
          </a:p>
        </p:txBody>
      </p:sp>
    </p:spTree>
    <p:extLst>
      <p:ext uri="{BB962C8B-B14F-4D97-AF65-F5344CB8AC3E}">
        <p14:creationId xmlns:p14="http://schemas.microsoft.com/office/powerpoint/2010/main" val="3425226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3</a:t>
            </a:fld>
            <a:endParaRPr dirty="0"/>
          </a:p>
        </p:txBody>
      </p:sp>
    </p:spTree>
    <p:extLst>
      <p:ext uri="{BB962C8B-B14F-4D97-AF65-F5344CB8AC3E}">
        <p14:creationId xmlns:p14="http://schemas.microsoft.com/office/powerpoint/2010/main" val="3123202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hlinkClick r:id="rId3"/>
              </a:rPr>
              <a:t>https://toddmotto.com/deprecating-the-switch-statement-for-object-literals/</a:t>
            </a:r>
            <a:r>
              <a:rPr lang="en-GB" dirty="0" smtClean="0"/>
              <a:t> </a:t>
            </a:r>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31</a:t>
            </a:fld>
            <a:endParaRPr dirty="0"/>
          </a:p>
        </p:txBody>
      </p:sp>
    </p:spTree>
    <p:extLst>
      <p:ext uri="{BB962C8B-B14F-4D97-AF65-F5344CB8AC3E}">
        <p14:creationId xmlns:p14="http://schemas.microsoft.com/office/powerpoint/2010/main" val="50670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More events;</a:t>
            </a:r>
          </a:p>
          <a:p>
            <a:endParaRPr lang="en-GB" dirty="0" smtClean="0"/>
          </a:p>
          <a:p>
            <a:r>
              <a:rPr lang="en-GB" dirty="0" smtClean="0"/>
              <a:t>https://www.tutorialspoint.com/javascript/javascript_events.htm</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32</a:t>
            </a:fld>
            <a:endParaRPr dirty="0"/>
          </a:p>
        </p:txBody>
      </p:sp>
    </p:spTree>
    <p:extLst>
      <p:ext uri="{BB962C8B-B14F-4D97-AF65-F5344CB8AC3E}">
        <p14:creationId xmlns:p14="http://schemas.microsoft.com/office/powerpoint/2010/main" val="979699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NB: \v and \0</a:t>
            </a:r>
            <a:r>
              <a:rPr lang="en-GB" baseline="0" dirty="0" smtClean="0"/>
              <a:t> aren’t allowed in JSON strings</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35</a:t>
            </a:fld>
            <a:endParaRPr dirty="0"/>
          </a:p>
        </p:txBody>
      </p:sp>
    </p:spTree>
    <p:extLst>
      <p:ext uri="{BB962C8B-B14F-4D97-AF65-F5344CB8AC3E}">
        <p14:creationId xmlns:p14="http://schemas.microsoft.com/office/powerpoint/2010/main" val="19989778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“0” is </a:t>
            </a:r>
            <a:r>
              <a:rPr lang="en-GB" dirty="0" err="1" smtClean="0"/>
              <a:t>truthy</a:t>
            </a:r>
            <a:endParaRPr lang="en-GB" dirty="0" smtClean="0"/>
          </a:p>
          <a:p>
            <a:r>
              <a:rPr lang="en-GB" dirty="0" smtClean="0"/>
              <a:t>“false” is </a:t>
            </a:r>
            <a:r>
              <a:rPr lang="en-GB" dirty="0" err="1" smtClean="0"/>
              <a:t>truthy</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36</a:t>
            </a:fld>
            <a:endParaRPr dirty="0"/>
          </a:p>
        </p:txBody>
      </p:sp>
    </p:spTree>
    <p:extLst>
      <p:ext uri="{BB962C8B-B14F-4D97-AF65-F5344CB8AC3E}">
        <p14:creationId xmlns:p14="http://schemas.microsoft.com/office/powerpoint/2010/main" val="2360325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if both operators are numbers it’ll add them, if both are strings it’ll concatenate them. – this is a big mistake since it’s a loosely typed language, means you have to strictly put them in types before working with them.</a:t>
            </a:r>
          </a:p>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dirty="0" smtClean="0"/>
          </a:p>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Type coercion is where</a:t>
            </a:r>
            <a:r>
              <a:rPr lang="en-GB" baseline="0" dirty="0" smtClean="0"/>
              <a:t> it’ll try and convert the type to make it pass, which isn’t always desirable</a:t>
            </a:r>
          </a:p>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Netscape tried to make == do what === does but got denied, so now we have both!...</a:t>
            </a:r>
          </a:p>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baseline="0" dirty="0" smtClean="0"/>
          </a:p>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 reads “if the input is </a:t>
            </a:r>
            <a:r>
              <a:rPr lang="en-GB" baseline="0" dirty="0" err="1" smtClean="0"/>
              <a:t>truthy</a:t>
            </a:r>
            <a:r>
              <a:rPr lang="en-GB" baseline="0" dirty="0" smtClean="0"/>
              <a:t>, use it, otherwise use the default value;</a:t>
            </a:r>
          </a:p>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dirty="0" smtClean="0"/>
          </a:p>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Default values like this whilst still nice are not necessary,</a:t>
            </a:r>
            <a:r>
              <a:rPr lang="en-GB" baseline="0" dirty="0" smtClean="0"/>
              <a:t> since we can give parameters default values with es6</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38</a:t>
            </a:fld>
            <a:endParaRPr dirty="0"/>
          </a:p>
        </p:txBody>
      </p:sp>
    </p:spTree>
    <p:extLst>
      <p:ext uri="{BB962C8B-B14F-4D97-AF65-F5344CB8AC3E}">
        <p14:creationId xmlns:p14="http://schemas.microsoft.com/office/powerpoint/2010/main" val="6288676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First one will print out equals, as it converts the second value to</a:t>
            </a:r>
            <a:r>
              <a:rPr lang="en-GB" baseline="0" dirty="0" smtClean="0"/>
              <a:t> the type of the first value, and then check equality.</a:t>
            </a:r>
          </a:p>
          <a:p>
            <a:endParaRPr lang="en-GB" baseline="0" dirty="0" smtClean="0"/>
          </a:p>
          <a:p>
            <a:r>
              <a:rPr lang="en-GB" baseline="0" dirty="0" smtClean="0"/>
              <a:t>This is bad as it can become unpredictable and return things you might not expect.</a:t>
            </a:r>
          </a:p>
          <a:p>
            <a:r>
              <a:rPr lang="en-GB" baseline="0" dirty="0" smtClean="0"/>
              <a:t>=== doesn’t do type coercion</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39</a:t>
            </a:fld>
            <a:endParaRPr dirty="0"/>
          </a:p>
        </p:txBody>
      </p:sp>
    </p:spTree>
    <p:extLst>
      <p:ext uri="{BB962C8B-B14F-4D97-AF65-F5344CB8AC3E}">
        <p14:creationId xmlns:p14="http://schemas.microsoft.com/office/powerpoint/2010/main" val="1506769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The enhanced for loop works slightly weirdly in JS,</a:t>
            </a:r>
            <a:r>
              <a:rPr lang="en-GB" baseline="0" dirty="0" smtClean="0"/>
              <a:t> it loops through all the keys that the object inherits from too, which isn’t desirable, so it requires the if statement to make sure that we’re only looping through the object we provide it.</a:t>
            </a:r>
          </a:p>
          <a:p>
            <a:r>
              <a:rPr lang="en-GB" baseline="0" dirty="0" smtClean="0"/>
              <a:t>Map/filter/reduce should generally be used over </a:t>
            </a:r>
            <a:r>
              <a:rPr lang="en-GB" baseline="0" dirty="0" err="1" smtClean="0"/>
              <a:t>foreach</a:t>
            </a:r>
            <a:r>
              <a:rPr lang="en-GB" baseline="0" dirty="0" smtClean="0"/>
              <a:t> loops, if appropriate.</a:t>
            </a:r>
          </a:p>
          <a:p>
            <a:endParaRPr lang="en-GB" baseline="0" dirty="0" smtClean="0"/>
          </a:p>
          <a:p>
            <a:r>
              <a:rPr lang="en-GB" baseline="0" dirty="0" smtClean="0"/>
              <a:t>If you want to get all the values of the object, it’ll simply be the </a:t>
            </a:r>
            <a:r>
              <a:rPr lang="en-GB" baseline="0" dirty="0" err="1" smtClean="0"/>
              <a:t>foreach</a:t>
            </a:r>
            <a:r>
              <a:rPr lang="en-GB" baseline="0" dirty="0" smtClean="0"/>
              <a:t> loop as shown, whilst grabbing the value out of the object with the current key.</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41</a:t>
            </a:fld>
            <a:endParaRPr dirty="0"/>
          </a:p>
        </p:txBody>
      </p:sp>
    </p:spTree>
    <p:extLst>
      <p:ext uri="{BB962C8B-B14F-4D97-AF65-F5344CB8AC3E}">
        <p14:creationId xmlns:p14="http://schemas.microsoft.com/office/powerpoint/2010/main" val="6911471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Demo on breakpoints and watch</a:t>
            </a:r>
            <a:r>
              <a:rPr lang="en-GB" baseline="0" dirty="0" smtClean="0"/>
              <a:t> statements</a:t>
            </a:r>
            <a:r>
              <a:rPr lang="en-GB" dirty="0" smtClean="0"/>
              <a:t> here.</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43</a:t>
            </a:fld>
            <a:endParaRPr dirty="0"/>
          </a:p>
        </p:txBody>
      </p:sp>
    </p:spTree>
    <p:extLst>
      <p:ext uri="{BB962C8B-B14F-4D97-AF65-F5344CB8AC3E}">
        <p14:creationId xmlns:p14="http://schemas.microsoft.com/office/powerpoint/2010/main" val="1494741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Other</a:t>
            </a:r>
            <a:r>
              <a:rPr lang="en-GB" baseline="0" dirty="0" smtClean="0"/>
              <a:t> DOM methods;</a:t>
            </a:r>
          </a:p>
          <a:p>
            <a:r>
              <a:rPr lang="en-GB" baseline="0" dirty="0" err="1" smtClean="0"/>
              <a:t>Document.createElement</a:t>
            </a:r>
            <a:r>
              <a:rPr lang="en-GB" baseline="0" dirty="0" smtClean="0"/>
              <a:t>(element)</a:t>
            </a:r>
          </a:p>
          <a:p>
            <a:r>
              <a:rPr lang="en-GB" baseline="0" dirty="0" err="1" smtClean="0"/>
              <a:t>Document.write</a:t>
            </a:r>
            <a:r>
              <a:rPr lang="en-GB" baseline="0" dirty="0" smtClean="0"/>
              <a:t>(text);</a:t>
            </a:r>
          </a:p>
          <a:p>
            <a:r>
              <a:rPr lang="en-GB" baseline="0" dirty="0" err="1" smtClean="0"/>
              <a:t>Document.getElementById</a:t>
            </a:r>
            <a:r>
              <a:rPr lang="en-GB" baseline="0" dirty="0" smtClean="0"/>
              <a:t>(id).</a:t>
            </a:r>
            <a:r>
              <a:rPr lang="en-GB" baseline="0" dirty="0" err="1" smtClean="0"/>
              <a:t>onclick</a:t>
            </a:r>
            <a:r>
              <a:rPr lang="en-GB" baseline="0" dirty="0" smtClean="0"/>
              <a:t> = function() {code} ;</a:t>
            </a:r>
          </a:p>
          <a:p>
            <a:endParaRPr lang="en-GB" baseline="0" dirty="0" smtClean="0"/>
          </a:p>
          <a:p>
            <a:r>
              <a:rPr lang="en-GB" dirty="0" smtClean="0"/>
              <a:t>https://www.w3schools.com/js/js_htmldom_document.asp</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44</a:t>
            </a:fld>
            <a:endParaRPr dirty="0"/>
          </a:p>
        </p:txBody>
      </p:sp>
    </p:spTree>
    <p:extLst>
      <p:ext uri="{BB962C8B-B14F-4D97-AF65-F5344CB8AC3E}">
        <p14:creationId xmlns:p14="http://schemas.microsoft.com/office/powerpoint/2010/main" val="5488857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Create</a:t>
            </a:r>
            <a:r>
              <a:rPr lang="en-GB" baseline="0" dirty="0" smtClean="0"/>
              <a:t> a web page, put a div in the body tag. And create a button in the body tag too.</a:t>
            </a:r>
          </a:p>
          <a:p>
            <a:r>
              <a:rPr lang="en-GB" baseline="0" dirty="0" smtClean="0"/>
              <a:t>In the </a:t>
            </a:r>
            <a:r>
              <a:rPr lang="en-GB" baseline="0" dirty="0" err="1" smtClean="0"/>
              <a:t>javascript</a:t>
            </a:r>
            <a:r>
              <a:rPr lang="en-GB" baseline="0" dirty="0" smtClean="0"/>
              <a:t> file,  create a function that creates an element, puts some text in it, and </a:t>
            </a:r>
            <a:r>
              <a:rPr lang="en-GB" baseline="0" smtClean="0"/>
              <a:t>adds it to the div.</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45</a:t>
            </a:fld>
            <a:endParaRPr dirty="0"/>
          </a:p>
        </p:txBody>
      </p:sp>
    </p:spTree>
    <p:extLst>
      <p:ext uri="{BB962C8B-B14F-4D97-AF65-F5344CB8AC3E}">
        <p14:creationId xmlns:p14="http://schemas.microsoft.com/office/powerpoint/2010/main" val="347748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4</a:t>
            </a:fld>
            <a:endParaRPr dirty="0"/>
          </a:p>
        </p:txBody>
      </p:sp>
    </p:spTree>
    <p:extLst>
      <p:ext uri="{BB962C8B-B14F-4D97-AF65-F5344CB8AC3E}">
        <p14:creationId xmlns:p14="http://schemas.microsoft.com/office/powerpoint/2010/main" val="41031058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46</a:t>
            </a:fld>
            <a:endParaRPr dirty="0"/>
          </a:p>
        </p:txBody>
      </p:sp>
    </p:spTree>
    <p:extLst>
      <p:ext uri="{BB962C8B-B14F-4D97-AF65-F5344CB8AC3E}">
        <p14:creationId xmlns:p14="http://schemas.microsoft.com/office/powerpoint/2010/main" val="29056919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47</a:t>
            </a:fld>
            <a:endParaRPr dirty="0"/>
          </a:p>
        </p:txBody>
      </p:sp>
    </p:spTree>
    <p:extLst>
      <p:ext uri="{BB962C8B-B14F-4D97-AF65-F5344CB8AC3E}">
        <p14:creationId xmlns:p14="http://schemas.microsoft.com/office/powerpoint/2010/main" val="35767446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48</a:t>
            </a:fld>
            <a:endParaRPr dirty="0"/>
          </a:p>
        </p:txBody>
      </p:sp>
    </p:spTree>
    <p:extLst>
      <p:ext uri="{BB962C8B-B14F-4D97-AF65-F5344CB8AC3E}">
        <p14:creationId xmlns:p14="http://schemas.microsoft.com/office/powerpoint/2010/main" val="17810459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#2 just</a:t>
            </a:r>
            <a:r>
              <a:rPr lang="en-GB" baseline="0" dirty="0" smtClean="0"/>
              <a:t> means end of file it’ll put one in, np</a:t>
            </a:r>
            <a:endParaRPr lang="en-GB" dirty="0" smtClean="0"/>
          </a:p>
          <a:p>
            <a:r>
              <a:rPr lang="en-GB" dirty="0" smtClean="0"/>
              <a:t>Restricted production is a fancy way</a:t>
            </a:r>
            <a:r>
              <a:rPr lang="en-GB" baseline="0" dirty="0" smtClean="0"/>
              <a:t> of saying continue/break/return/throw, if it encounters one of these and then a line terminator, it’ll put a SC in.</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55</a:t>
            </a:fld>
            <a:endParaRPr dirty="0"/>
          </a:p>
        </p:txBody>
      </p:sp>
    </p:spTree>
    <p:extLst>
      <p:ext uri="{BB962C8B-B14F-4D97-AF65-F5344CB8AC3E}">
        <p14:creationId xmlns:p14="http://schemas.microsoft.com/office/powerpoint/2010/main" val="7641875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In this case, the </a:t>
            </a:r>
            <a:r>
              <a:rPr lang="en-GB" b="1" dirty="0" smtClean="0"/>
              <a:t>v</a:t>
            </a:r>
            <a:r>
              <a:rPr lang="en-GB" b="0" dirty="0" smtClean="0"/>
              <a:t> of</a:t>
            </a:r>
            <a:r>
              <a:rPr lang="en-GB" b="0" baseline="0" dirty="0" smtClean="0"/>
              <a:t> </a:t>
            </a:r>
            <a:r>
              <a:rPr lang="en-GB" b="0" baseline="0" dirty="0" err="1" smtClean="0"/>
              <a:t>var</a:t>
            </a:r>
            <a:r>
              <a:rPr lang="en-GB" b="0" baseline="0" dirty="0" smtClean="0"/>
              <a:t> b = 13 doesn’t make sense, so it puts a SC between them. </a:t>
            </a:r>
          </a:p>
          <a:p>
            <a:r>
              <a:rPr lang="en-GB" b="0" baseline="0" dirty="0" smtClean="0"/>
              <a:t>If the offending token is separated from the previous token by at least one line terminator</a:t>
            </a:r>
          </a:p>
          <a:p>
            <a:r>
              <a:rPr lang="en-GB" b="0" baseline="0" dirty="0" smtClean="0"/>
              <a:t>If the offending token is a curly brace }, then we put a semi colon in between.</a:t>
            </a:r>
          </a:p>
          <a:p>
            <a:endParaRPr lang="en-GB" dirty="0" smtClean="0"/>
          </a:p>
          <a:p>
            <a:r>
              <a:rPr lang="en-GB" dirty="0" smtClean="0"/>
              <a:t>[] is an allowed character</a:t>
            </a:r>
            <a:r>
              <a:rPr lang="en-GB" baseline="0" dirty="0" smtClean="0"/>
              <a:t> after </a:t>
            </a:r>
            <a:r>
              <a:rPr lang="en-GB" baseline="0" dirty="0" err="1" smtClean="0"/>
              <a:t>b+a</a:t>
            </a:r>
            <a:r>
              <a:rPr lang="en-GB" baseline="0" dirty="0" smtClean="0"/>
              <a:t>, so it wont put a SC there, but then we’re </a:t>
            </a:r>
            <a:r>
              <a:rPr lang="en-GB" baseline="0" dirty="0" err="1" smtClean="0"/>
              <a:t>gonna</a:t>
            </a:r>
            <a:r>
              <a:rPr lang="en-GB" baseline="0" dirty="0" smtClean="0"/>
              <a:t> get an error since it’s looking for something that doesn’t exist.</a:t>
            </a:r>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56</a:t>
            </a:fld>
            <a:endParaRPr dirty="0"/>
          </a:p>
        </p:txBody>
      </p:sp>
    </p:spTree>
    <p:extLst>
      <p:ext uri="{BB962C8B-B14F-4D97-AF65-F5344CB8AC3E}">
        <p14:creationId xmlns:p14="http://schemas.microsoft.com/office/powerpoint/2010/main" val="4163393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 is an allowed character</a:t>
            </a:r>
            <a:r>
              <a:rPr lang="en-GB" baseline="0" dirty="0" smtClean="0"/>
              <a:t> after a, so it won’t get a semi colon, but again we’ll get an error. </a:t>
            </a:r>
          </a:p>
          <a:p>
            <a:endParaRPr lang="en-GB" baseline="0" dirty="0" smtClean="0"/>
          </a:p>
          <a:p>
            <a:r>
              <a:rPr lang="en-GB" baseline="0" dirty="0" smtClean="0"/>
              <a:t>This is a common issue when loading in multiple scripts.</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57</a:t>
            </a:fld>
            <a:endParaRPr dirty="0"/>
          </a:p>
        </p:txBody>
      </p:sp>
    </p:spTree>
    <p:extLst>
      <p:ext uri="{BB962C8B-B14F-4D97-AF65-F5344CB8AC3E}">
        <p14:creationId xmlns:p14="http://schemas.microsoft.com/office/powerpoint/2010/main" val="26796269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This will put a semicolon after the return, meaning h1 isn’t going</a:t>
            </a:r>
            <a:r>
              <a:rPr lang="en-GB" baseline="0" dirty="0" smtClean="0"/>
              <a:t> to be executed or be returned, not good!</a:t>
            </a:r>
          </a:p>
          <a:p>
            <a:endParaRPr lang="en-GB" baseline="0" dirty="0" smtClean="0"/>
          </a:p>
          <a:p>
            <a:r>
              <a:rPr lang="en-GB" baseline="0" dirty="0" smtClean="0"/>
              <a:t>You can live without using them, but you’re prone to getting bugs if so, I’d </a:t>
            </a:r>
            <a:r>
              <a:rPr lang="en-GB" b="1" baseline="0" dirty="0" smtClean="0"/>
              <a:t>highly</a:t>
            </a:r>
            <a:r>
              <a:rPr lang="en-GB" b="0" baseline="0" dirty="0" smtClean="0"/>
              <a:t> recommend you just use them everywhere.</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58</a:t>
            </a:fld>
            <a:endParaRPr dirty="0"/>
          </a:p>
        </p:txBody>
      </p:sp>
    </p:spTree>
    <p:extLst>
      <p:ext uri="{BB962C8B-B14F-4D97-AF65-F5344CB8AC3E}">
        <p14:creationId xmlns:p14="http://schemas.microsoft.com/office/powerpoint/2010/main" val="36628125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err="1" smtClean="0"/>
              <a:t>JSHint</a:t>
            </a:r>
            <a:r>
              <a:rPr lang="en-GB" baseline="0" dirty="0" smtClean="0"/>
              <a:t> is recommended</a:t>
            </a:r>
          </a:p>
          <a:p>
            <a:r>
              <a:rPr lang="en-GB" baseline="0" dirty="0" smtClean="0"/>
              <a:t>Codacy.com has </a:t>
            </a:r>
            <a:r>
              <a:rPr lang="en-GB" baseline="0" dirty="0" err="1" smtClean="0"/>
              <a:t>eslint</a:t>
            </a:r>
            <a:r>
              <a:rPr lang="en-GB" baseline="0" dirty="0" smtClean="0"/>
              <a:t> and </a:t>
            </a:r>
            <a:r>
              <a:rPr lang="en-GB" baseline="0" dirty="0" err="1" smtClean="0"/>
              <a:t>jshint</a:t>
            </a:r>
            <a:r>
              <a:rPr lang="en-GB" baseline="0" dirty="0" smtClean="0"/>
              <a:t> by default</a:t>
            </a:r>
          </a:p>
          <a:p>
            <a:endParaRPr lang="en-GB" dirty="0" smtClean="0"/>
          </a:p>
          <a:p>
            <a:r>
              <a:rPr lang="en-GB" dirty="0" smtClean="0"/>
              <a:t>jshint.com/code</a:t>
            </a:r>
          </a:p>
          <a:p>
            <a:r>
              <a:rPr lang="en-GB" b="1" dirty="0" smtClean="0"/>
              <a:t>Brackets</a:t>
            </a:r>
            <a:r>
              <a:rPr lang="en-GB" dirty="0" smtClean="0"/>
              <a:t> plugin, or </a:t>
            </a:r>
            <a:r>
              <a:rPr lang="en-GB" b="1" dirty="0" smtClean="0"/>
              <a:t>ATOM </a:t>
            </a:r>
            <a:r>
              <a:rPr lang="en-GB" dirty="0" smtClean="0"/>
              <a:t>plugin</a:t>
            </a:r>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59</a:t>
            </a:fld>
            <a:endParaRPr dirty="0"/>
          </a:p>
        </p:txBody>
      </p:sp>
    </p:spTree>
    <p:extLst>
      <p:ext uri="{BB962C8B-B14F-4D97-AF65-F5344CB8AC3E}">
        <p14:creationId xmlns:p14="http://schemas.microsoft.com/office/powerpoint/2010/main" val="34928655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Why is an extra comma bad? – </a:t>
            </a:r>
            <a:r>
              <a:rPr lang="en-GB" b="1" dirty="0" smtClean="0"/>
              <a:t>Different</a:t>
            </a:r>
            <a:r>
              <a:rPr lang="en-GB" b="1" baseline="0" dirty="0" smtClean="0"/>
              <a:t> browsers interpret this different, returning different lengths, some count by elements, some count by commas!</a:t>
            </a:r>
          </a:p>
          <a:p>
            <a:endParaRPr lang="en-GB" b="0"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61</a:t>
            </a:fld>
            <a:endParaRPr dirty="0"/>
          </a:p>
        </p:txBody>
      </p:sp>
    </p:spTree>
    <p:extLst>
      <p:ext uri="{BB962C8B-B14F-4D97-AF65-F5344CB8AC3E}">
        <p14:creationId xmlns:p14="http://schemas.microsoft.com/office/powerpoint/2010/main" val="25385390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Good/bad/good</a:t>
            </a:r>
          </a:p>
          <a:p>
            <a:endParaRPr lang="en-GB" dirty="0" smtClean="0"/>
          </a:p>
          <a:p>
            <a:r>
              <a:rPr lang="en-GB" dirty="0" smtClean="0"/>
              <a:t>When it goes through the function, it sees that</a:t>
            </a:r>
            <a:r>
              <a:rPr lang="en-GB" baseline="0" dirty="0" smtClean="0"/>
              <a:t> you need a “</a:t>
            </a:r>
            <a:r>
              <a:rPr lang="en-GB" baseline="0" dirty="0" err="1" smtClean="0"/>
              <a:t>stringToPrint</a:t>
            </a:r>
            <a:r>
              <a:rPr lang="en-GB" baseline="0" dirty="0" smtClean="0"/>
              <a:t>” reference, but it doesn’t have it since it was never declared.</a:t>
            </a:r>
          </a:p>
          <a:p>
            <a:r>
              <a:rPr lang="en-GB" baseline="0" dirty="0" smtClean="0"/>
              <a:t>So the compiler looks in the function scope for it, doesn’t find it, asks the global scope for it, and then if that doesn’t have it either, it thinks “well you clearly meant to make one, here you go!” and it becomes GLOBAL.</a:t>
            </a:r>
          </a:p>
          <a:p>
            <a:endParaRPr lang="en-GB" baseline="0" dirty="0" smtClean="0"/>
          </a:p>
          <a:p>
            <a:r>
              <a:rPr lang="en-GB" baseline="0" dirty="0" smtClean="0"/>
              <a:t>This is bad.</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62</a:t>
            </a:fld>
            <a:endParaRPr dirty="0"/>
          </a:p>
        </p:txBody>
      </p:sp>
    </p:spTree>
    <p:extLst>
      <p:ext uri="{BB962C8B-B14F-4D97-AF65-F5344CB8AC3E}">
        <p14:creationId xmlns:p14="http://schemas.microsoft.com/office/powerpoint/2010/main" val="3049663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hlinkClick r:id="rId3"/>
              </a:rPr>
              <a:t>https://en.wikipedia.org/wiki/Comparison_of_JavaScript_frameworks</a:t>
            </a:r>
            <a:r>
              <a:rPr lang="en-GB" dirty="0" smtClean="0"/>
              <a:t> </a:t>
            </a:r>
          </a:p>
          <a:p>
            <a:r>
              <a:rPr lang="en-GB" dirty="0" smtClean="0">
                <a:hlinkClick r:id="rId4"/>
              </a:rPr>
              <a:t>https://en.wikipedia.org/wiki/List_of_JavaScript_libraries</a:t>
            </a:r>
            <a:r>
              <a:rPr lang="en-GB"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hlinkClick r:id="rId5"/>
              </a:rPr>
              <a:t>https://www.npmjs.com</a:t>
            </a:r>
            <a:r>
              <a:rPr lang="en-GB" dirty="0" smtClean="0"/>
              <a:t> </a:t>
            </a:r>
          </a:p>
          <a:p>
            <a:endParaRPr lang="en-GB" dirty="0" smtClean="0"/>
          </a:p>
          <a:p>
            <a:r>
              <a:rPr lang="en-GB" b="1" dirty="0" smtClean="0"/>
              <a:t>You call a library</a:t>
            </a:r>
          </a:p>
          <a:p>
            <a:r>
              <a:rPr lang="en-GB" b="1" dirty="0" smtClean="0"/>
              <a:t>The</a:t>
            </a:r>
            <a:r>
              <a:rPr lang="en-GB" b="1" baseline="0" dirty="0" smtClean="0"/>
              <a:t> framework calls you</a:t>
            </a:r>
          </a:p>
          <a:p>
            <a:endParaRPr lang="en-GB" dirty="0" smtClean="0"/>
          </a:p>
          <a:p>
            <a:pPr fontAlgn="base"/>
            <a:r>
              <a:rPr lang="en-GB" sz="1000" b="0" i="0" kern="1200" spc="-20" baseline="0" dirty="0" smtClean="0">
                <a:solidFill>
                  <a:schemeClr val="tx1"/>
                </a:solidFill>
                <a:effectLst/>
                <a:latin typeface="Segoe UI" panose="020B0502040204020203" pitchFamily="34" charset="0"/>
                <a:ea typeface="+mn-ea"/>
                <a:cs typeface="Segoe UI" panose="020B0502040204020203" pitchFamily="34" charset="0"/>
              </a:rPr>
              <a:t>A </a:t>
            </a:r>
            <a:r>
              <a:rPr lang="en-GB" sz="1000" b="1" i="0" kern="1200" spc="-20" baseline="0" dirty="0" smtClean="0">
                <a:solidFill>
                  <a:schemeClr val="tx1"/>
                </a:solidFill>
                <a:effectLst/>
                <a:latin typeface="Segoe UI" panose="020B0502040204020203" pitchFamily="34" charset="0"/>
                <a:ea typeface="+mn-ea"/>
                <a:cs typeface="Segoe UI" panose="020B0502040204020203" pitchFamily="34" charset="0"/>
              </a:rPr>
              <a:t>library</a:t>
            </a:r>
            <a:r>
              <a:rPr lang="en-GB" sz="1000" b="0" i="0" kern="1200" spc="-20" baseline="0" dirty="0" smtClean="0">
                <a:solidFill>
                  <a:schemeClr val="tx1"/>
                </a:solidFill>
                <a:effectLst/>
                <a:latin typeface="Segoe UI" panose="020B0502040204020203" pitchFamily="34" charset="0"/>
                <a:ea typeface="+mn-ea"/>
                <a:cs typeface="Segoe UI" panose="020B0502040204020203" pitchFamily="34" charset="0"/>
              </a:rPr>
              <a:t> performs specific, well-defined operations.</a:t>
            </a:r>
          </a:p>
          <a:p>
            <a:pPr fontAlgn="base"/>
            <a:r>
              <a:rPr lang="en-GB" sz="1000" b="0" i="0" kern="1200" spc="-20" baseline="0" dirty="0" smtClean="0">
                <a:solidFill>
                  <a:schemeClr val="tx1"/>
                </a:solidFill>
                <a:effectLst/>
                <a:latin typeface="Segoe UI" panose="020B0502040204020203" pitchFamily="34" charset="0"/>
                <a:ea typeface="+mn-ea"/>
                <a:cs typeface="Segoe UI" panose="020B0502040204020203" pitchFamily="34" charset="0"/>
              </a:rPr>
              <a:t>A </a:t>
            </a:r>
            <a:r>
              <a:rPr lang="en-GB" sz="1000" b="1" i="0" kern="1200" spc="-20" baseline="0" dirty="0" smtClean="0">
                <a:solidFill>
                  <a:schemeClr val="tx1"/>
                </a:solidFill>
                <a:effectLst/>
                <a:latin typeface="Segoe UI" panose="020B0502040204020203" pitchFamily="34" charset="0"/>
                <a:ea typeface="+mn-ea"/>
                <a:cs typeface="Segoe UI" panose="020B0502040204020203" pitchFamily="34" charset="0"/>
              </a:rPr>
              <a:t>framework</a:t>
            </a:r>
            <a:r>
              <a:rPr lang="en-GB" sz="1000" b="0" i="0" kern="1200" spc="-20" baseline="0" dirty="0" smtClean="0">
                <a:solidFill>
                  <a:schemeClr val="tx1"/>
                </a:solidFill>
                <a:effectLst/>
                <a:latin typeface="Segoe UI" panose="020B0502040204020203" pitchFamily="34" charset="0"/>
                <a:ea typeface="+mn-ea"/>
                <a:cs typeface="Segoe UI" panose="020B0502040204020203" pitchFamily="34" charset="0"/>
              </a:rPr>
              <a:t> is a skeleton where the application defines the "meat" of the operation by filling out the skeleton. The skeleton still has code to link up the parts but the most important work is done by the application.</a:t>
            </a:r>
          </a:p>
          <a:p>
            <a:pPr fontAlgn="base"/>
            <a:r>
              <a:rPr lang="en-GB" sz="1000" b="1" i="0" kern="1200" spc="-20" baseline="0" dirty="0" smtClean="0">
                <a:solidFill>
                  <a:schemeClr val="tx1"/>
                </a:solidFill>
                <a:effectLst/>
                <a:latin typeface="Segoe UI" panose="020B0502040204020203" pitchFamily="34" charset="0"/>
                <a:ea typeface="+mn-ea"/>
                <a:cs typeface="Segoe UI" panose="020B0502040204020203" pitchFamily="34" charset="0"/>
              </a:rPr>
              <a:t>Examples of libraries:</a:t>
            </a:r>
            <a:r>
              <a:rPr lang="en-GB" sz="1000" b="0" i="0" kern="1200" spc="-20" baseline="0" dirty="0" smtClean="0">
                <a:solidFill>
                  <a:schemeClr val="tx1"/>
                </a:solidFill>
                <a:effectLst/>
                <a:latin typeface="Segoe UI" panose="020B0502040204020203" pitchFamily="34" charset="0"/>
                <a:ea typeface="+mn-ea"/>
                <a:cs typeface="Segoe UI" panose="020B0502040204020203" pitchFamily="34" charset="0"/>
              </a:rPr>
              <a:t> Network protocols, compression, image manipulation, string utilities, regular expression evaluation, math. Operations are self-contained.</a:t>
            </a:r>
          </a:p>
          <a:p>
            <a:pPr fontAlgn="base"/>
            <a:r>
              <a:rPr lang="en-GB" sz="1000" b="1" i="0" kern="1200" spc="-20" baseline="0" dirty="0" smtClean="0">
                <a:solidFill>
                  <a:schemeClr val="tx1"/>
                </a:solidFill>
                <a:effectLst/>
                <a:latin typeface="Segoe UI" panose="020B0502040204020203" pitchFamily="34" charset="0"/>
                <a:ea typeface="+mn-ea"/>
                <a:cs typeface="Segoe UI" panose="020B0502040204020203" pitchFamily="34" charset="0"/>
              </a:rPr>
              <a:t>Examples of frameworks:</a:t>
            </a:r>
            <a:r>
              <a:rPr lang="en-GB" sz="1000" b="0" i="0" kern="1200" spc="-20" baseline="0" dirty="0" smtClean="0">
                <a:solidFill>
                  <a:schemeClr val="tx1"/>
                </a:solidFill>
                <a:effectLst/>
                <a:latin typeface="Segoe UI" panose="020B0502040204020203" pitchFamily="34" charset="0"/>
                <a:ea typeface="+mn-ea"/>
                <a:cs typeface="Segoe UI" panose="020B0502040204020203" pitchFamily="34" charset="0"/>
              </a:rPr>
              <a:t> Web application system, Plug-in manager, GUI system. The framework defines the concept but the application defines the fundamental functionality that end-users care about.</a:t>
            </a:r>
          </a:p>
          <a:p>
            <a:pPr fontAlgn="base"/>
            <a:endParaRPr lang="en-GB" sz="1000" b="0" i="0" kern="1200" spc="-20" baseline="0" dirty="0" smtClean="0">
              <a:solidFill>
                <a:schemeClr val="tx1"/>
              </a:solidFill>
              <a:effectLst/>
              <a:latin typeface="Segoe UI" panose="020B0502040204020203" pitchFamily="34" charset="0"/>
              <a:ea typeface="+mn-ea"/>
              <a:cs typeface="Segoe UI" panose="020B0502040204020203" pitchFamily="34" charset="0"/>
            </a:endParaRPr>
          </a:p>
          <a:p>
            <a:pPr fontAlgn="base"/>
            <a:r>
              <a:rPr lang="en-GB" sz="1000" b="0" i="0" kern="1200" spc="-20" baseline="0" dirty="0" smtClean="0">
                <a:solidFill>
                  <a:schemeClr val="tx1"/>
                </a:solidFill>
                <a:effectLst/>
                <a:latin typeface="Segoe UI" panose="020B0502040204020203" pitchFamily="34" charset="0"/>
                <a:ea typeface="+mn-ea"/>
                <a:cs typeface="Segoe UI" panose="020B0502040204020203" pitchFamily="34" charset="0"/>
              </a:rPr>
              <a:t>In reality </a:t>
            </a:r>
            <a:r>
              <a:rPr lang="en-GB" sz="1000" b="0" i="0" kern="1200" spc="-20" baseline="0" dirty="0" err="1" smtClean="0">
                <a:solidFill>
                  <a:schemeClr val="tx1"/>
                </a:solidFill>
                <a:effectLst/>
                <a:latin typeface="Segoe UI" panose="020B0502040204020203" pitchFamily="34" charset="0"/>
                <a:ea typeface="+mn-ea"/>
                <a:cs typeface="Segoe UI" panose="020B0502040204020203" pitchFamily="34" charset="0"/>
              </a:rPr>
              <a:t>theyre</a:t>
            </a:r>
            <a:r>
              <a:rPr lang="en-GB" sz="1000" b="0" i="0" kern="1200" spc="-20" baseline="0" dirty="0" smtClean="0">
                <a:solidFill>
                  <a:schemeClr val="tx1"/>
                </a:solidFill>
                <a:effectLst/>
                <a:latin typeface="Segoe UI" panose="020B0502040204020203" pitchFamily="34" charset="0"/>
                <a:ea typeface="+mn-ea"/>
                <a:cs typeface="Segoe UI" panose="020B0502040204020203" pitchFamily="34" charset="0"/>
              </a:rPr>
              <a:t> not much different.</a:t>
            </a:r>
          </a:p>
          <a:p>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5</a:t>
            </a:fld>
            <a:endParaRPr dirty="0"/>
          </a:p>
        </p:txBody>
      </p:sp>
    </p:spTree>
    <p:extLst>
      <p:ext uri="{BB962C8B-B14F-4D97-AF65-F5344CB8AC3E}">
        <p14:creationId xmlns:p14="http://schemas.microsoft.com/office/powerpoint/2010/main" val="26770029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63</a:t>
            </a:fld>
            <a:endParaRPr dirty="0"/>
          </a:p>
        </p:txBody>
      </p:sp>
    </p:spTree>
    <p:extLst>
      <p:ext uri="{BB962C8B-B14F-4D97-AF65-F5344CB8AC3E}">
        <p14:creationId xmlns:p14="http://schemas.microsoft.com/office/powerpoint/2010/main" val="19513969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ES6</a:t>
            </a:r>
            <a:r>
              <a:rPr lang="en-GB" baseline="0" dirty="0" smtClean="0"/>
              <a:t> gives us CONST! No longer need this. But good to know.</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64</a:t>
            </a:fld>
            <a:endParaRPr dirty="0"/>
          </a:p>
        </p:txBody>
      </p:sp>
    </p:spTree>
    <p:extLst>
      <p:ext uri="{BB962C8B-B14F-4D97-AF65-F5344CB8AC3E}">
        <p14:creationId xmlns:p14="http://schemas.microsoft.com/office/powerpoint/2010/main" val="16517335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67</a:t>
            </a:fld>
            <a:endParaRPr dirty="0"/>
          </a:p>
        </p:txBody>
      </p:sp>
    </p:spTree>
    <p:extLst>
      <p:ext uri="{BB962C8B-B14F-4D97-AF65-F5344CB8AC3E}">
        <p14:creationId xmlns:p14="http://schemas.microsoft.com/office/powerpoint/2010/main" val="27559683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 Does not create scope</a:t>
            </a:r>
          </a:p>
          <a:p>
            <a:r>
              <a:rPr lang="en-GB" dirty="0" smtClean="0"/>
              <a:t>If we want scope, we have to create a function</a:t>
            </a:r>
            <a:r>
              <a:rPr lang="en-GB" baseline="0" dirty="0" smtClean="0"/>
              <a:t> instead.</a:t>
            </a:r>
          </a:p>
          <a:p>
            <a:r>
              <a:rPr lang="en-GB" baseline="0" dirty="0" smtClean="0"/>
              <a:t>But what if we wanted to only execute the code once? No point in creating a method and then just calling it, waste of memory.</a:t>
            </a:r>
          </a:p>
          <a:p>
            <a:r>
              <a:rPr lang="en-GB" baseline="0" dirty="0" smtClean="0"/>
              <a:t>We can create an anonymous function and immediately execute it, creating scope along with it!</a:t>
            </a:r>
          </a:p>
          <a:p>
            <a:r>
              <a:rPr lang="en-GB" baseline="0" dirty="0" smtClean="0"/>
              <a:t>Useful for tidy code.</a:t>
            </a:r>
          </a:p>
          <a:p>
            <a:endParaRPr lang="en-GB" baseline="0" dirty="0" smtClean="0"/>
          </a:p>
          <a:p>
            <a:r>
              <a:rPr lang="en-GB" baseline="0" dirty="0" smtClean="0"/>
              <a:t>ES6 and modules makes this not as necessary anymore</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68</a:t>
            </a:fld>
            <a:endParaRPr dirty="0"/>
          </a:p>
        </p:txBody>
      </p:sp>
    </p:spTree>
    <p:extLst>
      <p:ext uri="{BB962C8B-B14F-4D97-AF65-F5344CB8AC3E}">
        <p14:creationId xmlns:p14="http://schemas.microsoft.com/office/powerpoint/2010/main" val="9843606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69</a:t>
            </a:fld>
            <a:endParaRPr dirty="0"/>
          </a:p>
        </p:txBody>
      </p:sp>
    </p:spTree>
    <p:extLst>
      <p:ext uri="{BB962C8B-B14F-4D97-AF65-F5344CB8AC3E}">
        <p14:creationId xmlns:p14="http://schemas.microsoft.com/office/powerpoint/2010/main" val="8026266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70</a:t>
            </a:fld>
            <a:endParaRPr dirty="0"/>
          </a:p>
        </p:txBody>
      </p:sp>
    </p:spTree>
    <p:extLst>
      <p:ext uri="{BB962C8B-B14F-4D97-AF65-F5344CB8AC3E}">
        <p14:creationId xmlns:p14="http://schemas.microsoft.com/office/powerpoint/2010/main" val="14603272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JS</a:t>
            </a:r>
            <a:r>
              <a:rPr lang="en-GB" baseline="0" dirty="0" smtClean="0"/>
              <a:t> Notation can be really confusing as it’s trying to look like a classical pattern, but functioning like prototypal, ugh.</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73</a:t>
            </a:fld>
            <a:endParaRPr dirty="0"/>
          </a:p>
        </p:txBody>
      </p:sp>
    </p:spTree>
    <p:extLst>
      <p:ext uri="{BB962C8B-B14F-4D97-AF65-F5344CB8AC3E}">
        <p14:creationId xmlns:p14="http://schemas.microsoft.com/office/powerpoint/2010/main" val="27936762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228600" indent="-228600">
              <a:buAutoNum type="arabicPeriod"/>
            </a:pPr>
            <a:r>
              <a:rPr lang="en-GB" dirty="0" smtClean="0"/>
              <a:t>One of the most important features</a:t>
            </a:r>
            <a:r>
              <a:rPr lang="en-GB" baseline="0" dirty="0" smtClean="0"/>
              <a:t> is that the inner function still has access to the outer functions variables even after the outer function has returned.	</a:t>
            </a:r>
            <a:br>
              <a:rPr lang="en-GB" baseline="0" dirty="0" smtClean="0"/>
            </a:br>
            <a:r>
              <a:rPr lang="en-GB" baseline="0" dirty="0" smtClean="0"/>
              <a:t>When JS functions execute they use the same scope that was in effect when they were created, this means that even after the outer function has returned the inner function still has access to the variables later in your program.</a:t>
            </a:r>
          </a:p>
          <a:p>
            <a:pPr marL="228600" indent="-228600">
              <a:buAutoNum type="arabicPeriod"/>
            </a:pPr>
            <a:endParaRPr lang="en-GB" baseline="0" dirty="0" smtClean="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77</a:t>
            </a:fld>
            <a:endParaRPr dirty="0"/>
          </a:p>
        </p:txBody>
      </p:sp>
    </p:spTree>
    <p:extLst>
      <p:ext uri="{BB962C8B-B14F-4D97-AF65-F5344CB8AC3E}">
        <p14:creationId xmlns:p14="http://schemas.microsoft.com/office/powerpoint/2010/main" val="14517248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They do not store the actual value,</a:t>
            </a:r>
            <a:r>
              <a:rPr lang="en-GB" baseline="0" dirty="0" smtClean="0"/>
              <a:t> closures get more interesting when the value of the outer functions’ variable changes before the closure is called. This powerful feature can be harnessed I creative ways, such as this private variables example.</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78</a:t>
            </a:fld>
            <a:endParaRPr dirty="0"/>
          </a:p>
        </p:txBody>
      </p:sp>
    </p:spTree>
    <p:extLst>
      <p:ext uri="{BB962C8B-B14F-4D97-AF65-F5344CB8AC3E}">
        <p14:creationId xmlns:p14="http://schemas.microsoft.com/office/powerpoint/2010/main" val="10296194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However it does not behave any differently to prototypal inheritance, it’s simply syntax for people to use that is more familiar.</a:t>
            </a:r>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94</a:t>
            </a:fld>
            <a:endParaRPr dirty="0"/>
          </a:p>
        </p:txBody>
      </p:sp>
    </p:spTree>
    <p:extLst>
      <p:ext uri="{BB962C8B-B14F-4D97-AF65-F5344CB8AC3E}">
        <p14:creationId xmlns:p14="http://schemas.microsoft.com/office/powerpoint/2010/main" val="1042935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6</a:t>
            </a:fld>
            <a:endParaRPr dirty="0"/>
          </a:p>
        </p:txBody>
      </p:sp>
    </p:spTree>
    <p:extLst>
      <p:ext uri="{BB962C8B-B14F-4D97-AF65-F5344CB8AC3E}">
        <p14:creationId xmlns:p14="http://schemas.microsoft.com/office/powerpoint/2010/main" val="14276668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99</a:t>
            </a:fld>
            <a:endParaRPr dirty="0"/>
          </a:p>
        </p:txBody>
      </p:sp>
    </p:spTree>
    <p:extLst>
      <p:ext uri="{BB962C8B-B14F-4D97-AF65-F5344CB8AC3E}">
        <p14:creationId xmlns:p14="http://schemas.microsoft.com/office/powerpoint/2010/main" val="24929004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This has nothing to do with multi</a:t>
            </a:r>
            <a:r>
              <a:rPr lang="en-GB" baseline="0" dirty="0" smtClean="0"/>
              <a:t> threading!</a:t>
            </a:r>
          </a:p>
          <a:p>
            <a:r>
              <a:rPr lang="en-GB" baseline="0" dirty="0" smtClean="0"/>
              <a:t>JavaScript is single threaded and asynchronous.</a:t>
            </a:r>
          </a:p>
          <a:p>
            <a:endParaRPr lang="en-GB" baseline="0" dirty="0" smtClean="0"/>
          </a:p>
          <a:p>
            <a:pPr fontAlgn="base"/>
            <a:r>
              <a:rPr lang="en-GB" sz="1000" b="1" i="0" kern="1200" spc="-20" baseline="0" dirty="0" smtClean="0">
                <a:solidFill>
                  <a:srgbClr val="555454"/>
                </a:solidFill>
                <a:effectLst/>
                <a:latin typeface="Segoe UI" panose="020B0502040204020203" pitchFamily="34" charset="0"/>
                <a:ea typeface="+mn-ea"/>
                <a:cs typeface="Segoe UI" panose="020B0502040204020203" pitchFamily="34" charset="0"/>
              </a:rPr>
              <a:t>SYNCHRONOUS</a:t>
            </a:r>
          </a:p>
          <a:p>
            <a:pPr fontAlgn="base"/>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You are in a queue to get a movie ticket. You cannot get one until everybody in front of you gets one, and the same applies to the people queued behind you.</a:t>
            </a:r>
          </a:p>
          <a:p>
            <a:pPr fontAlgn="base"/>
            <a:r>
              <a:rPr lang="en-GB" sz="1000" b="1" i="0" kern="1200" spc="-20" baseline="0" dirty="0" smtClean="0">
                <a:solidFill>
                  <a:srgbClr val="555454"/>
                </a:solidFill>
                <a:effectLst/>
                <a:latin typeface="Segoe UI" panose="020B0502040204020203" pitchFamily="34" charset="0"/>
                <a:ea typeface="+mn-ea"/>
                <a:cs typeface="Segoe UI" panose="020B0502040204020203" pitchFamily="34" charset="0"/>
              </a:rPr>
              <a:t>ASYNCHRONOUS</a:t>
            </a:r>
          </a:p>
          <a:p>
            <a:pPr fontAlgn="base"/>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You are in a restaurant with many other people. You order your food. Other people can also order their food, they don't have to wait for your food to be cooked and served to you before they can order. In the kitchen restaurant workers are continuously cooking, serving, and taking orders. People will get their food served as soon as it is cooked.</a:t>
            </a:r>
          </a:p>
          <a:p>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100</a:t>
            </a:fld>
            <a:endParaRPr dirty="0"/>
          </a:p>
        </p:txBody>
      </p:sp>
    </p:spTree>
    <p:extLst>
      <p:ext uri="{BB962C8B-B14F-4D97-AF65-F5344CB8AC3E}">
        <p14:creationId xmlns:p14="http://schemas.microsoft.com/office/powerpoint/2010/main" val="6585582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Normal</a:t>
            </a:r>
            <a:r>
              <a:rPr lang="en-GB" baseline="0" dirty="0" smtClean="0"/>
              <a:t> functions should just use return types, however </a:t>
            </a:r>
            <a:r>
              <a:rPr lang="en-GB" baseline="0" dirty="0" err="1" smtClean="0"/>
              <a:t>async</a:t>
            </a:r>
            <a:r>
              <a:rPr lang="en-GB" baseline="0" dirty="0" smtClean="0"/>
              <a:t> functions will hit the return before the </a:t>
            </a:r>
            <a:r>
              <a:rPr lang="en-GB" baseline="0" dirty="0" err="1" smtClean="0"/>
              <a:t>async</a:t>
            </a:r>
            <a:r>
              <a:rPr lang="en-GB" baseline="0" dirty="0" smtClean="0"/>
              <a:t> request is finished, making it useless. Hence the need for </a:t>
            </a:r>
            <a:r>
              <a:rPr lang="en-GB" baseline="0" dirty="0" err="1" smtClean="0"/>
              <a:t>callbacks</a:t>
            </a:r>
            <a:r>
              <a:rPr lang="en-GB" baseline="0" dirty="0" smtClean="0"/>
              <a:t>.</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101</a:t>
            </a:fld>
            <a:endParaRPr dirty="0"/>
          </a:p>
        </p:txBody>
      </p:sp>
    </p:spTree>
    <p:extLst>
      <p:ext uri="{BB962C8B-B14F-4D97-AF65-F5344CB8AC3E}">
        <p14:creationId xmlns:p14="http://schemas.microsoft.com/office/powerpoint/2010/main" val="37952553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03889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8</a:t>
            </a:fld>
            <a:endParaRPr dirty="0"/>
          </a:p>
        </p:txBody>
      </p:sp>
    </p:spTree>
    <p:extLst>
      <p:ext uri="{BB962C8B-B14F-4D97-AF65-F5344CB8AC3E}">
        <p14:creationId xmlns:p14="http://schemas.microsoft.com/office/powerpoint/2010/main" val="3375858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10</a:t>
            </a:fld>
            <a:endParaRPr dirty="0"/>
          </a:p>
        </p:txBody>
      </p:sp>
    </p:spTree>
    <p:extLst>
      <p:ext uri="{BB962C8B-B14F-4D97-AF65-F5344CB8AC3E}">
        <p14:creationId xmlns:p14="http://schemas.microsoft.com/office/powerpoint/2010/main" val="1389747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Only one number type</a:t>
            </a:r>
            <a:r>
              <a:rPr lang="en-GB" baseline="0" dirty="0" smtClean="0"/>
              <a:t> – 64bit and double, awful name for a type</a:t>
            </a:r>
          </a:p>
          <a:p>
            <a:r>
              <a:rPr lang="en-GB" baseline="0" dirty="0" smtClean="0"/>
              <a:t>It’s not very accurate, so always times your data by say 100, do the math, then revert it to decimals, 0.1 + 0.1 doesn’t always equal 0.2</a:t>
            </a:r>
          </a:p>
          <a:p>
            <a:endParaRPr lang="en-GB" baseline="0" dirty="0" smtClean="0"/>
          </a:p>
          <a:p>
            <a:r>
              <a:rPr lang="en-GB" baseline="0" dirty="0" smtClean="0"/>
              <a:t>NAN stands for “Not a number”</a:t>
            </a:r>
          </a:p>
          <a:p>
            <a:r>
              <a:rPr lang="en-GB" baseline="0" dirty="0" smtClean="0"/>
              <a:t>Toxic, any math performed with it will also output it.</a:t>
            </a:r>
          </a:p>
          <a:p>
            <a:r>
              <a:rPr lang="en-GB" baseline="0" dirty="0" smtClean="0"/>
              <a:t>NAN isn’t equal to anything, even itself, NAN = NAN is false.</a:t>
            </a:r>
          </a:p>
          <a:p>
            <a:r>
              <a:rPr lang="en-GB" baseline="0" dirty="0" smtClean="0"/>
              <a:t>NAN is not greater or less than NAN.</a:t>
            </a:r>
          </a:p>
          <a:p>
            <a:r>
              <a:rPr lang="en-GB" baseline="0" dirty="0" smtClean="0"/>
              <a:t>Even though it literally stands for Not A Number, it’s type is actually a number.</a:t>
            </a:r>
          </a:p>
          <a:p>
            <a:r>
              <a:rPr lang="en-GB" baseline="0" dirty="0" smtClean="0"/>
              <a:t>Number(value) produces NAN if it has a problem.</a:t>
            </a:r>
          </a:p>
          <a:p>
            <a:endParaRPr lang="en-GB" baseline="0" dirty="0" smtClean="0"/>
          </a:p>
          <a:p>
            <a:endParaRPr lang="en-GB" baseline="0" dirty="0" smtClean="0"/>
          </a:p>
          <a:p>
            <a:r>
              <a:rPr lang="en-GB" baseline="0" dirty="0" err="1" smtClean="0"/>
              <a:t>parseInt</a:t>
            </a:r>
            <a:r>
              <a:rPr lang="en-GB" baseline="0" dirty="0" smtClean="0"/>
              <a:t>(value,1) – Second number is radix,  always use it or you can get weird results.</a:t>
            </a:r>
          </a:p>
          <a:p>
            <a:endParaRPr lang="en-GB" baseline="0" dirty="0" smtClean="0"/>
          </a:p>
          <a:p>
            <a:r>
              <a:rPr lang="en-GB" b="1" dirty="0" smtClean="0"/>
              <a:t>Null</a:t>
            </a:r>
            <a:r>
              <a:rPr lang="en-GB" dirty="0" smtClean="0"/>
              <a:t> = no value</a:t>
            </a:r>
          </a:p>
          <a:p>
            <a:r>
              <a:rPr lang="en-GB" b="1" dirty="0" smtClean="0"/>
              <a:t>Undefined</a:t>
            </a:r>
            <a:r>
              <a:rPr lang="en-GB" dirty="0" smtClean="0"/>
              <a:t> = default value for variables and </a:t>
            </a:r>
            <a:r>
              <a:rPr lang="en-GB" dirty="0" err="1" smtClean="0"/>
              <a:t>params</a:t>
            </a:r>
            <a:endParaRPr lang="en-GB" dirty="0" smtClean="0"/>
          </a:p>
          <a:p>
            <a:pPr lvl="1"/>
            <a:r>
              <a:rPr lang="en-GB" dirty="0" smtClean="0"/>
              <a:t>“The missing value, value”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11</a:t>
            </a:fld>
            <a:endParaRPr dirty="0"/>
          </a:p>
        </p:txBody>
      </p:sp>
    </p:spTree>
    <p:extLst>
      <p:ext uri="{BB962C8B-B14F-4D97-AF65-F5344CB8AC3E}">
        <p14:creationId xmlns:p14="http://schemas.microsoft.com/office/powerpoint/2010/main" val="3091593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b="1" dirty="0" err="1" smtClean="0"/>
              <a:t>typeof</a:t>
            </a:r>
            <a:r>
              <a:rPr lang="en-GB" dirty="0" smtClean="0"/>
              <a:t> prefix operator returns a string identifying the type of value.</a:t>
            </a:r>
          </a:p>
          <a:p>
            <a:r>
              <a:rPr lang="en-GB" dirty="0" smtClean="0"/>
              <a:t>  </a:t>
            </a:r>
          </a:p>
          <a:p>
            <a:r>
              <a:rPr lang="en-GB" dirty="0" smtClean="0"/>
              <a:t>It's not super good, as no matter what the object is it will return "object", if its an array it will return "object", if its null </a:t>
            </a:r>
            <a:r>
              <a:rPr lang="en-GB" dirty="0" err="1" smtClean="0"/>
              <a:t>itll</a:t>
            </a:r>
            <a:r>
              <a:rPr lang="en-GB" dirty="0" smtClean="0"/>
              <a:t> return "object", this is a mistake in the language.</a:t>
            </a:r>
          </a:p>
          <a:p>
            <a:r>
              <a:rPr lang="en-GB" dirty="0" smtClean="0"/>
              <a:t>  </a:t>
            </a:r>
          </a:p>
          <a:p>
            <a:r>
              <a:rPr lang="en-GB" dirty="0" smtClean="0"/>
              <a:t>However if you use it on string/function it’ll return "string"/"function“</a:t>
            </a:r>
          </a:p>
          <a:p>
            <a:endParaRPr lang="en-GB" dirty="0" smtClean="0"/>
          </a:p>
          <a:p>
            <a:r>
              <a:rPr lang="en-GB" dirty="0" smtClean="0"/>
              <a:t>We also have the exponent</a:t>
            </a:r>
            <a:r>
              <a:rPr lang="en-GB" baseline="0" dirty="0" smtClean="0"/>
              <a:t>ial operator </a:t>
            </a:r>
            <a:r>
              <a:rPr lang="en-GB" b="1" baseline="0" dirty="0" smtClean="0"/>
              <a:t>**</a:t>
            </a:r>
            <a:r>
              <a:rPr lang="en-GB" b="0" baseline="0" dirty="0" smtClean="0"/>
              <a:t>  - 2**3 = 8</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14</a:t>
            </a:fld>
            <a:endParaRPr dirty="0"/>
          </a:p>
        </p:txBody>
      </p:sp>
    </p:spTree>
    <p:extLst>
      <p:ext uri="{BB962C8B-B14F-4D97-AF65-F5344CB8AC3E}">
        <p14:creationId xmlns:p14="http://schemas.microsoft.com/office/powerpoint/2010/main" val="2152138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smtClean="0"/>
              <a:t>Insert module title</a:t>
            </a:r>
            <a:endParaRPr lang="en-GB" noProof="0" dirty="0"/>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MODULE X</a:t>
            </a:r>
          </a:p>
        </p:txBody>
      </p:sp>
      <p:pic>
        <p:nvPicPr>
          <p:cNvPr id="2" name="Picture 1" descr="QA Consulting - Tall Blue-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38003" y="5003340"/>
            <a:ext cx="2115994" cy="1257026"/>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defRPr>
            </a:lvl1pPr>
            <a:lvl2pPr marL="742950" indent="-285750">
              <a:spcAft>
                <a:spcPts val="1000"/>
              </a:spcAft>
              <a:buClr>
                <a:schemeClr val="tx1"/>
              </a:buClr>
              <a:buFont typeface="Arial" panose="020B0604020202020204" pitchFamily="34" charset="0"/>
              <a:buChar char="•"/>
              <a:defRPr sz="1800" baseline="0">
                <a:latin typeface="+mn-lt"/>
              </a:defRPr>
            </a:lvl2pPr>
            <a:lvl3pPr marL="1143000" indent="-228600">
              <a:spcAft>
                <a:spcPts val="1000"/>
              </a:spcAft>
              <a:buClr>
                <a:schemeClr val="tx1"/>
              </a:buClr>
              <a:buFont typeface="Arial" panose="020B0604020202020204" pitchFamily="34" charset="0"/>
              <a:buChar char="•"/>
              <a:defRPr sz="1800" baseline="0">
                <a:latin typeface="+mn-lt"/>
              </a:defRPr>
            </a:lvl3pPr>
            <a:lvl4pPr marL="1600200" indent="-228600">
              <a:spcAft>
                <a:spcPts val="1000"/>
              </a:spcAft>
              <a:buClr>
                <a:schemeClr val="tx1"/>
              </a:buClr>
              <a:buFont typeface="Arial" panose="020B0604020202020204" pitchFamily="34" charset="0"/>
              <a:buChar char="•"/>
              <a:defRPr sz="1800" baseline="0">
                <a:latin typeface="+mn-lt"/>
              </a:defRPr>
            </a:lvl4pPr>
            <a:lvl5pPr marL="2057400" indent="-228600">
              <a:spcAft>
                <a:spcPts val="1000"/>
              </a:spcAft>
              <a:buClr>
                <a:schemeClr val="tx1"/>
              </a:buClr>
              <a:buFont typeface="Arial" panose="020B0604020202020204" pitchFamily="34" charset="0"/>
              <a:buChar char="•"/>
              <a:defRPr sz="180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smtClean="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10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10" name="Rectangle 9"/>
          <p:cNvSpPr/>
          <p:nvPr userDrawn="1"/>
        </p:nvSpPr>
        <p:spPr>
          <a:xfrm>
            <a:off x="6078034" y="154556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7" name="Content Placeholder 12"/>
          <p:cNvSpPr>
            <a:spLocks noGrp="1"/>
          </p:cNvSpPr>
          <p:nvPr>
            <p:ph sz="quarter" idx="16"/>
          </p:nvPr>
        </p:nvSpPr>
        <p:spPr>
          <a:xfrm>
            <a:off x="6206400" y="1557588"/>
            <a:ext cx="5580000" cy="4546800"/>
          </a:xfrm>
          <a:solidFill>
            <a:schemeClr val="bg2">
              <a:lumMod val="10000"/>
            </a:schemeClr>
          </a:solidFill>
        </p:spPr>
        <p:txBody>
          <a:bodyPr>
            <a:noAutofit/>
          </a:bodyPr>
          <a:lstStyle>
            <a:lvl1pPr marL="0" indent="0">
              <a:spcAft>
                <a:spcPts val="800"/>
              </a:spcAft>
              <a:buClr>
                <a:schemeClr val="tx1"/>
              </a:buClr>
              <a:buFont typeface="Arial" panose="020B0604020202020204" pitchFamily="34" charset="0"/>
              <a:buNone/>
              <a:defRPr sz="1800" b="0" baseline="0">
                <a:solidFill>
                  <a:schemeClr val="bg1"/>
                </a:solidFill>
                <a:latin typeface="Courier New" panose="02070309020205020404" pitchFamily="49" charset="0"/>
                <a:cs typeface="Courier New" panose="02070309020205020404" pitchFamily="49" charset="0"/>
              </a:defRPr>
            </a:lvl1pPr>
            <a:lvl2pPr marL="457200" indent="0">
              <a:spcAft>
                <a:spcPts val="800"/>
              </a:spcAft>
              <a:buClr>
                <a:schemeClr val="tx1"/>
              </a:buClr>
              <a:buFont typeface="Arial" panose="020B0604020202020204" pitchFamily="34" charset="0"/>
              <a:buNone/>
              <a:defRPr sz="1800" b="0" baseline="0">
                <a:solidFill>
                  <a:schemeClr val="bg1"/>
                </a:solidFill>
                <a:latin typeface="Courier New" panose="02070309020205020404" pitchFamily="49" charset="0"/>
                <a:cs typeface="Courier New" panose="02070309020205020404" pitchFamily="49" charset="0"/>
              </a:defRPr>
            </a:lvl2pPr>
            <a:lvl3pPr marL="914400" indent="0">
              <a:spcAft>
                <a:spcPts val="800"/>
              </a:spcAft>
              <a:buClr>
                <a:schemeClr val="tx1"/>
              </a:buClr>
              <a:buFont typeface="Arial" panose="020B0604020202020204" pitchFamily="34" charset="0"/>
              <a:buNone/>
              <a:defRPr sz="1800" b="0" baseline="0">
                <a:solidFill>
                  <a:schemeClr val="bg1"/>
                </a:solidFill>
                <a:latin typeface="Courier New" panose="02070309020205020404" pitchFamily="49" charset="0"/>
                <a:cs typeface="Courier New" panose="02070309020205020404" pitchFamily="49" charset="0"/>
              </a:defRPr>
            </a:lvl3pPr>
            <a:lvl4pPr marL="1371600" indent="0">
              <a:spcAft>
                <a:spcPts val="800"/>
              </a:spcAft>
              <a:buClr>
                <a:schemeClr val="tx1"/>
              </a:buClr>
              <a:buFont typeface="Arial" panose="020B0604020202020204" pitchFamily="34" charset="0"/>
              <a:buNone/>
              <a:defRPr sz="1800" b="0" baseline="0">
                <a:solidFill>
                  <a:schemeClr val="bg1"/>
                </a:solidFill>
                <a:latin typeface="Courier New" panose="02070309020205020404" pitchFamily="49" charset="0"/>
                <a:cs typeface="Courier New" panose="02070309020205020404" pitchFamily="49" charset="0"/>
              </a:defRPr>
            </a:lvl4pPr>
            <a:lvl5pPr marL="1828800" indent="0">
              <a:spcAft>
                <a:spcPts val="800"/>
              </a:spcAft>
              <a:buClr>
                <a:schemeClr val="tx1"/>
              </a:buClr>
              <a:buFont typeface="Arial" panose="020B0604020202020204" pitchFamily="34" charset="0"/>
              <a:buNone/>
              <a:defRPr sz="1800" b="0" baseline="0">
                <a:solidFill>
                  <a:schemeClr val="bg1"/>
                </a:solidFill>
                <a:latin typeface="Courier New" panose="02070309020205020404" pitchFamily="49" charset="0"/>
                <a:cs typeface="Courier New" panose="02070309020205020404" pitchFamily="49" charset="0"/>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8340594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smtClean="0"/>
              <a:t>Use images from the photography folder from the Central Repository&gt;image library on CWS</a:t>
            </a:r>
            <a:endParaRPr lang="en-GB" dirty="0"/>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smtClean="0"/>
              <a:t>Course times/ objectives/summary</a:t>
            </a:r>
            <a:endParaRPr lang="en-GB" noProof="0" dirty="0"/>
          </a:p>
        </p:txBody>
      </p:sp>
    </p:spTree>
    <p:extLst>
      <p:ext uri="{BB962C8B-B14F-4D97-AF65-F5344CB8AC3E}">
        <p14:creationId xmlns:p14="http://schemas.microsoft.com/office/powerpoint/2010/main" val="30391926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smtClean="0"/>
              <a:t>Click to add diagram, smart art, table, video etc.</a:t>
            </a:r>
            <a:endParaRPr lang="en-GB" noProof="0" dirty="0"/>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smtClean="0"/>
              <a:t>Diagram title goes here</a:t>
            </a:r>
            <a:endParaRPr lang="en-GB" noProof="0" dirty="0"/>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smtClean="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timing>
    <p:tnLst>
      <p:par>
        <p:cTn id="1" dur="indefinite" restart="never" nodeType="tmRoot"/>
      </p:par>
    </p:tnLst>
  </p:timing>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w3schools.com/js/js_reserved.a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hyperlink" Target="https://raw.githubusercontent.com/ewomackQA/JSONDataRepo/master/kings.json" TargetMode="External"/><Relationship Id="rId2" Type="http://schemas.openxmlformats.org/officeDocument/2006/relationships/hyperlink" Target="https://raw.githubusercontent.com/ewomackQA/JSONDataRepo/master/example.js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hyperlink" Target="http://es6-features.org/" TargetMode="Externa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JavaScript</a:t>
            </a:r>
            <a:endParaRPr lang="en-GB" dirty="0"/>
          </a:p>
        </p:txBody>
      </p:sp>
      <p:sp>
        <p:nvSpPr>
          <p:cNvPr id="3" name="Subtitle 2"/>
          <p:cNvSpPr>
            <a:spLocks noGrp="1"/>
          </p:cNvSpPr>
          <p:nvPr>
            <p:ph type="subTitle" idx="1"/>
          </p:nvPr>
        </p:nvSpPr>
        <p:spPr/>
        <p:txBody>
          <a:bodyPr/>
          <a:lstStyle/>
          <a:p>
            <a:r>
              <a:rPr lang="en-GB" dirty="0" smtClean="0"/>
              <a:t>Professional </a:t>
            </a:r>
            <a:r>
              <a:rPr lang="en-GB" dirty="0"/>
              <a:t>Front-End </a:t>
            </a:r>
            <a:r>
              <a:rPr lang="en-GB" dirty="0" smtClean="0"/>
              <a:t>Web Development</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377200" cy="4546800"/>
          </a:xfrm>
        </p:spPr>
        <p:txBody>
          <a:bodyPr/>
          <a:lstStyle/>
          <a:p>
            <a:r>
              <a:rPr lang="en-GB" dirty="0"/>
              <a:t>Comments are declared through either:</a:t>
            </a:r>
          </a:p>
          <a:p>
            <a:pPr lvl="1"/>
            <a:r>
              <a:rPr lang="en-GB" b="1" dirty="0"/>
              <a:t>//</a:t>
            </a:r>
          </a:p>
          <a:p>
            <a:pPr lvl="1"/>
            <a:r>
              <a:rPr lang="en-GB" b="1" dirty="0"/>
              <a:t>/*   */</a:t>
            </a:r>
          </a:p>
          <a:p>
            <a:endParaRPr lang="en-GB" dirty="0"/>
          </a:p>
        </p:txBody>
      </p:sp>
      <p:sp>
        <p:nvSpPr>
          <p:cNvPr id="3" name="Title 2"/>
          <p:cNvSpPr>
            <a:spLocks noGrp="1"/>
          </p:cNvSpPr>
          <p:nvPr>
            <p:ph type="title"/>
          </p:nvPr>
        </p:nvSpPr>
        <p:spPr/>
        <p:txBody>
          <a:bodyPr>
            <a:normAutofit/>
          </a:bodyPr>
          <a:lstStyle/>
          <a:p>
            <a:r>
              <a:rPr lang="en-GB" dirty="0"/>
              <a:t>Comments</a:t>
            </a:r>
          </a:p>
        </p:txBody>
      </p:sp>
      <p:sp>
        <p:nvSpPr>
          <p:cNvPr id="4" name="Content Placeholder 2"/>
          <p:cNvSpPr txBox="1">
            <a:spLocks/>
          </p:cNvSpPr>
          <p:nvPr/>
        </p:nvSpPr>
        <p:spPr>
          <a:xfrm>
            <a:off x="6021238" y="1278360"/>
            <a:ext cx="5765162" cy="3935324"/>
          </a:xfrm>
          <a:prstGeom prst="rect">
            <a:avLst/>
          </a:prstGeom>
          <a:solidFill>
            <a:schemeClr val="bg2">
              <a:lumMod val="10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dirty="0">
                <a:solidFill>
                  <a:srgbClr val="569CD6"/>
                </a:solidFill>
                <a:latin typeface="Consolas" panose="020B0609020204030204" pitchFamily="49" charset="0"/>
              </a:rPr>
              <a:t>var</a:t>
            </a:r>
            <a:r>
              <a:rPr lang="en-GB" sz="2400" dirty="0">
                <a:solidFill>
                  <a:srgbClr val="D4D4D4"/>
                </a:solidFill>
                <a:latin typeface="Consolas" panose="020B0609020204030204" pitchFamily="49" charset="0"/>
              </a:rPr>
              <a:t> </a:t>
            </a:r>
            <a:r>
              <a:rPr lang="en-GB" sz="2400" dirty="0" err="1">
                <a:solidFill>
                  <a:srgbClr val="9CDCFE"/>
                </a:solidFill>
                <a:latin typeface="Consolas" panose="020B0609020204030204" pitchFamily="49" charset="0"/>
              </a:rPr>
              <a:t>variableString</a:t>
            </a:r>
            <a:r>
              <a:rPr lang="en-GB" sz="2400" dirty="0">
                <a:solidFill>
                  <a:srgbClr val="D4D4D4"/>
                </a:solidFill>
                <a:latin typeface="Consolas" panose="020B0609020204030204" pitchFamily="49" charset="0"/>
              </a:rPr>
              <a:t> = </a:t>
            </a:r>
            <a:r>
              <a:rPr lang="en-GB" sz="2400" dirty="0">
                <a:solidFill>
                  <a:srgbClr val="CE9178"/>
                </a:solidFill>
                <a:latin typeface="Consolas" panose="020B0609020204030204" pitchFamily="49" charset="0"/>
              </a:rPr>
              <a:t>"hi"</a:t>
            </a:r>
            <a:r>
              <a:rPr lang="en-GB" sz="2400" dirty="0">
                <a:solidFill>
                  <a:srgbClr val="D4D4D4"/>
                </a:solidFill>
                <a:latin typeface="Consolas" panose="020B0609020204030204" pitchFamily="49" charset="0"/>
              </a:rPr>
              <a:t>; </a:t>
            </a:r>
          </a:p>
          <a:p>
            <a:pPr marL="0" indent="0">
              <a:buNone/>
            </a:pPr>
            <a:r>
              <a:rPr lang="en-GB" sz="2400" dirty="0">
                <a:solidFill>
                  <a:srgbClr val="608B4E"/>
                </a:solidFill>
                <a:latin typeface="Consolas" panose="020B0609020204030204" pitchFamily="49" charset="0"/>
              </a:rPr>
              <a:t>//this is a comment </a:t>
            </a:r>
            <a:endParaRPr lang="en-GB" sz="2400" dirty="0">
              <a:solidFill>
                <a:srgbClr val="D4D4D4"/>
              </a:solidFill>
              <a:latin typeface="Consolas" panose="020B0609020204030204" pitchFamily="49" charset="0"/>
            </a:endParaRPr>
          </a:p>
          <a:p>
            <a:pPr marL="0" indent="0">
              <a:buNone/>
            </a:pPr>
            <a:r>
              <a:rPr lang="en-GB" sz="2400" dirty="0">
                <a:solidFill>
                  <a:srgbClr val="D4D4D4"/>
                </a:solidFill>
                <a:latin typeface="Consolas" panose="020B0609020204030204" pitchFamily="49" charset="0"/>
              </a:rPr>
              <a:t/>
            </a:r>
            <a:br>
              <a:rPr lang="en-GB" sz="2400" dirty="0">
                <a:solidFill>
                  <a:srgbClr val="D4D4D4"/>
                </a:solidFill>
                <a:latin typeface="Consolas" panose="020B0609020204030204" pitchFamily="49" charset="0"/>
              </a:rPr>
            </a:br>
            <a:r>
              <a:rPr lang="en-GB" sz="2400" dirty="0">
                <a:solidFill>
                  <a:srgbClr val="569CD6"/>
                </a:solidFill>
                <a:latin typeface="Consolas" panose="020B0609020204030204" pitchFamily="49" charset="0"/>
              </a:rPr>
              <a:t>var</a:t>
            </a:r>
            <a:r>
              <a:rPr lang="en-GB" sz="2400" dirty="0">
                <a:solidFill>
                  <a:srgbClr val="D4D4D4"/>
                </a:solidFill>
                <a:latin typeface="Consolas" panose="020B0609020204030204" pitchFamily="49" charset="0"/>
              </a:rPr>
              <a:t> </a:t>
            </a:r>
            <a:r>
              <a:rPr lang="en-GB" sz="2400" dirty="0" err="1">
                <a:solidFill>
                  <a:srgbClr val="9CDCFE"/>
                </a:solidFill>
                <a:latin typeface="Consolas" panose="020B0609020204030204" pitchFamily="49" charset="0"/>
              </a:rPr>
              <a:t>totalNumber</a:t>
            </a:r>
            <a:r>
              <a:rPr lang="en-GB" sz="2400" dirty="0">
                <a:solidFill>
                  <a:srgbClr val="D4D4D4"/>
                </a:solidFill>
                <a:latin typeface="Consolas" panose="020B0609020204030204" pitchFamily="49" charset="0"/>
              </a:rPr>
              <a:t> = </a:t>
            </a:r>
            <a:r>
              <a:rPr lang="en-GB" sz="2400" dirty="0">
                <a:solidFill>
                  <a:srgbClr val="B5CEA8"/>
                </a:solidFill>
                <a:latin typeface="Consolas" panose="020B0609020204030204" pitchFamily="49" charset="0"/>
              </a:rPr>
              <a:t>4</a:t>
            </a:r>
            <a:r>
              <a:rPr lang="en-GB" sz="2400" dirty="0">
                <a:solidFill>
                  <a:srgbClr val="D4D4D4"/>
                </a:solidFill>
                <a:latin typeface="Consolas" panose="020B0609020204030204" pitchFamily="49" charset="0"/>
              </a:rPr>
              <a:t>; </a:t>
            </a:r>
          </a:p>
          <a:p>
            <a:pPr marL="0" indent="0">
              <a:buNone/>
            </a:pPr>
            <a:r>
              <a:rPr lang="en-GB" sz="2400" dirty="0">
                <a:solidFill>
                  <a:srgbClr val="608B4E"/>
                </a:solidFill>
                <a:latin typeface="Consolas" panose="020B0609020204030204" pitchFamily="49" charset="0"/>
              </a:rPr>
              <a:t>/* </a:t>
            </a:r>
            <a:endParaRPr lang="en-GB" sz="2400" dirty="0">
              <a:solidFill>
                <a:srgbClr val="D4D4D4"/>
              </a:solidFill>
              <a:latin typeface="Consolas" panose="020B0609020204030204" pitchFamily="49" charset="0"/>
            </a:endParaRPr>
          </a:p>
          <a:p>
            <a:pPr marL="0" indent="0">
              <a:buNone/>
            </a:pPr>
            <a:r>
              <a:rPr lang="en-GB" sz="2400" dirty="0">
                <a:solidFill>
                  <a:srgbClr val="608B4E"/>
                </a:solidFill>
                <a:latin typeface="Consolas" panose="020B0609020204030204" pitchFamily="49" charset="0"/>
              </a:rPr>
              <a:t>    this is a block comment</a:t>
            </a:r>
            <a:endParaRPr lang="en-GB" sz="2400" dirty="0">
              <a:solidFill>
                <a:srgbClr val="D4D4D4"/>
              </a:solidFill>
              <a:latin typeface="Consolas" panose="020B0609020204030204" pitchFamily="49" charset="0"/>
            </a:endParaRPr>
          </a:p>
          <a:p>
            <a:pPr marL="0" indent="0">
              <a:buNone/>
            </a:pPr>
            <a:r>
              <a:rPr lang="en-GB" sz="2400" dirty="0">
                <a:solidFill>
                  <a:srgbClr val="608B4E"/>
                </a:solidFill>
                <a:latin typeface="Consolas" panose="020B0609020204030204" pitchFamily="49" charset="0"/>
              </a:rPr>
              <a:t>    hello friends</a:t>
            </a:r>
            <a:endParaRPr lang="en-GB" sz="2400" dirty="0">
              <a:solidFill>
                <a:srgbClr val="D4D4D4"/>
              </a:solidFill>
              <a:latin typeface="Consolas" panose="020B0609020204030204" pitchFamily="49" charset="0"/>
            </a:endParaRPr>
          </a:p>
          <a:p>
            <a:pPr marL="0" indent="0">
              <a:buNone/>
            </a:pPr>
            <a:r>
              <a:rPr lang="en-GB" sz="2400" dirty="0">
                <a:solidFill>
                  <a:srgbClr val="608B4E"/>
                </a:solidFill>
                <a:latin typeface="Consolas" panose="020B0609020204030204" pitchFamily="49" charset="0"/>
              </a:rPr>
              <a:t>*/</a:t>
            </a:r>
            <a:r>
              <a:rPr lang="en-GB" sz="2400" dirty="0">
                <a:solidFill>
                  <a:srgbClr val="D4D4D4"/>
                </a:solidFill>
                <a:latin typeface="Consolas" panose="020B0609020204030204" pitchFamily="49" charset="0"/>
              </a:rPr>
              <a:t> </a:t>
            </a:r>
          </a:p>
          <a:p>
            <a:pPr marL="0" indent="0">
              <a:buNone/>
            </a:pPr>
            <a:r>
              <a:rPr lang="en-GB" sz="2400" dirty="0">
                <a:solidFill>
                  <a:srgbClr val="D4D4D4"/>
                </a:solidFill>
                <a:latin typeface="Consolas" panose="020B0609020204030204" pitchFamily="49" charset="0"/>
              </a:rPr>
              <a:t/>
            </a:r>
            <a:br>
              <a:rPr lang="en-GB" sz="2400" dirty="0">
                <a:solidFill>
                  <a:srgbClr val="D4D4D4"/>
                </a:solidFill>
                <a:latin typeface="Consolas" panose="020B0609020204030204" pitchFamily="49" charset="0"/>
              </a:rPr>
            </a:br>
            <a:endParaRPr lang="en-GB" sz="24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45245113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b="1" dirty="0" smtClean="0"/>
              <a:t>Synchronous execution is waiting until something is finished to then move on.</a:t>
            </a:r>
          </a:p>
          <a:p>
            <a:r>
              <a:rPr lang="en-GB" b="1" dirty="0" smtClean="0"/>
              <a:t>Asynchronous execution is not waiting.</a:t>
            </a:r>
          </a:p>
          <a:p>
            <a:endParaRPr lang="en-GB" b="1" dirty="0" smtClean="0"/>
          </a:p>
          <a:p>
            <a:r>
              <a:rPr lang="en-GB" dirty="0" smtClean="0"/>
              <a:t>Imagine Synchronous programming as all your code being based off a Clock, each tick is a line of code, one after another.</a:t>
            </a:r>
          </a:p>
          <a:p>
            <a:r>
              <a:rPr lang="en-GB" dirty="0" smtClean="0"/>
              <a:t>Asynchronous is like having two clocks, they don’t really care about each other and can tick independently.</a:t>
            </a:r>
          </a:p>
          <a:p>
            <a:endParaRPr lang="en-GB" dirty="0" smtClean="0"/>
          </a:p>
          <a:p>
            <a:endParaRPr lang="en-GB" i="1" dirty="0"/>
          </a:p>
        </p:txBody>
      </p:sp>
      <p:sp>
        <p:nvSpPr>
          <p:cNvPr id="4" name="Title 3"/>
          <p:cNvSpPr>
            <a:spLocks noGrp="1"/>
          </p:cNvSpPr>
          <p:nvPr>
            <p:ph type="title"/>
          </p:nvPr>
        </p:nvSpPr>
        <p:spPr/>
        <p:txBody>
          <a:bodyPr/>
          <a:lstStyle/>
          <a:p>
            <a:r>
              <a:rPr lang="en-GB" dirty="0" smtClean="0"/>
              <a:t>Asynchronous Programming</a:t>
            </a:r>
            <a:endParaRPr lang="en-GB" dirty="0"/>
          </a:p>
        </p:txBody>
      </p:sp>
      <p:pic>
        <p:nvPicPr>
          <p:cNvPr id="1028" name="Picture 4" descr="Image result for cl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2003" y="283464"/>
            <a:ext cx="382905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l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2390" y="3753255"/>
            <a:ext cx="2994138" cy="26068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Image result for cl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7056" y="3753254"/>
            <a:ext cx="2994138" cy="2606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70946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err="1" smtClean="0"/>
              <a:t>Callbacks</a:t>
            </a:r>
            <a:r>
              <a:rPr lang="en-GB" dirty="0" smtClean="0"/>
              <a:t> are the basic way of handling </a:t>
            </a:r>
            <a:r>
              <a:rPr lang="en-GB" dirty="0" err="1" smtClean="0"/>
              <a:t>Async</a:t>
            </a:r>
            <a:r>
              <a:rPr lang="en-GB" dirty="0" smtClean="0"/>
              <a:t> execution</a:t>
            </a:r>
          </a:p>
          <a:p>
            <a:r>
              <a:rPr lang="en-GB" dirty="0" err="1" smtClean="0"/>
              <a:t>Callbacks</a:t>
            </a:r>
            <a:r>
              <a:rPr lang="en-GB" dirty="0" smtClean="0"/>
              <a:t> are founded on the functional programming paradigm, particularly </a:t>
            </a:r>
            <a:r>
              <a:rPr lang="en-GB" b="1" dirty="0" smtClean="0"/>
              <a:t>Higher Order Functions</a:t>
            </a:r>
          </a:p>
          <a:p>
            <a:pPr lvl="1"/>
            <a:r>
              <a:rPr lang="en-GB" i="1" dirty="0" smtClean="0"/>
              <a:t>A function that has a function as an argument</a:t>
            </a:r>
          </a:p>
          <a:p>
            <a:r>
              <a:rPr lang="en-GB" dirty="0" smtClean="0"/>
              <a:t>Passing what you want the </a:t>
            </a:r>
            <a:r>
              <a:rPr lang="en-GB" dirty="0" err="1" smtClean="0"/>
              <a:t>async</a:t>
            </a:r>
            <a:r>
              <a:rPr lang="en-GB" dirty="0" smtClean="0"/>
              <a:t> operation to do after it’s done.</a:t>
            </a:r>
          </a:p>
          <a:p>
            <a:r>
              <a:rPr lang="en-GB" b="1" dirty="0" smtClean="0"/>
              <a:t>Example – </a:t>
            </a:r>
            <a:r>
              <a:rPr lang="en-GB" dirty="0" smtClean="0"/>
              <a:t>Making a web request to the website, however we have to wait for the response, if we paused execution until that happened it’s just wasted execution time, we could do other things while we wait by using it in an </a:t>
            </a:r>
            <a:r>
              <a:rPr lang="en-GB" dirty="0" err="1" smtClean="0"/>
              <a:t>async</a:t>
            </a:r>
            <a:r>
              <a:rPr lang="en-GB" dirty="0" smtClean="0"/>
              <a:t> way!</a:t>
            </a:r>
            <a:endParaRPr lang="en-GB" b="1" dirty="0"/>
          </a:p>
        </p:txBody>
      </p:sp>
      <p:sp>
        <p:nvSpPr>
          <p:cNvPr id="3" name="Content Placeholder 2"/>
          <p:cNvSpPr>
            <a:spLocks noGrp="1"/>
          </p:cNvSpPr>
          <p:nvPr>
            <p:ph sz="quarter" idx="16"/>
          </p:nvPr>
        </p:nvSpPr>
        <p:spPr>
          <a:xfrm>
            <a:off x="6206400" y="1424388"/>
            <a:ext cx="5580000" cy="4813200"/>
          </a:xfrm>
        </p:spPr>
        <p:txBody>
          <a:bodyPr/>
          <a:lstStyle/>
          <a:p>
            <a:r>
              <a:rPr lang="en-GB" sz="1400" dirty="0">
                <a:solidFill>
                  <a:srgbClr val="569CD6"/>
                </a:solidFill>
                <a:latin typeface="Consolas" panose="020B0609020204030204" pitchFamily="49" charset="0"/>
              </a:rPr>
              <a:t>function</a:t>
            </a:r>
            <a:r>
              <a:rPr lang="en-GB" sz="1400" dirty="0">
                <a:solidFill>
                  <a:srgbClr val="D4D4D4"/>
                </a:solidFill>
                <a:latin typeface="Consolas" panose="020B0609020204030204" pitchFamily="49" charset="0"/>
              </a:rPr>
              <a:t> </a:t>
            </a:r>
            <a:r>
              <a:rPr lang="en-GB" sz="1400" dirty="0">
                <a:solidFill>
                  <a:srgbClr val="DCDCAA"/>
                </a:solidFill>
                <a:latin typeface="Consolas" panose="020B0609020204030204" pitchFamily="49" charset="0"/>
              </a:rPr>
              <a:t>example</a:t>
            </a:r>
            <a:r>
              <a:rPr lang="en-GB" sz="1400" dirty="0">
                <a:solidFill>
                  <a:srgbClr val="D4D4D4"/>
                </a:solidFill>
                <a:latin typeface="Consolas" panose="020B0609020204030204" pitchFamily="49" charset="0"/>
              </a:rPr>
              <a:t>(</a:t>
            </a:r>
            <a:r>
              <a:rPr lang="en-GB" sz="1400" dirty="0" err="1">
                <a:solidFill>
                  <a:srgbClr val="9CDCFE"/>
                </a:solidFill>
                <a:latin typeface="Consolas" panose="020B0609020204030204" pitchFamily="49" charset="0"/>
              </a:rPr>
              <a:t>cb</a:t>
            </a:r>
            <a:r>
              <a:rPr lang="en-GB" sz="1400" dirty="0">
                <a:solidFill>
                  <a:srgbClr val="D4D4D4"/>
                </a:solidFill>
                <a:latin typeface="Consolas" panose="020B0609020204030204" pitchFamily="49" charset="0"/>
              </a:rPr>
              <a:t>) {</a:t>
            </a:r>
          </a:p>
          <a:p>
            <a:pPr lvl="1"/>
            <a:r>
              <a:rPr lang="en-GB" sz="1400" dirty="0" err="1">
                <a:solidFill>
                  <a:srgbClr val="DCDCAA"/>
                </a:solidFill>
                <a:latin typeface="Consolas" panose="020B0609020204030204" pitchFamily="49" charset="0"/>
              </a:rPr>
              <a:t>webRequest</a:t>
            </a:r>
            <a:r>
              <a:rPr lang="en-GB" sz="1400" dirty="0">
                <a:solidFill>
                  <a:srgbClr val="D4D4D4"/>
                </a:solidFill>
                <a:latin typeface="Consolas" panose="020B0609020204030204" pitchFamily="49" charset="0"/>
              </a:rPr>
              <a:t>(); </a:t>
            </a:r>
            <a:r>
              <a:rPr lang="en-GB" sz="1400" dirty="0">
                <a:solidFill>
                  <a:srgbClr val="608B4E"/>
                </a:solidFill>
                <a:latin typeface="Consolas" panose="020B0609020204030204" pitchFamily="49" charset="0"/>
              </a:rPr>
              <a:t>//pretend method</a:t>
            </a:r>
            <a:endParaRPr lang="en-GB" sz="1400" dirty="0">
              <a:solidFill>
                <a:srgbClr val="D4D4D4"/>
              </a:solidFill>
              <a:latin typeface="Consolas" panose="020B0609020204030204" pitchFamily="49" charset="0"/>
            </a:endParaRPr>
          </a:p>
          <a:p>
            <a:pPr lvl="1"/>
            <a:r>
              <a:rPr lang="en-GB" sz="1400" dirty="0" err="1">
                <a:solidFill>
                  <a:srgbClr val="DCDCAA"/>
                </a:solidFill>
                <a:latin typeface="Consolas" panose="020B0609020204030204" pitchFamily="49" charset="0"/>
              </a:rPr>
              <a:t>cb</a:t>
            </a:r>
            <a:r>
              <a:rPr lang="en-GB" sz="1400" dirty="0">
                <a:solidFill>
                  <a:srgbClr val="D4D4D4"/>
                </a:solidFill>
                <a:latin typeface="Consolas" panose="020B0609020204030204" pitchFamily="49" charset="0"/>
              </a:rPr>
              <a:t>();</a:t>
            </a:r>
          </a:p>
          <a:p>
            <a:r>
              <a:rPr lang="en-GB" sz="1400" dirty="0">
                <a:solidFill>
                  <a:srgbClr val="D4D4D4"/>
                </a:solidFill>
                <a:latin typeface="Consolas" panose="020B0609020204030204" pitchFamily="49" charset="0"/>
              </a:rPr>
              <a:t>}</a:t>
            </a:r>
          </a:p>
          <a:p>
            <a:r>
              <a:rPr lang="en-GB" sz="1400" dirty="0">
                <a:solidFill>
                  <a:srgbClr val="569CD6"/>
                </a:solidFill>
                <a:latin typeface="Consolas" panose="020B0609020204030204" pitchFamily="49" charset="0"/>
              </a:rPr>
              <a:t>function</a:t>
            </a:r>
            <a:r>
              <a:rPr lang="en-GB" sz="1400" dirty="0">
                <a:solidFill>
                  <a:srgbClr val="D4D4D4"/>
                </a:solidFill>
                <a:latin typeface="Consolas" panose="020B0609020204030204" pitchFamily="49" charset="0"/>
              </a:rPr>
              <a:t> </a:t>
            </a:r>
            <a:r>
              <a:rPr lang="en-GB" sz="1400" dirty="0">
                <a:solidFill>
                  <a:srgbClr val="DCDCAA"/>
                </a:solidFill>
                <a:latin typeface="Consolas" panose="020B0609020204030204" pitchFamily="49" charset="0"/>
              </a:rPr>
              <a:t>log</a:t>
            </a:r>
            <a:r>
              <a:rPr lang="en-GB" sz="1400" dirty="0">
                <a:solidFill>
                  <a:srgbClr val="D4D4D4"/>
                </a:solidFill>
                <a:latin typeface="Consolas" panose="020B0609020204030204" pitchFamily="49" charset="0"/>
              </a:rPr>
              <a:t>() {</a:t>
            </a:r>
          </a:p>
          <a:p>
            <a:pPr lvl="1"/>
            <a:r>
              <a:rPr lang="en-GB" sz="1400" dirty="0">
                <a:solidFill>
                  <a:srgbClr val="4EC9B0"/>
                </a:solidFill>
                <a:latin typeface="Consolas" panose="020B0609020204030204" pitchFamily="49" charset="0"/>
              </a:rPr>
              <a:t>console</a:t>
            </a:r>
            <a:r>
              <a:rPr lang="en-GB" sz="1400" dirty="0">
                <a:solidFill>
                  <a:srgbClr val="D4D4D4"/>
                </a:solidFill>
                <a:latin typeface="Consolas" panose="020B0609020204030204" pitchFamily="49" charset="0"/>
              </a:rPr>
              <a:t>.</a:t>
            </a:r>
            <a:r>
              <a:rPr lang="en-GB" sz="1400" dirty="0">
                <a:solidFill>
                  <a:srgbClr val="DCDCAA"/>
                </a:solidFill>
                <a:latin typeface="Consolas" panose="020B0609020204030204" pitchFamily="49" charset="0"/>
              </a:rPr>
              <a:t>log</a:t>
            </a:r>
            <a:r>
              <a:rPr lang="en-GB" sz="1400" dirty="0">
                <a:solidFill>
                  <a:srgbClr val="D4D4D4"/>
                </a:solidFill>
                <a:latin typeface="Consolas" panose="020B0609020204030204" pitchFamily="49" charset="0"/>
              </a:rPr>
              <a:t>(</a:t>
            </a:r>
            <a:r>
              <a:rPr lang="en-GB" sz="1400" dirty="0">
                <a:solidFill>
                  <a:srgbClr val="CE9178"/>
                </a:solidFill>
                <a:latin typeface="Consolas" panose="020B0609020204030204" pitchFamily="49" charset="0"/>
              </a:rPr>
              <a:t>"Done"</a:t>
            </a:r>
            <a:r>
              <a:rPr lang="en-GB" sz="1400" dirty="0">
                <a:solidFill>
                  <a:srgbClr val="D4D4D4"/>
                </a:solidFill>
                <a:latin typeface="Consolas" panose="020B0609020204030204" pitchFamily="49" charset="0"/>
              </a:rPr>
              <a:t>);</a:t>
            </a:r>
          </a:p>
          <a:p>
            <a:r>
              <a:rPr lang="en-GB" sz="1400" dirty="0">
                <a:solidFill>
                  <a:srgbClr val="D4D4D4"/>
                </a:solidFill>
                <a:latin typeface="Consolas" panose="020B0609020204030204" pitchFamily="49" charset="0"/>
              </a:rPr>
              <a:t>}</a:t>
            </a:r>
          </a:p>
          <a:p>
            <a:r>
              <a:rPr lang="en-GB" sz="1400" dirty="0">
                <a:solidFill>
                  <a:srgbClr val="DCDCAA"/>
                </a:solidFill>
                <a:latin typeface="Consolas" panose="020B0609020204030204" pitchFamily="49" charset="0"/>
              </a:rPr>
              <a:t>example</a:t>
            </a:r>
            <a:r>
              <a:rPr lang="en-GB" sz="1400" dirty="0">
                <a:solidFill>
                  <a:srgbClr val="D4D4D4"/>
                </a:solidFill>
                <a:latin typeface="Consolas" panose="020B0609020204030204" pitchFamily="49" charset="0"/>
              </a:rPr>
              <a:t>(</a:t>
            </a:r>
            <a:r>
              <a:rPr lang="en-GB" sz="1400" dirty="0">
                <a:solidFill>
                  <a:srgbClr val="9CDCFE"/>
                </a:solidFill>
                <a:latin typeface="Consolas" panose="020B0609020204030204" pitchFamily="49" charset="0"/>
              </a:rPr>
              <a:t>log</a:t>
            </a:r>
            <a:r>
              <a:rPr lang="en-GB" sz="1400" dirty="0">
                <a:solidFill>
                  <a:srgbClr val="D4D4D4"/>
                </a:solidFill>
                <a:latin typeface="Consolas" panose="020B0609020204030204" pitchFamily="49" charset="0"/>
              </a:rPr>
              <a:t>);</a:t>
            </a:r>
            <a:r>
              <a:rPr lang="en-GB" sz="1400" dirty="0">
                <a:solidFill>
                  <a:srgbClr val="608B4E"/>
                </a:solidFill>
                <a:latin typeface="Consolas" panose="020B0609020204030204" pitchFamily="49" charset="0"/>
              </a:rPr>
              <a:t>//</a:t>
            </a:r>
            <a:r>
              <a:rPr lang="en-GB" sz="1400" dirty="0" smtClean="0">
                <a:solidFill>
                  <a:srgbClr val="608B4E"/>
                </a:solidFill>
                <a:latin typeface="Consolas" panose="020B0609020204030204" pitchFamily="49" charset="0"/>
              </a:rPr>
              <a:t>Execution</a:t>
            </a:r>
          </a:p>
          <a:p>
            <a:r>
              <a:rPr lang="en-GB" sz="1400" dirty="0">
                <a:solidFill>
                  <a:srgbClr val="608B4E"/>
                </a:solidFill>
                <a:latin typeface="Consolas" panose="020B0609020204030204" pitchFamily="49" charset="0"/>
              </a:rPr>
              <a:t>//Opposed </a:t>
            </a:r>
            <a:r>
              <a:rPr lang="en-GB" sz="1400" dirty="0" smtClean="0">
                <a:solidFill>
                  <a:srgbClr val="608B4E"/>
                </a:solidFill>
                <a:latin typeface="Consolas" panose="020B0609020204030204" pitchFamily="49" charset="0"/>
              </a:rPr>
              <a:t>to</a:t>
            </a:r>
            <a:endParaRPr lang="en-GB" sz="1400" dirty="0">
              <a:solidFill>
                <a:srgbClr val="D4D4D4"/>
              </a:solidFill>
              <a:latin typeface="Consolas" panose="020B0609020204030204" pitchFamily="49" charset="0"/>
            </a:endParaRPr>
          </a:p>
          <a:p>
            <a:r>
              <a:rPr lang="en-GB" sz="1400" dirty="0" err="1" smtClean="0">
                <a:solidFill>
                  <a:srgbClr val="DCDCAA"/>
                </a:solidFill>
                <a:latin typeface="Consolas" panose="020B0609020204030204" pitchFamily="49" charset="0"/>
              </a:rPr>
              <a:t>webRequest</a:t>
            </a:r>
            <a:r>
              <a:rPr lang="en-GB" sz="1400" dirty="0" smtClean="0">
                <a:solidFill>
                  <a:srgbClr val="D4D4D4"/>
                </a:solidFill>
                <a:latin typeface="Consolas" panose="020B0609020204030204" pitchFamily="49" charset="0"/>
              </a:rPr>
              <a:t>(); </a:t>
            </a:r>
          </a:p>
          <a:p>
            <a:r>
              <a:rPr lang="en-GB" sz="1400" dirty="0" smtClean="0">
                <a:solidFill>
                  <a:srgbClr val="4EC9B0"/>
                </a:solidFill>
                <a:latin typeface="Consolas" panose="020B0609020204030204" pitchFamily="49" charset="0"/>
              </a:rPr>
              <a:t>console</a:t>
            </a:r>
            <a:r>
              <a:rPr lang="en-GB" sz="1400" dirty="0" smtClean="0">
                <a:solidFill>
                  <a:srgbClr val="D4D4D4"/>
                </a:solidFill>
                <a:latin typeface="Consolas" panose="020B0609020204030204" pitchFamily="49" charset="0"/>
              </a:rPr>
              <a:t>.</a:t>
            </a:r>
            <a:r>
              <a:rPr lang="en-GB" sz="1400" dirty="0" smtClean="0">
                <a:solidFill>
                  <a:srgbClr val="DCDCAA"/>
                </a:solidFill>
                <a:latin typeface="Consolas" panose="020B0609020204030204" pitchFamily="49" charset="0"/>
              </a:rPr>
              <a:t>log</a:t>
            </a:r>
            <a:r>
              <a:rPr lang="en-GB" sz="1400" dirty="0">
                <a:solidFill>
                  <a:srgbClr val="D4D4D4"/>
                </a:solidFill>
                <a:latin typeface="Consolas" panose="020B0609020204030204" pitchFamily="49" charset="0"/>
              </a:rPr>
              <a:t>(</a:t>
            </a:r>
            <a:r>
              <a:rPr lang="en-GB" sz="1400" dirty="0">
                <a:solidFill>
                  <a:srgbClr val="CE9178"/>
                </a:solidFill>
                <a:latin typeface="Consolas" panose="020B0609020204030204" pitchFamily="49" charset="0"/>
              </a:rPr>
              <a:t>"Done"</a:t>
            </a:r>
            <a:r>
              <a:rPr lang="en-GB" sz="1400" dirty="0">
                <a:solidFill>
                  <a:srgbClr val="D4D4D4"/>
                </a:solidFill>
                <a:latin typeface="Consolas" panose="020B0609020204030204" pitchFamily="49" charset="0"/>
              </a:rPr>
              <a:t>);</a:t>
            </a:r>
          </a:p>
          <a:p>
            <a:r>
              <a:rPr lang="en-GB" sz="1400" dirty="0">
                <a:solidFill>
                  <a:srgbClr val="D4D4D4"/>
                </a:solidFill>
                <a:latin typeface="Consolas" panose="020B0609020204030204" pitchFamily="49" charset="0"/>
              </a:rPr>
              <a:t/>
            </a:r>
            <a:br>
              <a:rPr lang="en-GB" sz="1400" dirty="0">
                <a:solidFill>
                  <a:srgbClr val="D4D4D4"/>
                </a:solidFill>
                <a:latin typeface="Consolas" panose="020B0609020204030204" pitchFamily="49" charset="0"/>
              </a:rPr>
            </a:br>
            <a:endParaRPr lang="en-GB" sz="1400" dirty="0">
              <a:solidFill>
                <a:srgbClr val="D4D4D4"/>
              </a:solidFill>
              <a:latin typeface="Consolas" panose="020B0609020204030204" pitchFamily="49" charset="0"/>
            </a:endParaRPr>
          </a:p>
        </p:txBody>
      </p:sp>
      <p:sp>
        <p:nvSpPr>
          <p:cNvPr id="4" name="Title 3"/>
          <p:cNvSpPr>
            <a:spLocks noGrp="1"/>
          </p:cNvSpPr>
          <p:nvPr>
            <p:ph type="title"/>
          </p:nvPr>
        </p:nvSpPr>
        <p:spPr/>
        <p:txBody>
          <a:bodyPr/>
          <a:lstStyle/>
          <a:p>
            <a:r>
              <a:rPr lang="en-GB" dirty="0" smtClean="0"/>
              <a:t>Asynchronous Programming - </a:t>
            </a:r>
            <a:r>
              <a:rPr lang="en-GB" dirty="0" err="1" smtClean="0"/>
              <a:t>Callbacks</a:t>
            </a:r>
            <a:endParaRPr lang="en-GB" dirty="0"/>
          </a:p>
        </p:txBody>
      </p:sp>
    </p:spTree>
    <p:extLst>
      <p:ext uri="{BB962C8B-B14F-4D97-AF65-F5344CB8AC3E}">
        <p14:creationId xmlns:p14="http://schemas.microsoft.com/office/powerpoint/2010/main" val="74150705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6"/>
          </p:nvPr>
        </p:nvSpPr>
        <p:spPr>
          <a:xfrm>
            <a:off x="6027143" y="1557588"/>
            <a:ext cx="5580000" cy="4546800"/>
          </a:xfrm>
        </p:spPr>
        <p:txBody>
          <a:bodyPr/>
          <a:lstStyle/>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fs</a:t>
            </a:r>
            <a:r>
              <a:rPr lang="en-GB" sz="1600" dirty="0">
                <a:solidFill>
                  <a:srgbClr val="D4D4D4"/>
                </a:solidFill>
                <a:latin typeface="Consolas" panose="020B0609020204030204" pitchFamily="49" charset="0"/>
              </a:rPr>
              <a:t> = </a:t>
            </a:r>
            <a:r>
              <a:rPr lang="en-GB" sz="1600" dirty="0">
                <a:solidFill>
                  <a:srgbClr val="DCDCAA"/>
                </a:solidFill>
                <a:latin typeface="Consolas" panose="020B0609020204030204" pitchFamily="49" charset="0"/>
              </a:rPr>
              <a:t>require</a:t>
            </a:r>
            <a:r>
              <a:rPr lang="en-GB" sz="1600" dirty="0">
                <a:solidFill>
                  <a:srgbClr val="D4D4D4"/>
                </a:solidFill>
                <a:latin typeface="Consolas" panose="020B0609020204030204" pitchFamily="49" charset="0"/>
              </a:rPr>
              <a:t>(</a:t>
            </a:r>
            <a:r>
              <a:rPr lang="en-GB" sz="1600" dirty="0">
                <a:solidFill>
                  <a:srgbClr val="CE9178"/>
                </a:solidFill>
                <a:latin typeface="Consolas" panose="020B0609020204030204" pitchFamily="49" charset="0"/>
              </a:rPr>
              <a:t>"fs"</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
            </a:r>
            <a:br>
              <a:rPr lang="en-GB" sz="1600" dirty="0">
                <a:solidFill>
                  <a:srgbClr val="D4D4D4"/>
                </a:solidFill>
                <a:latin typeface="Consolas" panose="020B0609020204030204" pitchFamily="49" charset="0"/>
              </a:rPr>
            </a:br>
            <a:r>
              <a:rPr lang="en-GB" sz="1600" dirty="0" err="1">
                <a:solidFill>
                  <a:srgbClr val="9CDCFE"/>
                </a:solidFill>
                <a:latin typeface="Consolas" panose="020B0609020204030204" pitchFamily="49" charset="0"/>
              </a:rPr>
              <a:t>fs</a:t>
            </a:r>
            <a:r>
              <a:rPr lang="en-GB" sz="1600" dirty="0" err="1">
                <a:solidFill>
                  <a:srgbClr val="D4D4D4"/>
                </a:solidFill>
                <a:latin typeface="Consolas" panose="020B0609020204030204" pitchFamily="49" charset="0"/>
              </a:rPr>
              <a:t>.</a:t>
            </a:r>
            <a:r>
              <a:rPr lang="en-GB" sz="1600" dirty="0" err="1">
                <a:solidFill>
                  <a:srgbClr val="DCDCAA"/>
                </a:solidFill>
                <a:latin typeface="Consolas" panose="020B0609020204030204" pitchFamily="49" charset="0"/>
              </a:rPr>
              <a:t>readFile</a:t>
            </a:r>
            <a:r>
              <a:rPr lang="en-GB" sz="1600" dirty="0">
                <a:solidFill>
                  <a:srgbClr val="D4D4D4"/>
                </a:solidFill>
                <a:latin typeface="Consolas" panose="020B0609020204030204" pitchFamily="49" charset="0"/>
              </a:rPr>
              <a:t>(</a:t>
            </a:r>
            <a:r>
              <a:rPr lang="en-GB" sz="1600" dirty="0">
                <a:solidFill>
                  <a:srgbClr val="CE9178"/>
                </a:solidFill>
                <a:latin typeface="Consolas" panose="020B0609020204030204" pitchFamily="49" charset="0"/>
              </a:rPr>
              <a:t>'input.txt'</a:t>
            </a:r>
            <a:r>
              <a:rPr lang="en-GB" sz="1600" dirty="0">
                <a:solidFill>
                  <a:srgbClr val="D4D4D4"/>
                </a:solidFill>
                <a:latin typeface="Consolas" panose="020B0609020204030204" pitchFamily="49" charset="0"/>
              </a:rPr>
              <a:t>, </a:t>
            </a:r>
            <a:r>
              <a:rPr lang="en-GB" sz="1600" dirty="0" smtClean="0">
                <a:solidFill>
                  <a:srgbClr val="D4D4D4"/>
                </a:solidFill>
                <a:latin typeface="Consolas" panose="020B0609020204030204" pitchFamily="49" charset="0"/>
              </a:rPr>
              <a:t>(</a:t>
            </a:r>
            <a:r>
              <a:rPr lang="en-GB" sz="1600" dirty="0">
                <a:solidFill>
                  <a:srgbClr val="9CDCFE"/>
                </a:solidFill>
                <a:latin typeface="Consolas" panose="020B0609020204030204" pitchFamily="49" charset="0"/>
              </a:rPr>
              <a:t>err</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data</a:t>
            </a:r>
            <a:r>
              <a:rPr lang="en-GB" sz="1600" dirty="0" smtClean="0">
                <a:solidFill>
                  <a:srgbClr val="D4D4D4"/>
                </a:solidFill>
                <a:latin typeface="Consolas" panose="020B0609020204030204" pitchFamily="49" charset="0"/>
              </a:rPr>
              <a:t>) =&gt; </a:t>
            </a:r>
            <a:r>
              <a:rPr lang="en-GB" sz="1600" dirty="0">
                <a:solidFill>
                  <a:srgbClr val="D4D4D4"/>
                </a:solidFill>
                <a:latin typeface="Consolas" panose="020B0609020204030204" pitchFamily="49" charset="0"/>
              </a:rPr>
              <a:t>{</a:t>
            </a:r>
          </a:p>
          <a:p>
            <a:pPr lvl="1"/>
            <a:r>
              <a:rPr lang="en-GB" sz="1600" dirty="0">
                <a:solidFill>
                  <a:srgbClr val="C586C0"/>
                </a:solidFill>
                <a:latin typeface="Consolas" panose="020B0609020204030204" pitchFamily="49" charset="0"/>
              </a:rPr>
              <a:t>if</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err</a:t>
            </a:r>
            <a:r>
              <a:rPr lang="en-GB" sz="1600" dirty="0">
                <a:solidFill>
                  <a:srgbClr val="D4D4D4"/>
                </a:solidFill>
                <a:latin typeface="Consolas" panose="020B0609020204030204" pitchFamily="49" charset="0"/>
              </a:rPr>
              <a:t>) </a:t>
            </a:r>
            <a:r>
              <a:rPr lang="en-GB" sz="1600" dirty="0" smtClean="0">
                <a:solidFill>
                  <a:srgbClr val="D4D4D4"/>
                </a:solidFill>
                <a:latin typeface="Consolas" panose="020B0609020204030204" pitchFamily="49" charset="0"/>
              </a:rPr>
              <a:t>{</a:t>
            </a:r>
          </a:p>
          <a:p>
            <a:pPr lvl="1"/>
            <a:r>
              <a:rPr lang="en-GB" sz="1600" dirty="0" smtClean="0">
                <a:solidFill>
                  <a:srgbClr val="C586C0"/>
                </a:solidFill>
                <a:latin typeface="Consolas" panose="020B0609020204030204" pitchFamily="49" charset="0"/>
              </a:rPr>
              <a:t>  return</a:t>
            </a:r>
            <a:r>
              <a:rPr lang="en-GB" sz="1600" dirty="0" smtClean="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console</a:t>
            </a:r>
            <a:r>
              <a:rPr lang="en-GB" sz="1600" dirty="0" err="1">
                <a:solidFill>
                  <a:srgbClr val="D4D4D4"/>
                </a:solidFill>
                <a:latin typeface="Consolas" panose="020B0609020204030204" pitchFamily="49" charset="0"/>
              </a:rPr>
              <a:t>.</a:t>
            </a:r>
            <a:r>
              <a:rPr lang="en-GB" sz="1600" dirty="0" err="1">
                <a:solidFill>
                  <a:srgbClr val="DCDCAA"/>
                </a:solidFill>
                <a:latin typeface="Consolas" panose="020B0609020204030204" pitchFamily="49" charset="0"/>
              </a:rPr>
              <a:t>error</a:t>
            </a:r>
            <a:r>
              <a:rPr lang="en-GB" sz="1600" dirty="0">
                <a:solidFill>
                  <a:srgbClr val="D4D4D4"/>
                </a:solidFill>
                <a:latin typeface="Consolas" panose="020B0609020204030204" pitchFamily="49" charset="0"/>
              </a:rPr>
              <a:t>(</a:t>
            </a:r>
            <a:r>
              <a:rPr lang="en-GB" sz="1600" dirty="0">
                <a:solidFill>
                  <a:srgbClr val="9CDCFE"/>
                </a:solidFill>
                <a:latin typeface="Consolas" panose="020B0609020204030204" pitchFamily="49" charset="0"/>
              </a:rPr>
              <a:t>err</a:t>
            </a:r>
            <a:r>
              <a:rPr lang="en-GB" sz="1600" dirty="0" smtClean="0">
                <a:solidFill>
                  <a:srgbClr val="D4D4D4"/>
                </a:solidFill>
                <a:latin typeface="Consolas" panose="020B0609020204030204" pitchFamily="49" charset="0"/>
              </a:rPr>
              <a:t>);</a:t>
            </a:r>
          </a:p>
          <a:p>
            <a:pPr lvl="1"/>
            <a:r>
              <a:rPr lang="en-GB" sz="1600" dirty="0" smtClean="0">
                <a:solidFill>
                  <a:srgbClr val="D4D4D4"/>
                </a:solidFill>
                <a:latin typeface="Consolas" panose="020B0609020204030204" pitchFamily="49" charset="0"/>
              </a:rPr>
              <a:t>}</a:t>
            </a:r>
            <a:endParaRPr lang="en-GB" sz="1600" dirty="0">
              <a:solidFill>
                <a:srgbClr val="D4D4D4"/>
              </a:solidFill>
              <a:latin typeface="Consolas" panose="020B0609020204030204" pitchFamily="49" charset="0"/>
            </a:endParaRPr>
          </a:p>
          <a:p>
            <a:pPr lvl="1"/>
            <a:r>
              <a:rPr lang="en-GB" sz="1600" dirty="0">
                <a:solidFill>
                  <a:srgbClr val="4EC9B0"/>
                </a:solidFill>
                <a:latin typeface="Consolas" panose="020B0609020204030204" pitchFamily="49" charset="0"/>
              </a:rPr>
              <a:t>console</a:t>
            </a:r>
            <a:r>
              <a:rPr lang="en-GB" sz="1600" dirty="0">
                <a:solidFill>
                  <a:srgbClr val="D4D4D4"/>
                </a:solidFill>
                <a:latin typeface="Consolas" panose="020B0609020204030204" pitchFamily="49" charset="0"/>
              </a:rPr>
              <a:t>.</a:t>
            </a:r>
            <a:r>
              <a:rPr lang="en-GB" sz="1600" dirty="0">
                <a:solidFill>
                  <a:srgbClr val="DCDCAA"/>
                </a:solidFill>
                <a:latin typeface="Consolas" panose="020B0609020204030204" pitchFamily="49" charset="0"/>
              </a:rPr>
              <a:t>log</a:t>
            </a:r>
            <a:r>
              <a:rPr lang="en-GB" sz="1600" dirty="0">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data</a:t>
            </a:r>
            <a:r>
              <a:rPr lang="en-GB" sz="1600" dirty="0" err="1">
                <a:solidFill>
                  <a:srgbClr val="D4D4D4"/>
                </a:solidFill>
                <a:latin typeface="Consolas" panose="020B0609020204030204" pitchFamily="49" charset="0"/>
              </a:rPr>
              <a:t>.</a:t>
            </a:r>
            <a:r>
              <a:rPr lang="en-GB" sz="1600" dirty="0" err="1">
                <a:solidFill>
                  <a:srgbClr val="DCDCAA"/>
                </a:solidFill>
                <a:latin typeface="Consolas" panose="020B0609020204030204" pitchFamily="49" charset="0"/>
              </a:rPr>
              <a:t>toString</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
            </a:r>
            <a:br>
              <a:rPr lang="en-GB" sz="1600" dirty="0">
                <a:solidFill>
                  <a:srgbClr val="D4D4D4"/>
                </a:solidFill>
                <a:latin typeface="Consolas" panose="020B0609020204030204" pitchFamily="49" charset="0"/>
              </a:rPr>
            </a:br>
            <a:r>
              <a:rPr lang="en-GB" sz="1600" dirty="0">
                <a:solidFill>
                  <a:srgbClr val="4EC9B0"/>
                </a:solidFill>
                <a:latin typeface="Consolas" panose="020B0609020204030204" pitchFamily="49" charset="0"/>
              </a:rPr>
              <a:t>console</a:t>
            </a:r>
            <a:r>
              <a:rPr lang="en-GB" sz="1600" dirty="0">
                <a:solidFill>
                  <a:srgbClr val="D4D4D4"/>
                </a:solidFill>
                <a:latin typeface="Consolas" panose="020B0609020204030204" pitchFamily="49" charset="0"/>
              </a:rPr>
              <a:t>.</a:t>
            </a:r>
            <a:r>
              <a:rPr lang="en-GB" sz="1600" dirty="0">
                <a:solidFill>
                  <a:srgbClr val="DCDCAA"/>
                </a:solidFill>
                <a:latin typeface="Consolas" panose="020B0609020204030204" pitchFamily="49" charset="0"/>
              </a:rPr>
              <a:t>log</a:t>
            </a:r>
            <a:r>
              <a:rPr lang="en-GB" sz="1600" dirty="0">
                <a:solidFill>
                  <a:srgbClr val="D4D4D4"/>
                </a:solidFill>
                <a:latin typeface="Consolas" panose="020B0609020204030204" pitchFamily="49" charset="0"/>
              </a:rPr>
              <a:t>(</a:t>
            </a:r>
            <a:r>
              <a:rPr lang="en-GB" sz="1600" dirty="0">
                <a:solidFill>
                  <a:srgbClr val="CE9178"/>
                </a:solidFill>
                <a:latin typeface="Consolas" panose="020B0609020204030204" pitchFamily="49" charset="0"/>
              </a:rPr>
              <a:t>"Program Ended"</a:t>
            </a:r>
            <a:r>
              <a:rPr lang="en-GB" sz="1600" dirty="0">
                <a:solidFill>
                  <a:srgbClr val="D4D4D4"/>
                </a:solidFill>
                <a:latin typeface="Consolas" panose="020B0609020204030204" pitchFamily="49" charset="0"/>
              </a:rPr>
              <a:t>);</a:t>
            </a:r>
          </a:p>
          <a:p>
            <a:endParaRPr lang="en-GB" sz="1600" dirty="0"/>
          </a:p>
        </p:txBody>
      </p:sp>
      <p:sp>
        <p:nvSpPr>
          <p:cNvPr id="4" name="Title 3"/>
          <p:cNvSpPr>
            <a:spLocks noGrp="1"/>
          </p:cNvSpPr>
          <p:nvPr>
            <p:ph type="title"/>
          </p:nvPr>
        </p:nvSpPr>
        <p:spPr>
          <a:xfrm>
            <a:off x="414000" y="-283300"/>
            <a:ext cx="9126000" cy="1143765"/>
          </a:xfrm>
        </p:spPr>
        <p:txBody>
          <a:bodyPr/>
          <a:lstStyle/>
          <a:p>
            <a:r>
              <a:rPr lang="en-GB" dirty="0" smtClean="0"/>
              <a:t>Asynchronous Programming - Example</a:t>
            </a:r>
            <a:endParaRPr lang="en-GB" dirty="0"/>
          </a:p>
        </p:txBody>
      </p:sp>
      <p:sp>
        <p:nvSpPr>
          <p:cNvPr id="5" name="Content Placeholder 4"/>
          <p:cNvSpPr>
            <a:spLocks noGrp="1"/>
          </p:cNvSpPr>
          <p:nvPr>
            <p:ph sz="quarter" idx="15"/>
          </p:nvPr>
        </p:nvSpPr>
        <p:spPr/>
        <p:txBody>
          <a:bodyPr/>
          <a:lstStyle/>
          <a:p>
            <a:endParaRPr lang="en-GB" dirty="0"/>
          </a:p>
        </p:txBody>
      </p:sp>
      <p:sp>
        <p:nvSpPr>
          <p:cNvPr id="6" name="Content Placeholder 2"/>
          <p:cNvSpPr txBox="1">
            <a:spLocks/>
          </p:cNvSpPr>
          <p:nvPr/>
        </p:nvSpPr>
        <p:spPr>
          <a:xfrm>
            <a:off x="447143" y="1557588"/>
            <a:ext cx="5546857" cy="4546800"/>
          </a:xfrm>
          <a:prstGeom prst="rect">
            <a:avLst/>
          </a:prstGeom>
          <a:solidFill>
            <a:schemeClr val="bg2">
              <a:lumMod val="10000"/>
            </a:schemeClr>
          </a:solidFill>
        </p:spPr>
        <p:txBody>
          <a:bodyPr vert="horz" lIns="91440" tIns="45720" rIns="91440" bIns="45720" rtlCol="0">
            <a:noAutofit/>
          </a:bodyPr>
          <a:lstStyle>
            <a:lvl1pPr marL="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fs</a:t>
            </a:r>
            <a:r>
              <a:rPr lang="en-GB" sz="1600" dirty="0">
                <a:solidFill>
                  <a:srgbClr val="D4D4D4"/>
                </a:solidFill>
                <a:latin typeface="Consolas" panose="020B0609020204030204" pitchFamily="49" charset="0"/>
              </a:rPr>
              <a:t> = </a:t>
            </a:r>
            <a:r>
              <a:rPr lang="en-GB" sz="1600" dirty="0">
                <a:solidFill>
                  <a:srgbClr val="DCDCAA"/>
                </a:solidFill>
                <a:latin typeface="Consolas" panose="020B0609020204030204" pitchFamily="49" charset="0"/>
              </a:rPr>
              <a:t>require</a:t>
            </a:r>
            <a:r>
              <a:rPr lang="en-GB" sz="1600" dirty="0">
                <a:solidFill>
                  <a:srgbClr val="D4D4D4"/>
                </a:solidFill>
                <a:latin typeface="Consolas" panose="020B0609020204030204" pitchFamily="49" charset="0"/>
              </a:rPr>
              <a:t>(</a:t>
            </a:r>
            <a:r>
              <a:rPr lang="en-GB" sz="1600" dirty="0">
                <a:solidFill>
                  <a:srgbClr val="CE9178"/>
                </a:solidFill>
                <a:latin typeface="Consolas" panose="020B0609020204030204" pitchFamily="49" charset="0"/>
              </a:rPr>
              <a:t>"fs"</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
            </a:r>
            <a:br>
              <a:rPr lang="en-GB" sz="1600" dirty="0">
                <a:solidFill>
                  <a:srgbClr val="D4D4D4"/>
                </a:solidFill>
                <a:latin typeface="Consolas" panose="020B0609020204030204" pitchFamily="49" charset="0"/>
              </a:rPr>
            </a:br>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data</a:t>
            </a:r>
            <a:r>
              <a:rPr lang="en-GB" sz="1600" dirty="0">
                <a:solidFill>
                  <a:srgbClr val="D4D4D4"/>
                </a:solidFill>
                <a:latin typeface="Consolas" panose="020B0609020204030204" pitchFamily="49" charset="0"/>
              </a:rPr>
              <a:t> = </a:t>
            </a:r>
            <a:r>
              <a:rPr lang="en-GB" sz="1600" dirty="0" err="1">
                <a:solidFill>
                  <a:srgbClr val="9CDCFE"/>
                </a:solidFill>
                <a:latin typeface="Consolas" panose="020B0609020204030204" pitchFamily="49" charset="0"/>
              </a:rPr>
              <a:t>fs</a:t>
            </a:r>
            <a:r>
              <a:rPr lang="en-GB" sz="1600" dirty="0" err="1">
                <a:solidFill>
                  <a:srgbClr val="D4D4D4"/>
                </a:solidFill>
                <a:latin typeface="Consolas" panose="020B0609020204030204" pitchFamily="49" charset="0"/>
              </a:rPr>
              <a:t>.</a:t>
            </a:r>
            <a:r>
              <a:rPr lang="en-GB" sz="1600" dirty="0" err="1">
                <a:solidFill>
                  <a:srgbClr val="DCDCAA"/>
                </a:solidFill>
                <a:latin typeface="Consolas" panose="020B0609020204030204" pitchFamily="49" charset="0"/>
              </a:rPr>
              <a:t>readFileSync</a:t>
            </a:r>
            <a:r>
              <a:rPr lang="en-GB" sz="1600" dirty="0">
                <a:solidFill>
                  <a:srgbClr val="D4D4D4"/>
                </a:solidFill>
                <a:latin typeface="Consolas" panose="020B0609020204030204" pitchFamily="49" charset="0"/>
              </a:rPr>
              <a:t>(</a:t>
            </a:r>
            <a:r>
              <a:rPr lang="en-GB" sz="1600" dirty="0">
                <a:solidFill>
                  <a:srgbClr val="CE9178"/>
                </a:solidFill>
                <a:latin typeface="Consolas" panose="020B0609020204030204" pitchFamily="49" charset="0"/>
              </a:rPr>
              <a:t>'input.txt'</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
            </a:r>
            <a:br>
              <a:rPr lang="en-GB" sz="1600" dirty="0">
                <a:solidFill>
                  <a:srgbClr val="D4D4D4"/>
                </a:solidFill>
                <a:latin typeface="Consolas" panose="020B0609020204030204" pitchFamily="49" charset="0"/>
              </a:rPr>
            </a:br>
            <a:r>
              <a:rPr lang="en-GB" sz="1600" dirty="0">
                <a:solidFill>
                  <a:srgbClr val="4EC9B0"/>
                </a:solidFill>
                <a:latin typeface="Consolas" panose="020B0609020204030204" pitchFamily="49" charset="0"/>
              </a:rPr>
              <a:t>console</a:t>
            </a:r>
            <a:r>
              <a:rPr lang="en-GB" sz="1600" dirty="0">
                <a:solidFill>
                  <a:srgbClr val="D4D4D4"/>
                </a:solidFill>
                <a:latin typeface="Consolas" panose="020B0609020204030204" pitchFamily="49" charset="0"/>
              </a:rPr>
              <a:t>.</a:t>
            </a:r>
            <a:r>
              <a:rPr lang="en-GB" sz="1600" dirty="0">
                <a:solidFill>
                  <a:srgbClr val="DCDCAA"/>
                </a:solidFill>
                <a:latin typeface="Consolas" panose="020B0609020204030204" pitchFamily="49" charset="0"/>
              </a:rPr>
              <a:t>log</a:t>
            </a:r>
            <a:r>
              <a:rPr lang="en-GB" sz="1600" dirty="0">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data</a:t>
            </a:r>
            <a:r>
              <a:rPr lang="en-GB" sz="1600" dirty="0" err="1">
                <a:solidFill>
                  <a:srgbClr val="D4D4D4"/>
                </a:solidFill>
                <a:latin typeface="Consolas" panose="020B0609020204030204" pitchFamily="49" charset="0"/>
              </a:rPr>
              <a:t>.</a:t>
            </a:r>
            <a:r>
              <a:rPr lang="en-GB" sz="1600" dirty="0" err="1">
                <a:solidFill>
                  <a:srgbClr val="DCDCAA"/>
                </a:solidFill>
                <a:latin typeface="Consolas" panose="020B0609020204030204" pitchFamily="49" charset="0"/>
              </a:rPr>
              <a:t>toString</a:t>
            </a:r>
            <a:r>
              <a:rPr lang="en-GB" sz="1600" dirty="0">
                <a:solidFill>
                  <a:srgbClr val="D4D4D4"/>
                </a:solidFill>
                <a:latin typeface="Consolas" panose="020B0609020204030204" pitchFamily="49" charset="0"/>
              </a:rPr>
              <a:t>());</a:t>
            </a:r>
          </a:p>
          <a:p>
            <a:r>
              <a:rPr lang="en-GB" sz="1600" dirty="0">
                <a:solidFill>
                  <a:srgbClr val="4EC9B0"/>
                </a:solidFill>
                <a:latin typeface="Consolas" panose="020B0609020204030204" pitchFamily="49" charset="0"/>
              </a:rPr>
              <a:t>console</a:t>
            </a:r>
            <a:r>
              <a:rPr lang="en-GB" sz="1600" dirty="0">
                <a:solidFill>
                  <a:srgbClr val="D4D4D4"/>
                </a:solidFill>
                <a:latin typeface="Consolas" panose="020B0609020204030204" pitchFamily="49" charset="0"/>
              </a:rPr>
              <a:t>.</a:t>
            </a:r>
            <a:r>
              <a:rPr lang="en-GB" sz="1600" dirty="0">
                <a:solidFill>
                  <a:srgbClr val="DCDCAA"/>
                </a:solidFill>
                <a:latin typeface="Consolas" panose="020B0609020204030204" pitchFamily="49" charset="0"/>
              </a:rPr>
              <a:t>log</a:t>
            </a:r>
            <a:r>
              <a:rPr lang="en-GB" sz="1600" dirty="0">
                <a:solidFill>
                  <a:srgbClr val="D4D4D4"/>
                </a:solidFill>
                <a:latin typeface="Consolas" panose="020B0609020204030204" pitchFamily="49" charset="0"/>
              </a:rPr>
              <a:t>(</a:t>
            </a:r>
            <a:r>
              <a:rPr lang="en-GB" sz="1600" dirty="0">
                <a:solidFill>
                  <a:srgbClr val="CE9178"/>
                </a:solidFill>
                <a:latin typeface="Consolas" panose="020B0609020204030204" pitchFamily="49" charset="0"/>
              </a:rPr>
              <a:t>"Program Ended"</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
            </a:r>
            <a:br>
              <a:rPr lang="en-GB" sz="1600" dirty="0">
                <a:solidFill>
                  <a:srgbClr val="D4D4D4"/>
                </a:solidFill>
                <a:latin typeface="Consolas" panose="020B0609020204030204" pitchFamily="49" charset="0"/>
              </a:rPr>
            </a:br>
            <a:endParaRPr lang="en-GB" sz="16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818386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87732"/>
            <a:ext cx="10364400" cy="1821530"/>
          </a:xfrm>
        </p:spPr>
        <p:txBody>
          <a:bodyPr/>
          <a:lstStyle/>
          <a:p>
            <a:r>
              <a:rPr lang="en-GB" dirty="0" smtClean="0"/>
              <a:t>Thank you</a:t>
            </a:r>
            <a:endParaRPr lang="en-GB" dirty="0"/>
          </a:p>
        </p:txBody>
      </p:sp>
      <p:sp>
        <p:nvSpPr>
          <p:cNvPr id="3" name="Subtitle 2"/>
          <p:cNvSpPr>
            <a:spLocks noGrp="1"/>
          </p:cNvSpPr>
          <p:nvPr>
            <p:ph type="subTitle" idx="1"/>
          </p:nvPr>
        </p:nvSpPr>
        <p:spPr>
          <a:xfrm>
            <a:off x="914400" y="3129367"/>
            <a:ext cx="10364400" cy="439200"/>
          </a:xfrm>
        </p:spPr>
        <p:txBody>
          <a:bodyPr/>
          <a:lstStyle/>
          <a:p>
            <a:pPr lvl="0"/>
            <a:r>
              <a:rPr lang="en-GB" dirty="0" smtClean="0"/>
              <a:t>QA hopes you enjoyed your course, </a:t>
            </a:r>
          </a:p>
          <a:p>
            <a:pPr lvl="0"/>
            <a:r>
              <a:rPr lang="en-GB" dirty="0" smtClean="0"/>
              <a:t>as much as we enjoyed teaching you.</a:t>
            </a:r>
            <a:endParaRPr lang="en-GB" dirty="0"/>
          </a:p>
        </p:txBody>
      </p:sp>
    </p:spTree>
    <p:extLst>
      <p:ext uri="{BB962C8B-B14F-4D97-AF65-F5344CB8AC3E}">
        <p14:creationId xmlns:p14="http://schemas.microsoft.com/office/powerpoint/2010/main" val="4012029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JS only has a small set of values.</a:t>
            </a:r>
          </a:p>
          <a:p>
            <a:pPr lvl="1"/>
            <a:r>
              <a:rPr lang="en-GB" dirty="0" smtClean="0"/>
              <a:t>Numbers</a:t>
            </a:r>
          </a:p>
          <a:p>
            <a:pPr lvl="1"/>
            <a:r>
              <a:rPr lang="en-GB" dirty="0" smtClean="0"/>
              <a:t>Strings</a:t>
            </a:r>
          </a:p>
          <a:p>
            <a:pPr lvl="1"/>
            <a:r>
              <a:rPr lang="en-GB" dirty="0" smtClean="0"/>
              <a:t>Booleans</a:t>
            </a:r>
          </a:p>
          <a:p>
            <a:pPr lvl="1"/>
            <a:r>
              <a:rPr lang="en-GB" dirty="0" smtClean="0"/>
              <a:t>Objects</a:t>
            </a:r>
          </a:p>
          <a:p>
            <a:pPr lvl="1"/>
            <a:r>
              <a:rPr lang="en-GB" dirty="0" smtClean="0"/>
              <a:t>Null</a:t>
            </a:r>
          </a:p>
          <a:p>
            <a:pPr lvl="1"/>
            <a:r>
              <a:rPr lang="en-GB" dirty="0" smtClean="0"/>
              <a:t>Undefined</a:t>
            </a:r>
          </a:p>
          <a:p>
            <a:pPr lvl="1"/>
            <a:endParaRPr lang="en-GB" dirty="0"/>
          </a:p>
          <a:p>
            <a:endParaRPr lang="en-GB" dirty="0" smtClean="0"/>
          </a:p>
          <a:p>
            <a:endParaRPr lang="en-GB" dirty="0"/>
          </a:p>
        </p:txBody>
      </p:sp>
      <p:sp>
        <p:nvSpPr>
          <p:cNvPr id="5" name="Content Placeholder 4"/>
          <p:cNvSpPr>
            <a:spLocks noGrp="1"/>
          </p:cNvSpPr>
          <p:nvPr>
            <p:ph sz="quarter" idx="16"/>
          </p:nvPr>
        </p:nvSpPr>
        <p:spPr/>
        <p:txBody>
          <a:bodyPr/>
          <a:lstStyle/>
          <a:p>
            <a:r>
              <a:rPr lang="en-GB" dirty="0"/>
              <a:t>Special value called </a:t>
            </a:r>
            <a:r>
              <a:rPr lang="en-GB" b="1" dirty="0"/>
              <a:t>NAN</a:t>
            </a:r>
            <a:endParaRPr lang="en-GB" dirty="0"/>
          </a:p>
          <a:p>
            <a:r>
              <a:rPr lang="en-GB" dirty="0"/>
              <a:t>Number(value) – Converts value to a number</a:t>
            </a:r>
          </a:p>
          <a:p>
            <a:r>
              <a:rPr lang="en-GB" dirty="0" err="1"/>
              <a:t>parseInt</a:t>
            </a:r>
            <a:r>
              <a:rPr lang="en-GB" dirty="0"/>
              <a:t>(value,1) – Converts value to a number, stops at the first non digit character. </a:t>
            </a:r>
          </a:p>
          <a:p>
            <a:endParaRPr lang="en-GB" dirty="0"/>
          </a:p>
        </p:txBody>
      </p:sp>
      <p:sp>
        <p:nvSpPr>
          <p:cNvPr id="3" name="Title 2"/>
          <p:cNvSpPr>
            <a:spLocks noGrp="1"/>
          </p:cNvSpPr>
          <p:nvPr>
            <p:ph type="title"/>
          </p:nvPr>
        </p:nvSpPr>
        <p:spPr/>
        <p:txBody>
          <a:bodyPr>
            <a:normAutofit/>
          </a:bodyPr>
          <a:lstStyle/>
          <a:p>
            <a:r>
              <a:rPr lang="en-GB" dirty="0" smtClean="0"/>
              <a:t>Data Types</a:t>
            </a:r>
            <a:endParaRPr lang="en-GB" dirty="0"/>
          </a:p>
        </p:txBody>
      </p:sp>
    </p:spTree>
    <p:extLst>
      <p:ext uri="{BB962C8B-B14F-4D97-AF65-F5344CB8AC3E}">
        <p14:creationId xmlns:p14="http://schemas.microsoft.com/office/powerpoint/2010/main" val="705540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Any of the previous types can be used anywhere.</a:t>
            </a:r>
          </a:p>
          <a:p>
            <a:r>
              <a:rPr lang="en-GB" dirty="0" smtClean="0"/>
              <a:t>Any variable can be used as a parameter to any function</a:t>
            </a:r>
          </a:p>
          <a:p>
            <a:pPr lvl="1"/>
            <a:r>
              <a:rPr lang="en-GB" dirty="0" smtClean="0"/>
              <a:t>However the language isn’t </a:t>
            </a:r>
            <a:r>
              <a:rPr lang="en-GB" b="1" u="sng" dirty="0" err="1" smtClean="0"/>
              <a:t>untyped</a:t>
            </a:r>
            <a:endParaRPr lang="en-GB" u="sng" dirty="0" smtClean="0"/>
          </a:p>
          <a:p>
            <a:r>
              <a:rPr lang="en-GB" dirty="0" smtClean="0"/>
              <a:t>JS has a good sense of types, however it just means every type can be used everywhere.</a:t>
            </a:r>
          </a:p>
        </p:txBody>
      </p:sp>
      <p:sp>
        <p:nvSpPr>
          <p:cNvPr id="3" name="Title 2"/>
          <p:cNvSpPr>
            <a:spLocks noGrp="1"/>
          </p:cNvSpPr>
          <p:nvPr>
            <p:ph type="title"/>
          </p:nvPr>
        </p:nvSpPr>
        <p:spPr/>
        <p:txBody>
          <a:bodyPr>
            <a:normAutofit/>
          </a:bodyPr>
          <a:lstStyle/>
          <a:p>
            <a:r>
              <a:rPr lang="en-GB" dirty="0" smtClean="0"/>
              <a:t>Loosely Typed</a:t>
            </a:r>
            <a:endParaRPr lang="en-GB" dirty="0"/>
          </a:p>
        </p:txBody>
      </p:sp>
    </p:spTree>
    <p:extLst>
      <p:ext uri="{BB962C8B-B14F-4D97-AF65-F5344CB8AC3E}">
        <p14:creationId xmlns:p14="http://schemas.microsoft.com/office/powerpoint/2010/main" val="38028624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JS has a weird keyword policy</a:t>
            </a:r>
          </a:p>
          <a:p>
            <a:pPr lvl="1"/>
            <a:r>
              <a:rPr lang="en-GB" dirty="0"/>
              <a:t>	</a:t>
            </a:r>
            <a:r>
              <a:rPr lang="en-GB" dirty="0">
                <a:hlinkClick r:id="rId2"/>
              </a:rPr>
              <a:t>https://</a:t>
            </a:r>
            <a:r>
              <a:rPr lang="en-GB" dirty="0" smtClean="0">
                <a:hlinkClick r:id="rId2"/>
              </a:rPr>
              <a:t>www.w3schools.com/js/js_reserved.asp</a:t>
            </a:r>
            <a:r>
              <a:rPr lang="en-GB" dirty="0" smtClean="0"/>
              <a:t> </a:t>
            </a:r>
          </a:p>
          <a:p>
            <a:pPr lvl="1"/>
            <a:endParaRPr lang="en-GB" dirty="0"/>
          </a:p>
          <a:p>
            <a:r>
              <a:rPr lang="en-GB" dirty="0" smtClean="0"/>
              <a:t>There’s a lot of reserved words, but the majority aren’t even used.</a:t>
            </a:r>
            <a:endParaRPr lang="en-GB" dirty="0"/>
          </a:p>
        </p:txBody>
      </p:sp>
      <p:sp>
        <p:nvSpPr>
          <p:cNvPr id="3" name="Title 2"/>
          <p:cNvSpPr>
            <a:spLocks noGrp="1"/>
          </p:cNvSpPr>
          <p:nvPr>
            <p:ph type="title"/>
          </p:nvPr>
        </p:nvSpPr>
        <p:spPr/>
        <p:txBody>
          <a:bodyPr>
            <a:normAutofit/>
          </a:bodyPr>
          <a:lstStyle/>
          <a:p>
            <a:r>
              <a:rPr lang="en-GB" dirty="0" smtClean="0"/>
              <a:t>Keywords</a:t>
            </a:r>
            <a:endParaRPr lang="en-GB" dirty="0"/>
          </a:p>
        </p:txBody>
      </p:sp>
    </p:spTree>
    <p:extLst>
      <p:ext uri="{BB962C8B-B14F-4D97-AF65-F5344CB8AC3E}">
        <p14:creationId xmlns:p14="http://schemas.microsoft.com/office/powerpoint/2010/main" val="10789827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1" y="1442027"/>
            <a:ext cx="6596400" cy="4546800"/>
          </a:xfrm>
        </p:spPr>
        <p:txBody>
          <a:bodyPr/>
          <a:lstStyle/>
          <a:p>
            <a:pPr marL="0" indent="0">
              <a:buNone/>
            </a:pPr>
            <a:r>
              <a:rPr lang="en-GB" sz="1800" dirty="0" err="1">
                <a:solidFill>
                  <a:srgbClr val="0000CD"/>
                </a:solidFill>
                <a:latin typeface="Consolas" panose="020B0609020204030204" pitchFamily="49" charset="0"/>
              </a:rPr>
              <a:t>var</a:t>
            </a:r>
            <a:r>
              <a:rPr lang="en-GB" sz="1800" dirty="0">
                <a:solidFill>
                  <a:srgbClr val="000000"/>
                </a:solidFill>
                <a:latin typeface="Consolas" panose="020B0609020204030204" pitchFamily="49" charset="0"/>
              </a:rPr>
              <a:t> x = </a:t>
            </a:r>
            <a:r>
              <a:rPr lang="en-GB" sz="1800" dirty="0">
                <a:solidFill>
                  <a:srgbClr val="FF0000"/>
                </a:solidFill>
                <a:latin typeface="Consolas" panose="020B0609020204030204" pitchFamily="49" charset="0"/>
              </a:rPr>
              <a:t>5</a:t>
            </a: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 assign the value 5 to </a:t>
            </a:r>
            <a:r>
              <a:rPr lang="en-GB" sz="1800" dirty="0" smtClean="0">
                <a:solidFill>
                  <a:srgbClr val="008000"/>
                </a:solidFill>
                <a:latin typeface="Consolas" panose="020B0609020204030204" pitchFamily="49" charset="0"/>
              </a:rPr>
              <a:t>x</a:t>
            </a:r>
          </a:p>
          <a:p>
            <a:pPr marL="0" indent="0">
              <a:buNone/>
            </a:pPr>
            <a:r>
              <a:rPr lang="en-GB" sz="1800" dirty="0" err="1" smtClean="0">
                <a:solidFill>
                  <a:srgbClr val="0000CD"/>
                </a:solidFill>
                <a:latin typeface="Consolas" panose="020B0609020204030204" pitchFamily="49" charset="0"/>
              </a:rPr>
              <a:t>var</a:t>
            </a:r>
            <a:r>
              <a:rPr lang="en-GB" sz="1800" dirty="0">
                <a:solidFill>
                  <a:srgbClr val="000000"/>
                </a:solidFill>
                <a:latin typeface="Consolas" panose="020B0609020204030204" pitchFamily="49" charset="0"/>
              </a:rPr>
              <a:t> y = </a:t>
            </a:r>
            <a:r>
              <a:rPr lang="en-GB" sz="1800" dirty="0">
                <a:solidFill>
                  <a:srgbClr val="FF0000"/>
                </a:solidFill>
                <a:latin typeface="Consolas" panose="020B0609020204030204" pitchFamily="49" charset="0"/>
              </a:rPr>
              <a:t>2</a:t>
            </a: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 assign the value 2 to </a:t>
            </a:r>
            <a:r>
              <a:rPr lang="en-GB" sz="1800" dirty="0" smtClean="0">
                <a:solidFill>
                  <a:srgbClr val="008000"/>
                </a:solidFill>
                <a:latin typeface="Consolas" panose="020B0609020204030204" pitchFamily="49" charset="0"/>
              </a:rPr>
              <a:t>y</a:t>
            </a:r>
          </a:p>
          <a:p>
            <a:pPr marL="0" indent="0">
              <a:buNone/>
            </a:pPr>
            <a:r>
              <a:rPr lang="en-GB" sz="1800" dirty="0" err="1" smtClean="0">
                <a:solidFill>
                  <a:srgbClr val="0000CD"/>
                </a:solidFill>
                <a:latin typeface="Consolas" panose="020B0609020204030204" pitchFamily="49" charset="0"/>
              </a:rPr>
              <a:t>var</a:t>
            </a:r>
            <a:r>
              <a:rPr lang="en-GB" sz="1800" dirty="0">
                <a:solidFill>
                  <a:srgbClr val="000000"/>
                </a:solidFill>
                <a:latin typeface="Consolas" panose="020B0609020204030204" pitchFamily="49" charset="0"/>
              </a:rPr>
              <a:t> z = x + y;     </a:t>
            </a:r>
            <a:r>
              <a:rPr lang="en-GB" sz="1800" dirty="0">
                <a:solidFill>
                  <a:srgbClr val="008000"/>
                </a:solidFill>
                <a:latin typeface="Consolas" panose="020B0609020204030204" pitchFamily="49" charset="0"/>
              </a:rPr>
              <a:t>// assign the value 7 to z </a:t>
            </a:r>
            <a:endParaRPr lang="en-GB" sz="1800" dirty="0" smtClean="0">
              <a:solidFill>
                <a:srgbClr val="008000"/>
              </a:solidFill>
              <a:latin typeface="Consolas" panose="020B0609020204030204" pitchFamily="49" charset="0"/>
            </a:endParaRPr>
          </a:p>
          <a:p>
            <a:pPr marL="0" indent="0">
              <a:buNone/>
            </a:pPr>
            <a:r>
              <a:rPr lang="en-GB" sz="1800" dirty="0" err="1" smtClean="0">
                <a:solidFill>
                  <a:srgbClr val="0000CD"/>
                </a:solidFill>
                <a:latin typeface="Consolas" panose="020B0609020204030204" pitchFamily="49" charset="0"/>
              </a:rPr>
              <a:t>var</a:t>
            </a:r>
            <a:r>
              <a:rPr lang="en-GB" sz="1800" dirty="0">
                <a:solidFill>
                  <a:srgbClr val="000000"/>
                </a:solidFill>
                <a:latin typeface="Consolas" panose="020B0609020204030204" pitchFamily="49" charset="0"/>
              </a:rPr>
              <a:t> z = x </a:t>
            </a:r>
            <a:r>
              <a:rPr lang="en-GB" sz="1800" dirty="0" smtClean="0">
                <a:solidFill>
                  <a:srgbClr val="000000"/>
                </a:solidFill>
                <a:latin typeface="Consolas" panose="020B0609020204030204" pitchFamily="49" charset="0"/>
              </a:rPr>
              <a:t>* </a:t>
            </a:r>
            <a:r>
              <a:rPr lang="en-GB" sz="1800" dirty="0">
                <a:solidFill>
                  <a:srgbClr val="000000"/>
                </a:solidFill>
                <a:latin typeface="Consolas" panose="020B0609020204030204" pitchFamily="49" charset="0"/>
              </a:rPr>
              <a:t>y; </a:t>
            </a:r>
            <a:endParaRPr lang="en-GB" sz="1800" dirty="0" smtClean="0">
              <a:solidFill>
                <a:srgbClr val="000000"/>
              </a:solidFill>
              <a:latin typeface="Consolas" panose="020B0609020204030204" pitchFamily="49" charset="0"/>
            </a:endParaRPr>
          </a:p>
          <a:p>
            <a:pPr marL="0" indent="0">
              <a:buNone/>
            </a:pPr>
            <a:r>
              <a:rPr lang="en-GB" sz="1800" dirty="0" err="1">
                <a:solidFill>
                  <a:srgbClr val="0000CD"/>
                </a:solidFill>
                <a:latin typeface="Consolas" panose="020B0609020204030204" pitchFamily="49" charset="0"/>
              </a:rPr>
              <a:t>var</a:t>
            </a:r>
            <a:r>
              <a:rPr lang="en-GB" sz="1800" dirty="0">
                <a:solidFill>
                  <a:srgbClr val="000000"/>
                </a:solidFill>
                <a:latin typeface="Consolas" panose="020B0609020204030204" pitchFamily="49" charset="0"/>
              </a:rPr>
              <a:t> z = x </a:t>
            </a:r>
            <a:r>
              <a:rPr lang="en-GB" sz="1800" dirty="0" smtClean="0">
                <a:solidFill>
                  <a:srgbClr val="000000"/>
                </a:solidFill>
                <a:latin typeface="Consolas" panose="020B0609020204030204" pitchFamily="49" charset="0"/>
              </a:rPr>
              <a:t>/ </a:t>
            </a:r>
            <a:r>
              <a:rPr lang="en-GB" sz="1800" dirty="0">
                <a:solidFill>
                  <a:srgbClr val="000000"/>
                </a:solidFill>
                <a:latin typeface="Consolas" panose="020B0609020204030204" pitchFamily="49" charset="0"/>
              </a:rPr>
              <a:t>y; </a:t>
            </a:r>
            <a:endParaRPr lang="en-GB" sz="1800" dirty="0">
              <a:solidFill>
                <a:srgbClr val="008000"/>
              </a:solidFill>
              <a:latin typeface="Consolas" panose="020B0609020204030204" pitchFamily="49" charset="0"/>
            </a:endParaRPr>
          </a:p>
          <a:p>
            <a:pPr marL="0" indent="0">
              <a:buNone/>
            </a:pPr>
            <a:r>
              <a:rPr lang="en-GB" sz="1800" dirty="0" err="1">
                <a:solidFill>
                  <a:srgbClr val="0000CD"/>
                </a:solidFill>
                <a:latin typeface="Consolas" panose="020B0609020204030204" pitchFamily="49" charset="0"/>
              </a:rPr>
              <a:t>var</a:t>
            </a:r>
            <a:r>
              <a:rPr lang="en-GB" sz="1800" dirty="0">
                <a:solidFill>
                  <a:srgbClr val="000000"/>
                </a:solidFill>
                <a:latin typeface="Consolas" panose="020B0609020204030204" pitchFamily="49" charset="0"/>
              </a:rPr>
              <a:t> z = x </a:t>
            </a:r>
            <a:r>
              <a:rPr lang="en-GB" sz="1800" dirty="0" smtClean="0">
                <a:solidFill>
                  <a:srgbClr val="000000"/>
                </a:solidFill>
                <a:latin typeface="Consolas" panose="020B0609020204030204" pitchFamily="49" charset="0"/>
              </a:rPr>
              <a:t>% </a:t>
            </a:r>
            <a:r>
              <a:rPr lang="en-GB" sz="1800" dirty="0">
                <a:solidFill>
                  <a:srgbClr val="000000"/>
                </a:solidFill>
                <a:latin typeface="Consolas" panose="020B0609020204030204" pitchFamily="49" charset="0"/>
              </a:rPr>
              <a:t>y; </a:t>
            </a:r>
            <a:endParaRPr lang="en-GB" sz="1800" dirty="0">
              <a:solidFill>
                <a:srgbClr val="008000"/>
              </a:solidFill>
              <a:latin typeface="Consolas" panose="020B0609020204030204" pitchFamily="49" charset="0"/>
            </a:endParaRPr>
          </a:p>
          <a:p>
            <a:pPr marL="0" indent="0">
              <a:buNone/>
            </a:pPr>
            <a:r>
              <a:rPr lang="en-GB" sz="1800" dirty="0" err="1">
                <a:solidFill>
                  <a:srgbClr val="0000CD"/>
                </a:solidFill>
                <a:latin typeface="Consolas" panose="020B0609020204030204" pitchFamily="49" charset="0"/>
              </a:rPr>
              <a:t>var</a:t>
            </a:r>
            <a:r>
              <a:rPr lang="en-GB" sz="1800" dirty="0">
                <a:solidFill>
                  <a:srgbClr val="000000"/>
                </a:solidFill>
                <a:latin typeface="Consolas" panose="020B0609020204030204" pitchFamily="49" charset="0"/>
              </a:rPr>
              <a:t> z </a:t>
            </a:r>
            <a:r>
              <a:rPr lang="en-GB" sz="1800" dirty="0" smtClean="0">
                <a:solidFill>
                  <a:srgbClr val="000000"/>
                </a:solidFill>
                <a:latin typeface="Consolas" panose="020B0609020204030204" pitchFamily="49" charset="0"/>
              </a:rPr>
              <a:t>+= y;</a:t>
            </a:r>
          </a:p>
          <a:p>
            <a:pPr marL="0" indent="0">
              <a:buNone/>
            </a:pPr>
            <a:r>
              <a:rPr lang="en-GB" sz="1800" dirty="0" err="1">
                <a:solidFill>
                  <a:srgbClr val="0000CD"/>
                </a:solidFill>
                <a:latin typeface="Consolas" panose="020B0609020204030204" pitchFamily="49" charset="0"/>
              </a:rPr>
              <a:t>var</a:t>
            </a:r>
            <a:r>
              <a:rPr lang="en-GB" sz="1800" dirty="0">
                <a:solidFill>
                  <a:srgbClr val="0000CD"/>
                </a:solidFill>
                <a:latin typeface="Consolas" panose="020B0609020204030204" pitchFamily="49" charset="0"/>
              </a:rPr>
              <a:t> </a:t>
            </a:r>
            <a:r>
              <a:rPr lang="en-GB" sz="1800" dirty="0" smtClean="0">
                <a:solidFill>
                  <a:srgbClr val="000000"/>
                </a:solidFill>
                <a:latin typeface="Consolas" panose="020B0609020204030204" pitchFamily="49" charset="0"/>
              </a:rPr>
              <a:t>z *= x;</a:t>
            </a:r>
            <a:endParaRPr lang="en-GB" sz="1800" dirty="0">
              <a:solidFill>
                <a:srgbClr val="000000"/>
              </a:solidFill>
              <a:latin typeface="Consolas" panose="020B0609020204030204" pitchFamily="49" charset="0"/>
            </a:endParaRPr>
          </a:p>
          <a:p>
            <a:pPr marL="0" indent="0">
              <a:buNone/>
            </a:pPr>
            <a:r>
              <a:rPr lang="en-GB" sz="1800" dirty="0" smtClean="0">
                <a:solidFill>
                  <a:srgbClr val="000000"/>
                </a:solidFill>
                <a:latin typeface="Consolas" panose="020B0609020204030204" pitchFamily="49" charset="0"/>
              </a:rPr>
              <a:t>&amp;&amp; || ! </a:t>
            </a:r>
            <a:r>
              <a:rPr lang="en-GB" sz="1800" dirty="0" err="1" smtClean="0">
                <a:solidFill>
                  <a:srgbClr val="000000"/>
                </a:solidFill>
                <a:latin typeface="Consolas" panose="020B0609020204030204" pitchFamily="49" charset="0"/>
              </a:rPr>
              <a:t>typeof</a:t>
            </a:r>
            <a:r>
              <a:rPr lang="en-GB" sz="1800" dirty="0" smtClean="0">
                <a:solidFill>
                  <a:srgbClr val="000000"/>
                </a:solidFill>
                <a:latin typeface="Consolas" panose="020B0609020204030204" pitchFamily="49" charset="0"/>
              </a:rPr>
              <a:t> </a:t>
            </a:r>
            <a:r>
              <a:rPr lang="en-GB" sz="1800" dirty="0" err="1" smtClean="0">
                <a:solidFill>
                  <a:srgbClr val="000000"/>
                </a:solidFill>
                <a:latin typeface="Consolas" panose="020B0609020204030204" pitchFamily="49" charset="0"/>
              </a:rPr>
              <a:t>instanceof</a:t>
            </a:r>
            <a:endParaRPr lang="en-GB" sz="1800" dirty="0" smtClean="0">
              <a:solidFill>
                <a:srgbClr val="000000"/>
              </a:solidFill>
              <a:latin typeface="Consolas" panose="020B0609020204030204" pitchFamily="49" charset="0"/>
            </a:endParaRPr>
          </a:p>
          <a:p>
            <a:endParaRPr lang="en-GB" sz="1800" dirty="0">
              <a:solidFill>
                <a:srgbClr val="008000"/>
              </a:solidFill>
              <a:latin typeface="Consolas" panose="020B0609020204030204" pitchFamily="49" charset="0"/>
            </a:endParaRPr>
          </a:p>
          <a:p>
            <a:endParaRPr lang="en-GB" sz="1800" dirty="0" smtClean="0">
              <a:solidFill>
                <a:srgbClr val="008000"/>
              </a:solidFill>
              <a:latin typeface="Consolas" panose="020B0609020204030204" pitchFamily="49" charset="0"/>
            </a:endParaRPr>
          </a:p>
        </p:txBody>
      </p:sp>
      <p:sp>
        <p:nvSpPr>
          <p:cNvPr id="3" name="Title 2"/>
          <p:cNvSpPr>
            <a:spLocks noGrp="1"/>
          </p:cNvSpPr>
          <p:nvPr>
            <p:ph type="title"/>
          </p:nvPr>
        </p:nvSpPr>
        <p:spPr/>
        <p:txBody>
          <a:bodyPr>
            <a:normAutofit/>
          </a:bodyPr>
          <a:lstStyle/>
          <a:p>
            <a:r>
              <a:rPr lang="en-GB" dirty="0" smtClean="0"/>
              <a:t>Operators</a:t>
            </a:r>
            <a:endParaRPr lang="en-GB" dirty="0"/>
          </a:p>
        </p:txBody>
      </p:sp>
      <p:sp>
        <p:nvSpPr>
          <p:cNvPr id="4" name="Rectangle 3"/>
          <p:cNvSpPr/>
          <p:nvPr/>
        </p:nvSpPr>
        <p:spPr>
          <a:xfrm>
            <a:off x="7010401" y="1707185"/>
            <a:ext cx="6096000" cy="4016484"/>
          </a:xfrm>
          <a:prstGeom prst="rect">
            <a:avLst/>
          </a:prstGeom>
        </p:spPr>
        <p:txBody>
          <a:bodyPr>
            <a:spAutoFit/>
          </a:bodyPr>
          <a:lstStyle/>
          <a:p>
            <a:pPr lvl="0" fontAlgn="auto">
              <a:spcBef>
                <a:spcPts val="200"/>
              </a:spcBef>
              <a:spcAft>
                <a:spcPts val="800"/>
              </a:spcAft>
              <a:buClr>
                <a:srgbClr val="2E2D2C"/>
              </a:buClr>
            </a:pPr>
            <a:r>
              <a:rPr lang="en-GB" sz="1800" dirty="0">
                <a:solidFill>
                  <a:srgbClr val="000000"/>
                </a:solidFill>
                <a:latin typeface="Consolas" panose="020B0609020204030204" pitchFamily="49" charset="0"/>
                <a:cs typeface="Arial" pitchFamily="34" charset="0"/>
              </a:rPr>
              <a:t>txt1 = </a:t>
            </a:r>
            <a:r>
              <a:rPr lang="en-GB" sz="1800" dirty="0">
                <a:solidFill>
                  <a:srgbClr val="A52A2A"/>
                </a:solidFill>
                <a:latin typeface="Consolas" panose="020B0609020204030204" pitchFamily="49" charset="0"/>
                <a:cs typeface="Arial" pitchFamily="34" charset="0"/>
              </a:rPr>
              <a:t>"John</a:t>
            </a:r>
            <a:r>
              <a:rPr lang="en-GB" sz="1800" dirty="0" smtClean="0">
                <a:solidFill>
                  <a:srgbClr val="A52A2A"/>
                </a:solidFill>
                <a:latin typeface="Consolas" panose="020B0609020204030204" pitchFamily="49" charset="0"/>
                <a:cs typeface="Arial" pitchFamily="34" charset="0"/>
              </a:rPr>
              <a:t>"</a:t>
            </a:r>
            <a:r>
              <a:rPr lang="en-GB" sz="1800" dirty="0" smtClean="0">
                <a:solidFill>
                  <a:srgbClr val="000000"/>
                </a:solidFill>
                <a:latin typeface="Consolas" panose="020B0609020204030204" pitchFamily="49" charset="0"/>
                <a:cs typeface="Arial" pitchFamily="34" charset="0"/>
              </a:rPr>
              <a:t>;</a:t>
            </a:r>
          </a:p>
          <a:p>
            <a:pPr lvl="0" fontAlgn="auto">
              <a:spcBef>
                <a:spcPts val="200"/>
              </a:spcBef>
              <a:spcAft>
                <a:spcPts val="800"/>
              </a:spcAft>
              <a:buClr>
                <a:srgbClr val="2E2D2C"/>
              </a:buClr>
            </a:pPr>
            <a:r>
              <a:rPr lang="en-GB" sz="1800" dirty="0" smtClean="0">
                <a:solidFill>
                  <a:srgbClr val="000000"/>
                </a:solidFill>
                <a:latin typeface="Consolas" panose="020B0609020204030204" pitchFamily="49" charset="0"/>
                <a:cs typeface="Arial" pitchFamily="34" charset="0"/>
              </a:rPr>
              <a:t>txt2 </a:t>
            </a:r>
            <a:r>
              <a:rPr lang="en-GB" sz="1800" dirty="0">
                <a:solidFill>
                  <a:srgbClr val="000000"/>
                </a:solidFill>
                <a:latin typeface="Consolas" panose="020B0609020204030204" pitchFamily="49" charset="0"/>
                <a:cs typeface="Arial" pitchFamily="34" charset="0"/>
              </a:rPr>
              <a:t>= </a:t>
            </a:r>
            <a:r>
              <a:rPr lang="en-GB" sz="1800" dirty="0">
                <a:solidFill>
                  <a:srgbClr val="A52A2A"/>
                </a:solidFill>
                <a:latin typeface="Consolas" panose="020B0609020204030204" pitchFamily="49" charset="0"/>
                <a:cs typeface="Arial" pitchFamily="34" charset="0"/>
              </a:rPr>
              <a:t>"Doe</a:t>
            </a:r>
            <a:r>
              <a:rPr lang="en-GB" sz="1800" dirty="0" smtClean="0">
                <a:solidFill>
                  <a:srgbClr val="A52A2A"/>
                </a:solidFill>
                <a:latin typeface="Consolas" panose="020B0609020204030204" pitchFamily="49" charset="0"/>
                <a:cs typeface="Arial" pitchFamily="34" charset="0"/>
              </a:rPr>
              <a:t>"</a:t>
            </a:r>
            <a:r>
              <a:rPr lang="en-GB" sz="1800" dirty="0" smtClean="0">
                <a:solidFill>
                  <a:srgbClr val="000000"/>
                </a:solidFill>
                <a:latin typeface="Consolas" panose="020B0609020204030204" pitchFamily="49" charset="0"/>
                <a:cs typeface="Arial" pitchFamily="34" charset="0"/>
              </a:rPr>
              <a:t>;</a:t>
            </a:r>
          </a:p>
          <a:p>
            <a:pPr lvl="0" fontAlgn="auto">
              <a:spcBef>
                <a:spcPts val="200"/>
              </a:spcBef>
              <a:spcAft>
                <a:spcPts val="800"/>
              </a:spcAft>
              <a:buClr>
                <a:srgbClr val="2E2D2C"/>
              </a:buClr>
            </a:pPr>
            <a:r>
              <a:rPr lang="en-GB" sz="1800" dirty="0" smtClean="0">
                <a:solidFill>
                  <a:srgbClr val="000000"/>
                </a:solidFill>
                <a:latin typeface="Consolas" panose="020B0609020204030204" pitchFamily="49" charset="0"/>
                <a:cs typeface="Arial" pitchFamily="34" charset="0"/>
              </a:rPr>
              <a:t>txt3 </a:t>
            </a:r>
            <a:r>
              <a:rPr lang="en-GB" sz="1800" dirty="0">
                <a:solidFill>
                  <a:srgbClr val="000000"/>
                </a:solidFill>
                <a:latin typeface="Consolas" panose="020B0609020204030204" pitchFamily="49" charset="0"/>
                <a:cs typeface="Arial" pitchFamily="34" charset="0"/>
              </a:rPr>
              <a:t>= txt1 + </a:t>
            </a:r>
            <a:r>
              <a:rPr lang="en-GB" sz="1800" dirty="0">
                <a:solidFill>
                  <a:srgbClr val="A52A2A"/>
                </a:solidFill>
                <a:latin typeface="Consolas" panose="020B0609020204030204" pitchFamily="49" charset="0"/>
                <a:cs typeface="Arial" pitchFamily="34" charset="0"/>
              </a:rPr>
              <a:t>" "</a:t>
            </a:r>
            <a:r>
              <a:rPr lang="en-GB" sz="1800" dirty="0">
                <a:solidFill>
                  <a:srgbClr val="000000"/>
                </a:solidFill>
                <a:latin typeface="Consolas" panose="020B0609020204030204" pitchFamily="49" charset="0"/>
                <a:cs typeface="Arial" pitchFamily="34" charset="0"/>
              </a:rPr>
              <a:t> + txt2</a:t>
            </a:r>
            <a:r>
              <a:rPr lang="en-GB" sz="1800" dirty="0" smtClean="0">
                <a:solidFill>
                  <a:srgbClr val="000000"/>
                </a:solidFill>
                <a:latin typeface="Consolas" panose="020B0609020204030204" pitchFamily="49" charset="0"/>
                <a:cs typeface="Arial" pitchFamily="34" charset="0"/>
              </a:rPr>
              <a:t>;</a:t>
            </a:r>
          </a:p>
          <a:p>
            <a:pPr lvl="0" fontAlgn="auto">
              <a:spcBef>
                <a:spcPts val="200"/>
              </a:spcBef>
              <a:spcAft>
                <a:spcPts val="800"/>
              </a:spcAft>
              <a:buClr>
                <a:srgbClr val="2E2D2C"/>
              </a:buClr>
            </a:pPr>
            <a:r>
              <a:rPr lang="en-GB" sz="1800" dirty="0" smtClean="0">
                <a:solidFill>
                  <a:srgbClr val="000000"/>
                </a:solidFill>
                <a:latin typeface="Consolas" panose="020B0609020204030204" pitchFamily="49" charset="0"/>
              </a:rPr>
              <a:t>txt1 </a:t>
            </a:r>
            <a:r>
              <a:rPr lang="en-GB" sz="1800" dirty="0">
                <a:solidFill>
                  <a:srgbClr val="000000"/>
                </a:solidFill>
                <a:latin typeface="Consolas" panose="020B0609020204030204" pitchFamily="49" charset="0"/>
              </a:rPr>
              <a:t>= </a:t>
            </a:r>
            <a:r>
              <a:rPr lang="en-GB" sz="1800" dirty="0">
                <a:solidFill>
                  <a:srgbClr val="A52A2A"/>
                </a:solidFill>
                <a:latin typeface="Consolas" panose="020B0609020204030204" pitchFamily="49" charset="0"/>
              </a:rPr>
              <a:t>"What a very </a:t>
            </a:r>
            <a:r>
              <a:rPr lang="en-GB" sz="1800" dirty="0" smtClean="0">
                <a:solidFill>
                  <a:srgbClr val="A52A2A"/>
                </a:solidFill>
                <a:latin typeface="Consolas" panose="020B0609020204030204" pitchFamily="49" charset="0"/>
              </a:rPr>
              <a:t>"</a:t>
            </a:r>
            <a:r>
              <a:rPr lang="en-GB" sz="1800" dirty="0" smtClean="0">
                <a:solidFill>
                  <a:srgbClr val="000000"/>
                </a:solidFill>
                <a:latin typeface="Consolas" panose="020B0609020204030204" pitchFamily="49" charset="0"/>
              </a:rPr>
              <a:t>;</a:t>
            </a:r>
          </a:p>
          <a:p>
            <a:pPr lvl="0" fontAlgn="auto">
              <a:spcBef>
                <a:spcPts val="200"/>
              </a:spcBef>
              <a:spcAft>
                <a:spcPts val="800"/>
              </a:spcAft>
              <a:buClr>
                <a:srgbClr val="2E2D2C"/>
              </a:buClr>
            </a:pPr>
            <a:r>
              <a:rPr lang="en-GB" sz="1800" dirty="0" smtClean="0">
                <a:solidFill>
                  <a:srgbClr val="000000"/>
                </a:solidFill>
                <a:latin typeface="Consolas" panose="020B0609020204030204" pitchFamily="49" charset="0"/>
              </a:rPr>
              <a:t>txt1 </a:t>
            </a:r>
            <a:r>
              <a:rPr lang="en-GB" sz="1800" dirty="0">
                <a:solidFill>
                  <a:srgbClr val="000000"/>
                </a:solidFill>
                <a:latin typeface="Consolas" panose="020B0609020204030204" pitchFamily="49" charset="0"/>
              </a:rPr>
              <a:t>+= </a:t>
            </a:r>
            <a:r>
              <a:rPr lang="en-GB" sz="1800" dirty="0">
                <a:solidFill>
                  <a:srgbClr val="A52A2A"/>
                </a:solidFill>
                <a:latin typeface="Consolas" panose="020B0609020204030204" pitchFamily="49" charset="0"/>
              </a:rPr>
              <a:t>"nice day</a:t>
            </a:r>
            <a:r>
              <a:rPr lang="en-GB" sz="1800" dirty="0" smtClean="0">
                <a:solidFill>
                  <a:srgbClr val="A52A2A"/>
                </a:solidFill>
                <a:latin typeface="Consolas" panose="020B0609020204030204" pitchFamily="49" charset="0"/>
              </a:rPr>
              <a:t>"</a:t>
            </a:r>
            <a:r>
              <a:rPr lang="en-GB" sz="1800" dirty="0" smtClean="0">
                <a:solidFill>
                  <a:srgbClr val="000000"/>
                </a:solidFill>
                <a:latin typeface="Consolas" panose="020B0609020204030204" pitchFamily="49" charset="0"/>
              </a:rPr>
              <a:t>;</a:t>
            </a:r>
          </a:p>
          <a:p>
            <a:pPr lvl="0" fontAlgn="auto">
              <a:spcBef>
                <a:spcPts val="200"/>
              </a:spcBef>
              <a:spcAft>
                <a:spcPts val="800"/>
              </a:spcAft>
              <a:buClr>
                <a:srgbClr val="2E2D2C"/>
              </a:buClr>
            </a:pPr>
            <a:endParaRPr lang="en-GB" sz="1800" dirty="0" smtClean="0">
              <a:solidFill>
                <a:srgbClr val="000000"/>
              </a:solidFill>
              <a:latin typeface="Consolas" panose="020B0609020204030204" pitchFamily="49" charset="0"/>
            </a:endParaRPr>
          </a:p>
          <a:p>
            <a:pPr lvl="0" fontAlgn="auto">
              <a:spcBef>
                <a:spcPts val="200"/>
              </a:spcBef>
              <a:spcAft>
                <a:spcPts val="800"/>
              </a:spcAft>
              <a:buClr>
                <a:srgbClr val="2E2D2C"/>
              </a:buClr>
            </a:pPr>
            <a:r>
              <a:rPr lang="es-ES" sz="1800" dirty="0">
                <a:solidFill>
                  <a:srgbClr val="000000"/>
                </a:solidFill>
                <a:latin typeface="Consolas" panose="020B0609020204030204" pitchFamily="49" charset="0"/>
              </a:rPr>
              <a:t>x = </a:t>
            </a:r>
            <a:r>
              <a:rPr lang="es-ES" sz="1800" dirty="0">
                <a:solidFill>
                  <a:srgbClr val="FF0000"/>
                </a:solidFill>
                <a:latin typeface="Consolas" panose="020B0609020204030204" pitchFamily="49" charset="0"/>
              </a:rPr>
              <a:t>5</a:t>
            </a:r>
            <a:r>
              <a:rPr lang="es-ES" sz="1800" dirty="0">
                <a:solidFill>
                  <a:srgbClr val="000000"/>
                </a:solidFill>
                <a:latin typeface="Consolas" panose="020B0609020204030204" pitchFamily="49" charset="0"/>
              </a:rPr>
              <a:t> + </a:t>
            </a:r>
            <a:r>
              <a:rPr lang="es-ES" sz="1800" dirty="0" smtClean="0">
                <a:solidFill>
                  <a:srgbClr val="FF0000"/>
                </a:solidFill>
                <a:latin typeface="Consolas" panose="020B0609020204030204" pitchFamily="49" charset="0"/>
              </a:rPr>
              <a:t>5</a:t>
            </a:r>
            <a:r>
              <a:rPr lang="es-ES" sz="1800" dirty="0" smtClean="0">
                <a:solidFill>
                  <a:srgbClr val="000000"/>
                </a:solidFill>
                <a:latin typeface="Consolas" panose="020B0609020204030204" pitchFamily="49" charset="0"/>
              </a:rPr>
              <a:t>;</a:t>
            </a:r>
          </a:p>
          <a:p>
            <a:pPr lvl="0" fontAlgn="auto">
              <a:spcBef>
                <a:spcPts val="200"/>
              </a:spcBef>
              <a:spcAft>
                <a:spcPts val="800"/>
              </a:spcAft>
              <a:buClr>
                <a:srgbClr val="2E2D2C"/>
              </a:buClr>
            </a:pPr>
            <a:r>
              <a:rPr lang="es-ES" sz="1800" dirty="0" smtClean="0">
                <a:solidFill>
                  <a:srgbClr val="000000"/>
                </a:solidFill>
                <a:latin typeface="Consolas" panose="020B0609020204030204" pitchFamily="49" charset="0"/>
              </a:rPr>
              <a:t>y </a:t>
            </a:r>
            <a:r>
              <a:rPr lang="es-ES" sz="1800" dirty="0">
                <a:solidFill>
                  <a:srgbClr val="000000"/>
                </a:solidFill>
                <a:latin typeface="Consolas" panose="020B0609020204030204" pitchFamily="49" charset="0"/>
              </a:rPr>
              <a:t>= </a:t>
            </a:r>
            <a:r>
              <a:rPr lang="es-ES" sz="1800" dirty="0">
                <a:solidFill>
                  <a:srgbClr val="A52A2A"/>
                </a:solidFill>
                <a:latin typeface="Consolas" panose="020B0609020204030204" pitchFamily="49" charset="0"/>
              </a:rPr>
              <a:t>"5"</a:t>
            </a:r>
            <a:r>
              <a:rPr lang="es-ES" sz="1800" dirty="0">
                <a:solidFill>
                  <a:srgbClr val="000000"/>
                </a:solidFill>
                <a:latin typeface="Consolas" panose="020B0609020204030204" pitchFamily="49" charset="0"/>
              </a:rPr>
              <a:t> + </a:t>
            </a:r>
            <a:r>
              <a:rPr lang="es-ES" sz="1800" dirty="0">
                <a:solidFill>
                  <a:srgbClr val="FF0000"/>
                </a:solidFill>
                <a:latin typeface="Consolas" panose="020B0609020204030204" pitchFamily="49" charset="0"/>
              </a:rPr>
              <a:t>5</a:t>
            </a:r>
            <a:r>
              <a:rPr lang="es-ES" sz="1800" dirty="0" smtClean="0">
                <a:solidFill>
                  <a:srgbClr val="000000"/>
                </a:solidFill>
                <a:latin typeface="Consolas" panose="020B0609020204030204" pitchFamily="49" charset="0"/>
              </a:rPr>
              <a:t>;</a:t>
            </a:r>
          </a:p>
          <a:p>
            <a:pPr lvl="0" fontAlgn="auto">
              <a:spcBef>
                <a:spcPts val="200"/>
              </a:spcBef>
              <a:spcAft>
                <a:spcPts val="800"/>
              </a:spcAft>
              <a:buClr>
                <a:srgbClr val="2E2D2C"/>
              </a:buClr>
            </a:pPr>
            <a:r>
              <a:rPr lang="es-ES" sz="1800" dirty="0" smtClean="0">
                <a:solidFill>
                  <a:srgbClr val="000000"/>
                </a:solidFill>
                <a:latin typeface="Consolas" panose="020B0609020204030204" pitchFamily="49" charset="0"/>
              </a:rPr>
              <a:t>z </a:t>
            </a:r>
            <a:r>
              <a:rPr lang="es-ES" sz="1800" dirty="0">
                <a:solidFill>
                  <a:srgbClr val="000000"/>
                </a:solidFill>
                <a:latin typeface="Consolas" panose="020B0609020204030204" pitchFamily="49" charset="0"/>
              </a:rPr>
              <a:t>= </a:t>
            </a:r>
            <a:r>
              <a:rPr lang="es-ES" sz="1800" dirty="0">
                <a:solidFill>
                  <a:srgbClr val="A52A2A"/>
                </a:solidFill>
                <a:latin typeface="Consolas" panose="020B0609020204030204" pitchFamily="49" charset="0"/>
              </a:rPr>
              <a:t>"</a:t>
            </a:r>
            <a:r>
              <a:rPr lang="es-ES" sz="1800" dirty="0" err="1">
                <a:solidFill>
                  <a:srgbClr val="A52A2A"/>
                </a:solidFill>
                <a:latin typeface="Consolas" panose="020B0609020204030204" pitchFamily="49" charset="0"/>
              </a:rPr>
              <a:t>Hello</a:t>
            </a:r>
            <a:r>
              <a:rPr lang="es-ES" sz="1800" dirty="0">
                <a:solidFill>
                  <a:srgbClr val="A52A2A"/>
                </a:solidFill>
                <a:latin typeface="Consolas" panose="020B0609020204030204" pitchFamily="49" charset="0"/>
              </a:rPr>
              <a:t>"</a:t>
            </a:r>
            <a:r>
              <a:rPr lang="es-ES" sz="1800" dirty="0">
                <a:solidFill>
                  <a:srgbClr val="000000"/>
                </a:solidFill>
                <a:latin typeface="Consolas" panose="020B0609020204030204" pitchFamily="49" charset="0"/>
              </a:rPr>
              <a:t> + </a:t>
            </a:r>
            <a:r>
              <a:rPr lang="es-ES" sz="1800" dirty="0">
                <a:solidFill>
                  <a:srgbClr val="FF0000"/>
                </a:solidFill>
                <a:latin typeface="Consolas" panose="020B0609020204030204" pitchFamily="49" charset="0"/>
              </a:rPr>
              <a:t>5</a:t>
            </a:r>
            <a:r>
              <a:rPr lang="es-ES" sz="1800" dirty="0" smtClean="0">
                <a:solidFill>
                  <a:srgbClr val="000000"/>
                </a:solidFill>
                <a:latin typeface="Consolas" panose="020B0609020204030204" pitchFamily="49" charset="0"/>
              </a:rPr>
              <a:t>;</a:t>
            </a:r>
          </a:p>
          <a:p>
            <a:pPr marL="342900" lvl="0" indent="-342900" fontAlgn="auto">
              <a:spcBef>
                <a:spcPts val="200"/>
              </a:spcBef>
              <a:spcAft>
                <a:spcPts val="800"/>
              </a:spcAft>
              <a:buClr>
                <a:srgbClr val="2E2D2C"/>
              </a:buClr>
              <a:buFont typeface="Arial" panose="020B0604020202020204" pitchFamily="34" charset="0"/>
              <a:buChar char="•"/>
            </a:pPr>
            <a:endParaRPr lang="en-GB" sz="1800" dirty="0">
              <a:solidFill>
                <a:srgbClr val="000000"/>
              </a:solidFill>
              <a:latin typeface="Consolas" panose="020B0609020204030204" pitchFamily="49" charset="0"/>
              <a:cs typeface="Arial" pitchFamily="34" charset="0"/>
            </a:endParaRPr>
          </a:p>
        </p:txBody>
      </p:sp>
    </p:spTree>
    <p:extLst>
      <p:ext uri="{BB962C8B-B14F-4D97-AF65-F5344CB8AC3E}">
        <p14:creationId xmlns:p14="http://schemas.microsoft.com/office/powerpoint/2010/main" val="474332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a:t>if</a:t>
            </a:r>
          </a:p>
          <a:p>
            <a:r>
              <a:rPr lang="en-GB" b="1" dirty="0"/>
              <a:t>switch</a:t>
            </a:r>
          </a:p>
          <a:p>
            <a:r>
              <a:rPr lang="en-GB" b="1" dirty="0"/>
              <a:t>while</a:t>
            </a:r>
          </a:p>
          <a:p>
            <a:r>
              <a:rPr lang="en-GB" b="1" dirty="0"/>
              <a:t>do</a:t>
            </a:r>
          </a:p>
          <a:p>
            <a:r>
              <a:rPr lang="en-GB" b="1" dirty="0"/>
              <a:t>for</a:t>
            </a:r>
          </a:p>
          <a:p>
            <a:r>
              <a:rPr lang="en-GB" b="1" dirty="0"/>
              <a:t>break</a:t>
            </a:r>
          </a:p>
          <a:p>
            <a:r>
              <a:rPr lang="en-GB" b="1" dirty="0"/>
              <a:t>continue</a:t>
            </a:r>
          </a:p>
          <a:p>
            <a:r>
              <a:rPr lang="en-GB" b="1" smtClean="0"/>
              <a:t>return</a:t>
            </a:r>
          </a:p>
          <a:p>
            <a:r>
              <a:rPr lang="en-GB" b="1" dirty="0" smtClean="0"/>
              <a:t>try/throw</a:t>
            </a:r>
            <a:endParaRPr lang="en-GB" b="1" dirty="0"/>
          </a:p>
        </p:txBody>
      </p:sp>
      <p:sp>
        <p:nvSpPr>
          <p:cNvPr id="3" name="Title 2"/>
          <p:cNvSpPr>
            <a:spLocks noGrp="1"/>
          </p:cNvSpPr>
          <p:nvPr>
            <p:ph type="title"/>
          </p:nvPr>
        </p:nvSpPr>
        <p:spPr/>
        <p:txBody>
          <a:bodyPr>
            <a:normAutofit/>
          </a:bodyPr>
          <a:lstStyle/>
          <a:p>
            <a:r>
              <a:rPr lang="en-GB" dirty="0" smtClean="0"/>
              <a:t>Statements</a:t>
            </a:r>
            <a:endParaRPr lang="en-GB" dirty="0"/>
          </a:p>
        </p:txBody>
      </p:sp>
    </p:spTree>
    <p:extLst>
      <p:ext uri="{BB962C8B-B14F-4D97-AF65-F5344CB8AC3E}">
        <p14:creationId xmlns:p14="http://schemas.microsoft.com/office/powerpoint/2010/main" val="22230715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5"/>
          </p:nvPr>
        </p:nvSpPr>
        <p:spPr/>
        <p:txBody>
          <a:bodyPr/>
          <a:lstStyle/>
          <a:p>
            <a:r>
              <a:rPr lang="en-GB" b="1" dirty="0"/>
              <a:t>Variable declaration and </a:t>
            </a:r>
            <a:r>
              <a:rPr lang="en-GB" b="1" dirty="0" smtClean="0"/>
              <a:t>output</a:t>
            </a:r>
          </a:p>
          <a:p>
            <a:pPr lvl="1"/>
            <a:r>
              <a:rPr lang="en-GB" dirty="0" smtClean="0"/>
              <a:t>Declare a variable</a:t>
            </a:r>
          </a:p>
          <a:p>
            <a:pPr lvl="1"/>
            <a:r>
              <a:rPr lang="en-GB" dirty="0" smtClean="0"/>
              <a:t>Store a value in it</a:t>
            </a:r>
          </a:p>
          <a:p>
            <a:pPr lvl="1"/>
            <a:r>
              <a:rPr lang="en-GB" dirty="0" smtClean="0"/>
              <a:t>Display the value via all 3 of the following methods;</a:t>
            </a:r>
          </a:p>
          <a:p>
            <a:pPr marL="1257300" lvl="2" indent="-342900">
              <a:buFont typeface="+mj-lt"/>
              <a:buAutoNum type="arabicPeriod"/>
            </a:pPr>
            <a:r>
              <a:rPr lang="en-GB" dirty="0" smtClean="0"/>
              <a:t>Write it into the html doc</a:t>
            </a:r>
          </a:p>
          <a:p>
            <a:pPr marL="1257300" lvl="2" indent="-342900">
              <a:buFont typeface="+mj-lt"/>
              <a:buAutoNum type="arabicPeriod"/>
            </a:pPr>
            <a:r>
              <a:rPr lang="en-GB" dirty="0" smtClean="0"/>
              <a:t>Output via alert</a:t>
            </a:r>
          </a:p>
          <a:p>
            <a:pPr marL="1257300" lvl="2" indent="-342900">
              <a:buFont typeface="+mj-lt"/>
              <a:buAutoNum type="arabicPeriod"/>
            </a:pPr>
            <a:r>
              <a:rPr lang="en-GB" dirty="0" smtClean="0"/>
              <a:t>Output via console</a:t>
            </a:r>
          </a:p>
        </p:txBody>
      </p:sp>
      <p:sp>
        <p:nvSpPr>
          <p:cNvPr id="2" name="Title 1"/>
          <p:cNvSpPr>
            <a:spLocks noGrp="1"/>
          </p:cNvSpPr>
          <p:nvPr>
            <p:ph type="title"/>
          </p:nvPr>
        </p:nvSpPr>
        <p:spPr/>
        <p:txBody>
          <a:bodyPr>
            <a:normAutofit/>
          </a:bodyPr>
          <a:lstStyle/>
          <a:p>
            <a:r>
              <a:rPr lang="en-GB" dirty="0"/>
              <a:t>Coding Challenge 1</a:t>
            </a:r>
          </a:p>
        </p:txBody>
      </p:sp>
    </p:spTree>
    <p:extLst>
      <p:ext uri="{BB962C8B-B14F-4D97-AF65-F5344CB8AC3E}">
        <p14:creationId xmlns:p14="http://schemas.microsoft.com/office/powerpoint/2010/main" val="22966313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lvl="1"/>
            <a:r>
              <a:rPr lang="en-GB" dirty="0" smtClean="0"/>
              <a:t>First class objects</a:t>
            </a:r>
          </a:p>
          <a:p>
            <a:pPr lvl="1"/>
            <a:r>
              <a:rPr lang="en-GB" dirty="0" smtClean="0"/>
              <a:t>Functions can be passed, returned, and stored just like any variable.</a:t>
            </a:r>
          </a:p>
          <a:p>
            <a:pPr lvl="1"/>
            <a:r>
              <a:rPr lang="en-GB" dirty="0" smtClean="0"/>
              <a:t>Functions inherit from ‘Object’ and can store name/value pairs</a:t>
            </a:r>
          </a:p>
          <a:p>
            <a:pPr lvl="1"/>
            <a:r>
              <a:rPr lang="en-GB" dirty="0" smtClean="0"/>
              <a:t>Functions can appear anywhere that an expression can appear.</a:t>
            </a:r>
          </a:p>
          <a:p>
            <a:pPr lvl="1"/>
            <a:r>
              <a:rPr lang="en-GB" dirty="0" smtClean="0"/>
              <a:t>What JS calls a function, other languages call lambda</a:t>
            </a:r>
          </a:p>
          <a:p>
            <a:pPr lvl="1"/>
            <a:r>
              <a:rPr lang="en-GB" dirty="0" smtClean="0"/>
              <a:t>Since JS is </a:t>
            </a:r>
            <a:r>
              <a:rPr lang="en-GB" b="1" dirty="0" smtClean="0"/>
              <a:t>Loosely Typed</a:t>
            </a:r>
            <a:r>
              <a:rPr lang="en-GB" dirty="0" smtClean="0"/>
              <a:t>, you don’t have to declare parameter types in the signature.</a:t>
            </a:r>
            <a:endParaRPr lang="en-GB" dirty="0"/>
          </a:p>
        </p:txBody>
      </p:sp>
      <p:sp>
        <p:nvSpPr>
          <p:cNvPr id="3" name="Title 2"/>
          <p:cNvSpPr>
            <a:spLocks noGrp="1"/>
          </p:cNvSpPr>
          <p:nvPr>
            <p:ph type="title"/>
          </p:nvPr>
        </p:nvSpPr>
        <p:spPr/>
        <p:txBody>
          <a:bodyPr>
            <a:normAutofit/>
          </a:bodyPr>
          <a:lstStyle/>
          <a:p>
            <a:r>
              <a:rPr lang="en-GB" dirty="0"/>
              <a:t>Functions - Intro</a:t>
            </a:r>
          </a:p>
        </p:txBody>
      </p:sp>
    </p:spTree>
    <p:extLst>
      <p:ext uri="{BB962C8B-B14F-4D97-AF65-F5344CB8AC3E}">
        <p14:creationId xmlns:p14="http://schemas.microsoft.com/office/powerpoint/2010/main" val="17007708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Functions – Code Example</a:t>
            </a:r>
          </a:p>
        </p:txBody>
      </p:sp>
      <p:sp>
        <p:nvSpPr>
          <p:cNvPr id="4" name="Content Placeholder 2"/>
          <p:cNvSpPr txBox="1">
            <a:spLocks noGrp="1"/>
          </p:cNvSpPr>
          <p:nvPr>
            <p:ph type="body" sz="quarter" idx="15"/>
          </p:nvPr>
        </p:nvSpPr>
        <p:spPr>
          <a:xfrm>
            <a:off x="592667" y="1963467"/>
            <a:ext cx="4757600" cy="2867325"/>
          </a:xfrm>
          <a:prstGeom prst="rect">
            <a:avLst/>
          </a:prstGeom>
          <a:solidFill>
            <a:schemeClr val="bg2">
              <a:lumMod val="10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a:solidFill>
                  <a:srgbClr val="569CD6"/>
                </a:solidFill>
                <a:latin typeface="Consolas" panose="020B0609020204030204" pitchFamily="49" charset="0"/>
              </a:rPr>
              <a:t>function</a:t>
            </a:r>
            <a:r>
              <a:rPr lang="en-GB" sz="2000" dirty="0">
                <a:solidFill>
                  <a:srgbClr val="D4D4D4"/>
                </a:solidFill>
                <a:latin typeface="Consolas" panose="020B0609020204030204" pitchFamily="49" charset="0"/>
              </a:rPr>
              <a:t> </a:t>
            </a:r>
            <a:r>
              <a:rPr lang="en-GB" sz="2000" dirty="0" err="1">
                <a:solidFill>
                  <a:srgbClr val="DCDCAA"/>
                </a:solidFill>
                <a:latin typeface="Consolas" panose="020B0609020204030204" pitchFamily="49" charset="0"/>
              </a:rPr>
              <a:t>myFunction</a:t>
            </a:r>
            <a:r>
              <a:rPr lang="en-GB" sz="2000" dirty="0">
                <a:solidFill>
                  <a:srgbClr val="D4D4D4"/>
                </a:solidFill>
                <a:latin typeface="Consolas" panose="020B0609020204030204" pitchFamily="49" charset="0"/>
              </a:rPr>
              <a:t>(</a:t>
            </a:r>
            <a:r>
              <a:rPr lang="en-GB" sz="2000" dirty="0">
                <a:solidFill>
                  <a:srgbClr val="9CDCFE"/>
                </a:solidFill>
                <a:latin typeface="Consolas" panose="020B0609020204030204" pitchFamily="49" charset="0"/>
              </a:rPr>
              <a:t>p1</a:t>
            </a:r>
            <a:r>
              <a:rPr lang="en-GB" sz="2000" dirty="0">
                <a:solidFill>
                  <a:srgbClr val="D4D4D4"/>
                </a:solidFill>
                <a:latin typeface="Consolas" panose="020B0609020204030204" pitchFamily="49" charset="0"/>
              </a:rPr>
              <a:t>, </a:t>
            </a:r>
            <a:r>
              <a:rPr lang="en-GB" sz="2000" dirty="0">
                <a:solidFill>
                  <a:srgbClr val="9CDCFE"/>
                </a:solidFill>
                <a:latin typeface="Consolas" panose="020B0609020204030204" pitchFamily="49" charset="0"/>
              </a:rPr>
              <a:t>p2</a:t>
            </a:r>
            <a:r>
              <a:rPr lang="en-GB" sz="2000" dirty="0">
                <a:solidFill>
                  <a:srgbClr val="D4D4D4"/>
                </a:solidFill>
                <a:latin typeface="Consolas" panose="020B0609020204030204" pitchFamily="49" charset="0"/>
              </a:rPr>
              <a:t>) {</a:t>
            </a:r>
          </a:p>
          <a:p>
            <a:pPr marL="0" indent="0">
              <a:buNone/>
            </a:pPr>
            <a:r>
              <a:rPr lang="en-GB" sz="2000" dirty="0">
                <a:solidFill>
                  <a:srgbClr val="C586C0"/>
                </a:solidFill>
                <a:latin typeface="Consolas" panose="020B0609020204030204" pitchFamily="49" charset="0"/>
              </a:rPr>
              <a:t> </a:t>
            </a:r>
            <a:r>
              <a:rPr lang="en-GB" sz="2000" dirty="0" smtClean="0">
                <a:solidFill>
                  <a:srgbClr val="C586C0"/>
                </a:solidFill>
                <a:latin typeface="Consolas" panose="020B0609020204030204" pitchFamily="49" charset="0"/>
              </a:rPr>
              <a:t>  return</a:t>
            </a:r>
            <a:r>
              <a:rPr lang="en-GB" sz="2000" dirty="0" smtClean="0">
                <a:solidFill>
                  <a:srgbClr val="D4D4D4"/>
                </a:solidFill>
                <a:latin typeface="Consolas" panose="020B0609020204030204" pitchFamily="49" charset="0"/>
              </a:rPr>
              <a:t> </a:t>
            </a:r>
            <a:r>
              <a:rPr lang="en-GB" sz="2000" dirty="0">
                <a:solidFill>
                  <a:srgbClr val="9CDCFE"/>
                </a:solidFill>
                <a:latin typeface="Consolas" panose="020B0609020204030204" pitchFamily="49" charset="0"/>
              </a:rPr>
              <a:t>p1</a:t>
            </a:r>
            <a:r>
              <a:rPr lang="en-GB" sz="2000" dirty="0">
                <a:solidFill>
                  <a:srgbClr val="D4D4D4"/>
                </a:solidFill>
                <a:latin typeface="Consolas" panose="020B0609020204030204" pitchFamily="49" charset="0"/>
              </a:rPr>
              <a:t> * </a:t>
            </a:r>
            <a:r>
              <a:rPr lang="en-GB" sz="2000" dirty="0">
                <a:solidFill>
                  <a:srgbClr val="9CDCFE"/>
                </a:solidFill>
                <a:latin typeface="Consolas" panose="020B0609020204030204" pitchFamily="49" charset="0"/>
              </a:rPr>
              <a:t>p2</a:t>
            </a:r>
            <a:r>
              <a:rPr lang="en-GB" sz="2000" dirty="0">
                <a:solidFill>
                  <a:srgbClr val="D4D4D4"/>
                </a:solidFill>
                <a:latin typeface="Consolas" panose="020B0609020204030204" pitchFamily="49" charset="0"/>
              </a:rPr>
              <a:t>;</a:t>
            </a:r>
          </a:p>
          <a:p>
            <a:pPr marL="0" indent="0">
              <a:buNone/>
            </a:pPr>
            <a:r>
              <a:rPr lang="en-GB" sz="2000" dirty="0">
                <a:solidFill>
                  <a:srgbClr val="D4D4D4"/>
                </a:solidFill>
                <a:latin typeface="Consolas" panose="020B0609020204030204" pitchFamily="49" charset="0"/>
              </a:rPr>
              <a:t>}</a:t>
            </a:r>
          </a:p>
          <a:p>
            <a:pPr marL="0" indent="0">
              <a:buNone/>
            </a:pPr>
            <a:r>
              <a:rPr lang="en-GB" sz="2000" dirty="0">
                <a:solidFill>
                  <a:srgbClr val="D4D4D4"/>
                </a:solidFill>
                <a:latin typeface="Consolas" panose="020B0609020204030204" pitchFamily="49" charset="0"/>
              </a:rPr>
              <a:t/>
            </a:r>
            <a:br>
              <a:rPr lang="en-GB" sz="2000" dirty="0">
                <a:solidFill>
                  <a:srgbClr val="D4D4D4"/>
                </a:solidFill>
                <a:latin typeface="Consolas" panose="020B0609020204030204" pitchFamily="49" charset="0"/>
              </a:rPr>
            </a:br>
            <a:r>
              <a:rPr lang="en-GB" sz="2000" dirty="0">
                <a:solidFill>
                  <a:srgbClr val="569CD6"/>
                </a:solidFill>
                <a:latin typeface="Consolas" panose="020B0609020204030204" pitchFamily="49" charset="0"/>
              </a:rPr>
              <a:t>var</a:t>
            </a:r>
            <a:r>
              <a:rPr lang="en-GB" sz="2000" dirty="0">
                <a:solidFill>
                  <a:srgbClr val="D4D4D4"/>
                </a:solidFill>
                <a:latin typeface="Consolas" panose="020B0609020204030204" pitchFamily="49" charset="0"/>
              </a:rPr>
              <a:t> </a:t>
            </a:r>
            <a:r>
              <a:rPr lang="en-GB" sz="2000" dirty="0">
                <a:solidFill>
                  <a:srgbClr val="9CDCFE"/>
                </a:solidFill>
                <a:latin typeface="Consolas" panose="020B0609020204030204" pitchFamily="49" charset="0"/>
              </a:rPr>
              <a:t>x</a:t>
            </a:r>
            <a:r>
              <a:rPr lang="en-GB" sz="2000" dirty="0">
                <a:solidFill>
                  <a:srgbClr val="D4D4D4"/>
                </a:solidFill>
                <a:latin typeface="Consolas" panose="020B0609020204030204" pitchFamily="49" charset="0"/>
              </a:rPr>
              <a:t> = </a:t>
            </a:r>
            <a:r>
              <a:rPr lang="en-GB" sz="2000" dirty="0" err="1">
                <a:solidFill>
                  <a:srgbClr val="DCDCAA"/>
                </a:solidFill>
                <a:latin typeface="Consolas" panose="020B0609020204030204" pitchFamily="49" charset="0"/>
              </a:rPr>
              <a:t>myFunction</a:t>
            </a:r>
            <a:r>
              <a:rPr lang="en-GB" sz="2000" dirty="0">
                <a:solidFill>
                  <a:srgbClr val="D4D4D4"/>
                </a:solidFill>
                <a:latin typeface="Consolas" panose="020B0609020204030204" pitchFamily="49" charset="0"/>
              </a:rPr>
              <a:t>(</a:t>
            </a:r>
            <a:r>
              <a:rPr lang="en-GB" sz="2000" dirty="0">
                <a:solidFill>
                  <a:srgbClr val="B5CEA8"/>
                </a:solidFill>
                <a:latin typeface="Consolas" panose="020B0609020204030204" pitchFamily="49" charset="0"/>
              </a:rPr>
              <a:t>4</a:t>
            </a:r>
            <a:r>
              <a:rPr lang="en-GB" sz="2000" dirty="0">
                <a:solidFill>
                  <a:srgbClr val="D4D4D4"/>
                </a:solidFill>
                <a:latin typeface="Consolas" panose="020B0609020204030204" pitchFamily="49" charset="0"/>
              </a:rPr>
              <a:t>, </a:t>
            </a:r>
            <a:r>
              <a:rPr lang="en-GB" sz="2000" dirty="0">
                <a:solidFill>
                  <a:srgbClr val="B5CEA8"/>
                </a:solidFill>
                <a:latin typeface="Consolas" panose="020B0609020204030204" pitchFamily="49" charset="0"/>
              </a:rPr>
              <a:t>3</a:t>
            </a:r>
            <a:r>
              <a:rPr lang="en-GB" sz="2000" dirty="0">
                <a:solidFill>
                  <a:srgbClr val="D4D4D4"/>
                </a:solidFill>
                <a:latin typeface="Consolas" panose="020B0609020204030204" pitchFamily="49" charset="0"/>
              </a:rPr>
              <a:t>); </a:t>
            </a:r>
            <a:r>
              <a:rPr lang="en-GB" sz="2000" dirty="0">
                <a:solidFill>
                  <a:srgbClr val="608B4E"/>
                </a:solidFill>
                <a:latin typeface="Consolas" panose="020B0609020204030204" pitchFamily="49" charset="0"/>
              </a:rPr>
              <a:t>//12 </a:t>
            </a:r>
            <a:endParaRPr lang="en-GB" sz="2000" dirty="0">
              <a:solidFill>
                <a:srgbClr val="D4D4D4"/>
              </a:solidFill>
              <a:latin typeface="Consolas" panose="020B0609020204030204" pitchFamily="49" charset="0"/>
            </a:endParaRPr>
          </a:p>
          <a:p>
            <a:pPr marL="0" indent="0">
              <a:buNone/>
            </a:pPr>
            <a:r>
              <a:rPr lang="en-GB" sz="2000" dirty="0">
                <a:solidFill>
                  <a:srgbClr val="D4D4D4"/>
                </a:solidFill>
                <a:latin typeface="Consolas" panose="020B0609020204030204" pitchFamily="49" charset="0"/>
              </a:rPr>
              <a:t/>
            </a:r>
            <a:br>
              <a:rPr lang="en-GB" sz="2000" dirty="0">
                <a:solidFill>
                  <a:srgbClr val="D4D4D4"/>
                </a:solidFill>
                <a:latin typeface="Consolas" panose="020B0609020204030204" pitchFamily="49" charset="0"/>
              </a:rPr>
            </a:br>
            <a:r>
              <a:rPr lang="en-GB" sz="2000" dirty="0">
                <a:solidFill>
                  <a:srgbClr val="D4D4D4"/>
                </a:solidFill>
                <a:latin typeface="Consolas" panose="020B0609020204030204" pitchFamily="49" charset="0"/>
              </a:rPr>
              <a:t/>
            </a:r>
            <a:br>
              <a:rPr lang="en-GB" sz="2000" dirty="0">
                <a:solidFill>
                  <a:srgbClr val="D4D4D4"/>
                </a:solidFill>
                <a:latin typeface="Consolas" panose="020B0609020204030204" pitchFamily="49" charset="0"/>
              </a:rPr>
            </a:br>
            <a:r>
              <a:rPr lang="en-GB" sz="2000" dirty="0">
                <a:solidFill>
                  <a:srgbClr val="D4D4D4"/>
                </a:solidFill>
                <a:latin typeface="Consolas" panose="020B0609020204030204" pitchFamily="49" charset="0"/>
              </a:rPr>
              <a:t/>
            </a:r>
            <a:br>
              <a:rPr lang="en-GB" sz="2000" dirty="0">
                <a:solidFill>
                  <a:srgbClr val="D4D4D4"/>
                </a:solidFill>
                <a:latin typeface="Consolas" panose="020B0609020204030204" pitchFamily="49" charset="0"/>
              </a:rPr>
            </a:br>
            <a:r>
              <a:rPr lang="en-GB" sz="2000" dirty="0">
                <a:solidFill>
                  <a:srgbClr val="D4D4D4"/>
                </a:solidFill>
                <a:latin typeface="Consolas" panose="020B0609020204030204" pitchFamily="49" charset="0"/>
              </a:rPr>
              <a:t/>
            </a:r>
            <a:br>
              <a:rPr lang="en-GB" sz="2000" dirty="0">
                <a:solidFill>
                  <a:srgbClr val="D4D4D4"/>
                </a:solidFill>
                <a:latin typeface="Consolas" panose="020B0609020204030204" pitchFamily="49" charset="0"/>
              </a:rPr>
            </a:br>
            <a:endParaRPr lang="en-GB" sz="2000" dirty="0">
              <a:solidFill>
                <a:srgbClr val="D4D4D4"/>
              </a:solidFill>
              <a:latin typeface="Consolas" panose="020B0609020204030204" pitchFamily="49" charset="0"/>
            </a:endParaRPr>
          </a:p>
        </p:txBody>
      </p:sp>
      <p:sp>
        <p:nvSpPr>
          <p:cNvPr id="5" name="Text Placeholder 1"/>
          <p:cNvSpPr txBox="1">
            <a:spLocks/>
          </p:cNvSpPr>
          <p:nvPr/>
        </p:nvSpPr>
        <p:spPr>
          <a:xfrm>
            <a:off x="5520268" y="1929600"/>
            <a:ext cx="6298532" cy="4546800"/>
          </a:xfrm>
          <a:prstGeom prst="rect">
            <a:avLst/>
          </a:prstGeom>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r>
              <a:rPr lang="en-GB" dirty="0" smtClean="0"/>
              <a:t>Functions share the same namespace as variables</a:t>
            </a:r>
          </a:p>
          <a:p>
            <a:pPr lvl="1" fontAlgn="auto"/>
            <a:r>
              <a:rPr lang="en-GB" dirty="0" smtClean="0"/>
              <a:t>Functions can be defined inside functions</a:t>
            </a:r>
          </a:p>
          <a:p>
            <a:pPr lvl="1" fontAlgn="auto"/>
            <a:endParaRPr lang="en-GB" dirty="0" smtClean="0"/>
          </a:p>
          <a:p>
            <a:pPr lvl="1" fontAlgn="auto"/>
            <a:r>
              <a:rPr lang="en-GB" dirty="0" smtClean="0"/>
              <a:t>An inner function has access to variables and </a:t>
            </a:r>
            <a:r>
              <a:rPr lang="en-GB" dirty="0" err="1" smtClean="0"/>
              <a:t>params</a:t>
            </a:r>
            <a:r>
              <a:rPr lang="en-GB" dirty="0" smtClean="0"/>
              <a:t> of functions it’s within.</a:t>
            </a:r>
          </a:p>
          <a:p>
            <a:pPr lvl="2" fontAlgn="auto"/>
            <a:r>
              <a:rPr lang="en-GB" dirty="0" smtClean="0"/>
              <a:t>This is known as Static/Lexical scoping</a:t>
            </a:r>
          </a:p>
          <a:p>
            <a:pPr lvl="1" fontAlgn="auto"/>
            <a:endParaRPr lang="en-GB" dirty="0"/>
          </a:p>
          <a:p>
            <a:pPr lvl="1" fontAlgn="auto"/>
            <a:endParaRPr lang="en-GB" dirty="0" smtClean="0"/>
          </a:p>
        </p:txBody>
      </p:sp>
    </p:spTree>
    <p:extLst>
      <p:ext uri="{BB962C8B-B14F-4D97-AF65-F5344CB8AC3E}">
        <p14:creationId xmlns:p14="http://schemas.microsoft.com/office/powerpoint/2010/main" val="5087659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6139200" cy="4546800"/>
          </a:xfrm>
        </p:spPr>
        <p:txBody>
          <a:bodyPr/>
          <a:lstStyle/>
          <a:p>
            <a:r>
              <a:rPr lang="en-GB" dirty="0" smtClean="0"/>
              <a:t>When a function is invoked, in addition to its parameters it gets a special parameter called </a:t>
            </a:r>
            <a:r>
              <a:rPr lang="en-GB" b="1" dirty="0" smtClean="0"/>
              <a:t>arguments</a:t>
            </a:r>
            <a:endParaRPr lang="en-GB" dirty="0" smtClean="0"/>
          </a:p>
          <a:p>
            <a:r>
              <a:rPr lang="en-GB" dirty="0" smtClean="0"/>
              <a:t>This contains all of the arguments from the invocation</a:t>
            </a:r>
          </a:p>
          <a:p>
            <a:r>
              <a:rPr lang="en-GB" dirty="0" smtClean="0"/>
              <a:t>It’s similar to an array (but strictly not)</a:t>
            </a:r>
          </a:p>
          <a:p>
            <a:r>
              <a:rPr lang="en-GB" dirty="0" smtClean="0"/>
              <a:t>This is useful when a function takes a lot of arguments you want to process easily.</a:t>
            </a:r>
          </a:p>
          <a:p>
            <a:endParaRPr lang="en-GB" dirty="0"/>
          </a:p>
          <a:p>
            <a:endParaRPr lang="en-GB" dirty="0" smtClean="0"/>
          </a:p>
        </p:txBody>
      </p:sp>
      <p:sp>
        <p:nvSpPr>
          <p:cNvPr id="3" name="Title 2"/>
          <p:cNvSpPr>
            <a:spLocks noGrp="1"/>
          </p:cNvSpPr>
          <p:nvPr>
            <p:ph type="title"/>
          </p:nvPr>
        </p:nvSpPr>
        <p:spPr/>
        <p:txBody>
          <a:bodyPr>
            <a:normAutofit/>
          </a:bodyPr>
          <a:lstStyle/>
          <a:p>
            <a:r>
              <a:rPr lang="en-GB" dirty="0" smtClean="0"/>
              <a:t>Arguments</a:t>
            </a:r>
            <a:endParaRPr lang="en-GB" dirty="0"/>
          </a:p>
        </p:txBody>
      </p:sp>
      <p:sp>
        <p:nvSpPr>
          <p:cNvPr id="4" name="Content Placeholder 2"/>
          <p:cNvSpPr txBox="1">
            <a:spLocks/>
          </p:cNvSpPr>
          <p:nvPr/>
        </p:nvSpPr>
        <p:spPr>
          <a:xfrm>
            <a:off x="6553200" y="1929599"/>
            <a:ext cx="5126966" cy="4126143"/>
          </a:xfrm>
          <a:prstGeom prst="rect">
            <a:avLst/>
          </a:prstGeom>
          <a:solidFill>
            <a:schemeClr val="bg2">
              <a:lumMod val="10000"/>
            </a:schemeClr>
          </a:solidFill>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a:solidFill>
                  <a:srgbClr val="569CD6"/>
                </a:solidFill>
                <a:latin typeface="Consolas" panose="020B0609020204030204" pitchFamily="49" charset="0"/>
              </a:rPr>
              <a:t>function</a:t>
            </a:r>
            <a:r>
              <a:rPr lang="en-GB" sz="2000" dirty="0">
                <a:solidFill>
                  <a:srgbClr val="D4D4D4"/>
                </a:solidFill>
                <a:latin typeface="Consolas" panose="020B0609020204030204" pitchFamily="49" charset="0"/>
              </a:rPr>
              <a:t> </a:t>
            </a:r>
            <a:r>
              <a:rPr lang="en-GB" sz="2000" dirty="0">
                <a:solidFill>
                  <a:srgbClr val="DCDCAA"/>
                </a:solidFill>
                <a:latin typeface="Consolas" panose="020B0609020204030204" pitchFamily="49" charset="0"/>
              </a:rPr>
              <a:t>sum</a:t>
            </a:r>
            <a:r>
              <a:rPr lang="en-GB" sz="2000" dirty="0">
                <a:solidFill>
                  <a:srgbClr val="D4D4D4"/>
                </a:solidFill>
                <a:latin typeface="Consolas" panose="020B0609020204030204" pitchFamily="49" charset="0"/>
              </a:rPr>
              <a:t>(</a:t>
            </a:r>
            <a:r>
              <a:rPr lang="en-GB" sz="2000" dirty="0">
                <a:solidFill>
                  <a:srgbClr val="9CDCFE"/>
                </a:solidFill>
                <a:latin typeface="Consolas" panose="020B0609020204030204" pitchFamily="49" charset="0"/>
              </a:rPr>
              <a:t>a</a:t>
            </a:r>
            <a:r>
              <a:rPr lang="en-GB" sz="2000" dirty="0">
                <a:solidFill>
                  <a:srgbClr val="D4D4D4"/>
                </a:solidFill>
                <a:latin typeface="Consolas" panose="020B0609020204030204" pitchFamily="49" charset="0"/>
              </a:rPr>
              <a:t>, </a:t>
            </a:r>
            <a:r>
              <a:rPr lang="en-GB" sz="2000" dirty="0">
                <a:solidFill>
                  <a:srgbClr val="9CDCFE"/>
                </a:solidFill>
                <a:latin typeface="Consolas" panose="020B0609020204030204" pitchFamily="49" charset="0"/>
              </a:rPr>
              <a:t>b</a:t>
            </a:r>
            <a:r>
              <a:rPr lang="en-GB" sz="2000" dirty="0">
                <a:solidFill>
                  <a:srgbClr val="D4D4D4"/>
                </a:solidFill>
                <a:latin typeface="Consolas" panose="020B0609020204030204" pitchFamily="49" charset="0"/>
              </a:rPr>
              <a:t>, </a:t>
            </a:r>
            <a:r>
              <a:rPr lang="en-GB" sz="2000" dirty="0">
                <a:solidFill>
                  <a:srgbClr val="9CDCFE"/>
                </a:solidFill>
                <a:latin typeface="Consolas" panose="020B0609020204030204" pitchFamily="49" charset="0"/>
              </a:rPr>
              <a:t>c</a:t>
            </a:r>
            <a:r>
              <a:rPr lang="en-GB" sz="2000" dirty="0">
                <a:solidFill>
                  <a:srgbClr val="D4D4D4"/>
                </a:solidFill>
                <a:latin typeface="Consolas" panose="020B0609020204030204" pitchFamily="49" charset="0"/>
              </a:rPr>
              <a:t>, </a:t>
            </a:r>
            <a:r>
              <a:rPr lang="en-GB" sz="2000" dirty="0">
                <a:solidFill>
                  <a:srgbClr val="9CDCFE"/>
                </a:solidFill>
                <a:latin typeface="Consolas" panose="020B0609020204030204" pitchFamily="49" charset="0"/>
              </a:rPr>
              <a:t>d</a:t>
            </a:r>
            <a:r>
              <a:rPr lang="en-GB" sz="2000" dirty="0">
                <a:solidFill>
                  <a:srgbClr val="D4D4D4"/>
                </a:solidFill>
                <a:latin typeface="Consolas" panose="020B0609020204030204" pitchFamily="49" charset="0"/>
              </a:rPr>
              <a:t>, </a:t>
            </a:r>
            <a:r>
              <a:rPr lang="en-GB" sz="2000" dirty="0">
                <a:solidFill>
                  <a:srgbClr val="9CDCFE"/>
                </a:solidFill>
                <a:latin typeface="Consolas" panose="020B0609020204030204" pitchFamily="49" charset="0"/>
              </a:rPr>
              <a:t>e</a:t>
            </a:r>
            <a:r>
              <a:rPr lang="en-GB" sz="2000" dirty="0">
                <a:solidFill>
                  <a:srgbClr val="D4D4D4"/>
                </a:solidFill>
                <a:latin typeface="Consolas" panose="020B0609020204030204" pitchFamily="49" charset="0"/>
              </a:rPr>
              <a:t>, </a:t>
            </a:r>
            <a:r>
              <a:rPr lang="en-GB" sz="2000" dirty="0">
                <a:solidFill>
                  <a:srgbClr val="9CDCFE"/>
                </a:solidFill>
                <a:latin typeface="Consolas" panose="020B0609020204030204" pitchFamily="49" charset="0"/>
              </a:rPr>
              <a:t>f</a:t>
            </a:r>
            <a:r>
              <a:rPr lang="en-GB" sz="2000" dirty="0">
                <a:solidFill>
                  <a:srgbClr val="D4D4D4"/>
                </a:solidFill>
                <a:latin typeface="Consolas" panose="020B0609020204030204" pitchFamily="49" charset="0"/>
              </a:rPr>
              <a:t>, </a:t>
            </a:r>
            <a:r>
              <a:rPr lang="en-GB" sz="2000" dirty="0">
                <a:solidFill>
                  <a:srgbClr val="9CDCFE"/>
                </a:solidFill>
                <a:latin typeface="Consolas" panose="020B0609020204030204" pitchFamily="49" charset="0"/>
              </a:rPr>
              <a:t>g</a:t>
            </a:r>
            <a:r>
              <a:rPr lang="en-GB" sz="2000" dirty="0">
                <a:solidFill>
                  <a:srgbClr val="D4D4D4"/>
                </a:solidFill>
                <a:latin typeface="Consolas" panose="020B0609020204030204" pitchFamily="49" charset="0"/>
              </a:rPr>
              <a:t>) {</a:t>
            </a:r>
          </a:p>
          <a:p>
            <a:pPr marL="0" indent="0">
              <a:buNone/>
            </a:pPr>
            <a:r>
              <a:rPr lang="en-GB" sz="2000" dirty="0" smtClean="0">
                <a:solidFill>
                  <a:srgbClr val="569CD6"/>
                </a:solidFill>
                <a:latin typeface="Consolas" panose="020B0609020204030204" pitchFamily="49" charset="0"/>
              </a:rPr>
              <a:t>  var</a:t>
            </a:r>
            <a:r>
              <a:rPr lang="en-GB" sz="2000" dirty="0" smtClean="0">
                <a:solidFill>
                  <a:srgbClr val="D4D4D4"/>
                </a:solidFill>
                <a:latin typeface="Consolas" panose="020B0609020204030204" pitchFamily="49" charset="0"/>
              </a:rPr>
              <a:t> </a:t>
            </a:r>
            <a:r>
              <a:rPr lang="en-GB" sz="2000" dirty="0">
                <a:solidFill>
                  <a:srgbClr val="9CDCFE"/>
                </a:solidFill>
                <a:latin typeface="Consolas" panose="020B0609020204030204" pitchFamily="49" charset="0"/>
              </a:rPr>
              <a:t>n</a:t>
            </a:r>
            <a:r>
              <a:rPr lang="en-GB" sz="2000" dirty="0">
                <a:solidFill>
                  <a:srgbClr val="D4D4D4"/>
                </a:solidFill>
                <a:latin typeface="Consolas" panose="020B0609020204030204" pitchFamily="49" charset="0"/>
              </a:rPr>
              <a:t> = </a:t>
            </a:r>
            <a:r>
              <a:rPr lang="en-GB" sz="2000" dirty="0" err="1">
                <a:solidFill>
                  <a:srgbClr val="569CD6"/>
                </a:solidFill>
                <a:latin typeface="Consolas" panose="020B0609020204030204" pitchFamily="49" charset="0"/>
              </a:rPr>
              <a:t>arguments</a:t>
            </a:r>
            <a:r>
              <a:rPr lang="en-GB" sz="2000" dirty="0" err="1">
                <a:solidFill>
                  <a:srgbClr val="D4D4D4"/>
                </a:solidFill>
                <a:latin typeface="Consolas" panose="020B0609020204030204" pitchFamily="49" charset="0"/>
              </a:rPr>
              <a:t>.</a:t>
            </a:r>
            <a:r>
              <a:rPr lang="en-GB" sz="2000" dirty="0" err="1">
                <a:solidFill>
                  <a:srgbClr val="9CDCFE"/>
                </a:solidFill>
                <a:latin typeface="Consolas" panose="020B0609020204030204" pitchFamily="49" charset="0"/>
              </a:rPr>
              <a:t>length</a:t>
            </a:r>
            <a:r>
              <a:rPr lang="en-GB" sz="2000" dirty="0">
                <a:solidFill>
                  <a:srgbClr val="D4D4D4"/>
                </a:solidFill>
                <a:latin typeface="Consolas" panose="020B0609020204030204" pitchFamily="49" charset="0"/>
              </a:rPr>
              <a:t>,</a:t>
            </a:r>
          </a:p>
          <a:p>
            <a:pPr marL="0" indent="0">
              <a:buNone/>
            </a:pPr>
            <a:r>
              <a:rPr lang="en-GB" sz="2000" dirty="0" smtClean="0">
                <a:solidFill>
                  <a:srgbClr val="9CDCFE"/>
                </a:solidFill>
                <a:latin typeface="Consolas" panose="020B0609020204030204" pitchFamily="49" charset="0"/>
              </a:rPr>
              <a:t>  total</a:t>
            </a:r>
            <a:r>
              <a:rPr lang="en-GB" sz="2000" dirty="0" smtClean="0">
                <a:solidFill>
                  <a:srgbClr val="D4D4D4"/>
                </a:solidFill>
                <a:latin typeface="Consolas" panose="020B0609020204030204" pitchFamily="49" charset="0"/>
              </a:rPr>
              <a:t> </a:t>
            </a:r>
            <a:r>
              <a:rPr lang="en-GB" sz="2000" dirty="0">
                <a:solidFill>
                  <a:srgbClr val="D4D4D4"/>
                </a:solidFill>
                <a:latin typeface="Consolas" panose="020B0609020204030204" pitchFamily="49" charset="0"/>
              </a:rPr>
              <a:t>= </a:t>
            </a:r>
            <a:r>
              <a:rPr lang="en-GB" sz="2000" dirty="0">
                <a:solidFill>
                  <a:srgbClr val="B5CEA8"/>
                </a:solidFill>
                <a:latin typeface="Consolas" panose="020B0609020204030204" pitchFamily="49" charset="0"/>
              </a:rPr>
              <a:t>0</a:t>
            </a:r>
            <a:r>
              <a:rPr lang="en-GB" sz="2000" dirty="0" smtClean="0">
                <a:solidFill>
                  <a:srgbClr val="D4D4D4"/>
                </a:solidFill>
                <a:latin typeface="Consolas" panose="020B0609020204030204" pitchFamily="49" charset="0"/>
              </a:rPr>
              <a:t>;</a:t>
            </a:r>
          </a:p>
          <a:p>
            <a:pPr marL="0" indent="0">
              <a:buNone/>
            </a:pPr>
            <a:r>
              <a:rPr lang="en-GB" sz="2000" dirty="0">
                <a:solidFill>
                  <a:srgbClr val="D4D4D4"/>
                </a:solidFill>
                <a:latin typeface="Consolas" panose="020B0609020204030204" pitchFamily="49" charset="0"/>
              </a:rPr>
              <a:t/>
            </a:r>
            <a:br>
              <a:rPr lang="en-GB" sz="2000" dirty="0">
                <a:solidFill>
                  <a:srgbClr val="D4D4D4"/>
                </a:solidFill>
                <a:latin typeface="Consolas" panose="020B0609020204030204" pitchFamily="49" charset="0"/>
              </a:rPr>
            </a:br>
            <a:r>
              <a:rPr lang="en-GB" sz="2000" dirty="0" smtClean="0">
                <a:solidFill>
                  <a:srgbClr val="D4D4D4"/>
                </a:solidFill>
                <a:latin typeface="Consolas" panose="020B0609020204030204" pitchFamily="49" charset="0"/>
              </a:rPr>
              <a:t>  </a:t>
            </a:r>
            <a:r>
              <a:rPr lang="en-GB" sz="2000" dirty="0" smtClean="0">
                <a:solidFill>
                  <a:srgbClr val="C586C0"/>
                </a:solidFill>
                <a:latin typeface="Consolas" panose="020B0609020204030204" pitchFamily="49" charset="0"/>
              </a:rPr>
              <a:t>for</a:t>
            </a:r>
            <a:r>
              <a:rPr lang="en-GB" sz="2000" dirty="0" smtClean="0">
                <a:solidFill>
                  <a:srgbClr val="D4D4D4"/>
                </a:solidFill>
                <a:latin typeface="Consolas" panose="020B0609020204030204" pitchFamily="49" charset="0"/>
              </a:rPr>
              <a:t> </a:t>
            </a:r>
            <a:r>
              <a:rPr lang="en-GB" sz="2000" dirty="0">
                <a:solidFill>
                  <a:srgbClr val="D4D4D4"/>
                </a:solidFill>
                <a:latin typeface="Consolas" panose="020B0609020204030204" pitchFamily="49" charset="0"/>
              </a:rPr>
              <a:t>(</a:t>
            </a:r>
            <a:r>
              <a:rPr lang="en-GB" sz="2000" dirty="0">
                <a:solidFill>
                  <a:srgbClr val="569CD6"/>
                </a:solidFill>
                <a:latin typeface="Consolas" panose="020B0609020204030204" pitchFamily="49" charset="0"/>
              </a:rPr>
              <a:t>var</a:t>
            </a:r>
            <a:r>
              <a:rPr lang="en-GB" sz="2000" dirty="0">
                <a:solidFill>
                  <a:srgbClr val="D4D4D4"/>
                </a:solidFill>
                <a:latin typeface="Consolas" panose="020B0609020204030204" pitchFamily="49" charset="0"/>
              </a:rPr>
              <a:t> </a:t>
            </a:r>
            <a:r>
              <a:rPr lang="en-GB" sz="2000" dirty="0">
                <a:solidFill>
                  <a:srgbClr val="9CDCFE"/>
                </a:solidFill>
                <a:latin typeface="Consolas" panose="020B0609020204030204" pitchFamily="49" charset="0"/>
              </a:rPr>
              <a:t>i</a:t>
            </a:r>
            <a:r>
              <a:rPr lang="en-GB" sz="2000" dirty="0">
                <a:solidFill>
                  <a:srgbClr val="D4D4D4"/>
                </a:solidFill>
                <a:latin typeface="Consolas" panose="020B0609020204030204" pitchFamily="49" charset="0"/>
              </a:rPr>
              <a:t> = </a:t>
            </a:r>
            <a:r>
              <a:rPr lang="en-GB" sz="2000" dirty="0">
                <a:solidFill>
                  <a:srgbClr val="B5CEA8"/>
                </a:solidFill>
                <a:latin typeface="Consolas" panose="020B0609020204030204" pitchFamily="49" charset="0"/>
              </a:rPr>
              <a:t>0</a:t>
            </a:r>
            <a:r>
              <a:rPr lang="en-GB" sz="2000" dirty="0">
                <a:solidFill>
                  <a:srgbClr val="D4D4D4"/>
                </a:solidFill>
                <a:latin typeface="Consolas" panose="020B0609020204030204" pitchFamily="49" charset="0"/>
              </a:rPr>
              <a:t>; </a:t>
            </a:r>
            <a:r>
              <a:rPr lang="en-GB" sz="2000" dirty="0">
                <a:solidFill>
                  <a:srgbClr val="9CDCFE"/>
                </a:solidFill>
                <a:latin typeface="Consolas" panose="020B0609020204030204" pitchFamily="49" charset="0"/>
              </a:rPr>
              <a:t>i</a:t>
            </a:r>
            <a:r>
              <a:rPr lang="en-GB" sz="2000" dirty="0">
                <a:solidFill>
                  <a:srgbClr val="D4D4D4"/>
                </a:solidFill>
                <a:latin typeface="Consolas" panose="020B0609020204030204" pitchFamily="49" charset="0"/>
              </a:rPr>
              <a:t> &lt; </a:t>
            </a:r>
            <a:r>
              <a:rPr lang="en-GB" sz="2000" dirty="0">
                <a:solidFill>
                  <a:srgbClr val="9CDCFE"/>
                </a:solidFill>
                <a:latin typeface="Consolas" panose="020B0609020204030204" pitchFamily="49" charset="0"/>
              </a:rPr>
              <a:t>n</a:t>
            </a:r>
            <a:r>
              <a:rPr lang="en-GB" sz="2000" dirty="0">
                <a:solidFill>
                  <a:srgbClr val="D4D4D4"/>
                </a:solidFill>
                <a:latin typeface="Consolas" panose="020B0609020204030204" pitchFamily="49" charset="0"/>
              </a:rPr>
              <a:t>; </a:t>
            </a:r>
            <a:r>
              <a:rPr lang="en-GB" sz="2000" dirty="0">
                <a:solidFill>
                  <a:srgbClr val="9CDCFE"/>
                </a:solidFill>
                <a:latin typeface="Consolas" panose="020B0609020204030204" pitchFamily="49" charset="0"/>
              </a:rPr>
              <a:t>i</a:t>
            </a:r>
            <a:r>
              <a:rPr lang="en-GB" sz="2000" dirty="0">
                <a:solidFill>
                  <a:srgbClr val="D4D4D4"/>
                </a:solidFill>
                <a:latin typeface="Consolas" panose="020B0609020204030204" pitchFamily="49" charset="0"/>
              </a:rPr>
              <a:t>++) {</a:t>
            </a:r>
          </a:p>
          <a:p>
            <a:pPr marL="0" indent="0">
              <a:buNone/>
            </a:pPr>
            <a:r>
              <a:rPr lang="en-GB" sz="2000" dirty="0" smtClean="0">
                <a:solidFill>
                  <a:srgbClr val="9CDCFE"/>
                </a:solidFill>
                <a:latin typeface="Consolas" panose="020B0609020204030204" pitchFamily="49" charset="0"/>
              </a:rPr>
              <a:t>    total</a:t>
            </a:r>
            <a:r>
              <a:rPr lang="en-GB" sz="2000" dirty="0" smtClean="0">
                <a:solidFill>
                  <a:srgbClr val="D4D4D4"/>
                </a:solidFill>
                <a:latin typeface="Consolas" panose="020B0609020204030204" pitchFamily="49" charset="0"/>
              </a:rPr>
              <a:t> </a:t>
            </a:r>
            <a:r>
              <a:rPr lang="en-GB" sz="2000" dirty="0">
                <a:solidFill>
                  <a:srgbClr val="D4D4D4"/>
                </a:solidFill>
                <a:latin typeface="Consolas" panose="020B0609020204030204" pitchFamily="49" charset="0"/>
              </a:rPr>
              <a:t>+= </a:t>
            </a:r>
            <a:r>
              <a:rPr lang="en-GB" sz="2000" dirty="0">
                <a:solidFill>
                  <a:srgbClr val="569CD6"/>
                </a:solidFill>
                <a:latin typeface="Consolas" panose="020B0609020204030204" pitchFamily="49" charset="0"/>
              </a:rPr>
              <a:t>arguments</a:t>
            </a:r>
            <a:r>
              <a:rPr lang="en-GB" sz="2000" dirty="0">
                <a:solidFill>
                  <a:srgbClr val="D4D4D4"/>
                </a:solidFill>
                <a:latin typeface="Consolas" panose="020B0609020204030204" pitchFamily="49" charset="0"/>
              </a:rPr>
              <a:t>[</a:t>
            </a:r>
            <a:r>
              <a:rPr lang="en-GB" sz="2000" dirty="0">
                <a:solidFill>
                  <a:srgbClr val="9CDCFE"/>
                </a:solidFill>
                <a:latin typeface="Consolas" panose="020B0609020204030204" pitchFamily="49" charset="0"/>
              </a:rPr>
              <a:t>i</a:t>
            </a:r>
            <a:r>
              <a:rPr lang="en-GB" sz="2000" dirty="0">
                <a:solidFill>
                  <a:srgbClr val="D4D4D4"/>
                </a:solidFill>
                <a:latin typeface="Consolas" panose="020B0609020204030204" pitchFamily="49" charset="0"/>
              </a:rPr>
              <a:t>];</a:t>
            </a:r>
          </a:p>
          <a:p>
            <a:pPr marL="0" indent="0">
              <a:buNone/>
            </a:pPr>
            <a:r>
              <a:rPr lang="en-GB" sz="2000" dirty="0" smtClean="0">
                <a:solidFill>
                  <a:srgbClr val="D4D4D4"/>
                </a:solidFill>
                <a:latin typeface="Consolas" panose="020B0609020204030204" pitchFamily="49" charset="0"/>
              </a:rPr>
              <a:t>  }</a:t>
            </a:r>
            <a:endParaRPr lang="en-GB" sz="2000" dirty="0">
              <a:solidFill>
                <a:srgbClr val="D4D4D4"/>
              </a:solidFill>
              <a:latin typeface="Consolas" panose="020B0609020204030204" pitchFamily="49" charset="0"/>
            </a:endParaRPr>
          </a:p>
          <a:p>
            <a:pPr marL="0" indent="0">
              <a:buNone/>
            </a:pPr>
            <a:r>
              <a:rPr lang="en-GB" sz="2000" dirty="0" smtClean="0">
                <a:solidFill>
                  <a:srgbClr val="C586C0"/>
                </a:solidFill>
                <a:latin typeface="Consolas" panose="020B0609020204030204" pitchFamily="49" charset="0"/>
              </a:rPr>
              <a:t>  return</a:t>
            </a:r>
            <a:r>
              <a:rPr lang="en-GB" sz="2000" dirty="0" smtClean="0">
                <a:solidFill>
                  <a:srgbClr val="D4D4D4"/>
                </a:solidFill>
                <a:latin typeface="Consolas" panose="020B0609020204030204" pitchFamily="49" charset="0"/>
              </a:rPr>
              <a:t> </a:t>
            </a:r>
            <a:r>
              <a:rPr lang="en-GB" sz="2000" dirty="0">
                <a:solidFill>
                  <a:srgbClr val="9CDCFE"/>
                </a:solidFill>
                <a:latin typeface="Consolas" panose="020B0609020204030204" pitchFamily="49" charset="0"/>
              </a:rPr>
              <a:t>total</a:t>
            </a:r>
            <a:r>
              <a:rPr lang="en-GB" sz="2000" dirty="0">
                <a:solidFill>
                  <a:srgbClr val="D4D4D4"/>
                </a:solidFill>
                <a:latin typeface="Consolas" panose="020B0609020204030204" pitchFamily="49" charset="0"/>
              </a:rPr>
              <a:t>;</a:t>
            </a:r>
          </a:p>
          <a:p>
            <a:pPr marL="0" indent="0">
              <a:buNone/>
            </a:pPr>
            <a:r>
              <a:rPr lang="en-GB" sz="2000" dirty="0">
                <a:solidFill>
                  <a:srgbClr val="D4D4D4"/>
                </a:solidFill>
                <a:latin typeface="Consolas" panose="020B0609020204030204" pitchFamily="49" charset="0"/>
              </a:rPr>
              <a:t>}</a:t>
            </a:r>
          </a:p>
          <a:p>
            <a:pPr marL="0" indent="0">
              <a:buNone/>
            </a:pPr>
            <a:r>
              <a:rPr lang="en-GB" sz="2000" dirty="0">
                <a:solidFill>
                  <a:srgbClr val="D4D4D4"/>
                </a:solidFill>
                <a:latin typeface="Consolas" panose="020B0609020204030204" pitchFamily="49" charset="0"/>
              </a:rPr>
              <a:t/>
            </a:r>
            <a:br>
              <a:rPr lang="en-GB" sz="2000" dirty="0">
                <a:solidFill>
                  <a:srgbClr val="D4D4D4"/>
                </a:solidFill>
                <a:latin typeface="Consolas" panose="020B0609020204030204" pitchFamily="49" charset="0"/>
              </a:rPr>
            </a:br>
            <a:r>
              <a:rPr lang="en-GB" sz="2000" dirty="0">
                <a:solidFill>
                  <a:srgbClr val="D4D4D4"/>
                </a:solidFill>
                <a:latin typeface="Consolas" panose="020B0609020204030204" pitchFamily="49" charset="0"/>
              </a:rPr>
              <a:t/>
            </a:r>
            <a:br>
              <a:rPr lang="en-GB" sz="2000" dirty="0">
                <a:solidFill>
                  <a:srgbClr val="D4D4D4"/>
                </a:solidFill>
                <a:latin typeface="Consolas" panose="020B0609020204030204" pitchFamily="49" charset="0"/>
              </a:rPr>
            </a:br>
            <a:endParaRPr lang="en-GB" sz="20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619178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To discuss what JavaScript is and why its important</a:t>
            </a:r>
            <a:r>
              <a:rPr lang="en-GB" dirty="0" smtClean="0"/>
              <a:t>.</a:t>
            </a:r>
            <a:endParaRPr lang="en-GB" dirty="0"/>
          </a:p>
          <a:p>
            <a:r>
              <a:rPr lang="en-GB" dirty="0"/>
              <a:t>Gain Practical knowledge with JavaScript</a:t>
            </a:r>
          </a:p>
        </p:txBody>
      </p:sp>
      <p:sp>
        <p:nvSpPr>
          <p:cNvPr id="3" name="Title 2"/>
          <p:cNvSpPr>
            <a:spLocks noGrp="1"/>
          </p:cNvSpPr>
          <p:nvPr>
            <p:ph type="title"/>
          </p:nvPr>
        </p:nvSpPr>
        <p:spPr/>
        <p:txBody>
          <a:bodyPr>
            <a:normAutofit/>
          </a:bodyPr>
          <a:lstStyle/>
          <a:p>
            <a:r>
              <a:rPr lang="en-GB" dirty="0"/>
              <a:t>Objectives</a:t>
            </a:r>
          </a:p>
        </p:txBody>
      </p:sp>
    </p:spTree>
    <p:extLst>
      <p:ext uri="{BB962C8B-B14F-4D97-AF65-F5344CB8AC3E}">
        <p14:creationId xmlns:p14="http://schemas.microsoft.com/office/powerpoint/2010/main" val="19323181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err="1" smtClean="0"/>
              <a:t>Javascript</a:t>
            </a:r>
            <a:r>
              <a:rPr lang="en-GB" dirty="0" smtClean="0"/>
              <a:t> </a:t>
            </a:r>
            <a:r>
              <a:rPr lang="en-GB" b="1" dirty="0" smtClean="0"/>
              <a:t> { Block } </a:t>
            </a:r>
            <a:r>
              <a:rPr lang="en-GB" dirty="0" smtClean="0"/>
              <a:t>does not have scope.</a:t>
            </a:r>
          </a:p>
          <a:p>
            <a:pPr lvl="1"/>
            <a:r>
              <a:rPr lang="en-GB" sz="1200" dirty="0" smtClean="0"/>
              <a:t>Very lazy coding when they were writing the language</a:t>
            </a:r>
          </a:p>
          <a:p>
            <a:r>
              <a:rPr lang="en-GB" sz="1800" dirty="0" smtClean="0"/>
              <a:t>This can cause </a:t>
            </a:r>
            <a:r>
              <a:rPr lang="en-GB" sz="1800" i="1" dirty="0" smtClean="0"/>
              <a:t>a lot</a:t>
            </a:r>
            <a:r>
              <a:rPr lang="en-GB" sz="1800" dirty="0" smtClean="0"/>
              <a:t> of confusion.</a:t>
            </a:r>
          </a:p>
          <a:p>
            <a:r>
              <a:rPr lang="en-GB" sz="1800" dirty="0" smtClean="0"/>
              <a:t>If you declare a variable </a:t>
            </a:r>
            <a:r>
              <a:rPr lang="en-GB" sz="1800" b="1" dirty="0" smtClean="0"/>
              <a:t>anywhere </a:t>
            </a:r>
            <a:r>
              <a:rPr lang="en-GB" sz="1800" dirty="0" smtClean="0"/>
              <a:t>in a function, the entire function has access to it.</a:t>
            </a:r>
          </a:p>
          <a:p>
            <a:r>
              <a:rPr lang="en-GB" sz="1800" dirty="0" smtClean="0"/>
              <a:t>If you declare the same variable twice, it’ll only be created once.</a:t>
            </a:r>
          </a:p>
          <a:p>
            <a:r>
              <a:rPr lang="en-GB" sz="1800" dirty="0" smtClean="0"/>
              <a:t>JS has implied </a:t>
            </a:r>
            <a:r>
              <a:rPr lang="en-GB" sz="1800" dirty="0" err="1" smtClean="0"/>
              <a:t>globals</a:t>
            </a:r>
            <a:endParaRPr lang="en-GB" sz="1800" dirty="0" smtClean="0"/>
          </a:p>
          <a:p>
            <a:pPr lvl="1"/>
            <a:r>
              <a:rPr lang="en-GB" sz="1700" dirty="0" smtClean="0"/>
              <a:t>If you try and assign a variable without declaring it, it’ll create a global one for you.</a:t>
            </a:r>
          </a:p>
          <a:p>
            <a:pPr lvl="1"/>
            <a:endParaRPr lang="en-GB" sz="1700" dirty="0"/>
          </a:p>
        </p:txBody>
      </p:sp>
      <p:sp>
        <p:nvSpPr>
          <p:cNvPr id="3" name="Title 2"/>
          <p:cNvSpPr>
            <a:spLocks noGrp="1"/>
          </p:cNvSpPr>
          <p:nvPr>
            <p:ph type="title"/>
          </p:nvPr>
        </p:nvSpPr>
        <p:spPr/>
        <p:txBody>
          <a:bodyPr>
            <a:normAutofit/>
          </a:bodyPr>
          <a:lstStyle/>
          <a:p>
            <a:r>
              <a:rPr lang="en-GB" dirty="0" smtClean="0"/>
              <a:t>Scope</a:t>
            </a:r>
            <a:endParaRPr lang="en-GB" dirty="0"/>
          </a:p>
        </p:txBody>
      </p:sp>
    </p:spTree>
    <p:extLst>
      <p:ext uri="{BB962C8B-B14F-4D97-AF65-F5344CB8AC3E}">
        <p14:creationId xmlns:p14="http://schemas.microsoft.com/office/powerpoint/2010/main" val="5159957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smtClean="0"/>
              <a:t>Variables - </a:t>
            </a:r>
            <a:r>
              <a:rPr lang="en-GB" dirty="0" err="1" smtClean="0"/>
              <a:t>Tidbit</a:t>
            </a:r>
            <a:endParaRPr lang="en-GB" dirty="0"/>
          </a:p>
        </p:txBody>
      </p:sp>
      <p:sp>
        <p:nvSpPr>
          <p:cNvPr id="4" name="Content Placeholder 2"/>
          <p:cNvSpPr txBox="1">
            <a:spLocks/>
          </p:cNvSpPr>
          <p:nvPr/>
        </p:nvSpPr>
        <p:spPr>
          <a:xfrm>
            <a:off x="414000" y="3765291"/>
            <a:ext cx="5580000" cy="882132"/>
          </a:xfrm>
          <a:prstGeom prst="rect">
            <a:avLst/>
          </a:prstGeom>
          <a:solidFill>
            <a:schemeClr val="bg2">
              <a:lumMod val="10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dirty="0">
                <a:solidFill>
                  <a:srgbClr val="4EC9B0"/>
                </a:solidFill>
                <a:latin typeface="Consolas" panose="020B0609020204030204" pitchFamily="49" charset="0"/>
              </a:rPr>
              <a:t>console</a:t>
            </a:r>
            <a:r>
              <a:rPr lang="en-GB" sz="1800" dirty="0">
                <a:solidFill>
                  <a:srgbClr val="D4D4D4"/>
                </a:solidFill>
                <a:latin typeface="Consolas" panose="020B0609020204030204" pitchFamily="49" charset="0"/>
              </a:rPr>
              <a:t>.</a:t>
            </a:r>
            <a:r>
              <a:rPr lang="en-GB" sz="1800" dirty="0">
                <a:solidFill>
                  <a:srgbClr val="DCDCAA"/>
                </a:solidFill>
                <a:latin typeface="Consolas" panose="020B0609020204030204" pitchFamily="49" charset="0"/>
              </a:rPr>
              <a:t>log</a:t>
            </a:r>
            <a:r>
              <a:rPr lang="en-GB" sz="1800" dirty="0">
                <a:solidFill>
                  <a:srgbClr val="D4D4D4"/>
                </a:solidFill>
                <a:latin typeface="Consolas" panose="020B0609020204030204" pitchFamily="49" charset="0"/>
              </a:rPr>
              <a:t>(</a:t>
            </a:r>
            <a:r>
              <a:rPr lang="en-GB" sz="1800" dirty="0" err="1">
                <a:solidFill>
                  <a:srgbClr val="9CDCFE"/>
                </a:solidFill>
                <a:latin typeface="Consolas" panose="020B0609020204030204" pitchFamily="49" charset="0"/>
              </a:rPr>
              <a:t>myVariable</a:t>
            </a:r>
            <a:r>
              <a:rPr lang="en-GB" sz="1800" dirty="0">
                <a:solidFill>
                  <a:srgbClr val="D4D4D4"/>
                </a:solidFill>
                <a:latin typeface="Consolas" panose="020B0609020204030204" pitchFamily="49" charset="0"/>
              </a:rPr>
              <a:t>); </a:t>
            </a:r>
          </a:p>
          <a:p>
            <a:pPr marL="0" indent="0">
              <a:buNone/>
            </a:pPr>
            <a:r>
              <a:rPr lang="en-GB" sz="1800" dirty="0">
                <a:solidFill>
                  <a:srgbClr val="569CD6"/>
                </a:solidFill>
                <a:latin typeface="Consolas" panose="020B0609020204030204" pitchFamily="49" charset="0"/>
              </a:rPr>
              <a:t>var</a:t>
            </a:r>
            <a:r>
              <a:rPr lang="en-GB" sz="1800" dirty="0">
                <a:solidFill>
                  <a:srgbClr val="D4D4D4"/>
                </a:solidFill>
                <a:latin typeface="Consolas" panose="020B0609020204030204" pitchFamily="49" charset="0"/>
              </a:rPr>
              <a:t> </a:t>
            </a:r>
            <a:r>
              <a:rPr lang="en-GB" sz="1800" dirty="0" err="1">
                <a:solidFill>
                  <a:srgbClr val="9CDCFE"/>
                </a:solidFill>
                <a:latin typeface="Consolas" panose="020B0609020204030204" pitchFamily="49" charset="0"/>
              </a:rPr>
              <a:t>myVariable</a:t>
            </a:r>
            <a:r>
              <a:rPr lang="en-GB" sz="1800" dirty="0">
                <a:solidFill>
                  <a:srgbClr val="D4D4D4"/>
                </a:solidFill>
                <a:latin typeface="Consolas" panose="020B0609020204030204" pitchFamily="49" charset="0"/>
              </a:rPr>
              <a:t> = </a:t>
            </a:r>
            <a:r>
              <a:rPr lang="en-GB" sz="1800" dirty="0">
                <a:solidFill>
                  <a:srgbClr val="B5CEA8"/>
                </a:solidFill>
                <a:latin typeface="Consolas" panose="020B0609020204030204" pitchFamily="49" charset="0"/>
              </a:rPr>
              <a:t>10</a:t>
            </a:r>
            <a:r>
              <a:rPr lang="en-GB" sz="1800" dirty="0">
                <a:solidFill>
                  <a:srgbClr val="D4D4D4"/>
                </a:solidFill>
                <a:latin typeface="Consolas" panose="020B0609020204030204" pitchFamily="49" charset="0"/>
              </a:rPr>
              <a:t>; </a:t>
            </a:r>
          </a:p>
          <a:p>
            <a:pPr marL="0" indent="0">
              <a:buNone/>
            </a:pPr>
            <a:r>
              <a:rPr lang="en-GB" sz="1800" dirty="0">
                <a:solidFill>
                  <a:srgbClr val="D4D4D4"/>
                </a:solidFill>
                <a:latin typeface="Consolas" panose="020B0609020204030204" pitchFamily="49" charset="0"/>
              </a:rPr>
              <a:t/>
            </a:r>
            <a:br>
              <a:rPr lang="en-GB" sz="1800" dirty="0">
                <a:solidFill>
                  <a:srgbClr val="D4D4D4"/>
                </a:solidFill>
                <a:latin typeface="Consolas" panose="020B0609020204030204" pitchFamily="49" charset="0"/>
              </a:rPr>
            </a:br>
            <a:endParaRPr lang="en-GB" sz="1800" dirty="0">
              <a:solidFill>
                <a:srgbClr val="D4D4D4"/>
              </a:solidFill>
              <a:latin typeface="Consolas" panose="020B0609020204030204" pitchFamily="49" charset="0"/>
            </a:endParaRPr>
          </a:p>
        </p:txBody>
      </p:sp>
      <p:sp>
        <p:nvSpPr>
          <p:cNvPr id="6" name="Content Placeholder 2"/>
          <p:cNvSpPr txBox="1">
            <a:spLocks/>
          </p:cNvSpPr>
          <p:nvPr/>
        </p:nvSpPr>
        <p:spPr>
          <a:xfrm>
            <a:off x="414000" y="2564564"/>
            <a:ext cx="5580000" cy="966799"/>
          </a:xfrm>
          <a:prstGeom prst="rect">
            <a:avLst/>
          </a:prstGeom>
          <a:solidFill>
            <a:schemeClr val="bg2">
              <a:lumMod val="10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dirty="0">
                <a:solidFill>
                  <a:srgbClr val="4EC9B0"/>
                </a:solidFill>
                <a:latin typeface="Consolas" panose="020B0609020204030204" pitchFamily="49" charset="0"/>
              </a:rPr>
              <a:t>console</a:t>
            </a:r>
            <a:r>
              <a:rPr lang="en-GB" sz="1800" dirty="0">
                <a:solidFill>
                  <a:srgbClr val="D4D4D4"/>
                </a:solidFill>
                <a:latin typeface="Consolas" panose="020B0609020204030204" pitchFamily="49" charset="0"/>
              </a:rPr>
              <a:t>.</a:t>
            </a:r>
            <a:r>
              <a:rPr lang="en-GB" sz="1800" dirty="0">
                <a:solidFill>
                  <a:srgbClr val="DCDCAA"/>
                </a:solidFill>
                <a:latin typeface="Consolas" panose="020B0609020204030204" pitchFamily="49" charset="0"/>
              </a:rPr>
              <a:t>log</a:t>
            </a:r>
            <a:r>
              <a:rPr lang="en-GB" sz="1800" dirty="0">
                <a:solidFill>
                  <a:srgbClr val="D4D4D4"/>
                </a:solidFill>
                <a:latin typeface="Consolas" panose="020B0609020204030204" pitchFamily="49" charset="0"/>
              </a:rPr>
              <a:t>(</a:t>
            </a:r>
            <a:r>
              <a:rPr lang="en-GB" sz="1800" dirty="0" err="1">
                <a:solidFill>
                  <a:srgbClr val="9CDCFE"/>
                </a:solidFill>
                <a:latin typeface="Consolas" panose="020B0609020204030204" pitchFamily="49" charset="0"/>
              </a:rPr>
              <a:t>myVariable</a:t>
            </a:r>
            <a:r>
              <a:rPr lang="en-GB" sz="1800" dirty="0">
                <a:solidFill>
                  <a:srgbClr val="D4D4D4"/>
                </a:solidFill>
                <a:latin typeface="Consolas" panose="020B0609020204030204" pitchFamily="49" charset="0"/>
              </a:rPr>
              <a:t>); </a:t>
            </a:r>
          </a:p>
          <a:p>
            <a:pPr marL="0" indent="0">
              <a:buNone/>
            </a:pPr>
            <a:r>
              <a:rPr lang="en-GB" sz="1800" dirty="0">
                <a:solidFill>
                  <a:srgbClr val="569CD6"/>
                </a:solidFill>
                <a:latin typeface="Consolas" panose="020B0609020204030204" pitchFamily="49" charset="0"/>
              </a:rPr>
              <a:t>var</a:t>
            </a:r>
            <a:r>
              <a:rPr lang="en-GB" sz="1800" dirty="0">
                <a:solidFill>
                  <a:srgbClr val="D4D4D4"/>
                </a:solidFill>
                <a:latin typeface="Consolas" panose="020B0609020204030204" pitchFamily="49" charset="0"/>
              </a:rPr>
              <a:t> </a:t>
            </a:r>
            <a:r>
              <a:rPr lang="en-GB" sz="1800" dirty="0" err="1">
                <a:solidFill>
                  <a:srgbClr val="9CDCFE"/>
                </a:solidFill>
                <a:latin typeface="Consolas" panose="020B0609020204030204" pitchFamily="49" charset="0"/>
              </a:rPr>
              <a:t>myVariable</a:t>
            </a:r>
            <a:r>
              <a:rPr lang="en-GB" sz="1800" dirty="0">
                <a:solidFill>
                  <a:srgbClr val="D4D4D4"/>
                </a:solidFill>
                <a:latin typeface="Consolas" panose="020B0609020204030204" pitchFamily="49" charset="0"/>
              </a:rPr>
              <a:t>; </a:t>
            </a:r>
          </a:p>
          <a:p>
            <a:pPr marL="0" indent="0">
              <a:buNone/>
            </a:pPr>
            <a:r>
              <a:rPr lang="en-GB" sz="1800" dirty="0">
                <a:solidFill>
                  <a:srgbClr val="D4D4D4"/>
                </a:solidFill>
                <a:latin typeface="Consolas" panose="020B0609020204030204" pitchFamily="49" charset="0"/>
              </a:rPr>
              <a:t/>
            </a:r>
            <a:br>
              <a:rPr lang="en-GB" sz="1800" dirty="0">
                <a:solidFill>
                  <a:srgbClr val="D4D4D4"/>
                </a:solidFill>
                <a:latin typeface="Consolas" panose="020B0609020204030204" pitchFamily="49" charset="0"/>
              </a:rPr>
            </a:br>
            <a:r>
              <a:rPr lang="en-GB" sz="1800" dirty="0">
                <a:solidFill>
                  <a:srgbClr val="D4D4D4"/>
                </a:solidFill>
                <a:latin typeface="Consolas" panose="020B0609020204030204" pitchFamily="49" charset="0"/>
              </a:rPr>
              <a:t/>
            </a:r>
            <a:br>
              <a:rPr lang="en-GB" sz="1800" dirty="0">
                <a:solidFill>
                  <a:srgbClr val="D4D4D4"/>
                </a:solidFill>
                <a:latin typeface="Consolas" panose="020B0609020204030204" pitchFamily="49" charset="0"/>
              </a:rPr>
            </a:br>
            <a:endParaRPr lang="en-GB" sz="1800" dirty="0">
              <a:solidFill>
                <a:srgbClr val="D4D4D4"/>
              </a:solidFill>
              <a:latin typeface="Consolas" panose="020B0609020204030204" pitchFamily="49" charset="0"/>
            </a:endParaRPr>
          </a:p>
        </p:txBody>
      </p:sp>
      <p:sp>
        <p:nvSpPr>
          <p:cNvPr id="7" name="Content Placeholder 2"/>
          <p:cNvSpPr txBox="1">
            <a:spLocks/>
          </p:cNvSpPr>
          <p:nvPr/>
        </p:nvSpPr>
        <p:spPr>
          <a:xfrm>
            <a:off x="414000" y="1665556"/>
            <a:ext cx="5580000" cy="648144"/>
          </a:xfrm>
          <a:prstGeom prst="rect">
            <a:avLst/>
          </a:prstGeom>
          <a:solidFill>
            <a:schemeClr val="bg2">
              <a:lumMod val="10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dirty="0">
                <a:solidFill>
                  <a:srgbClr val="4EC9B0"/>
                </a:solidFill>
                <a:latin typeface="Consolas" panose="020B0609020204030204" pitchFamily="49" charset="0"/>
              </a:rPr>
              <a:t>console</a:t>
            </a:r>
            <a:r>
              <a:rPr lang="en-GB" sz="1800" dirty="0">
                <a:solidFill>
                  <a:srgbClr val="D4D4D4"/>
                </a:solidFill>
                <a:latin typeface="Consolas" panose="020B0609020204030204" pitchFamily="49" charset="0"/>
              </a:rPr>
              <a:t>.</a:t>
            </a:r>
            <a:r>
              <a:rPr lang="en-GB" sz="1800" dirty="0">
                <a:solidFill>
                  <a:srgbClr val="DCDCAA"/>
                </a:solidFill>
                <a:latin typeface="Consolas" panose="020B0609020204030204" pitchFamily="49" charset="0"/>
              </a:rPr>
              <a:t>log</a:t>
            </a:r>
            <a:r>
              <a:rPr lang="en-GB" sz="1800" dirty="0">
                <a:solidFill>
                  <a:srgbClr val="D4D4D4"/>
                </a:solidFill>
                <a:latin typeface="Consolas" panose="020B0609020204030204" pitchFamily="49" charset="0"/>
              </a:rPr>
              <a:t>(</a:t>
            </a:r>
            <a:r>
              <a:rPr lang="en-GB" sz="1800" dirty="0" err="1">
                <a:solidFill>
                  <a:srgbClr val="9CDCFE"/>
                </a:solidFill>
                <a:latin typeface="Consolas" panose="020B0609020204030204" pitchFamily="49" charset="0"/>
              </a:rPr>
              <a:t>myVariable</a:t>
            </a:r>
            <a:r>
              <a:rPr lang="en-GB" sz="1800" dirty="0">
                <a:solidFill>
                  <a:srgbClr val="D4D4D4"/>
                </a:solidFill>
                <a:latin typeface="Consolas" panose="020B0609020204030204" pitchFamily="49" charset="0"/>
              </a:rPr>
              <a:t>); </a:t>
            </a:r>
          </a:p>
          <a:p>
            <a:r>
              <a:rPr lang="en-GB" sz="1800" dirty="0">
                <a:solidFill>
                  <a:srgbClr val="D4D4D4"/>
                </a:solidFill>
                <a:latin typeface="Consolas" panose="020B0609020204030204" pitchFamily="49" charset="0"/>
              </a:rPr>
              <a:t/>
            </a:r>
            <a:br>
              <a:rPr lang="en-GB" sz="1800" dirty="0">
                <a:solidFill>
                  <a:srgbClr val="D4D4D4"/>
                </a:solidFill>
                <a:latin typeface="Consolas" panose="020B0609020204030204" pitchFamily="49" charset="0"/>
              </a:rPr>
            </a:br>
            <a:endParaRPr lang="en-GB" sz="1800" dirty="0">
              <a:solidFill>
                <a:srgbClr val="D4D4D4"/>
              </a:solidFill>
              <a:latin typeface="Consolas" panose="020B0609020204030204" pitchFamily="49" charset="0"/>
            </a:endParaRPr>
          </a:p>
        </p:txBody>
      </p:sp>
      <p:sp>
        <p:nvSpPr>
          <p:cNvPr id="8" name="Content Placeholder 2"/>
          <p:cNvSpPr txBox="1">
            <a:spLocks/>
          </p:cNvSpPr>
          <p:nvPr/>
        </p:nvSpPr>
        <p:spPr>
          <a:xfrm>
            <a:off x="6272933" y="791935"/>
            <a:ext cx="5580000" cy="2395386"/>
          </a:xfrm>
          <a:prstGeom prst="rect">
            <a:avLst/>
          </a:prstGeom>
          <a:solidFill>
            <a:schemeClr val="bg2">
              <a:lumMod val="10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dirty="0">
                <a:solidFill>
                  <a:srgbClr val="569CD6"/>
                </a:solidFill>
                <a:latin typeface="Consolas" panose="020B0609020204030204" pitchFamily="49" charset="0"/>
              </a:rPr>
              <a:t>var</a:t>
            </a:r>
            <a:r>
              <a:rPr lang="en-GB" sz="1800" dirty="0">
                <a:solidFill>
                  <a:srgbClr val="D4D4D4"/>
                </a:solidFill>
                <a:latin typeface="Consolas" panose="020B0609020204030204" pitchFamily="49" charset="0"/>
              </a:rPr>
              <a:t> </a:t>
            </a:r>
            <a:r>
              <a:rPr lang="en-GB" sz="1800" dirty="0" err="1">
                <a:solidFill>
                  <a:srgbClr val="9CDCFE"/>
                </a:solidFill>
                <a:latin typeface="Consolas" panose="020B0609020204030204" pitchFamily="49" charset="0"/>
              </a:rPr>
              <a:t>myVariable</a:t>
            </a:r>
            <a:r>
              <a:rPr lang="en-GB" sz="1800" dirty="0">
                <a:solidFill>
                  <a:srgbClr val="D4D4D4"/>
                </a:solidFill>
                <a:latin typeface="Consolas" panose="020B0609020204030204" pitchFamily="49" charset="0"/>
              </a:rPr>
              <a:t> = </a:t>
            </a:r>
            <a:r>
              <a:rPr lang="en-GB" sz="1800" dirty="0">
                <a:solidFill>
                  <a:srgbClr val="B5CEA8"/>
                </a:solidFill>
                <a:latin typeface="Consolas" panose="020B0609020204030204" pitchFamily="49" charset="0"/>
              </a:rPr>
              <a:t>10</a:t>
            </a:r>
            <a:r>
              <a:rPr lang="en-GB" sz="1800" dirty="0">
                <a:solidFill>
                  <a:srgbClr val="D4D4D4"/>
                </a:solidFill>
                <a:latin typeface="Consolas" panose="020B0609020204030204" pitchFamily="49" charset="0"/>
              </a:rPr>
              <a:t>; </a:t>
            </a:r>
          </a:p>
          <a:p>
            <a:pPr marL="0" indent="0">
              <a:buNone/>
            </a:pPr>
            <a:r>
              <a:rPr lang="en-GB" sz="1800" dirty="0">
                <a:solidFill>
                  <a:srgbClr val="569CD6"/>
                </a:solidFill>
                <a:latin typeface="Consolas" panose="020B0609020204030204" pitchFamily="49" charset="0"/>
              </a:rPr>
              <a:t>function</a:t>
            </a:r>
            <a:r>
              <a:rPr lang="en-GB" sz="1800" dirty="0">
                <a:solidFill>
                  <a:srgbClr val="D4D4D4"/>
                </a:solidFill>
                <a:latin typeface="Consolas" panose="020B0609020204030204" pitchFamily="49" charset="0"/>
              </a:rPr>
              <a:t> </a:t>
            </a:r>
            <a:r>
              <a:rPr lang="en-GB" sz="1800" dirty="0" err="1">
                <a:solidFill>
                  <a:srgbClr val="DCDCAA"/>
                </a:solidFill>
                <a:latin typeface="Consolas" panose="020B0609020204030204" pitchFamily="49" charset="0"/>
              </a:rPr>
              <a:t>func</a:t>
            </a:r>
            <a:r>
              <a:rPr lang="en-GB" sz="1800" dirty="0">
                <a:solidFill>
                  <a:srgbClr val="D4D4D4"/>
                </a:solidFill>
                <a:latin typeface="Consolas" panose="020B0609020204030204" pitchFamily="49" charset="0"/>
              </a:rPr>
              <a:t>() { </a:t>
            </a:r>
          </a:p>
          <a:p>
            <a:pPr marL="0" indent="0">
              <a:buNone/>
            </a:pPr>
            <a:r>
              <a:rPr lang="en-GB" sz="1800" dirty="0">
                <a:solidFill>
                  <a:srgbClr val="D4D4D4"/>
                </a:solidFill>
                <a:latin typeface="Consolas" panose="020B0609020204030204" pitchFamily="49" charset="0"/>
              </a:rPr>
              <a:t>    </a:t>
            </a:r>
            <a:r>
              <a:rPr lang="en-GB" sz="1800" dirty="0" err="1">
                <a:solidFill>
                  <a:srgbClr val="9CDCFE"/>
                </a:solidFill>
                <a:latin typeface="Consolas" panose="020B0609020204030204" pitchFamily="49" charset="0"/>
              </a:rPr>
              <a:t>myVariable</a:t>
            </a:r>
            <a:r>
              <a:rPr lang="en-GB" sz="1800" dirty="0">
                <a:solidFill>
                  <a:srgbClr val="D4D4D4"/>
                </a:solidFill>
                <a:latin typeface="Consolas" panose="020B0609020204030204" pitchFamily="49" charset="0"/>
              </a:rPr>
              <a:t> = </a:t>
            </a:r>
            <a:r>
              <a:rPr lang="en-GB" sz="1800" dirty="0">
                <a:solidFill>
                  <a:srgbClr val="B5CEA8"/>
                </a:solidFill>
                <a:latin typeface="Consolas" panose="020B0609020204030204" pitchFamily="49" charset="0"/>
              </a:rPr>
              <a:t>25</a:t>
            </a:r>
            <a:r>
              <a:rPr lang="en-GB" sz="1800" dirty="0">
                <a:solidFill>
                  <a:srgbClr val="D4D4D4"/>
                </a:solidFill>
                <a:latin typeface="Consolas" panose="020B0609020204030204" pitchFamily="49" charset="0"/>
              </a:rPr>
              <a:t>; </a:t>
            </a:r>
          </a:p>
          <a:p>
            <a:pPr marL="0" indent="0">
              <a:buNone/>
            </a:pPr>
            <a:r>
              <a:rPr lang="en-GB" sz="1800" dirty="0">
                <a:solidFill>
                  <a:srgbClr val="D4D4D4"/>
                </a:solidFill>
                <a:latin typeface="Consolas" panose="020B0609020204030204" pitchFamily="49" charset="0"/>
              </a:rPr>
              <a:t>} </a:t>
            </a:r>
          </a:p>
          <a:p>
            <a:pPr marL="0" indent="0">
              <a:buNone/>
            </a:pPr>
            <a:r>
              <a:rPr lang="en-GB" sz="1800" dirty="0" err="1">
                <a:solidFill>
                  <a:srgbClr val="DCDCAA"/>
                </a:solidFill>
                <a:latin typeface="Consolas" panose="020B0609020204030204" pitchFamily="49" charset="0"/>
              </a:rPr>
              <a:t>func</a:t>
            </a:r>
            <a:r>
              <a:rPr lang="en-GB" sz="1800" dirty="0">
                <a:solidFill>
                  <a:srgbClr val="D4D4D4"/>
                </a:solidFill>
                <a:latin typeface="Consolas" panose="020B0609020204030204" pitchFamily="49" charset="0"/>
              </a:rPr>
              <a:t>();</a:t>
            </a:r>
          </a:p>
          <a:p>
            <a:pPr marL="0" indent="0">
              <a:buNone/>
            </a:pPr>
            <a:r>
              <a:rPr lang="en-GB" sz="1800" dirty="0">
                <a:solidFill>
                  <a:srgbClr val="4EC9B0"/>
                </a:solidFill>
                <a:latin typeface="Consolas" panose="020B0609020204030204" pitchFamily="49" charset="0"/>
              </a:rPr>
              <a:t>console</a:t>
            </a:r>
            <a:r>
              <a:rPr lang="en-GB" sz="1800" dirty="0">
                <a:solidFill>
                  <a:srgbClr val="D4D4D4"/>
                </a:solidFill>
                <a:latin typeface="Consolas" panose="020B0609020204030204" pitchFamily="49" charset="0"/>
              </a:rPr>
              <a:t>.</a:t>
            </a:r>
            <a:r>
              <a:rPr lang="en-GB" sz="1800" dirty="0">
                <a:solidFill>
                  <a:srgbClr val="DCDCAA"/>
                </a:solidFill>
                <a:latin typeface="Consolas" panose="020B0609020204030204" pitchFamily="49" charset="0"/>
              </a:rPr>
              <a:t>log</a:t>
            </a:r>
            <a:r>
              <a:rPr lang="en-GB" sz="1800" dirty="0">
                <a:solidFill>
                  <a:srgbClr val="D4D4D4"/>
                </a:solidFill>
                <a:latin typeface="Consolas" panose="020B0609020204030204" pitchFamily="49" charset="0"/>
              </a:rPr>
              <a:t>(</a:t>
            </a:r>
            <a:r>
              <a:rPr lang="en-GB" sz="1800" dirty="0" err="1">
                <a:solidFill>
                  <a:srgbClr val="9CDCFE"/>
                </a:solidFill>
                <a:latin typeface="Consolas" panose="020B0609020204030204" pitchFamily="49" charset="0"/>
              </a:rPr>
              <a:t>myVariable</a:t>
            </a:r>
            <a:r>
              <a:rPr lang="en-GB" sz="1800" dirty="0">
                <a:solidFill>
                  <a:srgbClr val="D4D4D4"/>
                </a:solidFill>
                <a:latin typeface="Consolas" panose="020B0609020204030204" pitchFamily="49" charset="0"/>
              </a:rPr>
              <a:t>); </a:t>
            </a:r>
          </a:p>
          <a:p>
            <a:pPr marL="0" indent="0">
              <a:buNone/>
            </a:pPr>
            <a:r>
              <a:rPr lang="en-GB" sz="1800" dirty="0">
                <a:solidFill>
                  <a:srgbClr val="D4D4D4"/>
                </a:solidFill>
                <a:latin typeface="Consolas" panose="020B0609020204030204" pitchFamily="49" charset="0"/>
              </a:rPr>
              <a:t/>
            </a:r>
            <a:br>
              <a:rPr lang="en-GB" sz="1800" dirty="0">
                <a:solidFill>
                  <a:srgbClr val="D4D4D4"/>
                </a:solidFill>
                <a:latin typeface="Consolas" panose="020B0609020204030204" pitchFamily="49" charset="0"/>
              </a:rPr>
            </a:br>
            <a:endParaRPr lang="en-GB" sz="1800" dirty="0">
              <a:solidFill>
                <a:srgbClr val="D4D4D4"/>
              </a:solidFill>
              <a:latin typeface="Consolas" panose="020B0609020204030204" pitchFamily="49" charset="0"/>
            </a:endParaRPr>
          </a:p>
        </p:txBody>
      </p:sp>
      <p:sp>
        <p:nvSpPr>
          <p:cNvPr id="12" name="Content Placeholder 2"/>
          <p:cNvSpPr txBox="1">
            <a:spLocks/>
          </p:cNvSpPr>
          <p:nvPr/>
        </p:nvSpPr>
        <p:spPr>
          <a:xfrm>
            <a:off x="6272933" y="3347092"/>
            <a:ext cx="5580000" cy="2849685"/>
          </a:xfrm>
          <a:prstGeom prst="rect">
            <a:avLst/>
          </a:prstGeom>
          <a:solidFill>
            <a:schemeClr val="bg2">
              <a:lumMod val="10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dirty="0">
                <a:solidFill>
                  <a:srgbClr val="569CD6"/>
                </a:solidFill>
                <a:latin typeface="Consolas" panose="020B0609020204030204" pitchFamily="49" charset="0"/>
              </a:rPr>
              <a:t>var</a:t>
            </a:r>
            <a:r>
              <a:rPr lang="en-GB" sz="1800" dirty="0">
                <a:solidFill>
                  <a:srgbClr val="D4D4D4"/>
                </a:solidFill>
                <a:latin typeface="Consolas" panose="020B0609020204030204" pitchFamily="49" charset="0"/>
              </a:rPr>
              <a:t> </a:t>
            </a:r>
            <a:r>
              <a:rPr lang="en-GB" sz="1800" dirty="0" err="1">
                <a:solidFill>
                  <a:srgbClr val="9CDCFE"/>
                </a:solidFill>
                <a:latin typeface="Consolas" panose="020B0609020204030204" pitchFamily="49" charset="0"/>
              </a:rPr>
              <a:t>myVariable</a:t>
            </a:r>
            <a:r>
              <a:rPr lang="en-GB" sz="1800" dirty="0">
                <a:solidFill>
                  <a:srgbClr val="D4D4D4"/>
                </a:solidFill>
                <a:latin typeface="Consolas" panose="020B0609020204030204" pitchFamily="49" charset="0"/>
              </a:rPr>
              <a:t> = </a:t>
            </a:r>
            <a:r>
              <a:rPr lang="en-GB" sz="1800" dirty="0">
                <a:solidFill>
                  <a:srgbClr val="B5CEA8"/>
                </a:solidFill>
                <a:latin typeface="Consolas" panose="020B0609020204030204" pitchFamily="49" charset="0"/>
              </a:rPr>
              <a:t>10</a:t>
            </a:r>
            <a:r>
              <a:rPr lang="en-GB" sz="1800" dirty="0">
                <a:solidFill>
                  <a:srgbClr val="D4D4D4"/>
                </a:solidFill>
                <a:latin typeface="Consolas" panose="020B0609020204030204" pitchFamily="49" charset="0"/>
              </a:rPr>
              <a:t>; </a:t>
            </a:r>
          </a:p>
          <a:p>
            <a:pPr marL="0" indent="0">
              <a:buNone/>
            </a:pPr>
            <a:r>
              <a:rPr lang="en-GB" sz="1800" dirty="0">
                <a:solidFill>
                  <a:srgbClr val="569CD6"/>
                </a:solidFill>
                <a:latin typeface="Consolas" panose="020B0609020204030204" pitchFamily="49" charset="0"/>
              </a:rPr>
              <a:t>function</a:t>
            </a:r>
            <a:r>
              <a:rPr lang="en-GB" sz="1800" dirty="0">
                <a:solidFill>
                  <a:srgbClr val="D4D4D4"/>
                </a:solidFill>
                <a:latin typeface="Consolas" panose="020B0609020204030204" pitchFamily="49" charset="0"/>
              </a:rPr>
              <a:t> </a:t>
            </a:r>
            <a:r>
              <a:rPr lang="en-GB" sz="1800" dirty="0" err="1">
                <a:solidFill>
                  <a:srgbClr val="DCDCAA"/>
                </a:solidFill>
                <a:latin typeface="Consolas" panose="020B0609020204030204" pitchFamily="49" charset="0"/>
              </a:rPr>
              <a:t>func</a:t>
            </a:r>
            <a:r>
              <a:rPr lang="en-GB" sz="1800" dirty="0">
                <a:solidFill>
                  <a:srgbClr val="D4D4D4"/>
                </a:solidFill>
                <a:latin typeface="Consolas" panose="020B0609020204030204" pitchFamily="49" charset="0"/>
              </a:rPr>
              <a:t>() </a:t>
            </a:r>
            <a:r>
              <a:rPr lang="en-GB" sz="1800" dirty="0" smtClean="0">
                <a:solidFill>
                  <a:srgbClr val="D4D4D4"/>
                </a:solidFill>
                <a:latin typeface="Consolas" panose="020B0609020204030204" pitchFamily="49" charset="0"/>
              </a:rPr>
              <a:t>{ </a:t>
            </a:r>
            <a:endParaRPr lang="en-GB" sz="1800" dirty="0">
              <a:solidFill>
                <a:srgbClr val="D4D4D4"/>
              </a:solidFill>
              <a:latin typeface="Consolas" panose="020B0609020204030204" pitchFamily="49" charset="0"/>
            </a:endParaRPr>
          </a:p>
          <a:p>
            <a:pPr marL="0" indent="0">
              <a:buNone/>
            </a:pPr>
            <a:r>
              <a:rPr lang="en-GB" sz="1800" dirty="0">
                <a:solidFill>
                  <a:srgbClr val="D4D4D4"/>
                </a:solidFill>
                <a:latin typeface="Consolas" panose="020B0609020204030204" pitchFamily="49" charset="0"/>
              </a:rPr>
              <a:t>    </a:t>
            </a:r>
            <a:r>
              <a:rPr lang="en-GB" sz="1800" dirty="0" err="1">
                <a:solidFill>
                  <a:srgbClr val="9CDCFE"/>
                </a:solidFill>
                <a:latin typeface="Consolas" panose="020B0609020204030204" pitchFamily="49" charset="0"/>
              </a:rPr>
              <a:t>myVariable</a:t>
            </a:r>
            <a:r>
              <a:rPr lang="en-GB" sz="1800" dirty="0">
                <a:solidFill>
                  <a:srgbClr val="D4D4D4"/>
                </a:solidFill>
                <a:latin typeface="Consolas" panose="020B0609020204030204" pitchFamily="49" charset="0"/>
              </a:rPr>
              <a:t> = </a:t>
            </a:r>
            <a:r>
              <a:rPr lang="en-GB" sz="1800" dirty="0">
                <a:solidFill>
                  <a:srgbClr val="B5CEA8"/>
                </a:solidFill>
                <a:latin typeface="Consolas" panose="020B0609020204030204" pitchFamily="49" charset="0"/>
              </a:rPr>
              <a:t>25</a:t>
            </a:r>
            <a:r>
              <a:rPr lang="en-GB" sz="1800" dirty="0">
                <a:solidFill>
                  <a:srgbClr val="D4D4D4"/>
                </a:solidFill>
                <a:latin typeface="Consolas" panose="020B0609020204030204" pitchFamily="49" charset="0"/>
              </a:rPr>
              <a:t>; </a:t>
            </a:r>
          </a:p>
          <a:p>
            <a:pPr marL="0" indent="0">
              <a:buNone/>
            </a:pPr>
            <a:r>
              <a:rPr lang="en-GB" sz="1800" dirty="0">
                <a:solidFill>
                  <a:srgbClr val="D4D4D4"/>
                </a:solidFill>
                <a:latin typeface="Consolas" panose="020B0609020204030204" pitchFamily="49" charset="0"/>
              </a:rPr>
              <a:t>    </a:t>
            </a:r>
            <a:r>
              <a:rPr lang="en-GB" sz="1800" dirty="0">
                <a:solidFill>
                  <a:srgbClr val="569CD6"/>
                </a:solidFill>
                <a:latin typeface="Consolas" panose="020B0609020204030204" pitchFamily="49" charset="0"/>
              </a:rPr>
              <a:t>var</a:t>
            </a:r>
            <a:r>
              <a:rPr lang="en-GB" sz="1800" dirty="0">
                <a:solidFill>
                  <a:srgbClr val="D4D4D4"/>
                </a:solidFill>
                <a:latin typeface="Consolas" panose="020B0609020204030204" pitchFamily="49" charset="0"/>
              </a:rPr>
              <a:t> </a:t>
            </a:r>
            <a:r>
              <a:rPr lang="en-GB" sz="1800" dirty="0" err="1">
                <a:solidFill>
                  <a:srgbClr val="9CDCFE"/>
                </a:solidFill>
                <a:latin typeface="Consolas" panose="020B0609020204030204" pitchFamily="49" charset="0"/>
              </a:rPr>
              <a:t>myVariable</a:t>
            </a:r>
            <a:r>
              <a:rPr lang="en-GB" sz="1800" dirty="0">
                <a:solidFill>
                  <a:srgbClr val="D4D4D4"/>
                </a:solidFill>
                <a:latin typeface="Consolas" panose="020B0609020204030204" pitchFamily="49" charset="0"/>
              </a:rPr>
              <a:t>; </a:t>
            </a:r>
          </a:p>
          <a:p>
            <a:pPr marL="0" indent="0">
              <a:buNone/>
            </a:pPr>
            <a:r>
              <a:rPr lang="en-GB" sz="1800" dirty="0">
                <a:solidFill>
                  <a:srgbClr val="D4D4D4"/>
                </a:solidFill>
                <a:latin typeface="Consolas" panose="020B0609020204030204" pitchFamily="49" charset="0"/>
              </a:rPr>
              <a:t>} </a:t>
            </a:r>
          </a:p>
          <a:p>
            <a:pPr marL="0" indent="0">
              <a:buNone/>
            </a:pPr>
            <a:r>
              <a:rPr lang="en-GB" sz="1800" dirty="0" err="1">
                <a:solidFill>
                  <a:srgbClr val="DCDCAA"/>
                </a:solidFill>
                <a:latin typeface="Consolas" panose="020B0609020204030204" pitchFamily="49" charset="0"/>
              </a:rPr>
              <a:t>func</a:t>
            </a:r>
            <a:r>
              <a:rPr lang="en-GB" sz="1800" dirty="0">
                <a:solidFill>
                  <a:srgbClr val="D4D4D4"/>
                </a:solidFill>
                <a:latin typeface="Consolas" panose="020B0609020204030204" pitchFamily="49" charset="0"/>
              </a:rPr>
              <a:t>(); </a:t>
            </a:r>
          </a:p>
          <a:p>
            <a:pPr marL="0" indent="0">
              <a:buNone/>
            </a:pPr>
            <a:r>
              <a:rPr lang="en-GB" sz="1800" dirty="0">
                <a:solidFill>
                  <a:srgbClr val="4EC9B0"/>
                </a:solidFill>
                <a:latin typeface="Consolas" panose="020B0609020204030204" pitchFamily="49" charset="0"/>
              </a:rPr>
              <a:t>console</a:t>
            </a:r>
            <a:r>
              <a:rPr lang="en-GB" sz="1800" dirty="0">
                <a:solidFill>
                  <a:srgbClr val="D4D4D4"/>
                </a:solidFill>
                <a:latin typeface="Consolas" panose="020B0609020204030204" pitchFamily="49" charset="0"/>
              </a:rPr>
              <a:t>.</a:t>
            </a:r>
            <a:r>
              <a:rPr lang="en-GB" sz="1800" dirty="0">
                <a:solidFill>
                  <a:srgbClr val="DCDCAA"/>
                </a:solidFill>
                <a:latin typeface="Consolas" panose="020B0609020204030204" pitchFamily="49" charset="0"/>
              </a:rPr>
              <a:t>log</a:t>
            </a:r>
            <a:r>
              <a:rPr lang="en-GB" sz="1800" dirty="0">
                <a:solidFill>
                  <a:srgbClr val="D4D4D4"/>
                </a:solidFill>
                <a:latin typeface="Consolas" panose="020B0609020204030204" pitchFamily="49" charset="0"/>
              </a:rPr>
              <a:t>(</a:t>
            </a:r>
            <a:r>
              <a:rPr lang="en-GB" sz="1800" dirty="0" err="1">
                <a:solidFill>
                  <a:srgbClr val="9CDCFE"/>
                </a:solidFill>
                <a:latin typeface="Consolas" panose="020B0609020204030204" pitchFamily="49" charset="0"/>
              </a:rPr>
              <a:t>myVariable</a:t>
            </a:r>
            <a:r>
              <a:rPr lang="en-GB" sz="1800" dirty="0">
                <a:solidFill>
                  <a:srgbClr val="D4D4D4"/>
                </a:solidFill>
                <a:latin typeface="Consolas" panose="020B0609020204030204" pitchFamily="49" charset="0"/>
              </a:rPr>
              <a:t>); </a:t>
            </a:r>
          </a:p>
          <a:p>
            <a:pPr marL="0" indent="0">
              <a:buNone/>
            </a:pPr>
            <a:r>
              <a:rPr lang="en-GB" sz="1800" dirty="0">
                <a:solidFill>
                  <a:srgbClr val="D4D4D4"/>
                </a:solidFill>
                <a:latin typeface="Consolas" panose="020B0609020204030204" pitchFamily="49" charset="0"/>
              </a:rPr>
              <a:t/>
            </a:r>
            <a:br>
              <a:rPr lang="en-GB" sz="1800" dirty="0">
                <a:solidFill>
                  <a:srgbClr val="D4D4D4"/>
                </a:solidFill>
                <a:latin typeface="Consolas" panose="020B0609020204030204" pitchFamily="49" charset="0"/>
              </a:rPr>
            </a:br>
            <a:endParaRPr lang="en-GB" sz="1800" dirty="0">
              <a:solidFill>
                <a:srgbClr val="D4D4D4"/>
              </a:solidFill>
              <a:latin typeface="Consolas" panose="020B0609020204030204" pitchFamily="49" charset="0"/>
            </a:endParaRPr>
          </a:p>
        </p:txBody>
      </p:sp>
      <p:sp>
        <p:nvSpPr>
          <p:cNvPr id="13" name="Rectangle 3"/>
          <p:cNvSpPr>
            <a:spLocks noChangeArrowheads="1"/>
          </p:cNvSpPr>
          <p:nvPr/>
        </p:nvSpPr>
        <p:spPr bwMode="auto">
          <a:xfrm>
            <a:off x="414338" y="20095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55961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Now you know about hoisting, how do the two types of methods differ?</a:t>
            </a:r>
          </a:p>
          <a:p>
            <a:endParaRPr lang="en-GB" dirty="0"/>
          </a:p>
          <a:p>
            <a:pPr marL="0" indent="0">
              <a:buNone/>
            </a:pPr>
            <a:r>
              <a:rPr lang="en-GB" dirty="0" smtClean="0"/>
              <a:t>		</a:t>
            </a:r>
            <a:r>
              <a:rPr lang="en-GB" b="1" dirty="0" smtClean="0"/>
              <a:t>Declaration</a:t>
            </a:r>
            <a:r>
              <a:rPr lang="en-GB" dirty="0" smtClean="0"/>
              <a:t>					     </a:t>
            </a:r>
            <a:r>
              <a:rPr lang="en-GB" b="1" dirty="0" smtClean="0"/>
              <a:t>Expression</a:t>
            </a:r>
            <a:endParaRPr lang="en-GB" b="1" dirty="0"/>
          </a:p>
        </p:txBody>
      </p:sp>
      <p:sp>
        <p:nvSpPr>
          <p:cNvPr id="3" name="Title 2"/>
          <p:cNvSpPr>
            <a:spLocks noGrp="1"/>
          </p:cNvSpPr>
          <p:nvPr>
            <p:ph type="title"/>
          </p:nvPr>
        </p:nvSpPr>
        <p:spPr/>
        <p:txBody>
          <a:bodyPr>
            <a:normAutofit/>
          </a:bodyPr>
          <a:lstStyle/>
          <a:p>
            <a:r>
              <a:rPr lang="en-GB" dirty="0" smtClean="0"/>
              <a:t>Functions - </a:t>
            </a:r>
            <a:r>
              <a:rPr lang="en-GB" dirty="0" err="1" smtClean="0"/>
              <a:t>Tidbit</a:t>
            </a:r>
            <a:endParaRPr lang="en-GB" dirty="0"/>
          </a:p>
        </p:txBody>
      </p:sp>
      <p:sp>
        <p:nvSpPr>
          <p:cNvPr id="4" name="Content Placeholder 2"/>
          <p:cNvSpPr txBox="1">
            <a:spLocks/>
          </p:cNvSpPr>
          <p:nvPr/>
        </p:nvSpPr>
        <p:spPr>
          <a:xfrm>
            <a:off x="414000" y="3377999"/>
            <a:ext cx="5580000" cy="1230068"/>
          </a:xfrm>
          <a:prstGeom prst="rect">
            <a:avLst/>
          </a:prstGeom>
          <a:solidFill>
            <a:schemeClr val="bg2">
              <a:lumMod val="10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dirty="0">
                <a:solidFill>
                  <a:srgbClr val="569CD6"/>
                </a:solidFill>
                <a:latin typeface="Consolas" panose="020B0609020204030204" pitchFamily="49" charset="0"/>
              </a:rPr>
              <a:t>function</a:t>
            </a:r>
            <a:r>
              <a:rPr lang="en-GB" sz="1800" dirty="0">
                <a:solidFill>
                  <a:srgbClr val="D4D4D4"/>
                </a:solidFill>
                <a:latin typeface="Consolas" panose="020B0609020204030204" pitchFamily="49" charset="0"/>
              </a:rPr>
              <a:t> </a:t>
            </a:r>
            <a:r>
              <a:rPr lang="en-GB" sz="1800" dirty="0" err="1">
                <a:solidFill>
                  <a:srgbClr val="DCDCAA"/>
                </a:solidFill>
                <a:latin typeface="Consolas" panose="020B0609020204030204" pitchFamily="49" charset="0"/>
              </a:rPr>
              <a:t>myFunc</a:t>
            </a:r>
            <a:r>
              <a:rPr lang="en-GB" sz="1800" dirty="0">
                <a:solidFill>
                  <a:srgbClr val="D4D4D4"/>
                </a:solidFill>
                <a:latin typeface="Consolas" panose="020B0609020204030204" pitchFamily="49" charset="0"/>
              </a:rPr>
              <a:t>(){ </a:t>
            </a:r>
          </a:p>
          <a:p>
            <a:pPr marL="0" indent="0">
              <a:buNone/>
            </a:pPr>
            <a:r>
              <a:rPr lang="en-GB" sz="1800" dirty="0" smtClean="0">
                <a:solidFill>
                  <a:srgbClr val="D4D4D4"/>
                </a:solidFill>
                <a:latin typeface="Consolas" panose="020B0609020204030204" pitchFamily="49" charset="0"/>
              </a:rPr>
              <a:t>    </a:t>
            </a:r>
            <a:r>
              <a:rPr lang="en-GB" sz="1800" dirty="0" smtClean="0">
                <a:solidFill>
                  <a:srgbClr val="4EC9B0"/>
                </a:solidFill>
                <a:latin typeface="Consolas" panose="020B0609020204030204" pitchFamily="49" charset="0"/>
              </a:rPr>
              <a:t>console</a:t>
            </a:r>
            <a:r>
              <a:rPr lang="en-GB" sz="1800" dirty="0" smtClean="0">
                <a:solidFill>
                  <a:srgbClr val="D4D4D4"/>
                </a:solidFill>
                <a:latin typeface="Consolas" panose="020B0609020204030204" pitchFamily="49" charset="0"/>
              </a:rPr>
              <a:t>.</a:t>
            </a:r>
            <a:r>
              <a:rPr lang="en-GB" sz="1800" dirty="0" smtClean="0">
                <a:solidFill>
                  <a:srgbClr val="DCDCAA"/>
                </a:solidFill>
                <a:latin typeface="Consolas" panose="020B0609020204030204" pitchFamily="49" charset="0"/>
              </a:rPr>
              <a:t>log</a:t>
            </a:r>
            <a:r>
              <a:rPr lang="en-GB" sz="1800" dirty="0">
                <a:solidFill>
                  <a:srgbClr val="D4D4D4"/>
                </a:solidFill>
                <a:latin typeface="Consolas" panose="020B0609020204030204" pitchFamily="49" charset="0"/>
              </a:rPr>
              <a:t>(</a:t>
            </a:r>
            <a:r>
              <a:rPr lang="en-GB" sz="1800" dirty="0">
                <a:solidFill>
                  <a:srgbClr val="CE9178"/>
                </a:solidFill>
                <a:latin typeface="Consolas" panose="020B0609020204030204" pitchFamily="49" charset="0"/>
              </a:rPr>
              <a:t>"Hi"</a:t>
            </a:r>
            <a:r>
              <a:rPr lang="en-GB" sz="1800" dirty="0">
                <a:solidFill>
                  <a:srgbClr val="D4D4D4"/>
                </a:solidFill>
                <a:latin typeface="Consolas" panose="020B0609020204030204" pitchFamily="49" charset="0"/>
              </a:rPr>
              <a:t>); </a:t>
            </a:r>
          </a:p>
          <a:p>
            <a:pPr marL="0" indent="0">
              <a:buNone/>
            </a:pPr>
            <a:r>
              <a:rPr lang="en-GB" sz="1800" dirty="0">
                <a:solidFill>
                  <a:srgbClr val="D4D4D4"/>
                </a:solidFill>
                <a:latin typeface="Consolas" panose="020B0609020204030204" pitchFamily="49" charset="0"/>
              </a:rPr>
              <a:t>} </a:t>
            </a:r>
          </a:p>
          <a:p>
            <a:pPr marL="0" indent="0">
              <a:buNone/>
            </a:pPr>
            <a:r>
              <a:rPr lang="en-GB" sz="1800" dirty="0">
                <a:solidFill>
                  <a:srgbClr val="D4D4D4"/>
                </a:solidFill>
                <a:latin typeface="Consolas" panose="020B0609020204030204" pitchFamily="49" charset="0"/>
              </a:rPr>
              <a:t/>
            </a:r>
            <a:br>
              <a:rPr lang="en-GB" sz="1800" dirty="0">
                <a:solidFill>
                  <a:srgbClr val="D4D4D4"/>
                </a:solidFill>
                <a:latin typeface="Consolas" panose="020B0609020204030204" pitchFamily="49" charset="0"/>
              </a:rPr>
            </a:br>
            <a:endParaRPr lang="en-GB" sz="1800" dirty="0">
              <a:solidFill>
                <a:srgbClr val="D4D4D4"/>
              </a:solidFill>
              <a:latin typeface="Consolas" panose="020B0609020204030204" pitchFamily="49" charset="0"/>
            </a:endParaRPr>
          </a:p>
        </p:txBody>
      </p:sp>
      <p:sp>
        <p:nvSpPr>
          <p:cNvPr id="5" name="Content Placeholder 2"/>
          <p:cNvSpPr txBox="1">
            <a:spLocks/>
          </p:cNvSpPr>
          <p:nvPr/>
        </p:nvSpPr>
        <p:spPr>
          <a:xfrm>
            <a:off x="6272933" y="3377999"/>
            <a:ext cx="5580000" cy="1230068"/>
          </a:xfrm>
          <a:prstGeom prst="rect">
            <a:avLst/>
          </a:prstGeom>
          <a:solidFill>
            <a:schemeClr val="bg2">
              <a:lumMod val="10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dirty="0">
                <a:solidFill>
                  <a:srgbClr val="569CD6"/>
                </a:solidFill>
                <a:latin typeface="Consolas" panose="020B0609020204030204" pitchFamily="49" charset="0"/>
              </a:rPr>
              <a:t>var</a:t>
            </a:r>
            <a:r>
              <a:rPr lang="en-GB" sz="1800" dirty="0">
                <a:solidFill>
                  <a:srgbClr val="D4D4D4"/>
                </a:solidFill>
                <a:latin typeface="Consolas" panose="020B0609020204030204" pitchFamily="49" charset="0"/>
              </a:rPr>
              <a:t> </a:t>
            </a:r>
            <a:r>
              <a:rPr lang="en-GB" sz="1800" dirty="0">
                <a:solidFill>
                  <a:srgbClr val="DCDCAA"/>
                </a:solidFill>
                <a:latin typeface="Consolas" panose="020B0609020204030204" pitchFamily="49" charset="0"/>
              </a:rPr>
              <a:t>expression</a:t>
            </a:r>
            <a:r>
              <a:rPr lang="en-GB" sz="1800" dirty="0">
                <a:solidFill>
                  <a:srgbClr val="D4D4D4"/>
                </a:solidFill>
                <a:latin typeface="Consolas" panose="020B0609020204030204" pitchFamily="49" charset="0"/>
              </a:rPr>
              <a:t> = </a:t>
            </a:r>
            <a:r>
              <a:rPr lang="en-GB" sz="1800" dirty="0">
                <a:solidFill>
                  <a:srgbClr val="569CD6"/>
                </a:solidFill>
                <a:latin typeface="Consolas" panose="020B0609020204030204" pitchFamily="49" charset="0"/>
              </a:rPr>
              <a:t>function</a:t>
            </a:r>
            <a:r>
              <a:rPr lang="en-GB" sz="1800" dirty="0">
                <a:solidFill>
                  <a:srgbClr val="D4D4D4"/>
                </a:solidFill>
                <a:latin typeface="Consolas" panose="020B0609020204030204" pitchFamily="49" charset="0"/>
              </a:rPr>
              <a:t> </a:t>
            </a:r>
            <a:r>
              <a:rPr lang="en-GB" sz="1800" dirty="0" err="1">
                <a:solidFill>
                  <a:srgbClr val="DCDCAA"/>
                </a:solidFill>
                <a:latin typeface="Consolas" panose="020B0609020204030204" pitchFamily="49" charset="0"/>
              </a:rPr>
              <a:t>myFunc</a:t>
            </a:r>
            <a:r>
              <a:rPr lang="en-GB" sz="1800" dirty="0">
                <a:solidFill>
                  <a:srgbClr val="D4D4D4"/>
                </a:solidFill>
                <a:latin typeface="Consolas" panose="020B0609020204030204" pitchFamily="49" charset="0"/>
              </a:rPr>
              <a:t>() {</a:t>
            </a:r>
          </a:p>
          <a:p>
            <a:pPr marL="0" indent="0">
              <a:buNone/>
            </a:pPr>
            <a:r>
              <a:rPr lang="en-GB" sz="1800" dirty="0">
                <a:solidFill>
                  <a:srgbClr val="4EC9B0"/>
                </a:solidFill>
                <a:latin typeface="Consolas" panose="020B0609020204030204" pitchFamily="49" charset="0"/>
              </a:rPr>
              <a:t> </a:t>
            </a:r>
            <a:r>
              <a:rPr lang="en-GB" sz="1800" dirty="0" smtClean="0">
                <a:solidFill>
                  <a:srgbClr val="4EC9B0"/>
                </a:solidFill>
                <a:latin typeface="Consolas" panose="020B0609020204030204" pitchFamily="49" charset="0"/>
              </a:rPr>
              <a:t>   console</a:t>
            </a:r>
            <a:r>
              <a:rPr lang="en-GB" sz="1800" dirty="0" smtClean="0">
                <a:solidFill>
                  <a:srgbClr val="D4D4D4"/>
                </a:solidFill>
                <a:latin typeface="Consolas" panose="020B0609020204030204" pitchFamily="49" charset="0"/>
              </a:rPr>
              <a:t>.</a:t>
            </a:r>
            <a:r>
              <a:rPr lang="en-GB" sz="1800" dirty="0" smtClean="0">
                <a:solidFill>
                  <a:srgbClr val="DCDCAA"/>
                </a:solidFill>
                <a:latin typeface="Consolas" panose="020B0609020204030204" pitchFamily="49" charset="0"/>
              </a:rPr>
              <a:t>log</a:t>
            </a:r>
            <a:r>
              <a:rPr lang="en-GB" sz="1800" dirty="0">
                <a:solidFill>
                  <a:srgbClr val="D4D4D4"/>
                </a:solidFill>
                <a:latin typeface="Consolas" panose="020B0609020204030204" pitchFamily="49" charset="0"/>
              </a:rPr>
              <a:t>(</a:t>
            </a:r>
            <a:r>
              <a:rPr lang="en-GB" sz="1800" dirty="0">
                <a:solidFill>
                  <a:srgbClr val="CE9178"/>
                </a:solidFill>
                <a:latin typeface="Consolas" panose="020B0609020204030204" pitchFamily="49" charset="0"/>
              </a:rPr>
              <a:t>"hi"</a:t>
            </a:r>
            <a:r>
              <a:rPr lang="en-GB" sz="1800" dirty="0">
                <a:solidFill>
                  <a:srgbClr val="D4D4D4"/>
                </a:solidFill>
                <a:latin typeface="Consolas" panose="020B0609020204030204" pitchFamily="49" charset="0"/>
              </a:rPr>
              <a:t>);</a:t>
            </a:r>
          </a:p>
          <a:p>
            <a:pPr marL="0" indent="0">
              <a:buNone/>
            </a:pPr>
            <a:r>
              <a:rPr lang="en-GB" sz="1800" dirty="0">
                <a:solidFill>
                  <a:srgbClr val="D4D4D4"/>
                </a:solidFill>
                <a:latin typeface="Consolas" panose="020B0609020204030204" pitchFamily="49" charset="0"/>
              </a:rPr>
              <a:t>} </a:t>
            </a:r>
          </a:p>
          <a:p>
            <a:pPr marL="0" indent="0">
              <a:buNone/>
            </a:pPr>
            <a:r>
              <a:rPr lang="en-GB" sz="1800" dirty="0">
                <a:solidFill>
                  <a:srgbClr val="D4D4D4"/>
                </a:solidFill>
                <a:latin typeface="Consolas" panose="020B0609020204030204" pitchFamily="49" charset="0"/>
              </a:rPr>
              <a:t/>
            </a:r>
            <a:br>
              <a:rPr lang="en-GB" sz="1800" dirty="0">
                <a:solidFill>
                  <a:srgbClr val="D4D4D4"/>
                </a:solidFill>
                <a:latin typeface="Consolas" panose="020B0609020204030204" pitchFamily="49" charset="0"/>
              </a:rPr>
            </a:br>
            <a:endParaRPr lang="en-GB" sz="18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05326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Whenever you’re creating a function, follow this layout</a:t>
            </a:r>
          </a:p>
          <a:p>
            <a:pPr marL="0" indent="0">
              <a:buNone/>
            </a:pPr>
            <a:endParaRPr lang="en-GB" dirty="0"/>
          </a:p>
          <a:p>
            <a:pPr marL="457200" indent="-457200">
              <a:buFont typeface="+mj-lt"/>
              <a:buAutoNum type="arabicPeriod"/>
            </a:pPr>
            <a:r>
              <a:rPr lang="en-GB" b="1" dirty="0" smtClean="0"/>
              <a:t>Variables go first</a:t>
            </a:r>
          </a:p>
          <a:p>
            <a:pPr marL="400050">
              <a:buFont typeface="+mj-lt"/>
              <a:buAutoNum type="arabicPeriod"/>
            </a:pPr>
            <a:r>
              <a:rPr lang="en-GB" b="1" dirty="0" smtClean="0"/>
              <a:t> Then functions</a:t>
            </a:r>
          </a:p>
          <a:p>
            <a:pPr marL="857250" lvl="1">
              <a:buFont typeface="+mj-lt"/>
              <a:buAutoNum type="arabicPeriod"/>
            </a:pPr>
            <a:r>
              <a:rPr lang="en-GB" b="1" dirty="0" smtClean="0"/>
              <a:t>Then variables</a:t>
            </a:r>
          </a:p>
          <a:p>
            <a:pPr marL="857250" lvl="1">
              <a:buFont typeface="+mj-lt"/>
              <a:buAutoNum type="arabicPeriod"/>
            </a:pPr>
            <a:r>
              <a:rPr lang="en-GB" b="1" dirty="0" smtClean="0"/>
              <a:t>Then functions</a:t>
            </a:r>
          </a:p>
          <a:p>
            <a:pPr marL="457200">
              <a:buFont typeface="+mj-lt"/>
              <a:buAutoNum type="arabicPeriod"/>
            </a:pPr>
            <a:r>
              <a:rPr lang="en-GB" b="1" dirty="0" err="1" smtClean="0"/>
              <a:t>RunCode</a:t>
            </a:r>
            <a:endParaRPr lang="en-GB" b="1" dirty="0"/>
          </a:p>
        </p:txBody>
      </p:sp>
      <p:sp>
        <p:nvSpPr>
          <p:cNvPr id="6" name="Content Placeholder 5"/>
          <p:cNvSpPr>
            <a:spLocks noGrp="1"/>
          </p:cNvSpPr>
          <p:nvPr>
            <p:ph sz="quarter" idx="16"/>
          </p:nvPr>
        </p:nvSpPr>
        <p:spPr/>
        <p:txBody>
          <a:bodyPr/>
          <a:lstStyle/>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x</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10</a:t>
            </a:r>
            <a:r>
              <a:rPr lang="en-GB" dirty="0">
                <a:solidFill>
                  <a:srgbClr val="D4D4D4"/>
                </a:solidFill>
                <a:latin typeface="Consolas" panose="020B0609020204030204" pitchFamily="49" charset="0"/>
              </a:rPr>
              <a:t>;</a:t>
            </a:r>
          </a:p>
          <a:p>
            <a:r>
              <a:rPr lang="en-GB" dirty="0">
                <a:solidFill>
                  <a:srgbClr val="569CD6"/>
                </a:solidFill>
                <a:latin typeface="Consolas" panose="020B0609020204030204" pitchFamily="49" charset="0"/>
              </a:rPr>
              <a:t>function</a:t>
            </a:r>
            <a:r>
              <a:rPr lang="en-GB" dirty="0">
                <a:solidFill>
                  <a:srgbClr val="D4D4D4"/>
                </a:solidFill>
                <a:latin typeface="Consolas" panose="020B0609020204030204" pitchFamily="49" charset="0"/>
              </a:rPr>
              <a:t> </a:t>
            </a:r>
            <a:r>
              <a:rPr lang="en-GB" dirty="0">
                <a:solidFill>
                  <a:srgbClr val="DCDCAA"/>
                </a:solidFill>
                <a:latin typeface="Consolas" panose="020B0609020204030204" pitchFamily="49" charset="0"/>
              </a:rPr>
              <a:t>print</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input</a:t>
            </a:r>
            <a:r>
              <a:rPr lang="en-GB" dirty="0">
                <a:solidFill>
                  <a:srgbClr val="D4D4D4"/>
                </a:solidFill>
                <a:latin typeface="Consolas" panose="020B0609020204030204" pitchFamily="49" charset="0"/>
              </a:rPr>
              <a:t>) {</a:t>
            </a:r>
          </a:p>
          <a:p>
            <a:pPr lvl="1"/>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x</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0</a:t>
            </a:r>
            <a:r>
              <a:rPr lang="en-GB" dirty="0">
                <a:solidFill>
                  <a:srgbClr val="D4D4D4"/>
                </a:solidFill>
                <a:latin typeface="Consolas" panose="020B0609020204030204" pitchFamily="49" charset="0"/>
              </a:rPr>
              <a:t>;</a:t>
            </a:r>
          </a:p>
          <a:p>
            <a:pPr lvl="1"/>
            <a:r>
              <a:rPr lang="en-GB" dirty="0">
                <a:solidFill>
                  <a:srgbClr val="569CD6"/>
                </a:solidFill>
                <a:latin typeface="Consolas" panose="020B0609020204030204" pitchFamily="49" charset="0"/>
              </a:rPr>
              <a:t>function</a:t>
            </a:r>
            <a:r>
              <a:rPr lang="en-GB" dirty="0">
                <a:solidFill>
                  <a:srgbClr val="D4D4D4"/>
                </a:solidFill>
                <a:latin typeface="Consolas" panose="020B0609020204030204" pitchFamily="49" charset="0"/>
              </a:rPr>
              <a:t> </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 {</a:t>
            </a:r>
          </a:p>
          <a:p>
            <a:pPr lvl="1"/>
            <a:r>
              <a:rPr lang="en-GB" dirty="0">
                <a:solidFill>
                  <a:srgbClr val="D4D4D4"/>
                </a:solidFill>
                <a:latin typeface="Consolas" panose="020B0609020204030204" pitchFamily="49" charset="0"/>
              </a:rPr>
              <a:t>} </a:t>
            </a:r>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input</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p>
          <a:p>
            <a:r>
              <a:rPr lang="en-GB" dirty="0">
                <a:solidFill>
                  <a:srgbClr val="DCDCAA"/>
                </a:solidFill>
                <a:latin typeface="Consolas" panose="020B0609020204030204" pitchFamily="49" charset="0"/>
              </a:rPr>
              <a:t>print</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10</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endParaRPr lang="en-GB" dirty="0">
              <a:solidFill>
                <a:srgbClr val="D4D4D4"/>
              </a:solidFill>
              <a:latin typeface="Consolas" panose="020B0609020204030204" pitchFamily="49" charset="0"/>
            </a:endParaRPr>
          </a:p>
        </p:txBody>
      </p:sp>
      <p:sp>
        <p:nvSpPr>
          <p:cNvPr id="3" name="Title 2"/>
          <p:cNvSpPr>
            <a:spLocks noGrp="1"/>
          </p:cNvSpPr>
          <p:nvPr>
            <p:ph type="title"/>
          </p:nvPr>
        </p:nvSpPr>
        <p:spPr/>
        <p:txBody>
          <a:bodyPr>
            <a:normAutofit/>
          </a:bodyPr>
          <a:lstStyle/>
          <a:p>
            <a:r>
              <a:rPr lang="en-GB" dirty="0" smtClean="0"/>
              <a:t>Functions – Best Practice</a:t>
            </a:r>
            <a:endParaRPr lang="en-GB" dirty="0"/>
          </a:p>
        </p:txBody>
      </p:sp>
    </p:spTree>
    <p:extLst>
      <p:ext uri="{BB962C8B-B14F-4D97-AF65-F5344CB8AC3E}">
        <p14:creationId xmlns:p14="http://schemas.microsoft.com/office/powerpoint/2010/main" val="2249453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Every function has a return type, if you don’t declare it, it’ll simply return nothing.</a:t>
            </a:r>
          </a:p>
          <a:p>
            <a:r>
              <a:rPr lang="en-GB" dirty="0" smtClean="0"/>
              <a:t>Stops execution of the function and returns the specified value.</a:t>
            </a:r>
          </a:p>
          <a:p>
            <a:endParaRPr lang="en-GB" dirty="0"/>
          </a:p>
        </p:txBody>
      </p:sp>
      <p:sp>
        <p:nvSpPr>
          <p:cNvPr id="5" name="Content Placeholder 4"/>
          <p:cNvSpPr>
            <a:spLocks noGrp="1"/>
          </p:cNvSpPr>
          <p:nvPr>
            <p:ph sz="quarter" idx="16"/>
          </p:nvPr>
        </p:nvSpPr>
        <p:spPr>
          <a:xfrm>
            <a:off x="6206400" y="1557588"/>
            <a:ext cx="5580000" cy="3619719"/>
          </a:xfrm>
        </p:spPr>
        <p:txBody>
          <a:bodyPr/>
          <a:lstStyle/>
          <a:p>
            <a:r>
              <a:rPr lang="en-GB" dirty="0">
                <a:solidFill>
                  <a:srgbClr val="569CD6"/>
                </a:solidFill>
                <a:latin typeface="Consolas" panose="020B0609020204030204" pitchFamily="49" charset="0"/>
              </a:rPr>
              <a:t>function</a:t>
            </a:r>
            <a:r>
              <a:rPr lang="en-GB" dirty="0">
                <a:solidFill>
                  <a:srgbClr val="D4D4D4"/>
                </a:solidFill>
                <a:latin typeface="Consolas" panose="020B0609020204030204" pitchFamily="49" charset="0"/>
              </a:rPr>
              <a:t>  </a:t>
            </a:r>
            <a:r>
              <a:rPr lang="en-GB" dirty="0" err="1">
                <a:solidFill>
                  <a:srgbClr val="DCDCAA"/>
                </a:solidFill>
                <a:latin typeface="Consolas" panose="020B0609020204030204" pitchFamily="49" charset="0"/>
              </a:rPr>
              <a:t>myFunction</a:t>
            </a:r>
            <a:r>
              <a:rPr lang="en-GB" dirty="0">
                <a:solidFill>
                  <a:srgbClr val="D4D4D4"/>
                </a:solidFill>
                <a:latin typeface="Consolas" panose="020B0609020204030204" pitchFamily="49" charset="0"/>
              </a:rPr>
              <a:t>() {</a:t>
            </a:r>
          </a:p>
          <a:p>
            <a:r>
              <a:rPr lang="en-GB" dirty="0" smtClean="0">
                <a:solidFill>
                  <a:srgbClr val="C586C0"/>
                </a:solidFill>
                <a:latin typeface="Consolas" panose="020B0609020204030204" pitchFamily="49" charset="0"/>
              </a:rPr>
              <a:t>	return</a:t>
            </a:r>
            <a:r>
              <a:rPr lang="en-GB" dirty="0" smtClean="0">
                <a:solidFill>
                  <a:srgbClr val="D4D4D4"/>
                </a:solidFill>
                <a:latin typeface="Consolas" panose="020B0609020204030204" pitchFamily="49" charset="0"/>
              </a:rPr>
              <a:t> </a:t>
            </a:r>
            <a:r>
              <a:rPr lang="en-GB" dirty="0">
                <a:solidFill>
                  <a:srgbClr val="D4D4D4"/>
                </a:solidFill>
                <a:latin typeface="Consolas" panose="020B0609020204030204" pitchFamily="49" charset="0"/>
              </a:rPr>
              <a:t> </a:t>
            </a:r>
            <a:r>
              <a:rPr lang="en-GB" dirty="0" err="1">
                <a:solidFill>
                  <a:srgbClr val="4EC9B0"/>
                </a:solidFill>
                <a:latin typeface="Consolas" panose="020B0609020204030204" pitchFamily="49" charset="0"/>
              </a:rPr>
              <a:t>Math</a:t>
            </a:r>
            <a:r>
              <a:rPr lang="en-GB" dirty="0" err="1">
                <a:solidFill>
                  <a:srgbClr val="D4D4D4"/>
                </a:solidFill>
                <a:latin typeface="Consolas" panose="020B0609020204030204" pitchFamily="49" charset="0"/>
              </a:rPr>
              <a:t>.PI</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p>
          <a:p>
            <a:r>
              <a:rPr lang="en-GB" dirty="0">
                <a:solidFill>
                  <a:srgbClr val="569CD6"/>
                </a:solidFill>
                <a:latin typeface="Consolas" panose="020B0609020204030204" pitchFamily="49" charset="0"/>
              </a:rPr>
              <a:t>function</a:t>
            </a:r>
            <a:r>
              <a:rPr lang="en-GB" dirty="0">
                <a:solidFill>
                  <a:srgbClr val="D4D4D4"/>
                </a:solidFill>
                <a:latin typeface="Consolas" panose="020B0609020204030204" pitchFamily="49" charset="0"/>
              </a:rPr>
              <a:t>  </a:t>
            </a:r>
            <a:r>
              <a:rPr lang="en-GB" dirty="0" err="1">
                <a:solidFill>
                  <a:srgbClr val="DCDCAA"/>
                </a:solidFill>
                <a:latin typeface="Consolas" panose="020B0609020204030204" pitchFamily="49" charset="0"/>
              </a:rPr>
              <a:t>myFunction</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name</a:t>
            </a:r>
            <a:r>
              <a:rPr lang="en-GB" dirty="0">
                <a:solidFill>
                  <a:srgbClr val="D4D4D4"/>
                </a:solidFill>
                <a:latin typeface="Consolas" panose="020B0609020204030204" pitchFamily="49" charset="0"/>
              </a:rPr>
              <a:t>) {</a:t>
            </a:r>
          </a:p>
          <a:p>
            <a:r>
              <a:rPr lang="en-GB" dirty="0" smtClean="0">
                <a:solidFill>
                  <a:srgbClr val="C586C0"/>
                </a:solidFill>
                <a:latin typeface="Consolas" panose="020B0609020204030204" pitchFamily="49" charset="0"/>
              </a:rPr>
              <a:t>	return</a:t>
            </a:r>
            <a:r>
              <a:rPr lang="en-GB" dirty="0" smtClean="0">
                <a:solidFill>
                  <a:srgbClr val="D4D4D4"/>
                </a:solidFill>
                <a:latin typeface="Consolas" panose="020B0609020204030204" pitchFamily="49" charset="0"/>
              </a:rPr>
              <a:t> </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"Hello"</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name</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endParaRPr lang="en-GB" dirty="0">
              <a:solidFill>
                <a:srgbClr val="D4D4D4"/>
              </a:solidFill>
              <a:latin typeface="Consolas" panose="020B0609020204030204" pitchFamily="49" charset="0"/>
            </a:endParaRPr>
          </a:p>
        </p:txBody>
      </p:sp>
      <p:sp>
        <p:nvSpPr>
          <p:cNvPr id="3" name="Title 2"/>
          <p:cNvSpPr>
            <a:spLocks noGrp="1"/>
          </p:cNvSpPr>
          <p:nvPr>
            <p:ph type="title"/>
          </p:nvPr>
        </p:nvSpPr>
        <p:spPr/>
        <p:txBody>
          <a:bodyPr>
            <a:normAutofit/>
          </a:bodyPr>
          <a:lstStyle/>
          <a:p>
            <a:r>
              <a:rPr lang="en-GB" dirty="0" smtClean="0"/>
              <a:t>Return</a:t>
            </a:r>
            <a:endParaRPr lang="en-GB" dirty="0"/>
          </a:p>
        </p:txBody>
      </p:sp>
    </p:spTree>
    <p:extLst>
      <p:ext uri="{BB962C8B-B14F-4D97-AF65-F5344CB8AC3E}">
        <p14:creationId xmlns:p14="http://schemas.microsoft.com/office/powerpoint/2010/main" val="77044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Collections of unordered name/value pairs</a:t>
            </a:r>
          </a:p>
          <a:p>
            <a:r>
              <a:rPr lang="en-GB" dirty="0" smtClean="0"/>
              <a:t>Names are strings</a:t>
            </a:r>
          </a:p>
          <a:p>
            <a:r>
              <a:rPr lang="en-GB" dirty="0" smtClean="0"/>
              <a:t>Values can be any type, including other objects.</a:t>
            </a:r>
          </a:p>
          <a:p>
            <a:r>
              <a:rPr lang="en-GB" dirty="0" smtClean="0"/>
              <a:t>Think of every object like a little database.</a:t>
            </a:r>
          </a:p>
          <a:p>
            <a:r>
              <a:rPr lang="en-GB" dirty="0" smtClean="0"/>
              <a:t>Values can also be expressions</a:t>
            </a:r>
          </a:p>
          <a:p>
            <a:r>
              <a:rPr lang="en-GB" sz="2400" b="1" dirty="0" smtClean="0"/>
              <a:t>:</a:t>
            </a:r>
            <a:r>
              <a:rPr lang="en-GB" sz="2400" dirty="0" smtClean="0"/>
              <a:t> </a:t>
            </a:r>
            <a:r>
              <a:rPr lang="en-GB" sz="1800" dirty="0" err="1" smtClean="0"/>
              <a:t>seperates</a:t>
            </a:r>
            <a:r>
              <a:rPr lang="en-GB" sz="1800" dirty="0" smtClean="0"/>
              <a:t> names and values</a:t>
            </a:r>
          </a:p>
          <a:p>
            <a:r>
              <a:rPr lang="en-GB" sz="1800" b="1" dirty="0" smtClean="0"/>
              <a:t>,</a:t>
            </a:r>
            <a:r>
              <a:rPr lang="en-GB" sz="2400" b="1" dirty="0" smtClean="0"/>
              <a:t> </a:t>
            </a:r>
            <a:r>
              <a:rPr lang="en-GB" sz="1800" dirty="0" err="1" smtClean="0"/>
              <a:t>seperates</a:t>
            </a:r>
            <a:r>
              <a:rPr lang="en-GB" sz="1800" dirty="0" smtClean="0"/>
              <a:t> pairs</a:t>
            </a:r>
          </a:p>
          <a:p>
            <a:r>
              <a:rPr lang="en-GB" sz="1800" dirty="0" smtClean="0"/>
              <a:t>Object literals can be used anywhere a value can appear.</a:t>
            </a:r>
          </a:p>
        </p:txBody>
      </p:sp>
      <p:sp>
        <p:nvSpPr>
          <p:cNvPr id="4" name="Content Placeholder 3"/>
          <p:cNvSpPr>
            <a:spLocks noGrp="1"/>
          </p:cNvSpPr>
          <p:nvPr>
            <p:ph sz="quarter" idx="16"/>
          </p:nvPr>
        </p:nvSpPr>
        <p:spPr>
          <a:xfrm>
            <a:off x="6206400" y="431321"/>
            <a:ext cx="5580000" cy="3730505"/>
          </a:xfrm>
        </p:spPr>
        <p:txBody>
          <a:bodyPr/>
          <a:lstStyle/>
          <a:p>
            <a:r>
              <a:rPr lang="en-GB" sz="1600" dirty="0">
                <a:solidFill>
                  <a:srgbClr val="608B4E"/>
                </a:solidFill>
                <a:latin typeface="Consolas" panose="020B0609020204030204" pitchFamily="49" charset="0"/>
              </a:rPr>
              <a:t>//object literal </a:t>
            </a:r>
            <a:endParaRPr lang="en-GB" sz="1600" dirty="0">
              <a:solidFill>
                <a:srgbClr val="D4D4D4"/>
              </a:solidFill>
              <a:latin typeface="Consolas" panose="020B0609020204030204" pitchFamily="49" charset="0"/>
            </a:endParaRPr>
          </a:p>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myObject</a:t>
            </a:r>
            <a:r>
              <a:rPr lang="en-GB" sz="1600" dirty="0">
                <a:solidFill>
                  <a:srgbClr val="D4D4D4"/>
                </a:solidFill>
                <a:latin typeface="Consolas" panose="020B0609020204030204" pitchFamily="49" charset="0"/>
              </a:rPr>
              <a:t> = {</a:t>
            </a:r>
          </a:p>
          <a:p>
            <a:r>
              <a:rPr lang="en-GB" sz="1600" dirty="0">
                <a:solidFill>
                  <a:srgbClr val="9CDCFE"/>
                </a:solidFill>
                <a:latin typeface="Consolas" panose="020B0609020204030204" pitchFamily="49" charset="0"/>
              </a:rPr>
              <a:t>name:</a:t>
            </a:r>
            <a:r>
              <a:rPr lang="en-GB" sz="1600" dirty="0">
                <a:solidFill>
                  <a:srgbClr val="D4D4D4"/>
                </a:solidFill>
                <a:latin typeface="Consolas" panose="020B0609020204030204" pitchFamily="49" charset="0"/>
              </a:rPr>
              <a:t> </a:t>
            </a:r>
            <a:r>
              <a:rPr lang="en-GB" sz="1600" dirty="0">
                <a:solidFill>
                  <a:srgbClr val="CE9178"/>
                </a:solidFill>
                <a:latin typeface="Consolas" panose="020B0609020204030204" pitchFamily="49" charset="0"/>
              </a:rPr>
              <a:t>"Jack"</a:t>
            </a:r>
            <a:r>
              <a:rPr lang="en-GB" sz="1600" dirty="0">
                <a:solidFill>
                  <a:srgbClr val="D4D4D4"/>
                </a:solidFill>
                <a:latin typeface="Consolas" panose="020B0609020204030204" pitchFamily="49" charset="0"/>
              </a:rPr>
              <a:t>,</a:t>
            </a:r>
          </a:p>
          <a:p>
            <a:r>
              <a:rPr lang="en-GB" sz="1600" dirty="0">
                <a:solidFill>
                  <a:srgbClr val="9CDCFE"/>
                </a:solidFill>
                <a:latin typeface="Consolas" panose="020B0609020204030204" pitchFamily="49" charset="0"/>
              </a:rPr>
              <a:t>grade:</a:t>
            </a:r>
            <a:r>
              <a:rPr lang="en-GB" sz="1600" dirty="0">
                <a:solidFill>
                  <a:srgbClr val="D4D4D4"/>
                </a:solidFill>
                <a:latin typeface="Consolas" panose="020B0609020204030204" pitchFamily="49" charset="0"/>
              </a:rPr>
              <a:t> </a:t>
            </a:r>
            <a:r>
              <a:rPr lang="en-GB" sz="1600" dirty="0">
                <a:solidFill>
                  <a:srgbClr val="CE9178"/>
                </a:solidFill>
                <a:latin typeface="Consolas" panose="020B0609020204030204" pitchFamily="49" charset="0"/>
              </a:rPr>
              <a:t>"A"</a:t>
            </a:r>
            <a:r>
              <a:rPr lang="en-GB" sz="1600" dirty="0">
                <a:solidFill>
                  <a:srgbClr val="D4D4D4"/>
                </a:solidFill>
                <a:latin typeface="Consolas" panose="020B0609020204030204" pitchFamily="49" charset="0"/>
              </a:rPr>
              <a:t>,</a:t>
            </a:r>
          </a:p>
          <a:p>
            <a:r>
              <a:rPr lang="en-GB" sz="1600" dirty="0">
                <a:solidFill>
                  <a:srgbClr val="9CDCFE"/>
                </a:solidFill>
                <a:latin typeface="Consolas" panose="020B0609020204030204" pitchFamily="49" charset="0"/>
              </a:rPr>
              <a:t>level:</a:t>
            </a:r>
            <a:r>
              <a:rPr lang="en-GB" sz="1600" dirty="0">
                <a:solidFill>
                  <a:srgbClr val="D4D4D4"/>
                </a:solidFill>
                <a:latin typeface="Consolas" panose="020B0609020204030204" pitchFamily="49" charset="0"/>
              </a:rPr>
              <a:t> </a:t>
            </a:r>
            <a:r>
              <a:rPr lang="en-GB" sz="1600" dirty="0">
                <a:solidFill>
                  <a:srgbClr val="B5CEA8"/>
                </a:solidFill>
                <a:latin typeface="Consolas" panose="020B0609020204030204" pitchFamily="49" charset="0"/>
              </a:rPr>
              <a:t>3</a:t>
            </a:r>
            <a:endParaRPr lang="en-GB" sz="1600" dirty="0">
              <a:solidFill>
                <a:srgbClr val="D4D4D4"/>
              </a:solidFill>
              <a:latin typeface="Consolas" panose="020B0609020204030204" pitchFamily="49" charset="0"/>
            </a:endParaRPr>
          </a:p>
          <a:p>
            <a:r>
              <a:rPr lang="en-GB" sz="1600" dirty="0">
                <a:solidFill>
                  <a:srgbClr val="D4D4D4"/>
                </a:solidFill>
                <a:latin typeface="Consolas" panose="020B0609020204030204" pitchFamily="49" charset="0"/>
              </a:rPr>
              <a:t>};</a:t>
            </a:r>
          </a:p>
          <a:p>
            <a:r>
              <a:rPr lang="en-GB" sz="1600" dirty="0">
                <a:solidFill>
                  <a:srgbClr val="9CDCFE"/>
                </a:solidFill>
                <a:latin typeface="Consolas" panose="020B0609020204030204" pitchFamily="49" charset="0"/>
              </a:rPr>
              <a:t>myObject</a:t>
            </a:r>
            <a:r>
              <a:rPr lang="en-GB" sz="1600" dirty="0">
                <a:solidFill>
                  <a:srgbClr val="D4D4D4"/>
                </a:solidFill>
                <a:latin typeface="Consolas" panose="020B0609020204030204" pitchFamily="49" charset="0"/>
              </a:rPr>
              <a:t>.</a:t>
            </a:r>
            <a:r>
              <a:rPr lang="en-GB" sz="1600" dirty="0">
                <a:solidFill>
                  <a:srgbClr val="9CDCFE"/>
                </a:solidFill>
                <a:latin typeface="Consolas" panose="020B0609020204030204" pitchFamily="49" charset="0"/>
              </a:rPr>
              <a:t>name</a:t>
            </a:r>
            <a:r>
              <a:rPr lang="en-GB" sz="1600" dirty="0">
                <a:solidFill>
                  <a:srgbClr val="D4D4D4"/>
                </a:solidFill>
                <a:latin typeface="Consolas" panose="020B0609020204030204" pitchFamily="49" charset="0"/>
              </a:rPr>
              <a:t> = </a:t>
            </a:r>
            <a:r>
              <a:rPr lang="en-GB" sz="1600" dirty="0">
                <a:solidFill>
                  <a:srgbClr val="CE9178"/>
                </a:solidFill>
                <a:latin typeface="Consolas" panose="020B0609020204030204" pitchFamily="49" charset="0"/>
              </a:rPr>
              <a:t>"Jeff"</a:t>
            </a:r>
            <a:r>
              <a:rPr lang="en-GB" sz="1600" dirty="0">
                <a:solidFill>
                  <a:srgbClr val="D4D4D4"/>
                </a:solidFill>
                <a:latin typeface="Consolas" panose="020B0609020204030204" pitchFamily="49" charset="0"/>
              </a:rPr>
              <a:t>;</a:t>
            </a:r>
          </a:p>
          <a:p>
            <a:r>
              <a:rPr lang="en-GB" sz="1600" dirty="0" err="1">
                <a:solidFill>
                  <a:srgbClr val="9CDCFE"/>
                </a:solidFill>
                <a:latin typeface="Consolas" panose="020B0609020204030204" pitchFamily="49" charset="0"/>
              </a:rPr>
              <a:t>window</a:t>
            </a:r>
            <a:r>
              <a:rPr lang="en-GB" sz="1600" dirty="0" err="1">
                <a:solidFill>
                  <a:srgbClr val="D4D4D4"/>
                </a:solidFill>
                <a:latin typeface="Consolas" panose="020B0609020204030204" pitchFamily="49" charset="0"/>
              </a:rPr>
              <a:t>.</a:t>
            </a:r>
            <a:r>
              <a:rPr lang="en-GB" sz="1600" dirty="0" err="1">
                <a:solidFill>
                  <a:srgbClr val="DCDCAA"/>
                </a:solidFill>
                <a:latin typeface="Consolas" panose="020B0609020204030204" pitchFamily="49" charset="0"/>
              </a:rPr>
              <a:t>alert</a:t>
            </a:r>
            <a:r>
              <a:rPr lang="en-GB" sz="1600" dirty="0">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myObject</a:t>
            </a:r>
            <a:r>
              <a:rPr lang="en-GB" sz="1600" dirty="0" err="1">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level</a:t>
            </a:r>
            <a:r>
              <a:rPr lang="en-GB" sz="1600" dirty="0">
                <a:solidFill>
                  <a:srgbClr val="D4D4D4"/>
                </a:solidFill>
                <a:latin typeface="Consolas" panose="020B0609020204030204" pitchFamily="49" charset="0"/>
              </a:rPr>
              <a:t>); </a:t>
            </a:r>
            <a:r>
              <a:rPr lang="en-GB" sz="1600" dirty="0">
                <a:solidFill>
                  <a:srgbClr val="608B4E"/>
                </a:solidFill>
                <a:latin typeface="Consolas" panose="020B0609020204030204" pitchFamily="49" charset="0"/>
              </a:rPr>
              <a:t>//outputs 3 </a:t>
            </a:r>
            <a:endParaRPr lang="en-GB" sz="1600" dirty="0">
              <a:solidFill>
                <a:srgbClr val="D4D4D4"/>
              </a:solidFill>
              <a:latin typeface="Consolas" panose="020B0609020204030204" pitchFamily="49" charset="0"/>
            </a:endParaRPr>
          </a:p>
          <a:p>
            <a:r>
              <a:rPr lang="en-GB" sz="1600" dirty="0">
                <a:solidFill>
                  <a:srgbClr val="D4D4D4"/>
                </a:solidFill>
                <a:latin typeface="Consolas" panose="020B0609020204030204" pitchFamily="49" charset="0"/>
              </a:rPr>
              <a:t/>
            </a:r>
            <a:br>
              <a:rPr lang="en-GB" sz="1600" dirty="0">
                <a:solidFill>
                  <a:srgbClr val="D4D4D4"/>
                </a:solidFill>
                <a:latin typeface="Consolas" panose="020B0609020204030204" pitchFamily="49" charset="0"/>
              </a:rPr>
            </a:br>
            <a:r>
              <a:rPr lang="en-GB" sz="1600" dirty="0">
                <a:solidFill>
                  <a:srgbClr val="D4D4D4"/>
                </a:solidFill>
                <a:latin typeface="Consolas" panose="020B0609020204030204" pitchFamily="49" charset="0"/>
              </a:rPr>
              <a:t/>
            </a:r>
            <a:br>
              <a:rPr lang="en-GB" sz="1600" dirty="0">
                <a:solidFill>
                  <a:srgbClr val="D4D4D4"/>
                </a:solidFill>
                <a:latin typeface="Consolas" panose="020B0609020204030204" pitchFamily="49" charset="0"/>
              </a:rPr>
            </a:br>
            <a:endParaRPr lang="en-GB" sz="1600" dirty="0">
              <a:solidFill>
                <a:srgbClr val="D4D4D4"/>
              </a:solidFill>
              <a:latin typeface="Consolas" panose="020B0609020204030204" pitchFamily="49" charset="0"/>
            </a:endParaRPr>
          </a:p>
        </p:txBody>
      </p:sp>
      <p:sp>
        <p:nvSpPr>
          <p:cNvPr id="3" name="Title 2"/>
          <p:cNvSpPr>
            <a:spLocks noGrp="1"/>
          </p:cNvSpPr>
          <p:nvPr>
            <p:ph type="title"/>
          </p:nvPr>
        </p:nvSpPr>
        <p:spPr/>
        <p:txBody>
          <a:bodyPr>
            <a:normAutofit/>
          </a:bodyPr>
          <a:lstStyle/>
          <a:p>
            <a:r>
              <a:rPr lang="en-GB" dirty="0" smtClean="0"/>
              <a:t>Objects</a:t>
            </a:r>
            <a:endParaRPr lang="en-GB" dirty="0"/>
          </a:p>
        </p:txBody>
      </p:sp>
      <p:sp>
        <p:nvSpPr>
          <p:cNvPr id="8" name="Content Placeholder 3"/>
          <p:cNvSpPr txBox="1">
            <a:spLocks/>
          </p:cNvSpPr>
          <p:nvPr/>
        </p:nvSpPr>
        <p:spPr>
          <a:xfrm>
            <a:off x="6206400" y="4395537"/>
            <a:ext cx="5580000" cy="1884493"/>
          </a:xfrm>
          <a:prstGeom prst="rect">
            <a:avLst/>
          </a:prstGeom>
          <a:solidFill>
            <a:schemeClr val="bg2">
              <a:lumMod val="10000"/>
            </a:schemeClr>
          </a:solidFill>
        </p:spPr>
        <p:txBody>
          <a:bodyPr vert="horz" lIns="91440" tIns="45720" rIns="91440" bIns="45720" rtlCol="0">
            <a:noAutofit/>
          </a:bodyPr>
          <a:lstStyle>
            <a:lvl1pPr marL="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600" dirty="0">
                <a:solidFill>
                  <a:srgbClr val="608B4E"/>
                </a:solidFill>
                <a:latin typeface="Consolas" panose="020B0609020204030204" pitchFamily="49" charset="0"/>
              </a:rPr>
              <a:t>//dynamic object </a:t>
            </a:r>
            <a:endParaRPr lang="en-GB" sz="1600" dirty="0">
              <a:solidFill>
                <a:srgbClr val="D4D4D4"/>
              </a:solidFill>
              <a:latin typeface="Consolas" panose="020B0609020204030204" pitchFamily="49" charset="0"/>
            </a:endParaRPr>
          </a:p>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exampleObject</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a:solidFill>
                  <a:srgbClr val="4EC9B0"/>
                </a:solidFill>
                <a:latin typeface="Consolas" panose="020B0609020204030204" pitchFamily="49" charset="0"/>
              </a:rPr>
              <a:t>Object</a:t>
            </a:r>
            <a:r>
              <a:rPr lang="en-GB" sz="1600" dirty="0">
                <a:solidFill>
                  <a:srgbClr val="D4D4D4"/>
                </a:solidFill>
                <a:latin typeface="Consolas" panose="020B0609020204030204" pitchFamily="49" charset="0"/>
              </a:rPr>
              <a:t>(); </a:t>
            </a:r>
          </a:p>
          <a:p>
            <a:r>
              <a:rPr lang="en-GB" sz="1600" dirty="0">
                <a:solidFill>
                  <a:srgbClr val="9CDCFE"/>
                </a:solidFill>
                <a:latin typeface="Consolas" panose="020B0609020204030204" pitchFamily="49" charset="0"/>
              </a:rPr>
              <a:t>exampleObject</a:t>
            </a:r>
            <a:r>
              <a:rPr lang="en-GB" sz="1600" dirty="0">
                <a:solidFill>
                  <a:srgbClr val="D4D4D4"/>
                </a:solidFill>
                <a:latin typeface="Consolas" panose="020B0609020204030204" pitchFamily="49" charset="0"/>
              </a:rPr>
              <a:t>.</a:t>
            </a:r>
            <a:r>
              <a:rPr lang="en-GB" sz="1600" dirty="0">
                <a:solidFill>
                  <a:srgbClr val="9CDCFE"/>
                </a:solidFill>
                <a:latin typeface="Consolas" panose="020B0609020204030204" pitchFamily="49" charset="0"/>
              </a:rPr>
              <a:t>name</a:t>
            </a:r>
            <a:r>
              <a:rPr lang="en-GB" sz="1600" dirty="0">
                <a:solidFill>
                  <a:srgbClr val="D4D4D4"/>
                </a:solidFill>
                <a:latin typeface="Consolas" panose="020B0609020204030204" pitchFamily="49" charset="0"/>
              </a:rPr>
              <a:t> = </a:t>
            </a:r>
            <a:r>
              <a:rPr lang="en-GB" sz="1600" dirty="0">
                <a:solidFill>
                  <a:srgbClr val="CE9178"/>
                </a:solidFill>
                <a:latin typeface="Consolas" panose="020B0609020204030204" pitchFamily="49" charset="0"/>
              </a:rPr>
              <a:t>"Jeff"</a:t>
            </a:r>
            <a:r>
              <a:rPr lang="en-GB" sz="1600" dirty="0">
                <a:solidFill>
                  <a:srgbClr val="D4D4D4"/>
                </a:solidFill>
                <a:latin typeface="Consolas" panose="020B0609020204030204" pitchFamily="49" charset="0"/>
              </a:rPr>
              <a:t>;</a:t>
            </a:r>
          </a:p>
          <a:p>
            <a:r>
              <a:rPr lang="en-GB" sz="1600" dirty="0" err="1">
                <a:solidFill>
                  <a:srgbClr val="9CDCFE"/>
                </a:solidFill>
                <a:latin typeface="Consolas" panose="020B0609020204030204" pitchFamily="49" charset="0"/>
              </a:rPr>
              <a:t>exampleObject</a:t>
            </a:r>
            <a:r>
              <a:rPr lang="en-GB" sz="1600" dirty="0" err="1">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output</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a:solidFill>
                  <a:srgbClr val="569CD6"/>
                </a:solidFill>
                <a:latin typeface="Consolas" panose="020B0609020204030204" pitchFamily="49" charset="0"/>
              </a:rPr>
              <a:t>function</a:t>
            </a:r>
            <a:r>
              <a:rPr lang="en-GB" sz="1600" dirty="0">
                <a:solidFill>
                  <a:srgbClr val="D4D4D4"/>
                </a:solidFill>
                <a:latin typeface="Consolas" panose="020B0609020204030204" pitchFamily="49" charset="0"/>
              </a:rPr>
              <a:t> () { }</a:t>
            </a:r>
          </a:p>
          <a:p>
            <a:r>
              <a:rPr lang="en-GB" sz="1600" dirty="0">
                <a:solidFill>
                  <a:srgbClr val="D4D4D4"/>
                </a:solidFill>
                <a:latin typeface="Consolas" panose="020B0609020204030204" pitchFamily="49" charset="0"/>
              </a:rPr>
              <a:t/>
            </a:r>
            <a:br>
              <a:rPr lang="en-GB" sz="1600" dirty="0">
                <a:solidFill>
                  <a:srgbClr val="D4D4D4"/>
                </a:solidFill>
                <a:latin typeface="Consolas" panose="020B0609020204030204" pitchFamily="49" charset="0"/>
              </a:rPr>
            </a:br>
            <a:r>
              <a:rPr lang="en-GB" sz="1600" dirty="0">
                <a:solidFill>
                  <a:srgbClr val="D4D4D4"/>
                </a:solidFill>
                <a:latin typeface="Consolas" panose="020B0609020204030204" pitchFamily="49" charset="0"/>
              </a:rPr>
              <a:t/>
            </a:r>
            <a:br>
              <a:rPr lang="en-GB" sz="1600" dirty="0">
                <a:solidFill>
                  <a:srgbClr val="D4D4D4"/>
                </a:solidFill>
                <a:latin typeface="Consolas" panose="020B0609020204030204" pitchFamily="49" charset="0"/>
              </a:rPr>
            </a:br>
            <a:endParaRPr lang="en-GB" sz="16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6143294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Another way to make objects, similar to constructors!</a:t>
            </a:r>
          </a:p>
          <a:p>
            <a:endParaRPr lang="en-GB" dirty="0"/>
          </a:p>
        </p:txBody>
      </p:sp>
      <p:sp>
        <p:nvSpPr>
          <p:cNvPr id="5" name="Content Placeholder 4"/>
          <p:cNvSpPr>
            <a:spLocks noGrp="1"/>
          </p:cNvSpPr>
          <p:nvPr>
            <p:ph sz="quarter" idx="16"/>
          </p:nvPr>
        </p:nvSpPr>
        <p:spPr/>
        <p:txBody>
          <a:bodyPr/>
          <a:lstStyle/>
          <a:p>
            <a:r>
              <a:rPr lang="en-GB" dirty="0">
                <a:solidFill>
                  <a:srgbClr val="569CD6"/>
                </a:solidFill>
                <a:latin typeface="Consolas" panose="020B0609020204030204" pitchFamily="49" charset="0"/>
              </a:rPr>
              <a:t>function</a:t>
            </a:r>
            <a:r>
              <a:rPr lang="en-GB" dirty="0">
                <a:solidFill>
                  <a:srgbClr val="D4D4D4"/>
                </a:solidFill>
                <a:latin typeface="Consolas" panose="020B0609020204030204" pitchFamily="49" charset="0"/>
              </a:rPr>
              <a:t> </a:t>
            </a:r>
            <a:r>
              <a:rPr lang="en-GB" dirty="0">
                <a:solidFill>
                  <a:srgbClr val="DCDCAA"/>
                </a:solidFill>
                <a:latin typeface="Consolas" panose="020B0609020204030204" pitchFamily="49" charset="0"/>
              </a:rPr>
              <a:t>maker</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name</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grade</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level</a:t>
            </a:r>
            <a:r>
              <a:rPr lang="en-GB" dirty="0">
                <a:solidFill>
                  <a:srgbClr val="D4D4D4"/>
                </a:solidFill>
                <a:latin typeface="Consolas" panose="020B0609020204030204" pitchFamily="49" charset="0"/>
              </a:rPr>
              <a:t>) {</a:t>
            </a:r>
          </a:p>
          <a:p>
            <a:pPr lvl="1"/>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it</a:t>
            </a:r>
            <a:r>
              <a:rPr lang="en-GB" dirty="0">
                <a:solidFill>
                  <a:srgbClr val="D4D4D4"/>
                </a:solidFill>
                <a:latin typeface="Consolas" panose="020B0609020204030204" pitchFamily="49" charset="0"/>
              </a:rPr>
              <a:t> = {};</a:t>
            </a:r>
          </a:p>
          <a:p>
            <a:pPr lvl="1"/>
            <a:r>
              <a:rPr lang="en-GB" dirty="0">
                <a:solidFill>
                  <a:srgbClr val="9CDCFE"/>
                </a:solidFill>
                <a:latin typeface="Consolas" panose="020B0609020204030204" pitchFamily="49" charset="0"/>
              </a:rPr>
              <a:t>it</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name</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name</a:t>
            </a:r>
            <a:r>
              <a:rPr lang="en-GB" dirty="0">
                <a:solidFill>
                  <a:srgbClr val="D4D4D4"/>
                </a:solidFill>
                <a:latin typeface="Consolas" panose="020B0609020204030204" pitchFamily="49" charset="0"/>
              </a:rPr>
              <a:t>;</a:t>
            </a:r>
          </a:p>
          <a:p>
            <a:pPr lvl="1"/>
            <a:r>
              <a:rPr lang="en-GB" dirty="0" err="1">
                <a:solidFill>
                  <a:srgbClr val="9CDCFE"/>
                </a:solidFill>
                <a:latin typeface="Consolas" panose="020B0609020204030204" pitchFamily="49" charset="0"/>
              </a:rPr>
              <a:t>it</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grade</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grade</a:t>
            </a:r>
            <a:r>
              <a:rPr lang="en-GB" dirty="0">
                <a:solidFill>
                  <a:srgbClr val="D4D4D4"/>
                </a:solidFill>
                <a:latin typeface="Consolas" panose="020B0609020204030204" pitchFamily="49" charset="0"/>
              </a:rPr>
              <a:t>;</a:t>
            </a:r>
          </a:p>
          <a:p>
            <a:pPr lvl="1"/>
            <a:r>
              <a:rPr lang="en-GB" dirty="0" err="1">
                <a:solidFill>
                  <a:srgbClr val="9CDCFE"/>
                </a:solidFill>
                <a:latin typeface="Consolas" panose="020B0609020204030204" pitchFamily="49" charset="0"/>
              </a:rPr>
              <a:t>it</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level</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level</a:t>
            </a:r>
            <a:r>
              <a:rPr lang="en-GB" dirty="0">
                <a:solidFill>
                  <a:srgbClr val="D4D4D4"/>
                </a:solidFill>
                <a:latin typeface="Consolas" panose="020B0609020204030204" pitchFamily="49" charset="0"/>
              </a:rPr>
              <a:t>;</a:t>
            </a:r>
          </a:p>
          <a:p>
            <a:pPr lvl="1"/>
            <a:r>
              <a:rPr lang="en-GB" dirty="0">
                <a:solidFill>
                  <a:srgbClr val="C586C0"/>
                </a:solidFill>
                <a:latin typeface="Consolas" panose="020B0609020204030204" pitchFamily="49" charset="0"/>
              </a:rPr>
              <a:t>return</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it</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p>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myObject</a:t>
            </a:r>
            <a:r>
              <a:rPr lang="en-GB" dirty="0">
                <a:solidFill>
                  <a:srgbClr val="D4D4D4"/>
                </a:solidFill>
                <a:latin typeface="Consolas" panose="020B0609020204030204" pitchFamily="49" charset="0"/>
              </a:rPr>
              <a:t> = </a:t>
            </a:r>
            <a:r>
              <a:rPr lang="en-GB" dirty="0" smtClean="0">
                <a:solidFill>
                  <a:srgbClr val="DCDCAA"/>
                </a:solidFill>
                <a:latin typeface="Consolas" panose="020B0609020204030204" pitchFamily="49" charset="0"/>
              </a:rPr>
              <a:t>maker</a:t>
            </a:r>
            <a:r>
              <a:rPr lang="en-GB" dirty="0" smtClean="0">
                <a:solidFill>
                  <a:srgbClr val="D4D4D4"/>
                </a:solidFill>
                <a:latin typeface="Consolas" panose="020B0609020204030204" pitchFamily="49" charset="0"/>
              </a:rPr>
              <a:t>(</a:t>
            </a:r>
            <a:r>
              <a:rPr lang="en-GB" dirty="0" smtClean="0">
                <a:solidFill>
                  <a:srgbClr val="CE9178"/>
                </a:solidFill>
                <a:latin typeface="Consolas" panose="020B0609020204030204" pitchFamily="49" charset="0"/>
              </a:rPr>
              <a:t>"</a:t>
            </a:r>
            <a:r>
              <a:rPr lang="en-GB" dirty="0">
                <a:solidFill>
                  <a:srgbClr val="CE9178"/>
                </a:solidFill>
                <a:latin typeface="Consolas" panose="020B0609020204030204" pitchFamily="49" charset="0"/>
              </a:rPr>
              <a:t>Jack"</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"A"</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3</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endParaRPr lang="en-GB" dirty="0">
              <a:solidFill>
                <a:srgbClr val="D4D4D4"/>
              </a:solidFill>
              <a:latin typeface="Consolas" panose="020B0609020204030204" pitchFamily="49" charset="0"/>
            </a:endParaRPr>
          </a:p>
        </p:txBody>
      </p:sp>
      <p:sp>
        <p:nvSpPr>
          <p:cNvPr id="3" name="Title 2"/>
          <p:cNvSpPr>
            <a:spLocks noGrp="1"/>
          </p:cNvSpPr>
          <p:nvPr>
            <p:ph type="title"/>
          </p:nvPr>
        </p:nvSpPr>
        <p:spPr/>
        <p:txBody>
          <a:bodyPr>
            <a:normAutofit/>
          </a:bodyPr>
          <a:lstStyle/>
          <a:p>
            <a:r>
              <a:rPr lang="en-GB" dirty="0" smtClean="0"/>
              <a:t>Maker Functions</a:t>
            </a:r>
            <a:endParaRPr lang="en-GB" dirty="0"/>
          </a:p>
        </p:txBody>
      </p:sp>
    </p:spTree>
    <p:extLst>
      <p:ext uri="{BB962C8B-B14F-4D97-AF65-F5344CB8AC3E}">
        <p14:creationId xmlns:p14="http://schemas.microsoft.com/office/powerpoint/2010/main" val="15117683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Objects within objects!</a:t>
            </a:r>
            <a:endParaRPr lang="en-GB" dirty="0"/>
          </a:p>
        </p:txBody>
      </p:sp>
      <p:sp>
        <p:nvSpPr>
          <p:cNvPr id="5" name="Content Placeholder 4"/>
          <p:cNvSpPr>
            <a:spLocks noGrp="1"/>
          </p:cNvSpPr>
          <p:nvPr>
            <p:ph sz="quarter" idx="16"/>
          </p:nvPr>
        </p:nvSpPr>
        <p:spPr>
          <a:xfrm>
            <a:off x="6206400" y="1000664"/>
            <a:ext cx="5580000" cy="5103724"/>
          </a:xfrm>
        </p:spPr>
        <p:txBody>
          <a:bodyPr/>
          <a:lstStyle/>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myObject</a:t>
            </a:r>
            <a:r>
              <a:rPr lang="en-GB" sz="1600" dirty="0">
                <a:solidFill>
                  <a:srgbClr val="D4D4D4"/>
                </a:solidFill>
                <a:latin typeface="Consolas" panose="020B0609020204030204" pitchFamily="49" charset="0"/>
              </a:rPr>
              <a:t> = {</a:t>
            </a:r>
          </a:p>
          <a:p>
            <a:pPr lvl="1"/>
            <a:r>
              <a:rPr lang="en-GB" sz="1600" dirty="0">
                <a:solidFill>
                  <a:srgbClr val="9CDCFE"/>
                </a:solidFill>
                <a:latin typeface="Consolas" panose="020B0609020204030204" pitchFamily="49" charset="0"/>
              </a:rPr>
              <a:t>name:</a:t>
            </a:r>
            <a:r>
              <a:rPr lang="en-GB" sz="1600" dirty="0">
                <a:solidFill>
                  <a:srgbClr val="D4D4D4"/>
                </a:solidFill>
                <a:latin typeface="Consolas" panose="020B0609020204030204" pitchFamily="49" charset="0"/>
              </a:rPr>
              <a:t> </a:t>
            </a:r>
            <a:r>
              <a:rPr lang="en-GB" sz="1600" dirty="0">
                <a:solidFill>
                  <a:srgbClr val="CE9178"/>
                </a:solidFill>
                <a:latin typeface="Consolas" panose="020B0609020204030204" pitchFamily="49" charset="0"/>
              </a:rPr>
              <a:t>"Jack"</a:t>
            </a:r>
            <a:r>
              <a:rPr lang="en-GB" sz="1600" dirty="0">
                <a:solidFill>
                  <a:srgbClr val="D4D4D4"/>
                </a:solidFill>
                <a:latin typeface="Consolas" panose="020B0609020204030204" pitchFamily="49" charset="0"/>
              </a:rPr>
              <a:t>,</a:t>
            </a:r>
          </a:p>
          <a:p>
            <a:pPr lvl="1"/>
            <a:r>
              <a:rPr lang="en-GB" sz="1600" dirty="0">
                <a:solidFill>
                  <a:srgbClr val="9CDCFE"/>
                </a:solidFill>
                <a:latin typeface="Consolas" panose="020B0609020204030204" pitchFamily="49" charset="0"/>
              </a:rPr>
              <a:t>grade:</a:t>
            </a:r>
            <a:r>
              <a:rPr lang="en-GB" sz="1600" dirty="0">
                <a:solidFill>
                  <a:srgbClr val="D4D4D4"/>
                </a:solidFill>
                <a:latin typeface="Consolas" panose="020B0609020204030204" pitchFamily="49" charset="0"/>
              </a:rPr>
              <a:t> </a:t>
            </a:r>
            <a:r>
              <a:rPr lang="en-GB" sz="1600" dirty="0">
                <a:solidFill>
                  <a:srgbClr val="CE9178"/>
                </a:solidFill>
                <a:latin typeface="Consolas" panose="020B0609020204030204" pitchFamily="49" charset="0"/>
              </a:rPr>
              <a:t>'A'</a:t>
            </a:r>
            <a:r>
              <a:rPr lang="en-GB" sz="1600" dirty="0">
                <a:solidFill>
                  <a:srgbClr val="D4D4D4"/>
                </a:solidFill>
                <a:latin typeface="Consolas" panose="020B0609020204030204" pitchFamily="49" charset="0"/>
              </a:rPr>
              <a:t>,</a:t>
            </a:r>
          </a:p>
          <a:p>
            <a:pPr lvl="1"/>
            <a:r>
              <a:rPr lang="en-GB" sz="1600" dirty="0">
                <a:solidFill>
                  <a:srgbClr val="9CDCFE"/>
                </a:solidFill>
                <a:latin typeface="Consolas" panose="020B0609020204030204" pitchFamily="49" charset="0"/>
              </a:rPr>
              <a:t>format:</a:t>
            </a:r>
            <a:r>
              <a:rPr lang="en-GB" sz="1600" dirty="0">
                <a:solidFill>
                  <a:srgbClr val="D4D4D4"/>
                </a:solidFill>
                <a:latin typeface="Consolas" panose="020B0609020204030204" pitchFamily="49" charset="0"/>
              </a:rPr>
              <a:t> {</a:t>
            </a:r>
          </a:p>
          <a:p>
            <a:pPr lvl="2"/>
            <a:r>
              <a:rPr lang="en-GB" sz="1600" dirty="0">
                <a:solidFill>
                  <a:srgbClr val="9CDCFE"/>
                </a:solidFill>
                <a:latin typeface="Consolas" panose="020B0609020204030204" pitchFamily="49" charset="0"/>
              </a:rPr>
              <a:t>type:</a:t>
            </a:r>
            <a:r>
              <a:rPr lang="en-GB" sz="1600" dirty="0">
                <a:solidFill>
                  <a:srgbClr val="D4D4D4"/>
                </a:solidFill>
                <a:latin typeface="Consolas" panose="020B0609020204030204" pitchFamily="49" charset="0"/>
              </a:rPr>
              <a:t> </a:t>
            </a:r>
            <a:r>
              <a:rPr lang="en-GB" sz="1600" dirty="0">
                <a:solidFill>
                  <a:srgbClr val="CE9178"/>
                </a:solidFill>
                <a:latin typeface="Consolas" panose="020B0609020204030204" pitchFamily="49" charset="0"/>
              </a:rPr>
              <a:t>'react'</a:t>
            </a:r>
            <a:r>
              <a:rPr lang="en-GB" sz="1600" dirty="0">
                <a:solidFill>
                  <a:srgbClr val="D4D4D4"/>
                </a:solidFill>
                <a:latin typeface="Consolas" panose="020B0609020204030204" pitchFamily="49" charset="0"/>
              </a:rPr>
              <a:t>,</a:t>
            </a:r>
          </a:p>
          <a:p>
            <a:pPr lvl="2"/>
            <a:r>
              <a:rPr lang="en-GB" sz="1600" dirty="0">
                <a:solidFill>
                  <a:srgbClr val="9CDCFE"/>
                </a:solidFill>
                <a:latin typeface="Consolas" panose="020B0609020204030204" pitchFamily="49" charset="0"/>
              </a:rPr>
              <a:t>width:</a:t>
            </a:r>
            <a:r>
              <a:rPr lang="en-GB" sz="1600" dirty="0">
                <a:solidFill>
                  <a:srgbClr val="D4D4D4"/>
                </a:solidFill>
                <a:latin typeface="Consolas" panose="020B0609020204030204" pitchFamily="49" charset="0"/>
              </a:rPr>
              <a:t> </a:t>
            </a:r>
            <a:r>
              <a:rPr lang="en-GB" sz="1600" dirty="0">
                <a:solidFill>
                  <a:srgbClr val="B5CEA8"/>
                </a:solidFill>
                <a:latin typeface="Consolas" panose="020B0609020204030204" pitchFamily="49" charset="0"/>
              </a:rPr>
              <a:t>1920</a:t>
            </a:r>
            <a:r>
              <a:rPr lang="en-GB" sz="1600" dirty="0">
                <a:solidFill>
                  <a:srgbClr val="D4D4D4"/>
                </a:solidFill>
                <a:latin typeface="Consolas" panose="020B0609020204030204" pitchFamily="49" charset="0"/>
              </a:rPr>
              <a:t>,</a:t>
            </a:r>
          </a:p>
          <a:p>
            <a:pPr lvl="2"/>
            <a:r>
              <a:rPr lang="en-GB" sz="1600" dirty="0">
                <a:solidFill>
                  <a:srgbClr val="9CDCFE"/>
                </a:solidFill>
                <a:latin typeface="Consolas" panose="020B0609020204030204" pitchFamily="49" charset="0"/>
              </a:rPr>
              <a:t>height:</a:t>
            </a:r>
            <a:r>
              <a:rPr lang="en-GB" sz="1600" dirty="0">
                <a:solidFill>
                  <a:srgbClr val="D4D4D4"/>
                </a:solidFill>
                <a:latin typeface="Consolas" panose="020B0609020204030204" pitchFamily="49" charset="0"/>
              </a:rPr>
              <a:t> </a:t>
            </a:r>
            <a:r>
              <a:rPr lang="en-GB" sz="1600" dirty="0">
                <a:solidFill>
                  <a:srgbClr val="B5CEA8"/>
                </a:solidFill>
                <a:latin typeface="Consolas" panose="020B0609020204030204" pitchFamily="49" charset="0"/>
              </a:rPr>
              <a:t>1080</a:t>
            </a:r>
            <a:r>
              <a:rPr lang="en-GB" sz="1600" dirty="0">
                <a:solidFill>
                  <a:srgbClr val="D4D4D4"/>
                </a:solidFill>
                <a:latin typeface="Consolas" panose="020B0609020204030204" pitchFamily="49" charset="0"/>
              </a:rPr>
              <a:t>,</a:t>
            </a:r>
          </a:p>
          <a:p>
            <a:pPr lvl="2"/>
            <a:r>
              <a:rPr lang="en-GB" sz="1600" dirty="0" smtClean="0">
                <a:solidFill>
                  <a:srgbClr val="9CDCFE"/>
                </a:solidFill>
                <a:latin typeface="Consolas" panose="020B0609020204030204" pitchFamily="49" charset="0"/>
              </a:rPr>
              <a:t>framerate</a:t>
            </a:r>
            <a:r>
              <a:rPr lang="en-GB" sz="1600" dirty="0">
                <a:solidFill>
                  <a:srgbClr val="9CDCFE"/>
                </a:solidFill>
                <a:latin typeface="Consolas" panose="020B0609020204030204" pitchFamily="49" charset="0"/>
              </a:rPr>
              <a:t>:</a:t>
            </a:r>
            <a:r>
              <a:rPr lang="en-GB" sz="1600" dirty="0">
                <a:solidFill>
                  <a:srgbClr val="D4D4D4"/>
                </a:solidFill>
                <a:latin typeface="Consolas" panose="020B0609020204030204" pitchFamily="49" charset="0"/>
              </a:rPr>
              <a:t> </a:t>
            </a:r>
            <a:r>
              <a:rPr lang="en-GB" sz="1600" dirty="0" smtClean="0">
                <a:solidFill>
                  <a:srgbClr val="B5CEA8"/>
                </a:solidFill>
                <a:latin typeface="Consolas" panose="020B0609020204030204" pitchFamily="49" charset="0"/>
              </a:rPr>
              <a:t>24,</a:t>
            </a:r>
          </a:p>
          <a:p>
            <a:pPr lvl="2"/>
            <a:r>
              <a:rPr lang="en-GB" sz="1600" dirty="0" smtClean="0">
                <a:solidFill>
                  <a:srgbClr val="9CDCFE"/>
                </a:solidFill>
                <a:latin typeface="Consolas" panose="020B0609020204030204" pitchFamily="49" charset="0"/>
              </a:rPr>
              <a:t>stuff:</a:t>
            </a:r>
            <a:r>
              <a:rPr lang="en-GB" sz="1600" dirty="0" smtClean="0">
                <a:solidFill>
                  <a:srgbClr val="D4D4D4"/>
                </a:solidFill>
                <a:latin typeface="Consolas" panose="020B0609020204030204" pitchFamily="49" charset="0"/>
              </a:rPr>
              <a:t> </a:t>
            </a:r>
            <a:r>
              <a:rPr lang="en-GB" sz="1600" dirty="0" smtClean="0">
                <a:solidFill>
                  <a:srgbClr val="B5CEA8"/>
                </a:solidFill>
                <a:latin typeface="Consolas" panose="020B0609020204030204" pitchFamily="49" charset="0"/>
              </a:rPr>
              <a:t>{}</a:t>
            </a:r>
            <a:endParaRPr lang="en-GB" sz="1600" dirty="0" smtClean="0">
              <a:solidFill>
                <a:srgbClr val="D4D4D4"/>
              </a:solidFill>
              <a:latin typeface="Consolas" panose="020B0609020204030204" pitchFamily="49" charset="0"/>
            </a:endParaRPr>
          </a:p>
          <a:p>
            <a:pPr lvl="2"/>
            <a:r>
              <a:rPr lang="en-GB" sz="1600" dirty="0" smtClean="0">
                <a:solidFill>
                  <a:srgbClr val="D4D4D4"/>
                </a:solidFill>
                <a:latin typeface="Consolas" panose="020B0609020204030204" pitchFamily="49" charset="0"/>
              </a:rPr>
              <a:t>}</a:t>
            </a:r>
            <a:endParaRPr lang="en-GB" sz="1600" dirty="0">
              <a:solidFill>
                <a:srgbClr val="D4D4D4"/>
              </a:solidFill>
              <a:latin typeface="Consolas" panose="020B0609020204030204" pitchFamily="49" charset="0"/>
            </a:endParaRPr>
          </a:p>
          <a:p>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
            </a:r>
            <a:br>
              <a:rPr lang="en-GB" sz="1600" dirty="0">
                <a:solidFill>
                  <a:srgbClr val="D4D4D4"/>
                </a:solidFill>
                <a:latin typeface="Consolas" panose="020B0609020204030204" pitchFamily="49" charset="0"/>
              </a:rPr>
            </a:br>
            <a:r>
              <a:rPr lang="en-GB" sz="1600" dirty="0">
                <a:solidFill>
                  <a:srgbClr val="D4D4D4"/>
                </a:solidFill>
                <a:latin typeface="Consolas" panose="020B0609020204030204" pitchFamily="49" charset="0"/>
              </a:rPr>
              <a:t/>
            </a:r>
            <a:br>
              <a:rPr lang="en-GB" sz="1600" dirty="0">
                <a:solidFill>
                  <a:srgbClr val="D4D4D4"/>
                </a:solidFill>
                <a:latin typeface="Consolas" panose="020B0609020204030204" pitchFamily="49" charset="0"/>
              </a:rPr>
            </a:br>
            <a:endParaRPr lang="en-GB" sz="1600" dirty="0">
              <a:solidFill>
                <a:srgbClr val="D4D4D4"/>
              </a:solidFill>
              <a:latin typeface="Consolas" panose="020B0609020204030204" pitchFamily="49" charset="0"/>
            </a:endParaRPr>
          </a:p>
        </p:txBody>
      </p:sp>
      <p:sp>
        <p:nvSpPr>
          <p:cNvPr id="3" name="Title 2"/>
          <p:cNvSpPr>
            <a:spLocks noGrp="1"/>
          </p:cNvSpPr>
          <p:nvPr>
            <p:ph type="title"/>
          </p:nvPr>
        </p:nvSpPr>
        <p:spPr/>
        <p:txBody>
          <a:bodyPr>
            <a:normAutofit/>
          </a:bodyPr>
          <a:lstStyle/>
          <a:p>
            <a:r>
              <a:rPr lang="en-GB" dirty="0" smtClean="0"/>
              <a:t>Nested Literals</a:t>
            </a:r>
            <a:endParaRPr lang="en-GB" dirty="0"/>
          </a:p>
        </p:txBody>
      </p:sp>
    </p:spTree>
    <p:extLst>
      <p:ext uri="{BB962C8B-B14F-4D97-AF65-F5344CB8AC3E}">
        <p14:creationId xmlns:p14="http://schemas.microsoft.com/office/powerpoint/2010/main" val="39963275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a:xfrm>
            <a:off x="414000" y="1557588"/>
            <a:ext cx="5394372" cy="4546800"/>
          </a:xfrm>
        </p:spPr>
        <p:txBody>
          <a:bodyPr/>
          <a:lstStyle/>
          <a:p>
            <a:pPr>
              <a:spcBef>
                <a:spcPts val="600"/>
              </a:spcBef>
              <a:spcAft>
                <a:spcPts val="600"/>
              </a:spcAft>
            </a:pPr>
            <a:r>
              <a:rPr lang="en-GB" sz="1700" dirty="0" smtClean="0"/>
              <a:t>Arrays inherit from object</a:t>
            </a:r>
          </a:p>
          <a:p>
            <a:pPr>
              <a:spcBef>
                <a:spcPts val="600"/>
              </a:spcBef>
              <a:spcAft>
                <a:spcPts val="600"/>
              </a:spcAft>
            </a:pPr>
            <a:r>
              <a:rPr lang="en-GB" sz="1700" dirty="0" smtClean="0"/>
              <a:t>Indexes are converted to strings and used as names for retrieving values</a:t>
            </a:r>
          </a:p>
          <a:p>
            <a:pPr>
              <a:spcBef>
                <a:spcPts val="600"/>
              </a:spcBef>
              <a:spcAft>
                <a:spcPts val="600"/>
              </a:spcAft>
            </a:pPr>
            <a:r>
              <a:rPr lang="en-GB" sz="1700" dirty="0" smtClean="0"/>
              <a:t>Very efficient for sparse arrays</a:t>
            </a:r>
          </a:p>
          <a:p>
            <a:pPr>
              <a:spcBef>
                <a:spcPts val="600"/>
              </a:spcBef>
              <a:spcAft>
                <a:spcPts val="600"/>
              </a:spcAft>
            </a:pPr>
            <a:r>
              <a:rPr lang="en-GB" sz="1700" dirty="0" smtClean="0"/>
              <a:t>Not efficient in every other case.</a:t>
            </a:r>
          </a:p>
          <a:p>
            <a:pPr>
              <a:spcBef>
                <a:spcPts val="600"/>
              </a:spcBef>
              <a:spcAft>
                <a:spcPts val="600"/>
              </a:spcAft>
            </a:pPr>
            <a:r>
              <a:rPr lang="en-GB" sz="1700" dirty="0" smtClean="0"/>
              <a:t>No need to provide a length or type when creating an array</a:t>
            </a:r>
          </a:p>
          <a:p>
            <a:pPr>
              <a:spcBef>
                <a:spcPts val="600"/>
              </a:spcBef>
              <a:spcAft>
                <a:spcPts val="600"/>
              </a:spcAft>
            </a:pPr>
            <a:r>
              <a:rPr lang="en-GB" sz="1700" dirty="0" smtClean="0"/>
              <a:t>Arrays have a length member</a:t>
            </a:r>
          </a:p>
          <a:p>
            <a:pPr>
              <a:spcBef>
                <a:spcPts val="600"/>
              </a:spcBef>
              <a:spcAft>
                <a:spcPts val="600"/>
              </a:spcAft>
            </a:pPr>
            <a:r>
              <a:rPr lang="en-GB" sz="1700" dirty="0" smtClean="0"/>
              <a:t>Always one integer larger than the highest integer subscript.</a:t>
            </a:r>
          </a:p>
          <a:p>
            <a:pPr>
              <a:spcBef>
                <a:spcPts val="600"/>
              </a:spcBef>
              <a:spcAft>
                <a:spcPts val="600"/>
              </a:spcAft>
            </a:pPr>
            <a:r>
              <a:rPr lang="en-GB" sz="1700" dirty="0" smtClean="0"/>
              <a:t>Don’t use enhanced for loops for arrays</a:t>
            </a:r>
          </a:p>
          <a:p>
            <a:pPr>
              <a:spcBef>
                <a:spcPts val="600"/>
              </a:spcBef>
              <a:spcAft>
                <a:spcPts val="600"/>
              </a:spcAft>
            </a:pPr>
            <a:r>
              <a:rPr lang="en-GB" sz="1700" dirty="0" smtClean="0"/>
              <a:t>[] is preferred to new Array();</a:t>
            </a:r>
          </a:p>
          <a:p>
            <a:pPr>
              <a:spcBef>
                <a:spcPts val="600"/>
              </a:spcBef>
              <a:spcAft>
                <a:spcPts val="600"/>
              </a:spcAft>
            </a:pPr>
            <a:endParaRPr lang="en-GB" sz="1700" dirty="0"/>
          </a:p>
        </p:txBody>
      </p:sp>
      <p:sp>
        <p:nvSpPr>
          <p:cNvPr id="5" name="Content Placeholder 4"/>
          <p:cNvSpPr>
            <a:spLocks noGrp="1"/>
          </p:cNvSpPr>
          <p:nvPr>
            <p:ph sz="quarter" idx="16"/>
          </p:nvPr>
        </p:nvSpPr>
        <p:spPr>
          <a:xfrm>
            <a:off x="6206400" y="1557588"/>
            <a:ext cx="5580000" cy="2138649"/>
          </a:xfrm>
        </p:spPr>
        <p:txBody>
          <a:bodyPr/>
          <a:lstStyle/>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myList</a:t>
            </a:r>
            <a:r>
              <a:rPr lang="en-GB" dirty="0">
                <a:solidFill>
                  <a:srgbClr val="D4D4D4"/>
                </a:solidFill>
                <a:latin typeface="Consolas" panose="020B0609020204030204" pitchFamily="49" charset="0"/>
              </a:rPr>
              <a:t> = [</a:t>
            </a:r>
            <a:r>
              <a:rPr lang="en-GB" dirty="0">
                <a:solidFill>
                  <a:srgbClr val="CE9178"/>
                </a:solidFill>
                <a:latin typeface="Consolas" panose="020B0609020204030204" pitchFamily="49" charset="0"/>
              </a:rPr>
              <a:t>'oats'</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'peas'</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'beans'</a:t>
            </a:r>
            <a:r>
              <a:rPr lang="en-GB" dirty="0">
                <a:solidFill>
                  <a:srgbClr val="D4D4D4"/>
                </a:solidFill>
                <a:latin typeface="Consolas" panose="020B0609020204030204" pitchFamily="49" charset="0"/>
              </a:rPr>
              <a:t>];</a:t>
            </a:r>
          </a:p>
          <a:p>
            <a:r>
              <a:rPr lang="en-GB" dirty="0">
                <a:solidFill>
                  <a:srgbClr val="608B4E"/>
                </a:solidFill>
                <a:latin typeface="Consolas" panose="020B0609020204030204" pitchFamily="49" charset="0"/>
              </a:rPr>
              <a:t>//adding a new member </a:t>
            </a:r>
            <a:endParaRPr lang="en-GB" dirty="0">
              <a:solidFill>
                <a:srgbClr val="D4D4D4"/>
              </a:solidFill>
              <a:latin typeface="Consolas" panose="020B0609020204030204" pitchFamily="49" charset="0"/>
            </a:endParaRPr>
          </a:p>
          <a:p>
            <a:r>
              <a:rPr lang="en-GB" dirty="0" err="1">
                <a:solidFill>
                  <a:srgbClr val="9CDCFE"/>
                </a:solidFill>
                <a:latin typeface="Consolas" panose="020B0609020204030204" pitchFamily="49" charset="0"/>
              </a:rPr>
              <a:t>myList</a:t>
            </a:r>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myList</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length</a:t>
            </a:r>
            <a:r>
              <a:rPr lang="en-GB" dirty="0">
                <a:solidFill>
                  <a:srgbClr val="D4D4D4"/>
                </a:solidFill>
                <a:latin typeface="Consolas" panose="020B0609020204030204" pitchFamily="49" charset="0"/>
              </a:rPr>
              <a:t>] = </a:t>
            </a:r>
            <a:r>
              <a:rPr lang="en-GB" dirty="0">
                <a:solidFill>
                  <a:srgbClr val="CE9178"/>
                </a:solidFill>
                <a:latin typeface="Consolas" panose="020B0609020204030204" pitchFamily="49" charset="0"/>
              </a:rPr>
              <a:t>'barley</a:t>
            </a:r>
            <a:r>
              <a:rPr lang="en-GB" dirty="0" smtClean="0">
                <a:solidFill>
                  <a:srgbClr val="CE9178"/>
                </a:solidFill>
                <a:latin typeface="Consolas" panose="020B0609020204030204" pitchFamily="49" charset="0"/>
              </a:rPr>
              <a:t>'</a:t>
            </a:r>
            <a:r>
              <a:rPr lang="en-GB" dirty="0" smtClean="0">
                <a:solidFill>
                  <a:srgbClr val="D4D4D4"/>
                </a:solidFill>
                <a:latin typeface="Consolas" panose="020B0609020204030204" pitchFamily="49" charset="0"/>
              </a:rPr>
              <a:t>;</a:t>
            </a:r>
          </a:p>
          <a:p>
            <a:r>
              <a:rPr lang="en-GB" dirty="0" err="1">
                <a:solidFill>
                  <a:srgbClr val="9CDCFE"/>
                </a:solidFill>
                <a:latin typeface="Consolas" panose="020B0609020204030204" pitchFamily="49" charset="0"/>
              </a:rPr>
              <a:t>myList</a:t>
            </a:r>
            <a:r>
              <a:rPr lang="en-GB" dirty="0" err="1">
                <a:solidFill>
                  <a:srgbClr val="D4D4D4"/>
                </a:solidFill>
                <a:latin typeface="Consolas" panose="020B0609020204030204" pitchFamily="49" charset="0"/>
              </a:rPr>
              <a:t>.</a:t>
            </a:r>
            <a:r>
              <a:rPr lang="en-GB" dirty="0" err="1">
                <a:solidFill>
                  <a:srgbClr val="DCDCAA"/>
                </a:solidFill>
                <a:latin typeface="Consolas" panose="020B0609020204030204" pitchFamily="49" charset="0"/>
              </a:rPr>
              <a:t>push</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"barley"</a:t>
            </a:r>
            <a:r>
              <a:rPr lang="en-GB" dirty="0">
                <a:solidFill>
                  <a:srgbClr val="D4D4D4"/>
                </a:solidFill>
                <a:latin typeface="Consolas" panose="020B0609020204030204" pitchFamily="49" charset="0"/>
              </a:rPr>
              <a:t>);</a:t>
            </a:r>
          </a:p>
          <a:p>
            <a:endParaRPr lang="en-GB" dirty="0" smtClean="0">
              <a:solidFill>
                <a:srgbClr val="D4D4D4"/>
              </a:solidFill>
              <a:latin typeface="Consolas" panose="020B0609020204030204" pitchFamily="49" charset="0"/>
            </a:endParaRP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endParaRPr lang="en-GB" dirty="0">
              <a:solidFill>
                <a:srgbClr val="D4D4D4"/>
              </a:solidFill>
              <a:latin typeface="Consolas" panose="020B0609020204030204" pitchFamily="49" charset="0"/>
            </a:endParaRPr>
          </a:p>
        </p:txBody>
      </p:sp>
      <p:sp>
        <p:nvSpPr>
          <p:cNvPr id="3" name="Title 2"/>
          <p:cNvSpPr>
            <a:spLocks noGrp="1"/>
          </p:cNvSpPr>
          <p:nvPr>
            <p:ph type="title"/>
          </p:nvPr>
        </p:nvSpPr>
        <p:spPr/>
        <p:txBody>
          <a:bodyPr>
            <a:normAutofit/>
          </a:bodyPr>
          <a:lstStyle/>
          <a:p>
            <a:r>
              <a:rPr lang="en-GB" dirty="0" smtClean="0"/>
              <a:t>Arrays</a:t>
            </a:r>
            <a:endParaRPr lang="en-GB" dirty="0"/>
          </a:p>
        </p:txBody>
      </p:sp>
    </p:spTree>
    <p:extLst>
      <p:ext uri="{BB962C8B-B14F-4D97-AF65-F5344CB8AC3E}">
        <p14:creationId xmlns:p14="http://schemas.microsoft.com/office/powerpoint/2010/main" val="38817629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Arrays have their own methods</a:t>
            </a:r>
          </a:p>
          <a:p>
            <a:pPr lvl="1"/>
            <a:r>
              <a:rPr lang="en-GB" b="1" dirty="0" err="1" smtClean="0"/>
              <a:t>Concat</a:t>
            </a:r>
            <a:endParaRPr lang="en-GB" b="1" dirty="0" smtClean="0"/>
          </a:p>
          <a:p>
            <a:pPr lvl="1"/>
            <a:r>
              <a:rPr lang="en-GB" b="1" dirty="0" smtClean="0"/>
              <a:t>Join</a:t>
            </a:r>
          </a:p>
          <a:p>
            <a:pPr lvl="1"/>
            <a:r>
              <a:rPr lang="en-GB" b="1" dirty="0" smtClean="0"/>
              <a:t>Push</a:t>
            </a:r>
          </a:p>
          <a:p>
            <a:pPr lvl="1"/>
            <a:r>
              <a:rPr lang="en-GB" b="1" dirty="0" smtClean="0"/>
              <a:t>Slice</a:t>
            </a:r>
          </a:p>
          <a:p>
            <a:pPr lvl="1"/>
            <a:r>
              <a:rPr lang="en-GB" b="1" dirty="0" smtClean="0"/>
              <a:t>Sort</a:t>
            </a:r>
          </a:p>
          <a:p>
            <a:pPr lvl="1"/>
            <a:r>
              <a:rPr lang="en-GB" b="1" dirty="0" smtClean="0"/>
              <a:t>Splice</a:t>
            </a:r>
          </a:p>
          <a:p>
            <a:pPr lvl="1"/>
            <a:r>
              <a:rPr lang="en-GB" b="1" dirty="0" smtClean="0"/>
              <a:t>Pop</a:t>
            </a:r>
          </a:p>
        </p:txBody>
      </p:sp>
      <p:sp>
        <p:nvSpPr>
          <p:cNvPr id="5" name="Content Placeholder 4"/>
          <p:cNvSpPr>
            <a:spLocks noGrp="1"/>
          </p:cNvSpPr>
          <p:nvPr>
            <p:ph sz="quarter" idx="16"/>
          </p:nvPr>
        </p:nvSpPr>
        <p:spPr>
          <a:xfrm>
            <a:off x="5775158" y="1557588"/>
            <a:ext cx="6011242" cy="4546800"/>
          </a:xfrm>
        </p:spPr>
        <p:txBody>
          <a:bodyPr/>
          <a:lstStyle/>
          <a:p>
            <a:r>
              <a:rPr lang="en-GB" dirty="0">
                <a:solidFill>
                  <a:srgbClr val="569CD6"/>
                </a:solidFill>
                <a:latin typeface="Consolas" panose="020B0609020204030204" pitchFamily="49" charset="0"/>
              </a:rPr>
              <a:t>delete</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array</a:t>
            </a:r>
            <a:r>
              <a:rPr lang="en-GB" dirty="0">
                <a:solidFill>
                  <a:srgbClr val="D4D4D4"/>
                </a:solidFill>
                <a:latin typeface="Consolas" panose="020B0609020204030204" pitchFamily="49" charset="0"/>
              </a:rPr>
              <a:t>[#];</a:t>
            </a:r>
          </a:p>
          <a:p>
            <a:r>
              <a:rPr lang="en-GB" dirty="0">
                <a:solidFill>
                  <a:srgbClr val="608B4E"/>
                </a:solidFill>
                <a:latin typeface="Consolas" panose="020B0609020204030204" pitchFamily="49" charset="0"/>
              </a:rPr>
              <a:t>//to delete an element, but leaves a hole</a:t>
            </a:r>
            <a:endParaRPr lang="en-GB" dirty="0">
              <a:solidFill>
                <a:srgbClr val="D4D4D4"/>
              </a:solidFill>
              <a:latin typeface="Consolas" panose="020B0609020204030204" pitchFamily="49" charset="0"/>
            </a:endParaRPr>
          </a:p>
          <a:p>
            <a:r>
              <a:rPr lang="en-GB" dirty="0" err="1">
                <a:solidFill>
                  <a:srgbClr val="9CDCFE"/>
                </a:solidFill>
                <a:latin typeface="Consolas" panose="020B0609020204030204" pitchFamily="49" charset="0"/>
              </a:rPr>
              <a:t>myArray</a:t>
            </a:r>
            <a:r>
              <a:rPr lang="en-GB" dirty="0" err="1">
                <a:solidFill>
                  <a:srgbClr val="D4D4D4"/>
                </a:solidFill>
                <a:latin typeface="Consolas" panose="020B0609020204030204" pitchFamily="49" charset="0"/>
              </a:rPr>
              <a:t>.</a:t>
            </a:r>
            <a:r>
              <a:rPr lang="en-GB" dirty="0" err="1">
                <a:solidFill>
                  <a:srgbClr val="DCDCAA"/>
                </a:solidFill>
                <a:latin typeface="Consolas" panose="020B0609020204030204" pitchFamily="49" charset="0"/>
              </a:rPr>
              <a:t>splice</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a:t>
            </a:r>
          </a:p>
          <a:p>
            <a:r>
              <a:rPr lang="en-GB" dirty="0">
                <a:solidFill>
                  <a:srgbClr val="608B4E"/>
                </a:solidFill>
                <a:latin typeface="Consolas" panose="020B0609020204030204" pitchFamily="49" charset="0"/>
              </a:rPr>
              <a:t>//to completely remove it, no hole </a:t>
            </a:r>
            <a:endParaRPr lang="en-GB" dirty="0">
              <a:solidFill>
                <a:srgbClr val="D4D4D4"/>
              </a:solidFill>
              <a:latin typeface="Consolas" panose="020B0609020204030204" pitchFamily="49" charset="0"/>
            </a:endParaRPr>
          </a:p>
          <a:p>
            <a:r>
              <a:rPr lang="en-GB" dirty="0" err="1">
                <a:solidFill>
                  <a:srgbClr val="9CDCFE"/>
                </a:solidFill>
                <a:latin typeface="Consolas" panose="020B0609020204030204" pitchFamily="49" charset="0"/>
              </a:rPr>
              <a:t>myArray</a:t>
            </a:r>
            <a:r>
              <a:rPr lang="en-GB" dirty="0">
                <a:solidFill>
                  <a:srgbClr val="D4D4D4"/>
                </a:solidFill>
                <a:latin typeface="Consolas" panose="020B0609020204030204" pitchFamily="49" charset="0"/>
              </a:rPr>
              <a:t> = [</a:t>
            </a:r>
            <a:r>
              <a:rPr lang="en-GB" dirty="0">
                <a:solidFill>
                  <a:srgbClr val="CE9178"/>
                </a:solidFill>
                <a:latin typeface="Consolas" panose="020B0609020204030204" pitchFamily="49" charset="0"/>
              </a:rPr>
              <a:t>'a'</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'b'</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'c'</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'd'</a:t>
            </a:r>
            <a:r>
              <a:rPr lang="en-GB" dirty="0">
                <a:solidFill>
                  <a:srgbClr val="D4D4D4"/>
                </a:solidFill>
                <a:latin typeface="Consolas" panose="020B0609020204030204" pitchFamily="49" charset="0"/>
              </a:rPr>
              <a:t>];</a:t>
            </a:r>
          </a:p>
          <a:p>
            <a:r>
              <a:rPr lang="en-GB" dirty="0">
                <a:solidFill>
                  <a:srgbClr val="569CD6"/>
                </a:solidFill>
                <a:latin typeface="Consolas" panose="020B0609020204030204" pitchFamily="49" charset="0"/>
              </a:rPr>
              <a:t>delete</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myArray</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a:t>
            </a:r>
          </a:p>
          <a:p>
            <a:r>
              <a:rPr lang="en-GB" dirty="0">
                <a:solidFill>
                  <a:srgbClr val="608B4E"/>
                </a:solidFill>
                <a:latin typeface="Consolas" panose="020B0609020204030204" pitchFamily="49" charset="0"/>
              </a:rPr>
              <a:t>//[</a:t>
            </a:r>
            <a:r>
              <a:rPr lang="en-GB" dirty="0" err="1">
                <a:solidFill>
                  <a:srgbClr val="608B4E"/>
                </a:solidFill>
                <a:latin typeface="Consolas" panose="020B0609020204030204" pitchFamily="49" charset="0"/>
              </a:rPr>
              <a:t>a,undefined,c,d</a:t>
            </a:r>
            <a:r>
              <a:rPr lang="en-GB" dirty="0">
                <a:solidFill>
                  <a:srgbClr val="608B4E"/>
                </a:solidFill>
                <a:latin typeface="Consolas" panose="020B0609020204030204" pitchFamily="49" charset="0"/>
              </a:rPr>
              <a:t>]; </a:t>
            </a:r>
            <a:endParaRPr lang="en-GB" dirty="0">
              <a:solidFill>
                <a:srgbClr val="D4D4D4"/>
              </a:solidFill>
              <a:latin typeface="Consolas" panose="020B0609020204030204" pitchFamily="49" charset="0"/>
            </a:endParaRPr>
          </a:p>
          <a:p>
            <a:r>
              <a:rPr lang="en-GB" dirty="0" err="1">
                <a:solidFill>
                  <a:srgbClr val="9CDCFE"/>
                </a:solidFill>
                <a:latin typeface="Consolas" panose="020B0609020204030204" pitchFamily="49" charset="0"/>
              </a:rPr>
              <a:t>myArray</a:t>
            </a:r>
            <a:r>
              <a:rPr lang="en-GB" dirty="0" err="1">
                <a:solidFill>
                  <a:srgbClr val="D4D4D4"/>
                </a:solidFill>
                <a:latin typeface="Consolas" panose="020B0609020204030204" pitchFamily="49" charset="0"/>
              </a:rPr>
              <a:t>.</a:t>
            </a:r>
            <a:r>
              <a:rPr lang="en-GB" dirty="0" err="1">
                <a:solidFill>
                  <a:srgbClr val="DCDCAA"/>
                </a:solidFill>
                <a:latin typeface="Consolas" panose="020B0609020204030204" pitchFamily="49" charset="0"/>
              </a:rPr>
              <a:t>splice</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a:t>
            </a:r>
          </a:p>
          <a:p>
            <a:r>
              <a:rPr lang="en-GB" dirty="0">
                <a:solidFill>
                  <a:srgbClr val="608B4E"/>
                </a:solidFill>
                <a:latin typeface="Consolas" panose="020B0609020204030204" pitchFamily="49" charset="0"/>
              </a:rPr>
              <a:t>//[</a:t>
            </a:r>
            <a:r>
              <a:rPr lang="en-GB" dirty="0" err="1">
                <a:solidFill>
                  <a:srgbClr val="608B4E"/>
                </a:solidFill>
                <a:latin typeface="Consolas" panose="020B0609020204030204" pitchFamily="49" charset="0"/>
              </a:rPr>
              <a:t>a,c,d</a:t>
            </a:r>
            <a:r>
              <a:rPr lang="en-GB" dirty="0">
                <a:solidFill>
                  <a:srgbClr val="608B4E"/>
                </a:solidFill>
                <a:latin typeface="Consolas" panose="020B0609020204030204" pitchFamily="49" charset="0"/>
              </a:rPr>
              <a:t>] </a:t>
            </a:r>
            <a:endParaRPr lang="en-GB" dirty="0">
              <a:solidFill>
                <a:srgbClr val="D4D4D4"/>
              </a:solidFill>
              <a:latin typeface="Consolas" panose="020B0609020204030204" pitchFamily="49" charset="0"/>
            </a:endParaRP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endParaRPr lang="en-GB" dirty="0">
              <a:solidFill>
                <a:srgbClr val="D4D4D4"/>
              </a:solidFill>
              <a:latin typeface="Consolas" panose="020B0609020204030204" pitchFamily="49" charset="0"/>
            </a:endParaRPr>
          </a:p>
        </p:txBody>
      </p:sp>
      <p:sp>
        <p:nvSpPr>
          <p:cNvPr id="3" name="Title 2"/>
          <p:cNvSpPr>
            <a:spLocks noGrp="1"/>
          </p:cNvSpPr>
          <p:nvPr>
            <p:ph type="title"/>
          </p:nvPr>
        </p:nvSpPr>
        <p:spPr/>
        <p:txBody>
          <a:bodyPr>
            <a:normAutofit/>
          </a:bodyPr>
          <a:lstStyle/>
          <a:p>
            <a:r>
              <a:rPr lang="en-GB" dirty="0" smtClean="0"/>
              <a:t>Arrays – Methods</a:t>
            </a:r>
            <a:endParaRPr lang="en-GB" dirty="0"/>
          </a:p>
        </p:txBody>
      </p:sp>
    </p:spTree>
    <p:extLst>
      <p:ext uri="{BB962C8B-B14F-4D97-AF65-F5344CB8AC3E}">
        <p14:creationId xmlns:p14="http://schemas.microsoft.com/office/powerpoint/2010/main" val="322588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Considered one of the most popular programming languages</a:t>
            </a:r>
          </a:p>
          <a:p>
            <a:pPr lvl="1"/>
            <a:r>
              <a:rPr lang="en-GB" dirty="0"/>
              <a:t>Numerous frameworks are built on JS</a:t>
            </a:r>
          </a:p>
          <a:p>
            <a:pPr lvl="1"/>
            <a:endParaRPr lang="en-GB" dirty="0"/>
          </a:p>
          <a:p>
            <a:r>
              <a:rPr lang="en-GB" dirty="0"/>
              <a:t>Early in development, JavaScript had very poor implementations</a:t>
            </a:r>
          </a:p>
          <a:p>
            <a:pPr lvl="1"/>
            <a:r>
              <a:rPr lang="en-GB" dirty="0"/>
              <a:t>Even though the reputation was damaged early on, JavaScript is seen as a very potent </a:t>
            </a:r>
            <a:r>
              <a:rPr lang="en-GB" dirty="0" smtClean="0"/>
              <a:t>language</a:t>
            </a:r>
            <a:endParaRPr lang="en-GB" dirty="0"/>
          </a:p>
        </p:txBody>
      </p:sp>
      <p:sp>
        <p:nvSpPr>
          <p:cNvPr id="3" name="Title 2"/>
          <p:cNvSpPr>
            <a:spLocks noGrp="1"/>
          </p:cNvSpPr>
          <p:nvPr>
            <p:ph type="title"/>
          </p:nvPr>
        </p:nvSpPr>
        <p:spPr/>
        <p:txBody>
          <a:bodyPr>
            <a:normAutofit/>
          </a:bodyPr>
          <a:lstStyle/>
          <a:p>
            <a:r>
              <a:rPr lang="en-GB" dirty="0"/>
              <a:t>JavaScript - Introduction</a:t>
            </a:r>
          </a:p>
        </p:txBody>
      </p:sp>
    </p:spTree>
    <p:extLst>
      <p:ext uri="{BB962C8B-B14F-4D97-AF65-F5344CB8AC3E}">
        <p14:creationId xmlns:p14="http://schemas.microsoft.com/office/powerpoint/2010/main" val="19626026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Arrays are just objects, special objects!</a:t>
            </a:r>
          </a:p>
          <a:p>
            <a:endParaRPr lang="en-GB" dirty="0" smtClean="0"/>
          </a:p>
          <a:p>
            <a:r>
              <a:rPr lang="en-GB" dirty="0" smtClean="0"/>
              <a:t>When addressing objects, we can retrieve properties with the array notation as well as the dot notation.</a:t>
            </a:r>
          </a:p>
          <a:p>
            <a:r>
              <a:rPr lang="en-GB" b="1" dirty="0" smtClean="0"/>
              <a:t>Obj.name </a:t>
            </a:r>
          </a:p>
          <a:p>
            <a:r>
              <a:rPr lang="en-GB" b="1" dirty="0" err="1" smtClean="0"/>
              <a:t>Obj</a:t>
            </a:r>
            <a:r>
              <a:rPr lang="en-GB" b="1" dirty="0" smtClean="0"/>
              <a:t>[name]</a:t>
            </a:r>
          </a:p>
          <a:p>
            <a:r>
              <a:rPr lang="en-GB" dirty="0" smtClean="0"/>
              <a:t>When you’re addressing an array, all your doing is addressing an object with an attribute, the attribute being a number.</a:t>
            </a:r>
          </a:p>
          <a:p>
            <a:r>
              <a:rPr lang="en-GB" dirty="0" smtClean="0"/>
              <a:t>Array[0] is looking for an attribute with 0 as the key</a:t>
            </a:r>
            <a:endParaRPr lang="en-GB" dirty="0"/>
          </a:p>
          <a:p>
            <a:endParaRPr lang="en-GB" dirty="0"/>
          </a:p>
        </p:txBody>
      </p:sp>
      <p:sp>
        <p:nvSpPr>
          <p:cNvPr id="3" name="Content Placeholder 2"/>
          <p:cNvSpPr>
            <a:spLocks noGrp="1"/>
          </p:cNvSpPr>
          <p:nvPr>
            <p:ph sz="quarter" idx="16"/>
          </p:nvPr>
        </p:nvSpPr>
        <p:spPr>
          <a:xfrm>
            <a:off x="5994000" y="1557588"/>
            <a:ext cx="5792400" cy="4892198"/>
          </a:xfrm>
        </p:spPr>
        <p:txBody>
          <a:bodyPr/>
          <a:lstStyle/>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exampleArray</a:t>
            </a:r>
            <a:r>
              <a:rPr lang="en-GB" dirty="0">
                <a:solidFill>
                  <a:srgbClr val="D4D4D4"/>
                </a:solidFill>
                <a:latin typeface="Consolas" panose="020B0609020204030204" pitchFamily="49" charset="0"/>
              </a:rPr>
              <a:t> = [</a:t>
            </a:r>
            <a:r>
              <a:rPr lang="en-GB" dirty="0">
                <a:solidFill>
                  <a:srgbClr val="CE9178"/>
                </a:solidFill>
                <a:latin typeface="Consolas" panose="020B0609020204030204" pitchFamily="49" charset="0"/>
              </a:rPr>
              <a:t>"</a:t>
            </a:r>
            <a:r>
              <a:rPr lang="en-GB" dirty="0" err="1">
                <a:solidFill>
                  <a:srgbClr val="CE9178"/>
                </a:solidFill>
                <a:latin typeface="Consolas" panose="020B0609020204030204" pitchFamily="49" charset="0"/>
              </a:rPr>
              <a:t>dog"</a:t>
            </a:r>
            <a:r>
              <a:rPr lang="en-GB" dirty="0" err="1">
                <a:solidFill>
                  <a:srgbClr val="D4D4D4"/>
                </a:solidFill>
                <a:latin typeface="Consolas" panose="020B0609020204030204" pitchFamily="49" charset="0"/>
              </a:rPr>
              <a:t>,</a:t>
            </a:r>
            <a:r>
              <a:rPr lang="en-GB" dirty="0" err="1">
                <a:solidFill>
                  <a:srgbClr val="CE9178"/>
                </a:solidFill>
                <a:latin typeface="Consolas" panose="020B0609020204030204" pitchFamily="49" charset="0"/>
              </a:rPr>
              <a:t>"cat"</a:t>
            </a:r>
            <a:r>
              <a:rPr lang="en-GB" dirty="0" err="1">
                <a:solidFill>
                  <a:srgbClr val="D4D4D4"/>
                </a:solidFill>
                <a:latin typeface="Consolas" panose="020B0609020204030204" pitchFamily="49" charset="0"/>
              </a:rPr>
              <a:t>,</a:t>
            </a:r>
            <a:r>
              <a:rPr lang="en-GB" dirty="0" err="1">
                <a:solidFill>
                  <a:srgbClr val="CE9178"/>
                </a:solidFill>
                <a:latin typeface="Consolas" panose="020B0609020204030204" pitchFamily="49" charset="0"/>
              </a:rPr>
              <a:t>"pig</a:t>
            </a:r>
            <a:r>
              <a:rPr lang="en-GB" dirty="0">
                <a:solidFill>
                  <a:srgbClr val="CE9178"/>
                </a:solidFill>
                <a:latin typeface="Consolas" panose="020B0609020204030204" pitchFamily="49" charset="0"/>
              </a:rPr>
              <a:t>"</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608B4E"/>
                </a:solidFill>
                <a:latin typeface="Consolas" panose="020B0609020204030204" pitchFamily="49" charset="0"/>
              </a:rPr>
              <a:t>//Looks like</a:t>
            </a:r>
            <a:endParaRPr lang="en-GB" dirty="0">
              <a:solidFill>
                <a:srgbClr val="D4D4D4"/>
              </a:solidFill>
              <a:latin typeface="Consolas" panose="020B0609020204030204" pitchFamily="49" charset="0"/>
            </a:endParaRPr>
          </a:p>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exampleObject</a:t>
            </a:r>
            <a:r>
              <a:rPr lang="en-GB" dirty="0">
                <a:solidFill>
                  <a:srgbClr val="D4D4D4"/>
                </a:solidFill>
                <a:latin typeface="Consolas" panose="020B0609020204030204" pitchFamily="49" charset="0"/>
              </a:rPr>
              <a:t> = {</a:t>
            </a:r>
          </a:p>
          <a:p>
            <a:r>
              <a:rPr lang="en-GB" dirty="0">
                <a:solidFill>
                  <a:srgbClr val="CE9178"/>
                </a:solidFill>
                <a:latin typeface="Consolas" panose="020B0609020204030204" pitchFamily="49" charset="0"/>
              </a:rPr>
              <a:t>"0"</a:t>
            </a:r>
            <a:r>
              <a:rPr lang="en-GB" dirty="0">
                <a:solidFill>
                  <a:srgbClr val="9CDCFE"/>
                </a:solidFill>
                <a:latin typeface="Consolas" panose="020B0609020204030204" pitchFamily="49" charset="0"/>
              </a:rPr>
              <a:t>:</a:t>
            </a:r>
            <a:r>
              <a:rPr lang="en-GB" dirty="0">
                <a:solidFill>
                  <a:srgbClr val="CE9178"/>
                </a:solidFill>
                <a:latin typeface="Consolas" panose="020B0609020204030204" pitchFamily="49" charset="0"/>
              </a:rPr>
              <a:t>"dog"</a:t>
            </a:r>
            <a:r>
              <a:rPr lang="en-GB" dirty="0">
                <a:solidFill>
                  <a:srgbClr val="D4D4D4"/>
                </a:solidFill>
                <a:latin typeface="Consolas" panose="020B0609020204030204" pitchFamily="49" charset="0"/>
              </a:rPr>
              <a:t>,</a:t>
            </a:r>
          </a:p>
          <a:p>
            <a:r>
              <a:rPr lang="en-GB" dirty="0">
                <a:solidFill>
                  <a:srgbClr val="CE9178"/>
                </a:solidFill>
                <a:latin typeface="Consolas" panose="020B0609020204030204" pitchFamily="49" charset="0"/>
              </a:rPr>
              <a:t>"1"</a:t>
            </a:r>
            <a:r>
              <a:rPr lang="en-GB" dirty="0">
                <a:solidFill>
                  <a:srgbClr val="9CDCFE"/>
                </a:solidFill>
                <a:latin typeface="Consolas" panose="020B0609020204030204" pitchFamily="49" charset="0"/>
              </a:rPr>
              <a:t>:</a:t>
            </a:r>
            <a:r>
              <a:rPr lang="en-GB" dirty="0">
                <a:solidFill>
                  <a:srgbClr val="CE9178"/>
                </a:solidFill>
                <a:latin typeface="Consolas" panose="020B0609020204030204" pitchFamily="49" charset="0"/>
              </a:rPr>
              <a:t>"cat"</a:t>
            </a:r>
            <a:r>
              <a:rPr lang="en-GB" dirty="0">
                <a:solidFill>
                  <a:srgbClr val="D4D4D4"/>
                </a:solidFill>
                <a:latin typeface="Consolas" panose="020B0609020204030204" pitchFamily="49" charset="0"/>
              </a:rPr>
              <a:t>,</a:t>
            </a:r>
          </a:p>
          <a:p>
            <a:r>
              <a:rPr lang="en-GB" dirty="0">
                <a:solidFill>
                  <a:srgbClr val="CE9178"/>
                </a:solidFill>
                <a:latin typeface="Consolas" panose="020B0609020204030204" pitchFamily="49" charset="0"/>
              </a:rPr>
              <a:t>"2"</a:t>
            </a:r>
            <a:r>
              <a:rPr lang="en-GB" dirty="0">
                <a:solidFill>
                  <a:srgbClr val="9CDCFE"/>
                </a:solidFill>
                <a:latin typeface="Consolas" panose="020B0609020204030204" pitchFamily="49" charset="0"/>
              </a:rPr>
              <a:t>:</a:t>
            </a:r>
            <a:r>
              <a:rPr lang="en-GB" dirty="0">
                <a:solidFill>
                  <a:srgbClr val="CE9178"/>
                </a:solidFill>
                <a:latin typeface="Consolas" panose="020B0609020204030204" pitchFamily="49" charset="0"/>
              </a:rPr>
              <a:t>"pig"</a:t>
            </a:r>
            <a:endParaRPr lang="en-GB" dirty="0">
              <a:solidFill>
                <a:srgbClr val="D4D4D4"/>
              </a:solidFill>
              <a:latin typeface="Consolas" panose="020B0609020204030204" pitchFamily="49" charset="0"/>
            </a:endParaRPr>
          </a:p>
          <a:p>
            <a:r>
              <a:rPr lang="en-GB" dirty="0">
                <a:solidFill>
                  <a:srgbClr val="D4D4D4"/>
                </a:solidFill>
                <a:latin typeface="Consolas" panose="020B0609020204030204" pitchFamily="49" charset="0"/>
              </a:rPr>
              <a:t>}</a:t>
            </a:r>
          </a:p>
          <a:p>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exampleArray</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0</a:t>
            </a:r>
            <a:r>
              <a:rPr lang="en-GB" dirty="0">
                <a:solidFill>
                  <a:srgbClr val="D4D4D4"/>
                </a:solidFill>
                <a:latin typeface="Consolas" panose="020B0609020204030204" pitchFamily="49" charset="0"/>
              </a:rPr>
              <a:t>]); </a:t>
            </a:r>
            <a:r>
              <a:rPr lang="en-GB" dirty="0">
                <a:solidFill>
                  <a:srgbClr val="608B4E"/>
                </a:solidFill>
                <a:latin typeface="Consolas" panose="020B0609020204030204" pitchFamily="49" charset="0"/>
              </a:rPr>
              <a:t>//returns dog</a:t>
            </a:r>
            <a:endParaRPr lang="en-GB" dirty="0">
              <a:solidFill>
                <a:srgbClr val="D4D4D4"/>
              </a:solidFill>
              <a:latin typeface="Consolas" panose="020B0609020204030204" pitchFamily="49" charset="0"/>
            </a:endParaRPr>
          </a:p>
          <a:p>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exampleObject</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0</a:t>
            </a:r>
            <a:r>
              <a:rPr lang="en-GB" dirty="0">
                <a:solidFill>
                  <a:srgbClr val="D4D4D4"/>
                </a:solidFill>
                <a:latin typeface="Consolas" panose="020B0609020204030204" pitchFamily="49" charset="0"/>
              </a:rPr>
              <a:t>]); </a:t>
            </a:r>
            <a:r>
              <a:rPr lang="en-GB" dirty="0">
                <a:solidFill>
                  <a:srgbClr val="608B4E"/>
                </a:solidFill>
                <a:latin typeface="Consolas" panose="020B0609020204030204" pitchFamily="49" charset="0"/>
              </a:rPr>
              <a:t>//returns dog</a:t>
            </a:r>
            <a:endParaRPr lang="en-GB" dirty="0">
              <a:solidFill>
                <a:srgbClr val="D4D4D4"/>
              </a:solidFill>
              <a:latin typeface="Consolas" panose="020B0609020204030204" pitchFamily="49" charset="0"/>
            </a:endParaRPr>
          </a:p>
          <a:p>
            <a:endParaRPr lang="en-GB" dirty="0"/>
          </a:p>
        </p:txBody>
      </p:sp>
      <p:sp>
        <p:nvSpPr>
          <p:cNvPr id="4" name="Title 3"/>
          <p:cNvSpPr>
            <a:spLocks noGrp="1"/>
          </p:cNvSpPr>
          <p:nvPr>
            <p:ph type="title"/>
          </p:nvPr>
        </p:nvSpPr>
        <p:spPr/>
        <p:txBody>
          <a:bodyPr/>
          <a:lstStyle/>
          <a:p>
            <a:r>
              <a:rPr lang="en-GB" dirty="0" smtClean="0"/>
              <a:t>Arrays – How they actually work</a:t>
            </a:r>
            <a:endParaRPr lang="en-GB" dirty="0"/>
          </a:p>
        </p:txBody>
      </p:sp>
    </p:spTree>
    <p:extLst>
      <p:ext uri="{BB962C8B-B14F-4D97-AF65-F5344CB8AC3E}">
        <p14:creationId xmlns:p14="http://schemas.microsoft.com/office/powerpoint/2010/main" val="22326142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Statement can use strings</a:t>
            </a:r>
          </a:p>
          <a:p>
            <a:r>
              <a:rPr lang="en-GB" dirty="0" smtClean="0"/>
              <a:t>Case value can be expressions, don’t have to be constants</a:t>
            </a:r>
          </a:p>
          <a:p>
            <a:endParaRPr lang="en-GB" dirty="0" smtClean="0"/>
          </a:p>
          <a:p>
            <a:r>
              <a:rPr lang="en-GB" dirty="0" smtClean="0"/>
              <a:t>Switch statements are bad practice and should be un-necessary.</a:t>
            </a:r>
          </a:p>
          <a:p>
            <a:r>
              <a:rPr lang="en-GB" dirty="0" smtClean="0"/>
              <a:t>But so are a million conditional statements!</a:t>
            </a:r>
          </a:p>
          <a:p>
            <a:endParaRPr lang="en-GB" dirty="0"/>
          </a:p>
          <a:p>
            <a:endParaRPr lang="en-GB" dirty="0"/>
          </a:p>
        </p:txBody>
      </p:sp>
      <p:sp>
        <p:nvSpPr>
          <p:cNvPr id="5" name="Content Placeholder 4"/>
          <p:cNvSpPr>
            <a:spLocks noGrp="1"/>
          </p:cNvSpPr>
          <p:nvPr>
            <p:ph sz="quarter" idx="16"/>
          </p:nvPr>
        </p:nvSpPr>
        <p:spPr/>
        <p:txBody>
          <a:bodyPr/>
          <a:lstStyle/>
          <a:p>
            <a:r>
              <a:rPr lang="en-GB" dirty="0">
                <a:solidFill>
                  <a:srgbClr val="C586C0"/>
                </a:solidFill>
                <a:latin typeface="Consolas" panose="020B0609020204030204" pitchFamily="49" charset="0"/>
              </a:rPr>
              <a:t>switch</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expression</a:t>
            </a:r>
            <a:r>
              <a:rPr lang="en-GB" dirty="0">
                <a:solidFill>
                  <a:srgbClr val="D4D4D4"/>
                </a:solidFill>
                <a:latin typeface="Consolas" panose="020B0609020204030204" pitchFamily="49" charset="0"/>
              </a:rPr>
              <a:t>) {</a:t>
            </a:r>
          </a:p>
          <a:p>
            <a:pPr lvl="1"/>
            <a:r>
              <a:rPr lang="en-GB" dirty="0">
                <a:solidFill>
                  <a:srgbClr val="C586C0"/>
                </a:solidFill>
                <a:latin typeface="Consolas" panose="020B0609020204030204" pitchFamily="49" charset="0"/>
              </a:rPr>
              <a:t>case</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a:t>
            </a:r>
            <a:r>
              <a:rPr lang="en-GB" dirty="0">
                <a:solidFill>
                  <a:srgbClr val="D4D4D4"/>
                </a:solidFill>
                <a:latin typeface="Consolas" panose="020B0609020204030204" pitchFamily="49" charset="0"/>
              </a:rPr>
              <a:t>:</a:t>
            </a:r>
          </a:p>
          <a:p>
            <a:pPr lvl="1"/>
            <a:r>
              <a:rPr lang="en-GB" dirty="0">
                <a:solidFill>
                  <a:srgbClr val="C586C0"/>
                </a:solidFill>
                <a:latin typeface="Consolas" panose="020B0609020204030204" pitchFamily="49" charset="0"/>
              </a:rPr>
              <a:t>case</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a:t>
            </a:r>
            <a:r>
              <a:rPr lang="en-GB" dirty="0">
                <a:solidFill>
                  <a:srgbClr val="D4D4D4"/>
                </a:solidFill>
                <a:latin typeface="Consolas" panose="020B0609020204030204" pitchFamily="49" charset="0"/>
              </a:rPr>
              <a:t>:</a:t>
            </a:r>
          </a:p>
          <a:p>
            <a:pPr lvl="1"/>
            <a:r>
              <a:rPr lang="en-GB" dirty="0">
                <a:solidFill>
                  <a:srgbClr val="C586C0"/>
                </a:solidFill>
                <a:latin typeface="Consolas" panose="020B0609020204030204" pitchFamily="49" charset="0"/>
              </a:rPr>
              <a:t>case</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a:t>
            </a:r>
            <a:r>
              <a:rPr lang="en-GB" dirty="0">
                <a:solidFill>
                  <a:srgbClr val="D4D4D4"/>
                </a:solidFill>
                <a:latin typeface="Consolas" panose="020B0609020204030204" pitchFamily="49" charset="0"/>
              </a:rPr>
              <a:t>:</a:t>
            </a:r>
          </a:p>
          <a:p>
            <a:pPr lvl="1"/>
            <a:r>
              <a:rPr lang="en-GB" dirty="0" smtClean="0">
                <a:solidFill>
                  <a:srgbClr val="DCDCAA"/>
                </a:solidFill>
                <a:latin typeface="Consolas" panose="020B0609020204030204" pitchFamily="49" charset="0"/>
              </a:rPr>
              <a:t>	punctuation</a:t>
            </a:r>
            <a:r>
              <a:rPr lang="en-GB" dirty="0">
                <a:solidFill>
                  <a:srgbClr val="D4D4D4"/>
                </a:solidFill>
                <a:latin typeface="Consolas" panose="020B0609020204030204" pitchFamily="49" charset="0"/>
              </a:rPr>
              <a:t>();</a:t>
            </a:r>
          </a:p>
          <a:p>
            <a:pPr lvl="1"/>
            <a:r>
              <a:rPr lang="en-GB" dirty="0">
                <a:solidFill>
                  <a:srgbClr val="C586C0"/>
                </a:solidFill>
                <a:latin typeface="Consolas" panose="020B0609020204030204" pitchFamily="49" charset="0"/>
              </a:rPr>
              <a:t>break</a:t>
            </a:r>
            <a:r>
              <a:rPr lang="en-GB" dirty="0">
                <a:solidFill>
                  <a:srgbClr val="D4D4D4"/>
                </a:solidFill>
                <a:latin typeface="Consolas" panose="020B0609020204030204" pitchFamily="49" charset="0"/>
              </a:rPr>
              <a:t>;</a:t>
            </a:r>
          </a:p>
          <a:p>
            <a:pPr lvl="1"/>
            <a:r>
              <a:rPr lang="en-GB" dirty="0">
                <a:solidFill>
                  <a:srgbClr val="C586C0"/>
                </a:solidFill>
                <a:latin typeface="Consolas" panose="020B0609020204030204" pitchFamily="49" charset="0"/>
              </a:rPr>
              <a:t>default</a:t>
            </a:r>
            <a:r>
              <a:rPr lang="en-GB" dirty="0">
                <a:solidFill>
                  <a:srgbClr val="D4D4D4"/>
                </a:solidFill>
                <a:latin typeface="Consolas" panose="020B0609020204030204" pitchFamily="49" charset="0"/>
              </a:rPr>
              <a:t>:</a:t>
            </a:r>
          </a:p>
          <a:p>
            <a:pPr lvl="1"/>
            <a:r>
              <a:rPr lang="en-GB" dirty="0" smtClean="0">
                <a:solidFill>
                  <a:srgbClr val="DCDCAA"/>
                </a:solidFill>
                <a:latin typeface="Consolas" panose="020B0609020204030204" pitchFamily="49" charset="0"/>
              </a:rPr>
              <a:t>	</a:t>
            </a:r>
            <a:r>
              <a:rPr lang="en-GB" dirty="0" err="1" smtClean="0">
                <a:solidFill>
                  <a:srgbClr val="DCDCAA"/>
                </a:solidFill>
                <a:latin typeface="Consolas" panose="020B0609020204030204" pitchFamily="49" charset="0"/>
              </a:rPr>
              <a:t>noneOfTheAbove</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endParaRPr lang="en-GB" dirty="0">
              <a:solidFill>
                <a:srgbClr val="D4D4D4"/>
              </a:solidFill>
              <a:latin typeface="Consolas" panose="020B0609020204030204" pitchFamily="49" charset="0"/>
            </a:endParaRPr>
          </a:p>
        </p:txBody>
      </p:sp>
      <p:sp>
        <p:nvSpPr>
          <p:cNvPr id="3" name="Title 2"/>
          <p:cNvSpPr>
            <a:spLocks noGrp="1"/>
          </p:cNvSpPr>
          <p:nvPr>
            <p:ph type="title"/>
          </p:nvPr>
        </p:nvSpPr>
        <p:spPr/>
        <p:txBody>
          <a:bodyPr>
            <a:normAutofit/>
          </a:bodyPr>
          <a:lstStyle/>
          <a:p>
            <a:r>
              <a:rPr lang="en-GB" dirty="0" smtClean="0"/>
              <a:t>Switch</a:t>
            </a:r>
            <a:endParaRPr lang="en-GB" dirty="0"/>
          </a:p>
        </p:txBody>
      </p:sp>
    </p:spTree>
    <p:extLst>
      <p:ext uri="{BB962C8B-B14F-4D97-AF65-F5344CB8AC3E}">
        <p14:creationId xmlns:p14="http://schemas.microsoft.com/office/powerpoint/2010/main" val="2951127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a:xfrm>
            <a:off x="414000" y="1557588"/>
            <a:ext cx="3990575" cy="4546800"/>
          </a:xfrm>
        </p:spPr>
        <p:txBody>
          <a:bodyPr/>
          <a:lstStyle/>
          <a:p>
            <a:r>
              <a:rPr lang="en-GB" dirty="0" smtClean="0"/>
              <a:t>Events are a way of linking HTML to trigger JS code.</a:t>
            </a:r>
          </a:p>
          <a:p>
            <a:r>
              <a:rPr lang="en-GB" dirty="0" smtClean="0"/>
              <a:t>Such as;</a:t>
            </a:r>
          </a:p>
          <a:p>
            <a:pPr lvl="1"/>
            <a:r>
              <a:rPr lang="en-GB" dirty="0" smtClean="0"/>
              <a:t>Clicking on a button</a:t>
            </a:r>
          </a:p>
          <a:p>
            <a:pPr lvl="1"/>
            <a:r>
              <a:rPr lang="en-GB" dirty="0" smtClean="0"/>
              <a:t>Page load</a:t>
            </a:r>
          </a:p>
          <a:p>
            <a:pPr lvl="1"/>
            <a:r>
              <a:rPr lang="en-GB" dirty="0" smtClean="0"/>
              <a:t>Key presses</a:t>
            </a:r>
          </a:p>
          <a:p>
            <a:pPr lvl="1"/>
            <a:endParaRPr lang="en-GB" dirty="0"/>
          </a:p>
        </p:txBody>
      </p:sp>
      <p:sp>
        <p:nvSpPr>
          <p:cNvPr id="5" name="Content Placeholder 4"/>
          <p:cNvSpPr>
            <a:spLocks noGrp="1"/>
          </p:cNvSpPr>
          <p:nvPr>
            <p:ph sz="quarter" idx="16"/>
          </p:nvPr>
        </p:nvSpPr>
        <p:spPr>
          <a:xfrm>
            <a:off x="4539916" y="592428"/>
            <a:ext cx="7246484" cy="5718220"/>
          </a:xfrm>
        </p:spPr>
        <p:txBody>
          <a:bodyPr/>
          <a:lstStyle/>
          <a:p>
            <a:r>
              <a:rPr lang="en-GB" sz="1600" dirty="0">
                <a:solidFill>
                  <a:srgbClr val="808080"/>
                </a:solidFill>
                <a:latin typeface="Consolas" panose="020B0609020204030204" pitchFamily="49" charset="0"/>
              </a:rPr>
              <a:t>&lt;</a:t>
            </a:r>
            <a:r>
              <a:rPr lang="en-GB" sz="1600" dirty="0">
                <a:solidFill>
                  <a:srgbClr val="569CD6"/>
                </a:solidFill>
                <a:latin typeface="Consolas" panose="020B0609020204030204" pitchFamily="49" charset="0"/>
              </a:rPr>
              <a:t>html</a:t>
            </a:r>
            <a:r>
              <a:rPr lang="en-GB" sz="1600" dirty="0" smtClean="0">
                <a:solidFill>
                  <a:srgbClr val="808080"/>
                </a:solidFill>
                <a:latin typeface="Consolas" panose="020B0609020204030204" pitchFamily="49" charset="0"/>
              </a:rPr>
              <a:t>&gt;</a:t>
            </a:r>
            <a:r>
              <a:rPr lang="en-GB" sz="1600" dirty="0">
                <a:solidFill>
                  <a:srgbClr val="D4D4D4"/>
                </a:solidFill>
                <a:latin typeface="Consolas" panose="020B0609020204030204" pitchFamily="49" charset="0"/>
              </a:rPr>
              <a:t/>
            </a:r>
            <a:br>
              <a:rPr lang="en-GB" sz="1600" dirty="0">
                <a:solidFill>
                  <a:srgbClr val="D4D4D4"/>
                </a:solidFill>
                <a:latin typeface="Consolas" panose="020B0609020204030204" pitchFamily="49" charset="0"/>
              </a:rPr>
            </a:br>
            <a:r>
              <a:rPr lang="en-GB" sz="1600" dirty="0">
                <a:solidFill>
                  <a:srgbClr val="808080"/>
                </a:solidFill>
                <a:latin typeface="Consolas" panose="020B0609020204030204" pitchFamily="49" charset="0"/>
              </a:rPr>
              <a:t>&lt;</a:t>
            </a:r>
            <a:r>
              <a:rPr lang="en-GB" sz="1600" dirty="0">
                <a:solidFill>
                  <a:srgbClr val="569CD6"/>
                </a:solidFill>
                <a:latin typeface="Consolas" panose="020B0609020204030204" pitchFamily="49" charset="0"/>
              </a:rPr>
              <a:t>head</a:t>
            </a:r>
            <a:r>
              <a:rPr lang="en-GB" sz="1600" dirty="0">
                <a:solidFill>
                  <a:srgbClr val="808080"/>
                </a:solidFill>
                <a:latin typeface="Consolas" panose="020B0609020204030204" pitchFamily="49" charset="0"/>
              </a:rPr>
              <a:t>&gt;</a:t>
            </a:r>
            <a:endParaRPr lang="en-GB" sz="1600" dirty="0">
              <a:solidFill>
                <a:srgbClr val="D4D4D4"/>
              </a:solidFill>
              <a:latin typeface="Consolas" panose="020B0609020204030204" pitchFamily="49" charset="0"/>
            </a:endParaRPr>
          </a:p>
          <a:p>
            <a:r>
              <a:rPr lang="en-GB" sz="1600" dirty="0">
                <a:solidFill>
                  <a:srgbClr val="808080"/>
                </a:solidFill>
                <a:latin typeface="Consolas" panose="020B0609020204030204" pitchFamily="49" charset="0"/>
              </a:rPr>
              <a:t>&lt;</a:t>
            </a:r>
            <a:r>
              <a:rPr lang="en-GB" sz="1600" dirty="0">
                <a:solidFill>
                  <a:srgbClr val="569CD6"/>
                </a:solidFill>
                <a:latin typeface="Consolas" panose="020B0609020204030204" pitchFamily="49" charset="0"/>
              </a:rPr>
              <a:t>script</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type</a:t>
            </a:r>
            <a:r>
              <a:rPr lang="en-GB" sz="1600" dirty="0">
                <a:solidFill>
                  <a:srgbClr val="D4D4D4"/>
                </a:solidFill>
                <a:latin typeface="Consolas" panose="020B0609020204030204" pitchFamily="49" charset="0"/>
              </a:rPr>
              <a:t>=</a:t>
            </a:r>
            <a:r>
              <a:rPr lang="en-GB" sz="1600" dirty="0">
                <a:solidFill>
                  <a:srgbClr val="CE9178"/>
                </a:solidFill>
                <a:latin typeface="Consolas" panose="020B0609020204030204" pitchFamily="49" charset="0"/>
              </a:rPr>
              <a:t>"text/</a:t>
            </a:r>
            <a:r>
              <a:rPr lang="en-GB" sz="1600" dirty="0" err="1">
                <a:solidFill>
                  <a:srgbClr val="CE9178"/>
                </a:solidFill>
                <a:latin typeface="Consolas" panose="020B0609020204030204" pitchFamily="49" charset="0"/>
              </a:rPr>
              <a:t>javascript</a:t>
            </a:r>
            <a:r>
              <a:rPr lang="en-GB" sz="1600" dirty="0">
                <a:solidFill>
                  <a:srgbClr val="CE9178"/>
                </a:solidFill>
                <a:latin typeface="Consolas" panose="020B0609020204030204" pitchFamily="49" charset="0"/>
              </a:rPr>
              <a:t>"</a:t>
            </a:r>
            <a:r>
              <a:rPr lang="en-GB" sz="1600" dirty="0">
                <a:solidFill>
                  <a:srgbClr val="808080"/>
                </a:solidFill>
                <a:latin typeface="Consolas" panose="020B0609020204030204" pitchFamily="49" charset="0"/>
              </a:rPr>
              <a:t>&gt;</a:t>
            </a:r>
            <a:endParaRPr lang="en-GB" sz="1600" dirty="0">
              <a:solidFill>
                <a:srgbClr val="D4D4D4"/>
              </a:solidFill>
              <a:latin typeface="Consolas" panose="020B0609020204030204" pitchFamily="49" charset="0"/>
            </a:endParaRPr>
          </a:p>
          <a:p>
            <a:r>
              <a:rPr lang="en-GB" sz="1600" dirty="0">
                <a:solidFill>
                  <a:srgbClr val="569CD6"/>
                </a:solidFill>
                <a:latin typeface="Consolas" panose="020B0609020204030204" pitchFamily="49" charset="0"/>
              </a:rPr>
              <a:t>function</a:t>
            </a:r>
            <a:r>
              <a:rPr lang="en-GB" sz="1600" dirty="0">
                <a:solidFill>
                  <a:srgbClr val="D4D4D4"/>
                </a:solidFill>
                <a:latin typeface="Consolas" panose="020B0609020204030204" pitchFamily="49" charset="0"/>
              </a:rPr>
              <a:t> </a:t>
            </a:r>
            <a:r>
              <a:rPr lang="en-GB" sz="1600" dirty="0" err="1">
                <a:solidFill>
                  <a:srgbClr val="DCDCAA"/>
                </a:solidFill>
                <a:latin typeface="Consolas" panose="020B0609020204030204" pitchFamily="49" charset="0"/>
              </a:rPr>
              <a:t>sayHello</a:t>
            </a:r>
            <a:r>
              <a:rPr lang="en-GB" sz="1600" dirty="0">
                <a:solidFill>
                  <a:srgbClr val="D4D4D4"/>
                </a:solidFill>
                <a:latin typeface="Consolas" panose="020B0609020204030204" pitchFamily="49" charset="0"/>
              </a:rPr>
              <a:t>() {</a:t>
            </a:r>
          </a:p>
          <a:p>
            <a:r>
              <a:rPr lang="en-GB" sz="1600" dirty="0">
                <a:solidFill>
                  <a:srgbClr val="DCDCAA"/>
                </a:solidFill>
                <a:latin typeface="Consolas" panose="020B0609020204030204" pitchFamily="49" charset="0"/>
              </a:rPr>
              <a:t> </a:t>
            </a:r>
            <a:r>
              <a:rPr lang="en-GB" sz="1600" dirty="0" smtClean="0">
                <a:solidFill>
                  <a:srgbClr val="DCDCAA"/>
                </a:solidFill>
                <a:latin typeface="Consolas" panose="020B0609020204030204" pitchFamily="49" charset="0"/>
              </a:rPr>
              <a:t>  alert</a:t>
            </a:r>
            <a:r>
              <a:rPr lang="en-GB" sz="1600" dirty="0">
                <a:solidFill>
                  <a:srgbClr val="D4D4D4"/>
                </a:solidFill>
                <a:latin typeface="Consolas" panose="020B0609020204030204" pitchFamily="49" charset="0"/>
              </a:rPr>
              <a:t>(</a:t>
            </a:r>
            <a:r>
              <a:rPr lang="en-GB" sz="1600" dirty="0">
                <a:solidFill>
                  <a:srgbClr val="CE9178"/>
                </a:solidFill>
                <a:latin typeface="Consolas" panose="020B0609020204030204" pitchFamily="49" charset="0"/>
              </a:rPr>
              <a:t>"Hello World"</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a:t>
            </a:r>
          </a:p>
          <a:p>
            <a:r>
              <a:rPr lang="en-GB" sz="1600" dirty="0">
                <a:solidFill>
                  <a:srgbClr val="808080"/>
                </a:solidFill>
                <a:latin typeface="Consolas" panose="020B0609020204030204" pitchFamily="49" charset="0"/>
              </a:rPr>
              <a:t>&lt;/</a:t>
            </a:r>
            <a:r>
              <a:rPr lang="en-GB" sz="1600" dirty="0">
                <a:solidFill>
                  <a:srgbClr val="569CD6"/>
                </a:solidFill>
                <a:latin typeface="Consolas" panose="020B0609020204030204" pitchFamily="49" charset="0"/>
              </a:rPr>
              <a:t>script</a:t>
            </a:r>
            <a:r>
              <a:rPr lang="en-GB" sz="1600" dirty="0">
                <a:solidFill>
                  <a:srgbClr val="808080"/>
                </a:solidFill>
                <a:latin typeface="Consolas" panose="020B0609020204030204" pitchFamily="49" charset="0"/>
              </a:rPr>
              <a:t>&gt;</a:t>
            </a:r>
            <a:endParaRPr lang="en-GB" sz="1600" dirty="0">
              <a:solidFill>
                <a:srgbClr val="D4D4D4"/>
              </a:solidFill>
              <a:latin typeface="Consolas" panose="020B0609020204030204" pitchFamily="49" charset="0"/>
            </a:endParaRPr>
          </a:p>
          <a:p>
            <a:r>
              <a:rPr lang="en-GB" sz="1600" dirty="0">
                <a:solidFill>
                  <a:srgbClr val="808080"/>
                </a:solidFill>
                <a:latin typeface="Consolas" panose="020B0609020204030204" pitchFamily="49" charset="0"/>
              </a:rPr>
              <a:t>&lt;/</a:t>
            </a:r>
            <a:r>
              <a:rPr lang="en-GB" sz="1600" dirty="0">
                <a:solidFill>
                  <a:srgbClr val="569CD6"/>
                </a:solidFill>
                <a:latin typeface="Consolas" panose="020B0609020204030204" pitchFamily="49" charset="0"/>
              </a:rPr>
              <a:t>head</a:t>
            </a:r>
            <a:r>
              <a:rPr lang="en-GB" sz="1600" dirty="0" smtClean="0">
                <a:solidFill>
                  <a:srgbClr val="808080"/>
                </a:solidFill>
                <a:latin typeface="Consolas" panose="020B0609020204030204" pitchFamily="49" charset="0"/>
              </a:rPr>
              <a:t>&gt;</a:t>
            </a:r>
            <a:r>
              <a:rPr lang="en-GB" sz="1600" dirty="0">
                <a:solidFill>
                  <a:srgbClr val="D4D4D4"/>
                </a:solidFill>
                <a:latin typeface="Consolas" panose="020B0609020204030204" pitchFamily="49" charset="0"/>
              </a:rPr>
              <a:t/>
            </a:r>
            <a:br>
              <a:rPr lang="en-GB" sz="1600" dirty="0">
                <a:solidFill>
                  <a:srgbClr val="D4D4D4"/>
                </a:solidFill>
                <a:latin typeface="Consolas" panose="020B0609020204030204" pitchFamily="49" charset="0"/>
              </a:rPr>
            </a:br>
            <a:r>
              <a:rPr lang="en-GB" sz="1600" dirty="0">
                <a:solidFill>
                  <a:srgbClr val="808080"/>
                </a:solidFill>
                <a:latin typeface="Consolas" panose="020B0609020204030204" pitchFamily="49" charset="0"/>
              </a:rPr>
              <a:t>&lt;</a:t>
            </a:r>
            <a:r>
              <a:rPr lang="en-GB" sz="1600" dirty="0">
                <a:solidFill>
                  <a:srgbClr val="569CD6"/>
                </a:solidFill>
                <a:latin typeface="Consolas" panose="020B0609020204030204" pitchFamily="49" charset="0"/>
              </a:rPr>
              <a:t>body</a:t>
            </a:r>
            <a:r>
              <a:rPr lang="en-GB" sz="1600" dirty="0" smtClean="0">
                <a:solidFill>
                  <a:srgbClr val="808080"/>
                </a:solidFill>
                <a:latin typeface="Consolas" panose="020B0609020204030204" pitchFamily="49" charset="0"/>
              </a:rPr>
              <a:t>&gt;</a:t>
            </a:r>
          </a:p>
          <a:p>
            <a:r>
              <a:rPr lang="en-GB" sz="1600" dirty="0" smtClean="0">
                <a:solidFill>
                  <a:srgbClr val="808080"/>
                </a:solidFill>
                <a:latin typeface="Consolas" panose="020B0609020204030204" pitchFamily="49" charset="0"/>
              </a:rPr>
              <a:t>&lt;</a:t>
            </a:r>
            <a:r>
              <a:rPr lang="en-GB" sz="1600" dirty="0">
                <a:solidFill>
                  <a:srgbClr val="569CD6"/>
                </a:solidFill>
                <a:latin typeface="Consolas" panose="020B0609020204030204" pitchFamily="49" charset="0"/>
              </a:rPr>
              <a:t>input</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type</a:t>
            </a:r>
            <a:r>
              <a:rPr lang="en-GB" sz="1600" dirty="0">
                <a:solidFill>
                  <a:srgbClr val="D4D4D4"/>
                </a:solidFill>
                <a:latin typeface="Consolas" panose="020B0609020204030204" pitchFamily="49" charset="0"/>
              </a:rPr>
              <a:t>=</a:t>
            </a:r>
            <a:r>
              <a:rPr lang="en-GB" sz="1600" dirty="0">
                <a:solidFill>
                  <a:srgbClr val="CE9178"/>
                </a:solidFill>
                <a:latin typeface="Consolas" panose="020B0609020204030204" pitchFamily="49" charset="0"/>
              </a:rPr>
              <a:t>"button"</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onclick</a:t>
            </a:r>
            <a:r>
              <a:rPr lang="en-GB" sz="1600" dirty="0">
                <a:solidFill>
                  <a:srgbClr val="D4D4D4"/>
                </a:solidFill>
                <a:latin typeface="Consolas" panose="020B0609020204030204" pitchFamily="49" charset="0"/>
              </a:rPr>
              <a:t>=</a:t>
            </a:r>
            <a:r>
              <a:rPr lang="en-GB" sz="1600" dirty="0">
                <a:solidFill>
                  <a:srgbClr val="CE9178"/>
                </a:solidFill>
                <a:latin typeface="Consolas" panose="020B0609020204030204" pitchFamily="49" charset="0"/>
              </a:rPr>
              <a:t>"</a:t>
            </a:r>
            <a:r>
              <a:rPr lang="en-GB" sz="1600" dirty="0" err="1">
                <a:solidFill>
                  <a:srgbClr val="CE9178"/>
                </a:solidFill>
                <a:latin typeface="Consolas" panose="020B0609020204030204" pitchFamily="49" charset="0"/>
              </a:rPr>
              <a:t>sayHello</a:t>
            </a:r>
            <a:r>
              <a:rPr lang="en-GB" sz="1600" dirty="0">
                <a:solidFill>
                  <a:srgbClr val="CE9178"/>
                </a:solidFill>
                <a:latin typeface="Consolas" panose="020B0609020204030204" pitchFamily="49" charset="0"/>
              </a:rPr>
              <a:t>()"</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value</a:t>
            </a:r>
            <a:r>
              <a:rPr lang="en-GB" sz="1600" dirty="0">
                <a:solidFill>
                  <a:srgbClr val="D4D4D4"/>
                </a:solidFill>
                <a:latin typeface="Consolas" panose="020B0609020204030204" pitchFamily="49" charset="0"/>
              </a:rPr>
              <a:t>=</a:t>
            </a:r>
            <a:r>
              <a:rPr lang="en-GB" sz="1600" dirty="0">
                <a:solidFill>
                  <a:srgbClr val="CE9178"/>
                </a:solidFill>
                <a:latin typeface="Consolas" panose="020B0609020204030204" pitchFamily="49" charset="0"/>
              </a:rPr>
              <a:t>"Say Hello"</a:t>
            </a:r>
            <a:r>
              <a:rPr lang="en-GB" sz="1600" dirty="0">
                <a:solidFill>
                  <a:srgbClr val="808080"/>
                </a:solidFill>
                <a:latin typeface="Consolas" panose="020B0609020204030204" pitchFamily="49" charset="0"/>
              </a:rPr>
              <a:t> /&gt;</a:t>
            </a:r>
            <a:endParaRPr lang="en-GB" sz="1600" dirty="0">
              <a:solidFill>
                <a:srgbClr val="D4D4D4"/>
              </a:solidFill>
              <a:latin typeface="Consolas" panose="020B0609020204030204" pitchFamily="49" charset="0"/>
            </a:endParaRPr>
          </a:p>
          <a:p>
            <a:r>
              <a:rPr lang="en-GB" sz="1600" dirty="0" smtClean="0">
                <a:solidFill>
                  <a:srgbClr val="808080"/>
                </a:solidFill>
                <a:latin typeface="Consolas" panose="020B0609020204030204" pitchFamily="49" charset="0"/>
              </a:rPr>
              <a:t>&lt;/</a:t>
            </a:r>
            <a:r>
              <a:rPr lang="en-GB" sz="1600" dirty="0">
                <a:solidFill>
                  <a:srgbClr val="569CD6"/>
                </a:solidFill>
                <a:latin typeface="Consolas" panose="020B0609020204030204" pitchFamily="49" charset="0"/>
              </a:rPr>
              <a:t>body</a:t>
            </a:r>
            <a:r>
              <a:rPr lang="en-GB" sz="1600" dirty="0" smtClean="0">
                <a:solidFill>
                  <a:srgbClr val="808080"/>
                </a:solidFill>
                <a:latin typeface="Consolas" panose="020B0609020204030204" pitchFamily="49" charset="0"/>
              </a:rPr>
              <a:t>&gt;</a:t>
            </a:r>
            <a:r>
              <a:rPr lang="en-GB" sz="1600" dirty="0">
                <a:solidFill>
                  <a:srgbClr val="D4D4D4"/>
                </a:solidFill>
                <a:latin typeface="Consolas" panose="020B0609020204030204" pitchFamily="49" charset="0"/>
              </a:rPr>
              <a:t/>
            </a:r>
            <a:br>
              <a:rPr lang="en-GB" sz="1600" dirty="0">
                <a:solidFill>
                  <a:srgbClr val="D4D4D4"/>
                </a:solidFill>
                <a:latin typeface="Consolas" panose="020B0609020204030204" pitchFamily="49" charset="0"/>
              </a:rPr>
            </a:br>
            <a:r>
              <a:rPr lang="en-GB" sz="1600" dirty="0">
                <a:solidFill>
                  <a:srgbClr val="808080"/>
                </a:solidFill>
                <a:latin typeface="Consolas" panose="020B0609020204030204" pitchFamily="49" charset="0"/>
              </a:rPr>
              <a:t>&lt;/</a:t>
            </a:r>
            <a:r>
              <a:rPr lang="en-GB" sz="1600" dirty="0">
                <a:solidFill>
                  <a:srgbClr val="569CD6"/>
                </a:solidFill>
                <a:latin typeface="Consolas" panose="020B0609020204030204" pitchFamily="49" charset="0"/>
              </a:rPr>
              <a:t>html</a:t>
            </a:r>
            <a:r>
              <a:rPr lang="en-GB" sz="1600" dirty="0">
                <a:solidFill>
                  <a:srgbClr val="808080"/>
                </a:solidFill>
                <a:latin typeface="Consolas" panose="020B0609020204030204" pitchFamily="49" charset="0"/>
              </a:rPr>
              <a:t>&gt;</a:t>
            </a:r>
            <a:endParaRPr lang="en-GB" sz="1600" dirty="0">
              <a:solidFill>
                <a:srgbClr val="D4D4D4"/>
              </a:solidFill>
              <a:latin typeface="Consolas" panose="020B0609020204030204" pitchFamily="49" charset="0"/>
            </a:endParaRPr>
          </a:p>
        </p:txBody>
      </p:sp>
      <p:sp>
        <p:nvSpPr>
          <p:cNvPr id="3" name="Title 2"/>
          <p:cNvSpPr>
            <a:spLocks noGrp="1"/>
          </p:cNvSpPr>
          <p:nvPr>
            <p:ph type="title"/>
          </p:nvPr>
        </p:nvSpPr>
        <p:spPr/>
        <p:txBody>
          <a:bodyPr>
            <a:normAutofit/>
          </a:bodyPr>
          <a:lstStyle/>
          <a:p>
            <a:r>
              <a:rPr lang="en-GB" dirty="0" smtClean="0"/>
              <a:t>Events</a:t>
            </a:r>
            <a:endParaRPr lang="en-GB" dirty="0"/>
          </a:p>
        </p:txBody>
      </p:sp>
    </p:spTree>
    <p:extLst>
      <p:ext uri="{BB962C8B-B14F-4D97-AF65-F5344CB8AC3E}">
        <p14:creationId xmlns:p14="http://schemas.microsoft.com/office/powerpoint/2010/main" val="34729627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5"/>
          </p:nvPr>
        </p:nvSpPr>
        <p:spPr/>
        <p:txBody>
          <a:bodyPr/>
          <a:lstStyle/>
          <a:p>
            <a:r>
              <a:rPr lang="en-GB" b="1" dirty="0" smtClean="0"/>
              <a:t>Functions</a:t>
            </a:r>
          </a:p>
          <a:p>
            <a:pPr lvl="1"/>
            <a:r>
              <a:rPr lang="en-GB" dirty="0"/>
              <a:t>	Create a function accepts a number and outputs its square</a:t>
            </a:r>
          </a:p>
          <a:p>
            <a:pPr lvl="1"/>
            <a:r>
              <a:rPr lang="en-GB" dirty="0"/>
              <a:t>	Create a function that accepts 3 numbers and returns the sum of them.</a:t>
            </a:r>
          </a:p>
          <a:p>
            <a:pPr lvl="1"/>
            <a:r>
              <a:rPr lang="en-GB" dirty="0"/>
              <a:t>	Create a Person object with three values, name, age, occupation.</a:t>
            </a:r>
          </a:p>
          <a:p>
            <a:pPr lvl="2"/>
            <a:r>
              <a:rPr lang="en-GB" dirty="0" smtClean="0"/>
              <a:t>Output </a:t>
            </a:r>
            <a:r>
              <a:rPr lang="en-GB" dirty="0"/>
              <a:t>the contents of that object, then edit them, and output again.</a:t>
            </a:r>
          </a:p>
          <a:p>
            <a:pPr lvl="1"/>
            <a:r>
              <a:rPr lang="en-GB" dirty="0"/>
              <a:t>	Create a button that calls a function when clicked.</a:t>
            </a:r>
          </a:p>
          <a:p>
            <a:pPr lvl="1"/>
            <a:r>
              <a:rPr lang="en-GB" dirty="0"/>
              <a:t>	Create a button that increases the age of your Person object.</a:t>
            </a:r>
            <a:endParaRPr lang="en-GB" dirty="0" smtClean="0"/>
          </a:p>
        </p:txBody>
      </p:sp>
      <p:sp>
        <p:nvSpPr>
          <p:cNvPr id="2" name="Title 1"/>
          <p:cNvSpPr>
            <a:spLocks noGrp="1"/>
          </p:cNvSpPr>
          <p:nvPr>
            <p:ph type="title"/>
          </p:nvPr>
        </p:nvSpPr>
        <p:spPr/>
        <p:txBody>
          <a:bodyPr>
            <a:normAutofit/>
          </a:bodyPr>
          <a:lstStyle/>
          <a:p>
            <a:r>
              <a:rPr lang="en-GB" dirty="0"/>
              <a:t>Coding Challenge </a:t>
            </a:r>
            <a:r>
              <a:rPr lang="en-GB" dirty="0" smtClean="0"/>
              <a:t>2</a:t>
            </a:r>
            <a:endParaRPr lang="en-GB" dirty="0"/>
          </a:p>
        </p:txBody>
      </p:sp>
    </p:spTree>
    <p:extLst>
      <p:ext uri="{BB962C8B-B14F-4D97-AF65-F5344CB8AC3E}">
        <p14:creationId xmlns:p14="http://schemas.microsoft.com/office/powerpoint/2010/main" val="16838869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JS, unlike most languages, doesn’t have a </a:t>
            </a:r>
            <a:r>
              <a:rPr lang="en-GB" b="1" dirty="0" smtClean="0"/>
              <a:t>char</a:t>
            </a:r>
            <a:r>
              <a:rPr lang="en-GB" dirty="0" smtClean="0"/>
              <a:t> type</a:t>
            </a:r>
          </a:p>
          <a:p>
            <a:pPr lvl="1"/>
            <a:r>
              <a:rPr lang="en-GB" dirty="0" smtClean="0"/>
              <a:t>Characters are just one length strings.</a:t>
            </a:r>
          </a:p>
          <a:p>
            <a:r>
              <a:rPr lang="en-GB" dirty="0" smtClean="0"/>
              <a:t>Immutable</a:t>
            </a:r>
          </a:p>
          <a:p>
            <a:r>
              <a:rPr lang="en-GB" dirty="0" smtClean="0"/>
              <a:t>Double or single quote work the same way</a:t>
            </a:r>
          </a:p>
          <a:p>
            <a:r>
              <a:rPr lang="en-GB" dirty="0" smtClean="0"/>
              <a:t>Length member</a:t>
            </a:r>
          </a:p>
          <a:p>
            <a:r>
              <a:rPr lang="en-GB" dirty="0" smtClean="0"/>
              <a:t>String(value) converts numbers into a string</a:t>
            </a:r>
          </a:p>
          <a:p>
            <a:endParaRPr lang="en-GB" dirty="0"/>
          </a:p>
        </p:txBody>
      </p:sp>
      <p:sp>
        <p:nvSpPr>
          <p:cNvPr id="5" name="Content Placeholder 4"/>
          <p:cNvSpPr>
            <a:spLocks noGrp="1"/>
          </p:cNvSpPr>
          <p:nvPr>
            <p:ph sz="quarter" idx="16"/>
          </p:nvPr>
        </p:nvSpPr>
        <p:spPr>
          <a:xfrm>
            <a:off x="6206400" y="1544760"/>
            <a:ext cx="2525476" cy="4546800"/>
          </a:xfrm>
        </p:spPr>
        <p:txBody>
          <a:bodyPr/>
          <a:lstStyle/>
          <a:p>
            <a:pPr fontAlgn="auto"/>
            <a:r>
              <a:rPr lang="en-GB" b="1" dirty="0" err="1"/>
              <a:t>charAt</a:t>
            </a:r>
            <a:endParaRPr lang="en-GB" b="1" dirty="0"/>
          </a:p>
          <a:p>
            <a:pPr fontAlgn="auto"/>
            <a:r>
              <a:rPr lang="en-GB" b="1" dirty="0" err="1"/>
              <a:t>Concat</a:t>
            </a:r>
            <a:endParaRPr lang="en-GB" b="1" dirty="0"/>
          </a:p>
          <a:p>
            <a:pPr fontAlgn="auto"/>
            <a:r>
              <a:rPr lang="en-GB" b="1" dirty="0" err="1"/>
              <a:t>indexOf</a:t>
            </a:r>
            <a:endParaRPr lang="en-GB" b="1" dirty="0"/>
          </a:p>
          <a:p>
            <a:pPr fontAlgn="auto"/>
            <a:r>
              <a:rPr lang="en-GB" b="1" dirty="0" err="1"/>
              <a:t>lastIndexOf</a:t>
            </a:r>
            <a:endParaRPr lang="en-GB" b="1" dirty="0"/>
          </a:p>
          <a:p>
            <a:pPr fontAlgn="auto"/>
            <a:r>
              <a:rPr lang="en-GB" b="1" dirty="0"/>
              <a:t>Match</a:t>
            </a:r>
          </a:p>
          <a:p>
            <a:pPr fontAlgn="auto"/>
            <a:r>
              <a:rPr lang="en-GB" b="1" dirty="0"/>
              <a:t>Replace</a:t>
            </a:r>
          </a:p>
          <a:p>
            <a:pPr fontAlgn="auto"/>
            <a:r>
              <a:rPr lang="en-GB" b="1" dirty="0"/>
              <a:t>Search</a:t>
            </a:r>
          </a:p>
          <a:p>
            <a:pPr fontAlgn="auto"/>
            <a:r>
              <a:rPr lang="en-GB" b="1" dirty="0"/>
              <a:t>Slice</a:t>
            </a:r>
          </a:p>
          <a:p>
            <a:endParaRPr lang="en-GB" b="1" dirty="0"/>
          </a:p>
        </p:txBody>
      </p:sp>
      <p:sp>
        <p:nvSpPr>
          <p:cNvPr id="3" name="Title 2"/>
          <p:cNvSpPr>
            <a:spLocks noGrp="1"/>
          </p:cNvSpPr>
          <p:nvPr>
            <p:ph type="title"/>
          </p:nvPr>
        </p:nvSpPr>
        <p:spPr/>
        <p:txBody>
          <a:bodyPr>
            <a:normAutofit/>
          </a:bodyPr>
          <a:lstStyle/>
          <a:p>
            <a:r>
              <a:rPr lang="en-GB" dirty="0" smtClean="0"/>
              <a:t>String</a:t>
            </a:r>
            <a:endParaRPr lang="en-GB" dirty="0"/>
          </a:p>
        </p:txBody>
      </p:sp>
      <p:sp>
        <p:nvSpPr>
          <p:cNvPr id="6" name="Content Placeholder 4"/>
          <p:cNvSpPr txBox="1">
            <a:spLocks/>
          </p:cNvSpPr>
          <p:nvPr/>
        </p:nvSpPr>
        <p:spPr>
          <a:xfrm>
            <a:off x="8395809" y="1544760"/>
            <a:ext cx="2525476" cy="4546800"/>
          </a:xfrm>
          <a:prstGeom prst="rect">
            <a:avLst/>
          </a:prstGeom>
        </p:spPr>
        <p:txBody>
          <a:bodyPr vert="horz" lIns="91440" tIns="45720" rIns="91440" bIns="45720" rtlCol="0">
            <a:noAutofit/>
          </a:bodyPr>
          <a:lstStyle>
            <a:lvl1pPr marL="342900" indent="-342900" algn="l" defTabSz="914400" rtl="0" eaLnBrk="1" latinLnBrk="0" hangingPunct="1">
              <a:spcBef>
                <a:spcPts val="1000"/>
              </a:spcBef>
              <a:spcAft>
                <a:spcPts val="8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8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8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8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8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r>
              <a:rPr lang="en-GB" b="1" dirty="0" smtClean="0"/>
              <a:t>Split</a:t>
            </a:r>
          </a:p>
          <a:p>
            <a:pPr fontAlgn="auto"/>
            <a:r>
              <a:rPr lang="en-GB" b="1" dirty="0" smtClean="0"/>
              <a:t>Substring</a:t>
            </a:r>
          </a:p>
          <a:p>
            <a:pPr fontAlgn="auto"/>
            <a:r>
              <a:rPr lang="en-GB" b="1" dirty="0" err="1" smtClean="0"/>
              <a:t>toLowerCase</a:t>
            </a:r>
            <a:endParaRPr lang="en-GB" b="1" dirty="0" smtClean="0"/>
          </a:p>
          <a:p>
            <a:pPr fontAlgn="auto"/>
            <a:r>
              <a:rPr lang="en-GB" b="1" dirty="0" err="1" smtClean="0"/>
              <a:t>toUpperCase</a:t>
            </a:r>
            <a:endParaRPr lang="en-GB" b="1" dirty="0" smtClean="0"/>
          </a:p>
          <a:p>
            <a:pPr fontAlgn="auto"/>
            <a:r>
              <a:rPr lang="en-GB" b="1" dirty="0" smtClean="0"/>
              <a:t>includes</a:t>
            </a:r>
          </a:p>
          <a:p>
            <a:pPr fontAlgn="auto"/>
            <a:r>
              <a:rPr lang="en-GB" b="1" dirty="0" err="1" smtClean="0"/>
              <a:t>endsWith</a:t>
            </a:r>
            <a:endParaRPr lang="en-GB" b="1" dirty="0" smtClean="0"/>
          </a:p>
          <a:p>
            <a:pPr fontAlgn="auto"/>
            <a:r>
              <a:rPr lang="en-GB" b="1" dirty="0" err="1" smtClean="0"/>
              <a:t>startsWith</a:t>
            </a:r>
            <a:endParaRPr lang="en-GB" b="1" dirty="0" smtClean="0"/>
          </a:p>
          <a:p>
            <a:pPr fontAlgn="auto"/>
            <a:endParaRPr lang="en-GB" b="1" dirty="0"/>
          </a:p>
        </p:txBody>
      </p:sp>
    </p:spTree>
    <p:extLst>
      <p:ext uri="{BB962C8B-B14F-4D97-AF65-F5344CB8AC3E}">
        <p14:creationId xmlns:p14="http://schemas.microsoft.com/office/powerpoint/2010/main" val="23722086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544760"/>
            <a:ext cx="3385268" cy="4546800"/>
          </a:xfrm>
        </p:spPr>
        <p:txBody>
          <a:bodyPr/>
          <a:lstStyle/>
          <a:p>
            <a:pPr marL="0" indent="0">
              <a:buNone/>
            </a:pPr>
            <a:r>
              <a:rPr lang="en-GB" b="1" dirty="0" smtClean="0"/>
              <a:t>\’ </a:t>
            </a:r>
            <a:r>
              <a:rPr lang="en-GB" dirty="0" smtClean="0"/>
              <a:t>– single quote</a:t>
            </a:r>
          </a:p>
          <a:p>
            <a:pPr marL="0" indent="0">
              <a:buNone/>
            </a:pPr>
            <a:r>
              <a:rPr lang="en-GB" b="1" dirty="0" smtClean="0"/>
              <a:t>\”</a:t>
            </a:r>
            <a:r>
              <a:rPr lang="en-GB" dirty="0" smtClean="0"/>
              <a:t> – double quote</a:t>
            </a:r>
          </a:p>
          <a:p>
            <a:pPr marL="0" indent="0">
              <a:buNone/>
            </a:pPr>
            <a:r>
              <a:rPr lang="en-GB" b="1" dirty="0" smtClean="0"/>
              <a:t>\\ </a:t>
            </a:r>
            <a:r>
              <a:rPr lang="en-GB" dirty="0" smtClean="0"/>
              <a:t>- backspace</a:t>
            </a:r>
          </a:p>
          <a:p>
            <a:pPr marL="0" indent="0">
              <a:buNone/>
            </a:pPr>
            <a:r>
              <a:rPr lang="en-GB" b="1" dirty="0" smtClean="0"/>
              <a:t>\n </a:t>
            </a:r>
            <a:r>
              <a:rPr lang="en-GB" dirty="0" smtClean="0"/>
              <a:t>– new line</a:t>
            </a:r>
          </a:p>
          <a:p>
            <a:pPr marL="0" indent="0">
              <a:buNone/>
            </a:pPr>
            <a:r>
              <a:rPr lang="en-GB" b="1" dirty="0" smtClean="0"/>
              <a:t>\r </a:t>
            </a:r>
            <a:r>
              <a:rPr lang="en-GB" dirty="0" smtClean="0"/>
              <a:t>– carriage return</a:t>
            </a:r>
          </a:p>
          <a:p>
            <a:pPr marL="0" indent="0">
              <a:buNone/>
            </a:pPr>
            <a:r>
              <a:rPr lang="en-GB" b="1" dirty="0" smtClean="0"/>
              <a:t>\t </a:t>
            </a:r>
            <a:r>
              <a:rPr lang="en-GB" dirty="0" smtClean="0"/>
              <a:t>- tab</a:t>
            </a:r>
          </a:p>
        </p:txBody>
      </p:sp>
      <p:sp>
        <p:nvSpPr>
          <p:cNvPr id="3" name="Title 2"/>
          <p:cNvSpPr>
            <a:spLocks noGrp="1"/>
          </p:cNvSpPr>
          <p:nvPr>
            <p:ph type="title"/>
          </p:nvPr>
        </p:nvSpPr>
        <p:spPr/>
        <p:txBody>
          <a:bodyPr>
            <a:normAutofit/>
          </a:bodyPr>
          <a:lstStyle/>
          <a:p>
            <a:r>
              <a:rPr lang="en-GB" dirty="0" smtClean="0"/>
              <a:t>String – Escape Characters</a:t>
            </a:r>
            <a:endParaRPr lang="en-GB" dirty="0"/>
          </a:p>
        </p:txBody>
      </p:sp>
      <p:sp>
        <p:nvSpPr>
          <p:cNvPr id="4" name="Text Placeholder 1"/>
          <p:cNvSpPr txBox="1">
            <a:spLocks/>
          </p:cNvSpPr>
          <p:nvPr/>
        </p:nvSpPr>
        <p:spPr>
          <a:xfrm>
            <a:off x="3414776" y="1544760"/>
            <a:ext cx="3385268" cy="4546800"/>
          </a:xfrm>
          <a:prstGeom prst="rect">
            <a:avLst/>
          </a:prstGeom>
        </p:spPr>
        <p:txBody>
          <a:bodyPr vert="horz" lIns="91440" tIns="45720" rIns="91440" bIns="45720" rtlCol="0">
            <a:noAutofit/>
          </a:bodyPr>
          <a:lst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b="1" dirty="0" smtClean="0"/>
              <a:t>\b </a:t>
            </a:r>
            <a:r>
              <a:rPr lang="en-GB" dirty="0" smtClean="0"/>
              <a:t>- backspace</a:t>
            </a:r>
          </a:p>
          <a:p>
            <a:pPr marL="0" indent="0" fontAlgn="auto">
              <a:buNone/>
            </a:pPr>
            <a:r>
              <a:rPr lang="en-GB" b="1" dirty="0" smtClean="0"/>
              <a:t>\f </a:t>
            </a:r>
            <a:r>
              <a:rPr lang="en-GB" dirty="0" smtClean="0"/>
              <a:t>– form feed</a:t>
            </a:r>
          </a:p>
          <a:p>
            <a:pPr marL="0" indent="0" fontAlgn="auto">
              <a:buNone/>
            </a:pPr>
            <a:r>
              <a:rPr lang="en-GB" b="1" dirty="0" smtClean="0"/>
              <a:t>\v </a:t>
            </a:r>
            <a:r>
              <a:rPr lang="en-GB" dirty="0" smtClean="0"/>
              <a:t>– vertical tab</a:t>
            </a:r>
          </a:p>
          <a:p>
            <a:pPr marL="0" indent="0" fontAlgn="auto">
              <a:buNone/>
            </a:pPr>
            <a:r>
              <a:rPr lang="en-GB" b="1" dirty="0" smtClean="0"/>
              <a:t>\0 </a:t>
            </a:r>
            <a:r>
              <a:rPr lang="en-GB" dirty="0" smtClean="0"/>
              <a:t>– null character</a:t>
            </a:r>
          </a:p>
        </p:txBody>
      </p:sp>
    </p:spTree>
    <p:extLst>
      <p:ext uri="{BB962C8B-B14F-4D97-AF65-F5344CB8AC3E}">
        <p14:creationId xmlns:p14="http://schemas.microsoft.com/office/powerpoint/2010/main" val="7787801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Boolean(value) returns true if the value is </a:t>
            </a:r>
            <a:r>
              <a:rPr lang="en-GB" b="1" dirty="0" err="1" smtClean="0"/>
              <a:t>truthy</a:t>
            </a:r>
            <a:r>
              <a:rPr lang="en-GB" b="1" dirty="0" smtClean="0"/>
              <a:t>,</a:t>
            </a:r>
            <a:r>
              <a:rPr lang="en-GB" dirty="0" smtClean="0"/>
              <a:t> false if the value is </a:t>
            </a:r>
            <a:r>
              <a:rPr lang="en-GB" b="1" dirty="0" err="1" smtClean="0"/>
              <a:t>falsy</a:t>
            </a:r>
            <a:endParaRPr lang="en-GB" b="1" dirty="0"/>
          </a:p>
          <a:p>
            <a:r>
              <a:rPr lang="en-GB" dirty="0" err="1" smtClean="0"/>
              <a:t>Falsy</a:t>
            </a:r>
            <a:r>
              <a:rPr lang="en-GB" dirty="0" smtClean="0"/>
              <a:t> values;</a:t>
            </a:r>
          </a:p>
          <a:p>
            <a:pPr lvl="1"/>
            <a:r>
              <a:rPr lang="en-GB" b="1" dirty="0" smtClean="0"/>
              <a:t>False</a:t>
            </a:r>
          </a:p>
          <a:p>
            <a:pPr lvl="1"/>
            <a:r>
              <a:rPr lang="en-GB" b="1" dirty="0" smtClean="0"/>
              <a:t>Null</a:t>
            </a:r>
          </a:p>
          <a:p>
            <a:pPr lvl="1"/>
            <a:r>
              <a:rPr lang="en-GB" b="1" dirty="0" smtClean="0"/>
              <a:t>Undefined</a:t>
            </a:r>
          </a:p>
          <a:p>
            <a:pPr lvl="1"/>
            <a:r>
              <a:rPr lang="en-GB" b="1" dirty="0" smtClean="0"/>
              <a:t>“” (Empty quotes)</a:t>
            </a:r>
          </a:p>
          <a:p>
            <a:pPr lvl="1"/>
            <a:r>
              <a:rPr lang="en-GB" b="1" dirty="0" smtClean="0"/>
              <a:t>0</a:t>
            </a:r>
          </a:p>
          <a:p>
            <a:pPr lvl="1"/>
            <a:r>
              <a:rPr lang="en-GB" b="1" dirty="0" err="1" smtClean="0"/>
              <a:t>NaN</a:t>
            </a:r>
            <a:endParaRPr lang="en-GB" b="1" dirty="0" smtClean="0"/>
          </a:p>
        </p:txBody>
      </p:sp>
      <p:sp>
        <p:nvSpPr>
          <p:cNvPr id="4" name="Content Placeholder 3"/>
          <p:cNvSpPr>
            <a:spLocks noGrp="1"/>
          </p:cNvSpPr>
          <p:nvPr>
            <p:ph sz="quarter" idx="16"/>
          </p:nvPr>
        </p:nvSpPr>
        <p:spPr/>
        <p:txBody>
          <a:bodyPr/>
          <a:lstStyle/>
          <a:p>
            <a:r>
              <a:rPr lang="en-GB" b="1" dirty="0"/>
              <a:t>Everything else is </a:t>
            </a:r>
            <a:r>
              <a:rPr lang="en-GB" b="1" dirty="0" err="1"/>
              <a:t>truthy</a:t>
            </a:r>
            <a:r>
              <a:rPr lang="en-GB" b="1" dirty="0"/>
              <a:t>.</a:t>
            </a:r>
          </a:p>
          <a:p>
            <a:endParaRPr lang="en-GB" dirty="0"/>
          </a:p>
        </p:txBody>
      </p:sp>
      <p:sp>
        <p:nvSpPr>
          <p:cNvPr id="3" name="Title 2"/>
          <p:cNvSpPr>
            <a:spLocks noGrp="1"/>
          </p:cNvSpPr>
          <p:nvPr>
            <p:ph type="title"/>
          </p:nvPr>
        </p:nvSpPr>
        <p:spPr/>
        <p:txBody>
          <a:bodyPr>
            <a:normAutofit/>
          </a:bodyPr>
          <a:lstStyle/>
          <a:p>
            <a:r>
              <a:rPr lang="en-GB" dirty="0" smtClean="0"/>
              <a:t>Booleans – </a:t>
            </a:r>
            <a:r>
              <a:rPr lang="en-GB" dirty="0" err="1" smtClean="0"/>
              <a:t>Truthy</a:t>
            </a:r>
            <a:r>
              <a:rPr lang="en-GB" dirty="0" smtClean="0"/>
              <a:t>/</a:t>
            </a:r>
            <a:r>
              <a:rPr lang="en-GB" dirty="0" err="1" smtClean="0"/>
              <a:t>Falsy</a:t>
            </a:r>
            <a:endParaRPr lang="en-GB" dirty="0"/>
          </a:p>
        </p:txBody>
      </p:sp>
    </p:spTree>
    <p:extLst>
      <p:ext uri="{BB962C8B-B14F-4D97-AF65-F5344CB8AC3E}">
        <p14:creationId xmlns:p14="http://schemas.microsoft.com/office/powerpoint/2010/main" val="10268637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5"/>
          </p:nvPr>
        </p:nvSpPr>
        <p:spPr/>
        <p:txBody>
          <a:bodyPr/>
          <a:lstStyle/>
          <a:p>
            <a:r>
              <a:rPr lang="en-GB" b="1" dirty="0" smtClean="0"/>
              <a:t>Strings</a:t>
            </a:r>
          </a:p>
          <a:p>
            <a:pPr lvl="1"/>
            <a:r>
              <a:rPr lang="en-GB" dirty="0"/>
              <a:t>	Create a variable with  "</a:t>
            </a:r>
            <a:r>
              <a:rPr lang="en-GB" b="1" dirty="0"/>
              <a:t>He said "My name </a:t>
            </a:r>
            <a:r>
              <a:rPr lang="en-GB" b="1"/>
              <a:t>is </a:t>
            </a:r>
            <a:r>
              <a:rPr lang="en-GB" b="1" smtClean="0"/>
              <a:t>Matt" </a:t>
            </a:r>
            <a:r>
              <a:rPr lang="en-GB" dirty="0"/>
              <a:t>" as the value. and then display it.</a:t>
            </a:r>
          </a:p>
          <a:p>
            <a:pPr lvl="2"/>
            <a:r>
              <a:rPr lang="en-GB" dirty="0" smtClean="0"/>
              <a:t>Using </a:t>
            </a:r>
            <a:r>
              <a:rPr lang="en-GB" dirty="0"/>
              <a:t>string methods, convert this string to uppercase and display it.</a:t>
            </a:r>
          </a:p>
          <a:p>
            <a:pPr lvl="1"/>
            <a:r>
              <a:rPr lang="en-GB" dirty="0"/>
              <a:t>	Perform an addition on a number variable and a string variable ("1" + 2 etc.)</a:t>
            </a:r>
          </a:p>
          <a:p>
            <a:pPr lvl="1"/>
            <a:r>
              <a:rPr lang="en-GB" dirty="0"/>
              <a:t>	Create an array with 3 strings and output them all.</a:t>
            </a:r>
          </a:p>
          <a:p>
            <a:pPr lvl="2"/>
            <a:r>
              <a:rPr lang="en-GB" dirty="0" smtClean="0"/>
              <a:t>Add </a:t>
            </a:r>
            <a:r>
              <a:rPr lang="en-GB" dirty="0"/>
              <a:t>another string with JS and output them</a:t>
            </a:r>
            <a:r>
              <a:rPr lang="en-GB" dirty="0" smtClean="0"/>
              <a:t>.</a:t>
            </a:r>
            <a:endParaRPr lang="en-GB" dirty="0"/>
          </a:p>
          <a:p>
            <a:pPr lvl="2"/>
            <a:r>
              <a:rPr lang="en-GB" dirty="0" smtClean="0"/>
              <a:t>Remove </a:t>
            </a:r>
            <a:r>
              <a:rPr lang="en-GB" dirty="0"/>
              <a:t>the last string from the array with JS and then output them.</a:t>
            </a:r>
            <a:endParaRPr lang="en-GB" dirty="0" smtClean="0"/>
          </a:p>
        </p:txBody>
      </p:sp>
      <p:sp>
        <p:nvSpPr>
          <p:cNvPr id="2" name="Title 1"/>
          <p:cNvSpPr>
            <a:spLocks noGrp="1"/>
          </p:cNvSpPr>
          <p:nvPr>
            <p:ph type="title"/>
          </p:nvPr>
        </p:nvSpPr>
        <p:spPr/>
        <p:txBody>
          <a:bodyPr>
            <a:normAutofit/>
          </a:bodyPr>
          <a:lstStyle/>
          <a:p>
            <a:r>
              <a:rPr lang="en-GB" dirty="0"/>
              <a:t>Coding Challenge </a:t>
            </a:r>
            <a:r>
              <a:rPr lang="en-GB" dirty="0" smtClean="0"/>
              <a:t>3</a:t>
            </a:r>
            <a:endParaRPr lang="en-GB" dirty="0"/>
          </a:p>
        </p:txBody>
      </p:sp>
    </p:spTree>
    <p:extLst>
      <p:ext uri="{BB962C8B-B14F-4D97-AF65-F5344CB8AC3E}">
        <p14:creationId xmlns:p14="http://schemas.microsoft.com/office/powerpoint/2010/main" val="22878478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b="1" dirty="0" smtClean="0">
                <a:solidFill>
                  <a:schemeClr val="accent4"/>
                </a:solidFill>
              </a:rPr>
              <a:t>+ - </a:t>
            </a:r>
            <a:r>
              <a:rPr lang="en-GB" dirty="0" smtClean="0"/>
              <a:t>used for addition and concatenation</a:t>
            </a:r>
          </a:p>
          <a:p>
            <a:r>
              <a:rPr lang="en-GB" b="1" dirty="0" smtClean="0">
                <a:solidFill>
                  <a:schemeClr val="accent4"/>
                </a:solidFill>
              </a:rPr>
              <a:t>+ - </a:t>
            </a:r>
            <a:r>
              <a:rPr lang="en-GB" dirty="0" smtClean="0"/>
              <a:t>can also convert things into a number, e.g. +”42” = 42</a:t>
            </a:r>
          </a:p>
          <a:p>
            <a:r>
              <a:rPr lang="en-GB" b="1" dirty="0" smtClean="0">
                <a:solidFill>
                  <a:schemeClr val="accent4"/>
                </a:solidFill>
              </a:rPr>
              <a:t>==</a:t>
            </a:r>
            <a:r>
              <a:rPr lang="en-GB" dirty="0" smtClean="0"/>
              <a:t> checks equality, but does type coercion</a:t>
            </a:r>
          </a:p>
          <a:p>
            <a:r>
              <a:rPr lang="en-GB" b="1" dirty="0" smtClean="0">
                <a:solidFill>
                  <a:schemeClr val="accent4"/>
                </a:solidFill>
              </a:rPr>
              <a:t>=== </a:t>
            </a:r>
            <a:r>
              <a:rPr lang="en-GB" dirty="0" smtClean="0"/>
              <a:t>does equality of value </a:t>
            </a:r>
            <a:r>
              <a:rPr lang="en-GB" b="1" dirty="0" smtClean="0"/>
              <a:t>and type</a:t>
            </a:r>
          </a:p>
          <a:p>
            <a:r>
              <a:rPr lang="en-GB" b="1" dirty="0" smtClean="0">
                <a:solidFill>
                  <a:schemeClr val="accent4"/>
                </a:solidFill>
              </a:rPr>
              <a:t> &amp;&amp; </a:t>
            </a:r>
            <a:r>
              <a:rPr lang="en-GB" dirty="0" smtClean="0"/>
              <a:t>can be used to avoid null references</a:t>
            </a:r>
          </a:p>
          <a:p>
            <a:r>
              <a:rPr lang="en-GB" b="1" dirty="0" smtClean="0">
                <a:solidFill>
                  <a:schemeClr val="accent4"/>
                </a:solidFill>
              </a:rPr>
              <a:t>||</a:t>
            </a:r>
            <a:r>
              <a:rPr lang="en-GB" dirty="0" smtClean="0"/>
              <a:t> can be used fill in default values</a:t>
            </a:r>
          </a:p>
          <a:p>
            <a:r>
              <a:rPr lang="en-GB" b="1" dirty="0" smtClean="0">
                <a:solidFill>
                  <a:schemeClr val="accent4"/>
                </a:solidFill>
              </a:rPr>
              <a:t>!</a:t>
            </a:r>
            <a:r>
              <a:rPr lang="en-GB" dirty="0" smtClean="0"/>
              <a:t> Returns the  opposite of what something is.</a:t>
            </a:r>
          </a:p>
          <a:p>
            <a:pPr lvl="1"/>
            <a:r>
              <a:rPr lang="en-GB" b="1" dirty="0" smtClean="0">
                <a:solidFill>
                  <a:schemeClr val="accent4"/>
                </a:solidFill>
              </a:rPr>
              <a:t>!! </a:t>
            </a:r>
            <a:r>
              <a:rPr lang="en-GB" dirty="0" smtClean="0"/>
              <a:t>Will convert anything to its boolean value, tidy!</a:t>
            </a:r>
          </a:p>
          <a:p>
            <a:endParaRPr lang="en-GB" dirty="0" smtClean="0"/>
          </a:p>
          <a:p>
            <a:pPr lvl="1"/>
            <a:endParaRPr lang="en-GB" dirty="0"/>
          </a:p>
        </p:txBody>
      </p:sp>
      <p:sp>
        <p:nvSpPr>
          <p:cNvPr id="5" name="Content Placeholder 4"/>
          <p:cNvSpPr>
            <a:spLocks noGrp="1"/>
          </p:cNvSpPr>
          <p:nvPr>
            <p:ph sz="quarter" idx="16"/>
          </p:nvPr>
        </p:nvSpPr>
        <p:spPr>
          <a:xfrm>
            <a:off x="6206400" y="1398718"/>
            <a:ext cx="5580000" cy="4940969"/>
          </a:xfrm>
        </p:spPr>
        <p:txBody>
          <a:bodyPr/>
          <a:lstStyle/>
          <a:p>
            <a:r>
              <a:rPr lang="en-GB" dirty="0">
                <a:solidFill>
                  <a:srgbClr val="C586C0"/>
                </a:solidFill>
                <a:latin typeface="Consolas" panose="020B0609020204030204" pitchFamily="49" charset="0"/>
              </a:rPr>
              <a:t>if</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a</a:t>
            </a:r>
            <a:r>
              <a:rPr lang="en-GB" dirty="0">
                <a:solidFill>
                  <a:srgbClr val="D4D4D4"/>
                </a:solidFill>
                <a:latin typeface="Consolas" panose="020B0609020204030204" pitchFamily="49" charset="0"/>
              </a:rPr>
              <a:t>) {</a:t>
            </a:r>
          </a:p>
          <a:p>
            <a:r>
              <a:rPr lang="en-GB" dirty="0" smtClean="0">
                <a:solidFill>
                  <a:srgbClr val="C586C0"/>
                </a:solidFill>
                <a:latin typeface="Consolas" panose="020B0609020204030204" pitchFamily="49" charset="0"/>
              </a:rPr>
              <a:t>   return</a:t>
            </a:r>
            <a:r>
              <a:rPr lang="en-GB" dirty="0" smtClean="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a</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member</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p>
          <a:p>
            <a:r>
              <a:rPr lang="en-GB" dirty="0">
                <a:solidFill>
                  <a:srgbClr val="C586C0"/>
                </a:solidFill>
                <a:latin typeface="Consolas" panose="020B0609020204030204" pitchFamily="49" charset="0"/>
              </a:rPr>
              <a:t>else</a:t>
            </a:r>
            <a:r>
              <a:rPr lang="en-GB" dirty="0">
                <a:solidFill>
                  <a:srgbClr val="D4D4D4"/>
                </a:solidFill>
                <a:latin typeface="Consolas" panose="020B0609020204030204" pitchFamily="49" charset="0"/>
              </a:rPr>
              <a:t> {</a:t>
            </a:r>
          </a:p>
          <a:p>
            <a:r>
              <a:rPr lang="en-GB" dirty="0" smtClean="0">
                <a:solidFill>
                  <a:srgbClr val="C586C0"/>
                </a:solidFill>
                <a:latin typeface="Consolas" panose="020B0609020204030204" pitchFamily="49" charset="0"/>
              </a:rPr>
              <a:t>   return</a:t>
            </a:r>
            <a:r>
              <a:rPr lang="en-GB" dirty="0" smtClean="0">
                <a:solidFill>
                  <a:srgbClr val="D4D4D4"/>
                </a:solidFill>
                <a:latin typeface="Consolas" panose="020B0609020204030204" pitchFamily="49" charset="0"/>
              </a:rPr>
              <a:t> </a:t>
            </a:r>
            <a:r>
              <a:rPr lang="en-GB" dirty="0">
                <a:solidFill>
                  <a:srgbClr val="9CDCFE"/>
                </a:solidFill>
                <a:latin typeface="Consolas" panose="020B0609020204030204" pitchFamily="49" charset="0"/>
              </a:rPr>
              <a:t>a</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p>
          <a:p>
            <a:r>
              <a:rPr lang="en-GB" dirty="0">
                <a:solidFill>
                  <a:srgbClr val="608B4E"/>
                </a:solidFill>
                <a:latin typeface="Consolas" panose="020B0609020204030204" pitchFamily="49" charset="0"/>
              </a:rPr>
              <a:t>//could be written as </a:t>
            </a:r>
            <a:endParaRPr lang="en-GB" dirty="0">
              <a:solidFill>
                <a:srgbClr val="D4D4D4"/>
              </a:solidFill>
              <a:latin typeface="Consolas" panose="020B0609020204030204" pitchFamily="49" charset="0"/>
            </a:endParaRPr>
          </a:p>
          <a:p>
            <a:r>
              <a:rPr lang="en-GB" dirty="0">
                <a:solidFill>
                  <a:srgbClr val="C586C0"/>
                </a:solidFill>
                <a:latin typeface="Consolas" panose="020B0609020204030204" pitchFamily="49" charset="0"/>
              </a:rPr>
              <a:t>return</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a</a:t>
            </a:r>
            <a:r>
              <a:rPr lang="en-GB" dirty="0">
                <a:solidFill>
                  <a:srgbClr val="D4D4D4"/>
                </a:solidFill>
                <a:latin typeface="Consolas" panose="020B0609020204030204" pitchFamily="49" charset="0"/>
              </a:rPr>
              <a:t> &amp;&amp; </a:t>
            </a:r>
            <a:r>
              <a:rPr lang="en-GB" dirty="0" err="1">
                <a:solidFill>
                  <a:srgbClr val="9CDCFE"/>
                </a:solidFill>
                <a:latin typeface="Consolas" panose="020B0609020204030204" pitchFamily="49" charset="0"/>
              </a:rPr>
              <a:t>a</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member</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 </a:t>
            </a:r>
          </a:p>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last</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input</a:t>
            </a:r>
            <a:r>
              <a:rPr lang="en-GB" dirty="0">
                <a:solidFill>
                  <a:srgbClr val="D4D4D4"/>
                </a:solidFill>
                <a:latin typeface="Consolas" panose="020B0609020204030204" pitchFamily="49" charset="0"/>
              </a:rPr>
              <a:t> || </a:t>
            </a:r>
            <a:r>
              <a:rPr lang="en-GB" dirty="0" err="1">
                <a:solidFill>
                  <a:srgbClr val="9CDCFE"/>
                </a:solidFill>
                <a:latin typeface="Consolas" panose="020B0609020204030204" pitchFamily="49" charset="0"/>
              </a:rPr>
              <a:t>defaultValue</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endParaRPr lang="en-GB" dirty="0">
              <a:solidFill>
                <a:srgbClr val="D4D4D4"/>
              </a:solidFill>
              <a:latin typeface="Consolas" panose="020B0609020204030204" pitchFamily="49" charset="0"/>
            </a:endParaRPr>
          </a:p>
        </p:txBody>
      </p:sp>
      <p:sp>
        <p:nvSpPr>
          <p:cNvPr id="3" name="Title 2"/>
          <p:cNvSpPr>
            <a:spLocks noGrp="1"/>
          </p:cNvSpPr>
          <p:nvPr>
            <p:ph type="title"/>
          </p:nvPr>
        </p:nvSpPr>
        <p:spPr/>
        <p:txBody>
          <a:bodyPr>
            <a:normAutofit/>
          </a:bodyPr>
          <a:lstStyle/>
          <a:p>
            <a:r>
              <a:rPr lang="en-GB" dirty="0" smtClean="0"/>
              <a:t>Conditionals + More Operator tricks!</a:t>
            </a:r>
            <a:endParaRPr lang="en-GB" dirty="0"/>
          </a:p>
        </p:txBody>
      </p:sp>
    </p:spTree>
    <p:extLst>
      <p:ext uri="{BB962C8B-B14F-4D97-AF65-F5344CB8AC3E}">
        <p14:creationId xmlns:p14="http://schemas.microsoft.com/office/powerpoint/2010/main" val="14644959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6"/>
          </p:nvPr>
        </p:nvSpPr>
        <p:spPr/>
        <p:txBody>
          <a:bodyPr/>
          <a:lstStyle/>
          <a:p>
            <a:r>
              <a:rPr lang="en-GB" dirty="0">
                <a:solidFill>
                  <a:srgbClr val="C586C0"/>
                </a:solidFill>
                <a:latin typeface="Consolas" panose="020B0609020204030204" pitchFamily="49" charset="0"/>
              </a:rPr>
              <a:t>if</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x</a:t>
            </a:r>
            <a:r>
              <a:rPr lang="en-GB" dirty="0">
                <a:solidFill>
                  <a:srgbClr val="D4D4D4"/>
                </a:solidFill>
                <a:latin typeface="Consolas" panose="020B0609020204030204" pitchFamily="49" charset="0"/>
              </a:rPr>
              <a:t>) {</a:t>
            </a:r>
          </a:p>
          <a:p>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p>
          <a:p>
            <a:r>
              <a:rPr lang="en-GB" dirty="0">
                <a:solidFill>
                  <a:srgbClr val="608B4E"/>
                </a:solidFill>
                <a:latin typeface="Consolas" panose="020B0609020204030204" pitchFamily="49" charset="0"/>
              </a:rPr>
              <a:t>//will blow up if it doesn’t exist </a:t>
            </a:r>
            <a:endParaRPr lang="en-GB" dirty="0">
              <a:solidFill>
                <a:srgbClr val="D4D4D4"/>
              </a:solidFill>
              <a:latin typeface="Consolas" panose="020B0609020204030204" pitchFamily="49" charset="0"/>
            </a:endParaRPr>
          </a:p>
          <a:p>
            <a:r>
              <a:rPr lang="en-GB" dirty="0">
                <a:solidFill>
                  <a:srgbClr val="C586C0"/>
                </a:solidFill>
                <a:latin typeface="Consolas" panose="020B0609020204030204" pitchFamily="49" charset="0"/>
              </a:rPr>
              <a:t>if</a:t>
            </a:r>
            <a:r>
              <a:rPr lang="en-GB" dirty="0">
                <a:solidFill>
                  <a:srgbClr val="D4D4D4"/>
                </a:solidFill>
                <a:latin typeface="Consolas" panose="020B0609020204030204" pitchFamily="49" charset="0"/>
              </a:rPr>
              <a:t> (</a:t>
            </a:r>
            <a:r>
              <a:rPr lang="en-GB" dirty="0" err="1">
                <a:solidFill>
                  <a:srgbClr val="569CD6"/>
                </a:solidFill>
                <a:latin typeface="Consolas" panose="020B0609020204030204" pitchFamily="49" charset="0"/>
              </a:rPr>
              <a:t>typeof</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x</a:t>
            </a:r>
            <a:r>
              <a:rPr lang="en-GB" dirty="0">
                <a:solidFill>
                  <a:srgbClr val="D4D4D4"/>
                </a:solidFill>
                <a:latin typeface="Consolas" panose="020B0609020204030204" pitchFamily="49" charset="0"/>
              </a:rPr>
              <a:t> !== </a:t>
            </a:r>
            <a:r>
              <a:rPr lang="en-GB" dirty="0">
                <a:solidFill>
                  <a:srgbClr val="CE9178"/>
                </a:solidFill>
                <a:latin typeface="Consolas" panose="020B0609020204030204" pitchFamily="49" charset="0"/>
              </a:rPr>
              <a:t>'undefined'</a:t>
            </a:r>
            <a:r>
              <a:rPr lang="en-GB" dirty="0">
                <a:solidFill>
                  <a:srgbClr val="D4D4D4"/>
                </a:solidFill>
                <a:latin typeface="Consolas" panose="020B0609020204030204" pitchFamily="49" charset="0"/>
              </a:rPr>
              <a:t>) {</a:t>
            </a:r>
          </a:p>
          <a:p>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p>
          <a:p>
            <a:r>
              <a:rPr lang="en-GB" dirty="0">
                <a:solidFill>
                  <a:srgbClr val="608B4E"/>
                </a:solidFill>
                <a:latin typeface="Consolas" panose="020B0609020204030204" pitchFamily="49" charset="0"/>
              </a:rPr>
              <a:t>//will execute if its NOT undefined, so if it exists. </a:t>
            </a:r>
            <a:endParaRPr lang="en-GB" dirty="0">
              <a:solidFill>
                <a:srgbClr val="D4D4D4"/>
              </a:solidFill>
              <a:latin typeface="Consolas" panose="020B0609020204030204" pitchFamily="49" charset="0"/>
            </a:endParaRP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endParaRPr lang="en-GB" dirty="0">
              <a:solidFill>
                <a:srgbClr val="D4D4D4"/>
              </a:solidFill>
              <a:latin typeface="Consolas" panose="020B0609020204030204" pitchFamily="49" charset="0"/>
            </a:endParaRPr>
          </a:p>
        </p:txBody>
      </p:sp>
      <p:sp>
        <p:nvSpPr>
          <p:cNvPr id="3" name="Title 2"/>
          <p:cNvSpPr>
            <a:spLocks noGrp="1"/>
          </p:cNvSpPr>
          <p:nvPr>
            <p:ph type="title"/>
          </p:nvPr>
        </p:nvSpPr>
        <p:spPr/>
        <p:txBody>
          <a:bodyPr>
            <a:normAutofit/>
          </a:bodyPr>
          <a:lstStyle/>
          <a:p>
            <a:r>
              <a:rPr lang="en-GB" dirty="0" smtClean="0"/>
              <a:t>Equality</a:t>
            </a:r>
            <a:endParaRPr lang="en-GB" dirty="0"/>
          </a:p>
        </p:txBody>
      </p:sp>
      <p:sp>
        <p:nvSpPr>
          <p:cNvPr id="8" name="Content Placeholder 6"/>
          <p:cNvSpPr>
            <a:spLocks noGrp="1"/>
          </p:cNvSpPr>
          <p:nvPr>
            <p:ph sz="quarter" idx="16"/>
          </p:nvPr>
        </p:nvSpPr>
        <p:spPr>
          <a:xfrm>
            <a:off x="506000" y="1557588"/>
            <a:ext cx="5580000" cy="4546800"/>
          </a:xfrm>
        </p:spPr>
        <p:txBody>
          <a:bodyPr/>
          <a:lstStyle/>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x</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a:t>
            </a:r>
          </a:p>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y</a:t>
            </a:r>
            <a:r>
              <a:rPr lang="en-GB" dirty="0">
                <a:solidFill>
                  <a:srgbClr val="D4D4D4"/>
                </a:solidFill>
                <a:latin typeface="Consolas" panose="020B0609020204030204" pitchFamily="49" charset="0"/>
              </a:rPr>
              <a:t> = </a:t>
            </a:r>
            <a:r>
              <a:rPr lang="en-GB" dirty="0">
                <a:solidFill>
                  <a:srgbClr val="CE9178"/>
                </a:solidFill>
                <a:latin typeface="Consolas" panose="020B0609020204030204" pitchFamily="49" charset="0"/>
              </a:rPr>
              <a:t>'1'</a:t>
            </a:r>
            <a:r>
              <a:rPr lang="en-GB" dirty="0">
                <a:solidFill>
                  <a:srgbClr val="D4D4D4"/>
                </a:solidFill>
                <a:latin typeface="Consolas" panose="020B0609020204030204" pitchFamily="49" charset="0"/>
              </a:rPr>
              <a:t>;</a:t>
            </a:r>
          </a:p>
          <a:p>
            <a:r>
              <a:rPr lang="en-GB" dirty="0">
                <a:solidFill>
                  <a:srgbClr val="C586C0"/>
                </a:solidFill>
                <a:latin typeface="Consolas" panose="020B0609020204030204" pitchFamily="49" charset="0"/>
              </a:rPr>
              <a:t>if</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x</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y</a:t>
            </a:r>
            <a:r>
              <a:rPr lang="en-GB" dirty="0">
                <a:solidFill>
                  <a:srgbClr val="D4D4D4"/>
                </a:solidFill>
                <a:latin typeface="Consolas" panose="020B0609020204030204" pitchFamily="49" charset="0"/>
              </a:rPr>
              <a:t>) {</a:t>
            </a:r>
          </a:p>
          <a:p>
            <a:r>
              <a:rPr lang="en-GB" dirty="0" smtClean="0">
                <a:solidFill>
                  <a:srgbClr val="4EC9B0"/>
                </a:solidFill>
                <a:latin typeface="Consolas" panose="020B0609020204030204" pitchFamily="49" charset="0"/>
              </a:rPr>
              <a:t>	console</a:t>
            </a:r>
            <a:r>
              <a:rPr lang="en-GB" dirty="0" smtClean="0">
                <a:solidFill>
                  <a:srgbClr val="D4D4D4"/>
                </a:solidFill>
                <a:latin typeface="Consolas" panose="020B0609020204030204" pitchFamily="49" charset="0"/>
              </a:rPr>
              <a:t>.</a:t>
            </a:r>
            <a:r>
              <a:rPr lang="en-GB" dirty="0" smtClean="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'Equals'</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p>
          <a:p>
            <a:r>
              <a:rPr lang="en-GB" dirty="0">
                <a:solidFill>
                  <a:srgbClr val="C586C0"/>
                </a:solidFill>
                <a:latin typeface="Consolas" panose="020B0609020204030204" pitchFamily="49" charset="0"/>
              </a:rPr>
              <a:t>else</a:t>
            </a:r>
            <a:r>
              <a:rPr lang="en-GB" dirty="0">
                <a:solidFill>
                  <a:srgbClr val="D4D4D4"/>
                </a:solidFill>
                <a:latin typeface="Consolas" panose="020B0609020204030204" pitchFamily="49" charset="0"/>
              </a:rPr>
              <a:t> {</a:t>
            </a:r>
          </a:p>
          <a:p>
            <a:r>
              <a:rPr lang="en-GB" dirty="0" smtClean="0">
                <a:solidFill>
                  <a:srgbClr val="4EC9B0"/>
                </a:solidFill>
                <a:latin typeface="Consolas" panose="020B0609020204030204" pitchFamily="49" charset="0"/>
              </a:rPr>
              <a:t>	console</a:t>
            </a:r>
            <a:r>
              <a:rPr lang="en-GB" dirty="0" smtClean="0">
                <a:solidFill>
                  <a:srgbClr val="D4D4D4"/>
                </a:solidFill>
                <a:latin typeface="Consolas" panose="020B0609020204030204" pitchFamily="49" charset="0"/>
              </a:rPr>
              <a:t>.</a:t>
            </a:r>
            <a:r>
              <a:rPr lang="en-GB" dirty="0" smtClean="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'Not Equals'</a:t>
            </a:r>
            <a:r>
              <a:rPr lang="en-GB" dirty="0">
                <a:solidFill>
                  <a:srgbClr val="D4D4D4"/>
                </a:solidFill>
                <a:latin typeface="Consolas" panose="020B0609020204030204" pitchFamily="49" charset="0"/>
              </a:rPr>
              <a:t>); </a:t>
            </a:r>
          </a:p>
          <a:p>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endParaRPr lang="en-GB"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292339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JavaScript is a functional language, and the most understood programming language</a:t>
            </a:r>
          </a:p>
          <a:p>
            <a:pPr lvl="1"/>
            <a:r>
              <a:rPr lang="en-GB" dirty="0"/>
              <a:t>revolves around the creation and implementation of functions throughout the code</a:t>
            </a:r>
          </a:p>
          <a:p>
            <a:pPr lvl="1"/>
            <a:r>
              <a:rPr lang="en-GB" dirty="0"/>
              <a:t>Typecast language</a:t>
            </a:r>
          </a:p>
          <a:p>
            <a:endParaRPr lang="en-GB" dirty="0"/>
          </a:p>
          <a:p>
            <a:r>
              <a:rPr lang="en-GB" dirty="0"/>
              <a:t>Even though ‘Java’ is part of the name, it’s </a:t>
            </a:r>
            <a:r>
              <a:rPr lang="en-GB" b="1" u="sng" dirty="0"/>
              <a:t>not</a:t>
            </a:r>
            <a:r>
              <a:rPr lang="en-GB" dirty="0"/>
              <a:t> the same!</a:t>
            </a:r>
          </a:p>
          <a:p>
            <a:pPr lvl="1"/>
            <a:r>
              <a:rPr lang="en-GB" dirty="0"/>
              <a:t>The term ‘script’ implies its not a real programming language, but </a:t>
            </a:r>
            <a:r>
              <a:rPr lang="en-GB" dirty="0" smtClean="0"/>
              <a:t>this is also </a:t>
            </a:r>
            <a:r>
              <a:rPr lang="en-GB" dirty="0"/>
              <a:t>not the case</a:t>
            </a:r>
          </a:p>
          <a:p>
            <a:endParaRPr lang="en-GB" dirty="0"/>
          </a:p>
          <a:p>
            <a:r>
              <a:rPr lang="en-GB" dirty="0"/>
              <a:t>JavaScript </a:t>
            </a:r>
            <a:r>
              <a:rPr lang="en-GB" dirty="0" smtClean="0"/>
              <a:t>was designed to be ran </a:t>
            </a:r>
            <a:r>
              <a:rPr lang="en-GB" dirty="0"/>
              <a:t>in the browser</a:t>
            </a:r>
          </a:p>
          <a:p>
            <a:pPr lvl="1"/>
            <a:r>
              <a:rPr lang="en-GB" i="1" dirty="0"/>
              <a:t>the browser is a hostile programming environment</a:t>
            </a:r>
          </a:p>
          <a:p>
            <a:pPr lvl="1"/>
            <a:endParaRPr lang="en-GB" dirty="0"/>
          </a:p>
          <a:p>
            <a:pPr marL="457200" lvl="1" indent="0">
              <a:buNone/>
            </a:pPr>
            <a:endParaRPr lang="en-GB" dirty="0"/>
          </a:p>
          <a:p>
            <a:endParaRPr lang="en-GB" dirty="0"/>
          </a:p>
        </p:txBody>
      </p:sp>
      <p:sp>
        <p:nvSpPr>
          <p:cNvPr id="3" name="Title 2"/>
          <p:cNvSpPr>
            <a:spLocks noGrp="1"/>
          </p:cNvSpPr>
          <p:nvPr>
            <p:ph type="title"/>
          </p:nvPr>
        </p:nvSpPr>
        <p:spPr/>
        <p:txBody>
          <a:bodyPr>
            <a:normAutofit/>
          </a:bodyPr>
          <a:lstStyle/>
          <a:p>
            <a:r>
              <a:rPr lang="en-GB" dirty="0"/>
              <a:t>Characteristics of JavaScript</a:t>
            </a:r>
          </a:p>
        </p:txBody>
      </p:sp>
    </p:spTree>
    <p:extLst>
      <p:ext uri="{BB962C8B-B14F-4D97-AF65-F5344CB8AC3E}">
        <p14:creationId xmlns:p14="http://schemas.microsoft.com/office/powerpoint/2010/main" val="29908911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544760"/>
            <a:ext cx="6901200" cy="4546800"/>
          </a:xfrm>
        </p:spPr>
        <p:txBody>
          <a:bodyPr/>
          <a:lstStyle/>
          <a:p>
            <a:r>
              <a:rPr lang="en-GB" b="1" dirty="0" smtClean="0"/>
              <a:t>Conditionals</a:t>
            </a:r>
          </a:p>
          <a:p>
            <a:pPr lvl="1"/>
            <a:r>
              <a:rPr lang="en-GB" dirty="0" smtClean="0"/>
              <a:t>Using conditional Statements, create a function that checks if your person object is between 20-40 years old</a:t>
            </a:r>
            <a:endParaRPr lang="en-GB" dirty="0"/>
          </a:p>
        </p:txBody>
      </p:sp>
      <p:sp>
        <p:nvSpPr>
          <p:cNvPr id="3" name="Title 2"/>
          <p:cNvSpPr>
            <a:spLocks noGrp="1"/>
          </p:cNvSpPr>
          <p:nvPr>
            <p:ph type="title"/>
          </p:nvPr>
        </p:nvSpPr>
        <p:spPr/>
        <p:txBody>
          <a:bodyPr>
            <a:normAutofit/>
          </a:bodyPr>
          <a:lstStyle/>
          <a:p>
            <a:r>
              <a:rPr lang="en-GB" dirty="0" smtClean="0"/>
              <a:t>Coding challenge 4</a:t>
            </a:r>
            <a:endParaRPr lang="en-GB" dirty="0"/>
          </a:p>
        </p:txBody>
      </p:sp>
    </p:spTree>
    <p:extLst>
      <p:ext uri="{BB962C8B-B14F-4D97-AF65-F5344CB8AC3E}">
        <p14:creationId xmlns:p14="http://schemas.microsoft.com/office/powerpoint/2010/main" val="42231017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p:cNvSpPr>
            <a:spLocks noGrp="1"/>
          </p:cNvSpPr>
          <p:nvPr>
            <p:ph sz="quarter" idx="16"/>
          </p:nvPr>
        </p:nvSpPr>
        <p:spPr>
          <a:xfrm>
            <a:off x="414000" y="3983344"/>
            <a:ext cx="5580000" cy="2101941"/>
          </a:xfrm>
        </p:spPr>
        <p:txBody>
          <a:bodyPr/>
          <a:lstStyle/>
          <a:p>
            <a:r>
              <a:rPr lang="en-GB" sz="2800" dirty="0">
                <a:solidFill>
                  <a:srgbClr val="C586C0"/>
                </a:solidFill>
                <a:latin typeface="Consolas" panose="020B0609020204030204" pitchFamily="49" charset="0"/>
              </a:rPr>
              <a:t>do</a:t>
            </a:r>
            <a:r>
              <a:rPr lang="en-GB" sz="2800" dirty="0">
                <a:solidFill>
                  <a:srgbClr val="D4D4D4"/>
                </a:solidFill>
                <a:latin typeface="Consolas" panose="020B0609020204030204" pitchFamily="49" charset="0"/>
              </a:rPr>
              <a:t> {</a:t>
            </a:r>
          </a:p>
          <a:p>
            <a:r>
              <a:rPr lang="en-GB" sz="2800" dirty="0" smtClean="0">
                <a:solidFill>
                  <a:srgbClr val="4EC9B0"/>
                </a:solidFill>
                <a:latin typeface="Consolas" panose="020B0609020204030204" pitchFamily="49" charset="0"/>
              </a:rPr>
              <a:t>	console</a:t>
            </a:r>
            <a:r>
              <a:rPr lang="en-GB" sz="2800" dirty="0" smtClean="0">
                <a:solidFill>
                  <a:srgbClr val="D4D4D4"/>
                </a:solidFill>
                <a:latin typeface="Consolas" panose="020B0609020204030204" pitchFamily="49" charset="0"/>
              </a:rPr>
              <a:t>.</a:t>
            </a:r>
            <a:r>
              <a:rPr lang="en-GB" sz="2800" dirty="0" smtClean="0">
                <a:solidFill>
                  <a:srgbClr val="DCDCAA"/>
                </a:solidFill>
                <a:latin typeface="Consolas" panose="020B0609020204030204" pitchFamily="49" charset="0"/>
              </a:rPr>
              <a:t>log</a:t>
            </a:r>
            <a:r>
              <a:rPr lang="en-GB" sz="2800" dirty="0">
                <a:solidFill>
                  <a:srgbClr val="D4D4D4"/>
                </a:solidFill>
                <a:latin typeface="Consolas" panose="020B0609020204030204" pitchFamily="49" charset="0"/>
              </a:rPr>
              <a:t>(</a:t>
            </a:r>
            <a:r>
              <a:rPr lang="en-GB" sz="2800" dirty="0">
                <a:solidFill>
                  <a:srgbClr val="CE9178"/>
                </a:solidFill>
                <a:latin typeface="Consolas" panose="020B0609020204030204" pitchFamily="49" charset="0"/>
              </a:rPr>
              <a:t>"hi"</a:t>
            </a:r>
            <a:r>
              <a:rPr lang="en-GB" sz="2800" dirty="0">
                <a:solidFill>
                  <a:srgbClr val="D4D4D4"/>
                </a:solidFill>
                <a:latin typeface="Consolas" panose="020B0609020204030204" pitchFamily="49" charset="0"/>
              </a:rPr>
              <a:t>);</a:t>
            </a:r>
          </a:p>
          <a:p>
            <a:r>
              <a:rPr lang="en-GB" sz="2800" dirty="0">
                <a:solidFill>
                  <a:srgbClr val="D4D4D4"/>
                </a:solidFill>
                <a:latin typeface="Consolas" panose="020B0609020204030204" pitchFamily="49" charset="0"/>
              </a:rPr>
              <a:t>} </a:t>
            </a:r>
            <a:r>
              <a:rPr lang="en-GB" sz="2800" dirty="0">
                <a:solidFill>
                  <a:srgbClr val="C586C0"/>
                </a:solidFill>
                <a:latin typeface="Consolas" panose="020B0609020204030204" pitchFamily="49" charset="0"/>
              </a:rPr>
              <a:t>while</a:t>
            </a:r>
            <a:r>
              <a:rPr lang="en-GB" sz="2800" dirty="0">
                <a:solidFill>
                  <a:srgbClr val="D4D4D4"/>
                </a:solidFill>
                <a:latin typeface="Consolas" panose="020B0609020204030204" pitchFamily="49" charset="0"/>
              </a:rPr>
              <a:t> (</a:t>
            </a:r>
            <a:r>
              <a:rPr lang="en-GB" sz="2800" dirty="0">
                <a:solidFill>
                  <a:srgbClr val="569CD6"/>
                </a:solidFill>
                <a:latin typeface="Consolas" panose="020B0609020204030204" pitchFamily="49" charset="0"/>
              </a:rPr>
              <a:t>true</a:t>
            </a:r>
            <a:r>
              <a:rPr lang="en-GB" sz="2800" dirty="0">
                <a:solidFill>
                  <a:srgbClr val="D4D4D4"/>
                </a:solidFill>
                <a:latin typeface="Consolas" panose="020B0609020204030204" pitchFamily="49" charset="0"/>
              </a:rPr>
              <a:t>);</a:t>
            </a:r>
          </a:p>
          <a:p>
            <a:r>
              <a:rPr lang="en-GB" sz="2800" dirty="0">
                <a:solidFill>
                  <a:srgbClr val="D4D4D4"/>
                </a:solidFill>
                <a:latin typeface="Consolas" panose="020B0609020204030204" pitchFamily="49" charset="0"/>
              </a:rPr>
              <a:t/>
            </a:r>
            <a:br>
              <a:rPr lang="en-GB" sz="2800" dirty="0">
                <a:solidFill>
                  <a:srgbClr val="D4D4D4"/>
                </a:solidFill>
                <a:latin typeface="Consolas" panose="020B0609020204030204" pitchFamily="49" charset="0"/>
              </a:rPr>
            </a:br>
            <a:r>
              <a:rPr lang="en-GB" sz="2800" dirty="0">
                <a:solidFill>
                  <a:srgbClr val="D4D4D4"/>
                </a:solidFill>
                <a:latin typeface="Consolas" panose="020B0609020204030204" pitchFamily="49" charset="0"/>
              </a:rPr>
              <a:t/>
            </a:r>
            <a:br>
              <a:rPr lang="en-GB" sz="2800" dirty="0">
                <a:solidFill>
                  <a:srgbClr val="D4D4D4"/>
                </a:solidFill>
                <a:latin typeface="Consolas" panose="020B0609020204030204" pitchFamily="49" charset="0"/>
              </a:rPr>
            </a:br>
            <a:endParaRPr lang="en-GB" sz="2800" dirty="0">
              <a:solidFill>
                <a:srgbClr val="D4D4D4"/>
              </a:solidFill>
              <a:latin typeface="Consolas" panose="020B0609020204030204" pitchFamily="49" charset="0"/>
            </a:endParaRPr>
          </a:p>
        </p:txBody>
      </p:sp>
      <p:sp>
        <p:nvSpPr>
          <p:cNvPr id="9" name="Content Placeholder 7"/>
          <p:cNvSpPr>
            <a:spLocks noGrp="1"/>
          </p:cNvSpPr>
          <p:nvPr>
            <p:ph sz="quarter" idx="16"/>
          </p:nvPr>
        </p:nvSpPr>
        <p:spPr>
          <a:xfrm>
            <a:off x="414000" y="1557587"/>
            <a:ext cx="5580000" cy="1871413"/>
          </a:xfrm>
        </p:spPr>
        <p:txBody>
          <a:bodyPr/>
          <a:lstStyle/>
          <a:p>
            <a:r>
              <a:rPr lang="nn-NO" sz="2400" dirty="0">
                <a:solidFill>
                  <a:srgbClr val="C586C0"/>
                </a:solidFill>
                <a:latin typeface="Consolas" panose="020B0609020204030204" pitchFamily="49" charset="0"/>
              </a:rPr>
              <a:t>for</a:t>
            </a:r>
            <a:r>
              <a:rPr lang="nn-NO" sz="2400" dirty="0">
                <a:solidFill>
                  <a:srgbClr val="D4D4D4"/>
                </a:solidFill>
                <a:latin typeface="Consolas" panose="020B0609020204030204" pitchFamily="49" charset="0"/>
              </a:rPr>
              <a:t> (</a:t>
            </a:r>
            <a:r>
              <a:rPr lang="nn-NO" sz="2400" dirty="0">
                <a:solidFill>
                  <a:srgbClr val="569CD6"/>
                </a:solidFill>
                <a:latin typeface="Consolas" panose="020B0609020204030204" pitchFamily="49" charset="0"/>
              </a:rPr>
              <a:t>var</a:t>
            </a:r>
            <a:r>
              <a:rPr lang="nn-NO" sz="2400" dirty="0">
                <a:solidFill>
                  <a:srgbClr val="D4D4D4"/>
                </a:solidFill>
                <a:latin typeface="Consolas" panose="020B0609020204030204" pitchFamily="49" charset="0"/>
              </a:rPr>
              <a:t> </a:t>
            </a:r>
            <a:r>
              <a:rPr lang="nn-NO" sz="2400" dirty="0">
                <a:solidFill>
                  <a:srgbClr val="9CDCFE"/>
                </a:solidFill>
                <a:latin typeface="Consolas" panose="020B0609020204030204" pitchFamily="49" charset="0"/>
              </a:rPr>
              <a:t>i</a:t>
            </a:r>
            <a:r>
              <a:rPr lang="nn-NO" sz="2400" dirty="0">
                <a:solidFill>
                  <a:srgbClr val="D4D4D4"/>
                </a:solidFill>
                <a:latin typeface="Consolas" panose="020B0609020204030204" pitchFamily="49" charset="0"/>
              </a:rPr>
              <a:t> = </a:t>
            </a:r>
            <a:r>
              <a:rPr lang="nn-NO" sz="2400" dirty="0">
                <a:solidFill>
                  <a:srgbClr val="B5CEA8"/>
                </a:solidFill>
                <a:latin typeface="Consolas" panose="020B0609020204030204" pitchFamily="49" charset="0"/>
              </a:rPr>
              <a:t>0</a:t>
            </a:r>
            <a:r>
              <a:rPr lang="nn-NO" sz="2400" dirty="0">
                <a:solidFill>
                  <a:srgbClr val="D4D4D4"/>
                </a:solidFill>
                <a:latin typeface="Consolas" panose="020B0609020204030204" pitchFamily="49" charset="0"/>
              </a:rPr>
              <a:t>; </a:t>
            </a:r>
            <a:r>
              <a:rPr lang="nn-NO" sz="2400" dirty="0">
                <a:solidFill>
                  <a:srgbClr val="9CDCFE"/>
                </a:solidFill>
                <a:latin typeface="Consolas" panose="020B0609020204030204" pitchFamily="49" charset="0"/>
              </a:rPr>
              <a:t>i</a:t>
            </a:r>
            <a:r>
              <a:rPr lang="nn-NO" sz="2400" dirty="0">
                <a:solidFill>
                  <a:srgbClr val="D4D4D4"/>
                </a:solidFill>
                <a:latin typeface="Consolas" panose="020B0609020204030204" pitchFamily="49" charset="0"/>
              </a:rPr>
              <a:t> &lt; </a:t>
            </a:r>
            <a:r>
              <a:rPr lang="nn-NO" sz="2400" dirty="0">
                <a:solidFill>
                  <a:srgbClr val="B5CEA8"/>
                </a:solidFill>
                <a:latin typeface="Consolas" panose="020B0609020204030204" pitchFamily="49" charset="0"/>
              </a:rPr>
              <a:t>10</a:t>
            </a:r>
            <a:r>
              <a:rPr lang="nn-NO" sz="2400" dirty="0">
                <a:solidFill>
                  <a:srgbClr val="D4D4D4"/>
                </a:solidFill>
                <a:latin typeface="Consolas" panose="020B0609020204030204" pitchFamily="49" charset="0"/>
              </a:rPr>
              <a:t>; </a:t>
            </a:r>
            <a:r>
              <a:rPr lang="nn-NO" sz="2400" dirty="0">
                <a:solidFill>
                  <a:srgbClr val="9CDCFE"/>
                </a:solidFill>
                <a:latin typeface="Consolas" panose="020B0609020204030204" pitchFamily="49" charset="0"/>
              </a:rPr>
              <a:t>i</a:t>
            </a:r>
            <a:r>
              <a:rPr lang="nn-NO" sz="2400" dirty="0">
                <a:solidFill>
                  <a:srgbClr val="D4D4D4"/>
                </a:solidFill>
                <a:latin typeface="Consolas" panose="020B0609020204030204" pitchFamily="49" charset="0"/>
              </a:rPr>
              <a:t>++) {</a:t>
            </a:r>
          </a:p>
          <a:p>
            <a:r>
              <a:rPr lang="nn-NO" sz="2400" dirty="0" smtClean="0">
                <a:solidFill>
                  <a:srgbClr val="4EC9B0"/>
                </a:solidFill>
                <a:latin typeface="Consolas" panose="020B0609020204030204" pitchFamily="49" charset="0"/>
              </a:rPr>
              <a:t>	console</a:t>
            </a:r>
            <a:r>
              <a:rPr lang="nn-NO" sz="2400" dirty="0" smtClean="0">
                <a:solidFill>
                  <a:srgbClr val="D4D4D4"/>
                </a:solidFill>
                <a:latin typeface="Consolas" panose="020B0609020204030204" pitchFamily="49" charset="0"/>
              </a:rPr>
              <a:t>.</a:t>
            </a:r>
            <a:r>
              <a:rPr lang="nn-NO" sz="2400" dirty="0" smtClean="0">
                <a:solidFill>
                  <a:srgbClr val="DCDCAA"/>
                </a:solidFill>
                <a:latin typeface="Consolas" panose="020B0609020204030204" pitchFamily="49" charset="0"/>
              </a:rPr>
              <a:t>log</a:t>
            </a:r>
            <a:r>
              <a:rPr lang="nn-NO" sz="2400" dirty="0" smtClean="0">
                <a:solidFill>
                  <a:srgbClr val="D4D4D4"/>
                </a:solidFill>
                <a:latin typeface="Consolas" panose="020B0609020204030204" pitchFamily="49" charset="0"/>
              </a:rPr>
              <a:t>(</a:t>
            </a:r>
            <a:r>
              <a:rPr lang="nn-NO" sz="2400" dirty="0" smtClean="0">
                <a:solidFill>
                  <a:srgbClr val="9CDCFE"/>
                </a:solidFill>
                <a:latin typeface="Consolas" panose="020B0609020204030204" pitchFamily="49" charset="0"/>
              </a:rPr>
              <a:t>i</a:t>
            </a:r>
            <a:r>
              <a:rPr lang="nn-NO" sz="2400" dirty="0">
                <a:solidFill>
                  <a:srgbClr val="D4D4D4"/>
                </a:solidFill>
                <a:latin typeface="Consolas" panose="020B0609020204030204" pitchFamily="49" charset="0"/>
              </a:rPr>
              <a:t>);</a:t>
            </a:r>
          </a:p>
          <a:p>
            <a:r>
              <a:rPr lang="nn-NO" sz="2400" dirty="0">
                <a:solidFill>
                  <a:srgbClr val="D4D4D4"/>
                </a:solidFill>
                <a:latin typeface="Consolas" panose="020B0609020204030204" pitchFamily="49" charset="0"/>
              </a:rPr>
              <a:t>}</a:t>
            </a:r>
          </a:p>
          <a:p>
            <a:r>
              <a:rPr lang="nn-NO" sz="2400" dirty="0">
                <a:solidFill>
                  <a:srgbClr val="D4D4D4"/>
                </a:solidFill>
                <a:latin typeface="Consolas" panose="020B0609020204030204" pitchFamily="49" charset="0"/>
              </a:rPr>
              <a:t/>
            </a:r>
            <a:br>
              <a:rPr lang="nn-NO" sz="2400" dirty="0">
                <a:solidFill>
                  <a:srgbClr val="D4D4D4"/>
                </a:solidFill>
                <a:latin typeface="Consolas" panose="020B0609020204030204" pitchFamily="49" charset="0"/>
              </a:rPr>
            </a:br>
            <a:r>
              <a:rPr lang="nn-NO" sz="2400" dirty="0">
                <a:solidFill>
                  <a:srgbClr val="D4D4D4"/>
                </a:solidFill>
                <a:latin typeface="Consolas" panose="020B0609020204030204" pitchFamily="49" charset="0"/>
              </a:rPr>
              <a:t/>
            </a:r>
            <a:br>
              <a:rPr lang="nn-NO" sz="2400" dirty="0">
                <a:solidFill>
                  <a:srgbClr val="D4D4D4"/>
                </a:solidFill>
                <a:latin typeface="Consolas" panose="020B0609020204030204" pitchFamily="49" charset="0"/>
              </a:rPr>
            </a:br>
            <a:endParaRPr lang="nn-NO" sz="2400" dirty="0">
              <a:solidFill>
                <a:srgbClr val="D4D4D4"/>
              </a:solidFill>
              <a:latin typeface="Consolas" panose="020B0609020204030204" pitchFamily="49" charset="0"/>
            </a:endParaRPr>
          </a:p>
        </p:txBody>
      </p:sp>
      <p:sp>
        <p:nvSpPr>
          <p:cNvPr id="8" name="Content Placeholder 7"/>
          <p:cNvSpPr>
            <a:spLocks noGrp="1"/>
          </p:cNvSpPr>
          <p:nvPr>
            <p:ph sz="quarter" idx="16"/>
          </p:nvPr>
        </p:nvSpPr>
        <p:spPr/>
        <p:txBody>
          <a:bodyPr/>
          <a:lstStyle/>
          <a:p>
            <a:r>
              <a:rPr lang="en-GB" sz="2000" dirty="0">
                <a:solidFill>
                  <a:srgbClr val="C586C0"/>
                </a:solidFill>
                <a:latin typeface="Consolas" panose="020B0609020204030204" pitchFamily="49" charset="0"/>
              </a:rPr>
              <a:t>for</a:t>
            </a:r>
            <a:r>
              <a:rPr lang="en-GB" sz="2000" dirty="0">
                <a:solidFill>
                  <a:srgbClr val="D4D4D4"/>
                </a:solidFill>
                <a:latin typeface="Consolas" panose="020B0609020204030204" pitchFamily="49" charset="0"/>
              </a:rPr>
              <a:t> (</a:t>
            </a:r>
            <a:r>
              <a:rPr lang="en-GB" sz="2000" dirty="0">
                <a:solidFill>
                  <a:srgbClr val="569CD6"/>
                </a:solidFill>
                <a:latin typeface="Consolas" panose="020B0609020204030204" pitchFamily="49" charset="0"/>
              </a:rPr>
              <a:t>var</a:t>
            </a:r>
            <a:r>
              <a:rPr lang="en-GB" sz="2000" dirty="0">
                <a:solidFill>
                  <a:srgbClr val="D4D4D4"/>
                </a:solidFill>
                <a:latin typeface="Consolas" panose="020B0609020204030204" pitchFamily="49" charset="0"/>
              </a:rPr>
              <a:t> </a:t>
            </a:r>
            <a:r>
              <a:rPr lang="en-GB" sz="2000" dirty="0">
                <a:solidFill>
                  <a:srgbClr val="9CDCFE"/>
                </a:solidFill>
                <a:latin typeface="Consolas" panose="020B0609020204030204" pitchFamily="49" charset="0"/>
              </a:rPr>
              <a:t>name</a:t>
            </a:r>
            <a:r>
              <a:rPr lang="en-GB" sz="2000" dirty="0">
                <a:solidFill>
                  <a:srgbClr val="D4D4D4"/>
                </a:solidFill>
                <a:latin typeface="Consolas" panose="020B0609020204030204" pitchFamily="49" charset="0"/>
              </a:rPr>
              <a:t> </a:t>
            </a:r>
            <a:r>
              <a:rPr lang="en-GB" sz="2000" dirty="0">
                <a:solidFill>
                  <a:srgbClr val="569CD6"/>
                </a:solidFill>
                <a:latin typeface="Consolas" panose="020B0609020204030204" pitchFamily="49" charset="0"/>
              </a:rPr>
              <a:t>in</a:t>
            </a:r>
            <a:r>
              <a:rPr lang="en-GB" sz="2000" dirty="0">
                <a:solidFill>
                  <a:srgbClr val="D4D4D4"/>
                </a:solidFill>
                <a:latin typeface="Consolas" panose="020B0609020204030204" pitchFamily="49" charset="0"/>
              </a:rPr>
              <a:t> </a:t>
            </a:r>
            <a:r>
              <a:rPr lang="en-GB" sz="2000" dirty="0">
                <a:solidFill>
                  <a:srgbClr val="9CDCFE"/>
                </a:solidFill>
                <a:latin typeface="Consolas" panose="020B0609020204030204" pitchFamily="49" charset="0"/>
              </a:rPr>
              <a:t>object</a:t>
            </a:r>
            <a:r>
              <a:rPr lang="en-GB" sz="2000" dirty="0">
                <a:solidFill>
                  <a:srgbClr val="D4D4D4"/>
                </a:solidFill>
                <a:latin typeface="Consolas" panose="020B0609020204030204" pitchFamily="49" charset="0"/>
              </a:rPr>
              <a:t>) {</a:t>
            </a:r>
          </a:p>
          <a:p>
            <a:pPr lvl="1"/>
            <a:r>
              <a:rPr lang="en-GB" sz="2000" dirty="0">
                <a:solidFill>
                  <a:srgbClr val="C586C0"/>
                </a:solidFill>
                <a:latin typeface="Consolas" panose="020B0609020204030204" pitchFamily="49" charset="0"/>
              </a:rPr>
              <a:t>if</a:t>
            </a:r>
            <a:r>
              <a:rPr lang="en-GB" sz="2000" dirty="0">
                <a:solidFill>
                  <a:srgbClr val="D4D4D4"/>
                </a:solidFill>
                <a:latin typeface="Consolas" panose="020B0609020204030204" pitchFamily="49" charset="0"/>
              </a:rPr>
              <a:t> (</a:t>
            </a:r>
            <a:r>
              <a:rPr lang="en-GB" sz="2000" dirty="0" err="1">
                <a:solidFill>
                  <a:srgbClr val="9CDCFE"/>
                </a:solidFill>
                <a:latin typeface="Consolas" panose="020B0609020204030204" pitchFamily="49" charset="0"/>
              </a:rPr>
              <a:t>object</a:t>
            </a:r>
            <a:r>
              <a:rPr lang="en-GB" sz="2000" dirty="0" err="1">
                <a:solidFill>
                  <a:srgbClr val="D4D4D4"/>
                </a:solidFill>
                <a:latin typeface="Consolas" panose="020B0609020204030204" pitchFamily="49" charset="0"/>
              </a:rPr>
              <a:t>.</a:t>
            </a:r>
            <a:r>
              <a:rPr lang="en-GB" sz="2000" dirty="0" err="1">
                <a:solidFill>
                  <a:srgbClr val="DCDCAA"/>
                </a:solidFill>
                <a:latin typeface="Consolas" panose="020B0609020204030204" pitchFamily="49" charset="0"/>
              </a:rPr>
              <a:t>hasOwnProperty</a:t>
            </a:r>
            <a:r>
              <a:rPr lang="en-GB" sz="2000" dirty="0">
                <a:solidFill>
                  <a:srgbClr val="D4D4D4"/>
                </a:solidFill>
                <a:latin typeface="Consolas" panose="020B0609020204030204" pitchFamily="49" charset="0"/>
              </a:rPr>
              <a:t>(</a:t>
            </a:r>
            <a:r>
              <a:rPr lang="en-GB" sz="2000" dirty="0">
                <a:solidFill>
                  <a:srgbClr val="9CDCFE"/>
                </a:solidFill>
                <a:latin typeface="Consolas" panose="020B0609020204030204" pitchFamily="49" charset="0"/>
              </a:rPr>
              <a:t>name</a:t>
            </a:r>
            <a:r>
              <a:rPr lang="en-GB" sz="2000" dirty="0">
                <a:solidFill>
                  <a:srgbClr val="D4D4D4"/>
                </a:solidFill>
                <a:latin typeface="Consolas" panose="020B0609020204030204" pitchFamily="49" charset="0"/>
              </a:rPr>
              <a:t>)) {</a:t>
            </a:r>
          </a:p>
          <a:p>
            <a:pPr lvl="1"/>
            <a:r>
              <a:rPr lang="en-GB" sz="2000" dirty="0">
                <a:solidFill>
                  <a:srgbClr val="608B4E"/>
                </a:solidFill>
                <a:latin typeface="Consolas" panose="020B0609020204030204" pitchFamily="49" charset="0"/>
              </a:rPr>
              <a:t>//do stuff </a:t>
            </a:r>
            <a:endParaRPr lang="en-GB" sz="2000" dirty="0">
              <a:solidFill>
                <a:srgbClr val="D4D4D4"/>
              </a:solidFill>
              <a:latin typeface="Consolas" panose="020B0609020204030204" pitchFamily="49" charset="0"/>
            </a:endParaRPr>
          </a:p>
          <a:p>
            <a:pPr lvl="1"/>
            <a:r>
              <a:rPr lang="en-GB" sz="2000" dirty="0">
                <a:solidFill>
                  <a:srgbClr val="D4D4D4"/>
                </a:solidFill>
                <a:latin typeface="Consolas" panose="020B0609020204030204" pitchFamily="49" charset="0"/>
              </a:rPr>
              <a:t>}</a:t>
            </a:r>
          </a:p>
          <a:p>
            <a:r>
              <a:rPr lang="en-GB" sz="2000" dirty="0" smtClean="0">
                <a:solidFill>
                  <a:srgbClr val="D4D4D4"/>
                </a:solidFill>
                <a:latin typeface="Consolas" panose="020B0609020204030204" pitchFamily="49" charset="0"/>
              </a:rPr>
              <a:t>}</a:t>
            </a:r>
          </a:p>
          <a:p>
            <a:r>
              <a:rPr lang="en-GB" sz="2000" dirty="0" smtClean="0">
                <a:solidFill>
                  <a:srgbClr val="608B4E"/>
                </a:solidFill>
                <a:latin typeface="Consolas" panose="020B0609020204030204" pitchFamily="49" charset="0"/>
              </a:rPr>
              <a:t>//Will loop through all the KEYS the object has, not values.</a:t>
            </a:r>
            <a:endParaRPr lang="en-GB" sz="2000" dirty="0">
              <a:solidFill>
                <a:srgbClr val="D4D4D4"/>
              </a:solidFill>
              <a:latin typeface="Consolas" panose="020B0609020204030204" pitchFamily="49" charset="0"/>
            </a:endParaRPr>
          </a:p>
          <a:p>
            <a:endParaRPr lang="en-GB" sz="2000" dirty="0">
              <a:solidFill>
                <a:srgbClr val="D4D4D4"/>
              </a:solidFill>
              <a:latin typeface="Consolas" panose="020B0609020204030204" pitchFamily="49" charset="0"/>
            </a:endParaRPr>
          </a:p>
          <a:p>
            <a:r>
              <a:rPr lang="en-GB" sz="2000" dirty="0">
                <a:solidFill>
                  <a:srgbClr val="D4D4D4"/>
                </a:solidFill>
                <a:latin typeface="Consolas" panose="020B0609020204030204" pitchFamily="49" charset="0"/>
              </a:rPr>
              <a:t/>
            </a:r>
            <a:br>
              <a:rPr lang="en-GB" sz="2000" dirty="0">
                <a:solidFill>
                  <a:srgbClr val="D4D4D4"/>
                </a:solidFill>
                <a:latin typeface="Consolas" panose="020B0609020204030204" pitchFamily="49" charset="0"/>
              </a:rPr>
            </a:br>
            <a:r>
              <a:rPr lang="en-GB" sz="2000" dirty="0">
                <a:solidFill>
                  <a:srgbClr val="D4D4D4"/>
                </a:solidFill>
                <a:latin typeface="Consolas" panose="020B0609020204030204" pitchFamily="49" charset="0"/>
              </a:rPr>
              <a:t/>
            </a:r>
            <a:br>
              <a:rPr lang="en-GB" sz="2000" dirty="0">
                <a:solidFill>
                  <a:srgbClr val="D4D4D4"/>
                </a:solidFill>
                <a:latin typeface="Consolas" panose="020B0609020204030204" pitchFamily="49" charset="0"/>
              </a:rPr>
            </a:br>
            <a:endParaRPr lang="en-GB" sz="2000" dirty="0">
              <a:solidFill>
                <a:srgbClr val="D4D4D4"/>
              </a:solidFill>
              <a:latin typeface="Consolas" panose="020B0609020204030204" pitchFamily="49" charset="0"/>
            </a:endParaRPr>
          </a:p>
        </p:txBody>
      </p:sp>
      <p:sp>
        <p:nvSpPr>
          <p:cNvPr id="3" name="Title 2"/>
          <p:cNvSpPr>
            <a:spLocks noGrp="1"/>
          </p:cNvSpPr>
          <p:nvPr>
            <p:ph type="title"/>
          </p:nvPr>
        </p:nvSpPr>
        <p:spPr/>
        <p:txBody>
          <a:bodyPr>
            <a:normAutofit/>
          </a:bodyPr>
          <a:lstStyle/>
          <a:p>
            <a:r>
              <a:rPr lang="en-GB" dirty="0" smtClean="0"/>
              <a:t>Loops</a:t>
            </a:r>
            <a:endParaRPr lang="en-GB" dirty="0"/>
          </a:p>
        </p:txBody>
      </p:sp>
    </p:spTree>
    <p:extLst>
      <p:ext uri="{BB962C8B-B14F-4D97-AF65-F5344CB8AC3E}">
        <p14:creationId xmlns:p14="http://schemas.microsoft.com/office/powerpoint/2010/main" val="17928456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smtClean="0"/>
              <a:t>Loops 5</a:t>
            </a:r>
            <a:r>
              <a:rPr lang="en-GB" dirty="0"/>
              <a:t>	</a:t>
            </a:r>
          </a:p>
          <a:p>
            <a:pPr lvl="1"/>
            <a:r>
              <a:rPr lang="en-GB" dirty="0" smtClean="0"/>
              <a:t>Fizz </a:t>
            </a:r>
            <a:r>
              <a:rPr lang="en-GB" dirty="0"/>
              <a:t>Buzz - Write a program that prints the numbers from 1 to 100. But for multiples of three print “Fizz” instead of the number and for the multiples of five print “Buzz”. For numbers which are multiples of both three and five print “</a:t>
            </a:r>
            <a:r>
              <a:rPr lang="en-GB" dirty="0" err="1"/>
              <a:t>FizzBuzz</a:t>
            </a:r>
            <a:r>
              <a:rPr lang="en-GB" dirty="0" smtClean="0"/>
              <a:t>”.</a:t>
            </a:r>
          </a:p>
          <a:p>
            <a:r>
              <a:rPr lang="en-GB" b="1" dirty="0" smtClean="0"/>
              <a:t>Loops 6</a:t>
            </a:r>
            <a:endParaRPr lang="en-GB" b="1" dirty="0"/>
          </a:p>
          <a:p>
            <a:pPr lvl="1"/>
            <a:r>
              <a:rPr lang="en-GB" dirty="0" smtClean="0"/>
              <a:t>First</a:t>
            </a:r>
            <a:r>
              <a:rPr lang="en-GB" dirty="0"/>
              <a:t>, you mash in a random large number to start with. Then, repeatedly do the following:</a:t>
            </a:r>
          </a:p>
          <a:p>
            <a:pPr lvl="2"/>
            <a:r>
              <a:rPr lang="en-GB" dirty="0" smtClean="0"/>
              <a:t>If </a:t>
            </a:r>
            <a:r>
              <a:rPr lang="en-GB" dirty="0"/>
              <a:t>the number is divisible by 3, divide it by 3.</a:t>
            </a:r>
          </a:p>
          <a:p>
            <a:pPr lvl="2"/>
            <a:r>
              <a:rPr lang="en-GB" dirty="0" smtClean="0"/>
              <a:t>If </a:t>
            </a:r>
            <a:r>
              <a:rPr lang="en-GB" dirty="0"/>
              <a:t>it's not, either add 1 or subtract 1 (to make it divisible by 3), then divide it by 3.</a:t>
            </a:r>
          </a:p>
          <a:p>
            <a:pPr lvl="2"/>
            <a:r>
              <a:rPr lang="en-GB" dirty="0" smtClean="0"/>
              <a:t>The </a:t>
            </a:r>
            <a:r>
              <a:rPr lang="en-GB" dirty="0"/>
              <a:t>game stops when you reach "1".</a:t>
            </a:r>
          </a:p>
        </p:txBody>
      </p:sp>
      <p:sp>
        <p:nvSpPr>
          <p:cNvPr id="3" name="Title 2"/>
          <p:cNvSpPr>
            <a:spLocks noGrp="1"/>
          </p:cNvSpPr>
          <p:nvPr>
            <p:ph type="title"/>
          </p:nvPr>
        </p:nvSpPr>
        <p:spPr/>
        <p:txBody>
          <a:bodyPr>
            <a:normAutofit/>
          </a:bodyPr>
          <a:lstStyle/>
          <a:p>
            <a:r>
              <a:rPr lang="en-GB" dirty="0" smtClean="0"/>
              <a:t>Coding challenge 5 &amp; 6</a:t>
            </a:r>
            <a:endParaRPr lang="en-GB" dirty="0"/>
          </a:p>
        </p:txBody>
      </p:sp>
    </p:spTree>
    <p:extLst>
      <p:ext uri="{BB962C8B-B14F-4D97-AF65-F5344CB8AC3E}">
        <p14:creationId xmlns:p14="http://schemas.microsoft.com/office/powerpoint/2010/main" val="33178326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Chrome Developer Tools are incredibly powerful.</a:t>
            </a:r>
          </a:p>
          <a:p>
            <a:r>
              <a:rPr lang="en-GB" dirty="0" smtClean="0"/>
              <a:t>We have features such as;</a:t>
            </a:r>
          </a:p>
          <a:p>
            <a:pPr lvl="1"/>
            <a:r>
              <a:rPr lang="en-GB" dirty="0" smtClean="0"/>
              <a:t>Breakpoints</a:t>
            </a:r>
          </a:p>
          <a:p>
            <a:pPr lvl="1"/>
            <a:r>
              <a:rPr lang="en-GB" dirty="0" smtClean="0"/>
              <a:t>Watchers</a:t>
            </a:r>
          </a:p>
          <a:p>
            <a:pPr lvl="1"/>
            <a:r>
              <a:rPr lang="en-GB" dirty="0" smtClean="0"/>
              <a:t>Executing JS Directly</a:t>
            </a:r>
          </a:p>
          <a:p>
            <a:pPr lvl="1"/>
            <a:r>
              <a:rPr lang="en-GB" dirty="0" smtClean="0"/>
              <a:t>Altering CSS/JS Directly</a:t>
            </a:r>
          </a:p>
          <a:p>
            <a:pPr lvl="1"/>
            <a:r>
              <a:rPr lang="en-GB" dirty="0" smtClean="0"/>
              <a:t>DOM Manipulation</a:t>
            </a:r>
          </a:p>
          <a:p>
            <a:pPr lvl="1"/>
            <a:r>
              <a:rPr lang="en-GB" dirty="0" smtClean="0"/>
              <a:t>And much more, read the Chrome Debugging PDF if you want to learn more!</a:t>
            </a:r>
            <a:endParaRPr lang="en-GB" dirty="0"/>
          </a:p>
        </p:txBody>
      </p:sp>
      <p:sp>
        <p:nvSpPr>
          <p:cNvPr id="3" name="Title 2"/>
          <p:cNvSpPr>
            <a:spLocks noGrp="1"/>
          </p:cNvSpPr>
          <p:nvPr>
            <p:ph type="title"/>
          </p:nvPr>
        </p:nvSpPr>
        <p:spPr/>
        <p:txBody>
          <a:bodyPr/>
          <a:lstStyle/>
          <a:p>
            <a:r>
              <a:rPr lang="en-GB" dirty="0" smtClean="0"/>
              <a:t>Debugging – Chrome Developer Tools</a:t>
            </a:r>
            <a:endParaRPr lang="en-GB" dirty="0"/>
          </a:p>
        </p:txBody>
      </p:sp>
    </p:spTree>
    <p:extLst>
      <p:ext uri="{BB962C8B-B14F-4D97-AF65-F5344CB8AC3E}">
        <p14:creationId xmlns:p14="http://schemas.microsoft.com/office/powerpoint/2010/main" val="41972661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The HTML DOM can be accessed via JS Methods</a:t>
            </a:r>
          </a:p>
          <a:p>
            <a:r>
              <a:rPr lang="en-GB" b="1" dirty="0" smtClean="0"/>
              <a:t>All elements are defined as Objects</a:t>
            </a:r>
          </a:p>
          <a:p>
            <a:r>
              <a:rPr lang="en-GB" dirty="0" smtClean="0"/>
              <a:t>This code changes the content of the </a:t>
            </a:r>
            <a:r>
              <a:rPr lang="en-GB" b="1" dirty="0" smtClean="0"/>
              <a:t>p</a:t>
            </a:r>
            <a:r>
              <a:rPr lang="en-GB" dirty="0" smtClean="0"/>
              <a:t> element with the id of </a:t>
            </a:r>
            <a:r>
              <a:rPr lang="en-GB" b="1" dirty="0" smtClean="0"/>
              <a:t>demo</a:t>
            </a:r>
            <a:r>
              <a:rPr lang="en-GB" dirty="0" smtClean="0"/>
              <a:t> to </a:t>
            </a:r>
            <a:r>
              <a:rPr lang="en-GB" b="1" dirty="0" smtClean="0"/>
              <a:t>Hello World!</a:t>
            </a:r>
            <a:endParaRPr lang="en-GB" dirty="0"/>
          </a:p>
          <a:p>
            <a:r>
              <a:rPr lang="en-GB" dirty="0" err="1" smtClean="0"/>
              <a:t>getElementById</a:t>
            </a:r>
            <a:r>
              <a:rPr lang="en-GB" b="1" dirty="0" smtClean="0"/>
              <a:t> </a:t>
            </a:r>
            <a:r>
              <a:rPr lang="en-GB" dirty="0" smtClean="0"/>
              <a:t>is a </a:t>
            </a:r>
            <a:r>
              <a:rPr lang="en-GB" b="1" dirty="0" smtClean="0"/>
              <a:t>method</a:t>
            </a:r>
            <a:endParaRPr lang="en-GB" dirty="0" smtClean="0"/>
          </a:p>
          <a:p>
            <a:r>
              <a:rPr lang="en-GB" dirty="0" err="1" smtClean="0"/>
              <a:t>innerHTML</a:t>
            </a:r>
            <a:r>
              <a:rPr lang="en-GB" b="1" dirty="0" smtClean="0"/>
              <a:t> is a property</a:t>
            </a:r>
            <a:endParaRPr lang="en-GB" dirty="0" smtClean="0"/>
          </a:p>
          <a:p>
            <a:endParaRPr lang="en-GB" b="1" dirty="0"/>
          </a:p>
        </p:txBody>
      </p:sp>
      <p:sp>
        <p:nvSpPr>
          <p:cNvPr id="5" name="Content Placeholder 4"/>
          <p:cNvSpPr>
            <a:spLocks noGrp="1"/>
          </p:cNvSpPr>
          <p:nvPr>
            <p:ph sz="quarter" idx="16"/>
          </p:nvPr>
        </p:nvSpPr>
        <p:spPr>
          <a:xfrm>
            <a:off x="5823284" y="1000664"/>
            <a:ext cx="5963116" cy="5103724"/>
          </a:xfrm>
        </p:spPr>
        <p:txBody>
          <a:bodyPr/>
          <a:lstStyle/>
          <a:p>
            <a:r>
              <a:rPr lang="en-GB" dirty="0">
                <a:solidFill>
                  <a:srgbClr val="808080"/>
                </a:solidFill>
                <a:latin typeface="Consolas" panose="020B0609020204030204" pitchFamily="49" charset="0"/>
              </a:rPr>
              <a:t>&lt;</a:t>
            </a:r>
            <a:r>
              <a:rPr lang="en-GB" dirty="0">
                <a:solidFill>
                  <a:srgbClr val="569CD6"/>
                </a:solidFill>
                <a:latin typeface="Consolas" panose="020B0609020204030204" pitchFamily="49" charset="0"/>
              </a:rPr>
              <a:t>html</a:t>
            </a:r>
            <a:r>
              <a:rPr lang="en-GB" dirty="0">
                <a:solidFill>
                  <a:srgbClr val="808080"/>
                </a:solidFill>
                <a:latin typeface="Consolas" panose="020B0609020204030204" pitchFamily="49" charset="0"/>
              </a:rPr>
              <a:t>&gt;</a:t>
            </a:r>
            <a:endParaRPr lang="en-GB" dirty="0">
              <a:solidFill>
                <a:srgbClr val="D4D4D4"/>
              </a:solidFill>
              <a:latin typeface="Consolas" panose="020B0609020204030204" pitchFamily="49" charset="0"/>
            </a:endParaRPr>
          </a:p>
          <a:p>
            <a:pPr lvl="1"/>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808080"/>
                </a:solidFill>
                <a:latin typeface="Consolas" panose="020B0609020204030204" pitchFamily="49" charset="0"/>
              </a:rPr>
              <a:t>&lt;</a:t>
            </a:r>
            <a:r>
              <a:rPr lang="en-GB" dirty="0">
                <a:solidFill>
                  <a:srgbClr val="569CD6"/>
                </a:solidFill>
                <a:latin typeface="Consolas" panose="020B0609020204030204" pitchFamily="49" charset="0"/>
              </a:rPr>
              <a:t>body</a:t>
            </a:r>
            <a:r>
              <a:rPr lang="en-GB" dirty="0">
                <a:solidFill>
                  <a:srgbClr val="808080"/>
                </a:solidFill>
                <a:latin typeface="Consolas" panose="020B0609020204030204" pitchFamily="49" charset="0"/>
              </a:rPr>
              <a:t>&gt;</a:t>
            </a:r>
            <a:endParaRPr lang="en-GB" dirty="0">
              <a:solidFill>
                <a:srgbClr val="D4D4D4"/>
              </a:solidFill>
              <a:latin typeface="Consolas" panose="020B0609020204030204" pitchFamily="49" charset="0"/>
            </a:endParaRPr>
          </a:p>
          <a:p>
            <a:pPr lvl="1"/>
            <a:r>
              <a:rPr lang="en-GB" dirty="0">
                <a:solidFill>
                  <a:srgbClr val="808080"/>
                </a:solidFill>
                <a:latin typeface="Consolas" panose="020B0609020204030204" pitchFamily="49" charset="0"/>
              </a:rPr>
              <a:t>&lt;</a:t>
            </a:r>
            <a:r>
              <a:rPr lang="en-GB" dirty="0">
                <a:solidFill>
                  <a:srgbClr val="569CD6"/>
                </a:solidFill>
                <a:latin typeface="Consolas" panose="020B0609020204030204" pitchFamily="49" charset="0"/>
              </a:rPr>
              <a:t>p</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id</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"demo"</a:t>
            </a:r>
            <a:r>
              <a:rPr lang="en-GB" dirty="0">
                <a:solidFill>
                  <a:srgbClr val="808080"/>
                </a:solidFill>
                <a:latin typeface="Consolas" panose="020B0609020204030204" pitchFamily="49" charset="0"/>
              </a:rPr>
              <a:t>&gt;&lt;/</a:t>
            </a:r>
            <a:r>
              <a:rPr lang="en-GB" dirty="0">
                <a:solidFill>
                  <a:srgbClr val="569CD6"/>
                </a:solidFill>
                <a:latin typeface="Consolas" panose="020B0609020204030204" pitchFamily="49" charset="0"/>
              </a:rPr>
              <a:t>p</a:t>
            </a:r>
            <a:r>
              <a:rPr lang="en-GB" dirty="0">
                <a:solidFill>
                  <a:srgbClr val="808080"/>
                </a:solidFill>
                <a:latin typeface="Consolas" panose="020B0609020204030204" pitchFamily="49" charset="0"/>
              </a:rPr>
              <a:t>&gt;</a:t>
            </a:r>
            <a:endParaRPr lang="en-GB" dirty="0">
              <a:solidFill>
                <a:srgbClr val="D4D4D4"/>
              </a:solidFill>
              <a:latin typeface="Consolas" panose="020B0609020204030204" pitchFamily="49" charset="0"/>
            </a:endParaRPr>
          </a:p>
          <a:p>
            <a:pPr lvl="2"/>
            <a:r>
              <a:rPr lang="en-GB" dirty="0">
                <a:solidFill>
                  <a:srgbClr val="808080"/>
                </a:solidFill>
                <a:latin typeface="Consolas" panose="020B0609020204030204" pitchFamily="49" charset="0"/>
              </a:rPr>
              <a:t>&lt;</a:t>
            </a:r>
            <a:r>
              <a:rPr lang="en-GB" dirty="0" smtClean="0">
                <a:solidFill>
                  <a:srgbClr val="569CD6"/>
                </a:solidFill>
                <a:latin typeface="Consolas" panose="020B0609020204030204" pitchFamily="49" charset="0"/>
              </a:rPr>
              <a:t>script</a:t>
            </a:r>
            <a:r>
              <a:rPr lang="en-GB" dirty="0" smtClean="0">
                <a:solidFill>
                  <a:srgbClr val="808080"/>
                </a:solidFill>
                <a:latin typeface="Consolas" panose="020B0609020204030204" pitchFamily="49" charset="0"/>
              </a:rPr>
              <a:t>&gt;</a:t>
            </a:r>
          </a:p>
          <a:p>
            <a:pPr lvl="2"/>
            <a:r>
              <a:rPr lang="en-GB" dirty="0" err="1" smtClean="0">
                <a:solidFill>
                  <a:srgbClr val="9CDCFE"/>
                </a:solidFill>
                <a:latin typeface="Consolas" panose="020B0609020204030204" pitchFamily="49" charset="0"/>
              </a:rPr>
              <a:t>document</a:t>
            </a:r>
            <a:r>
              <a:rPr lang="en-GB" dirty="0" err="1" smtClean="0">
                <a:solidFill>
                  <a:srgbClr val="D4D4D4"/>
                </a:solidFill>
                <a:latin typeface="Consolas" panose="020B0609020204030204" pitchFamily="49" charset="0"/>
              </a:rPr>
              <a:t>.</a:t>
            </a:r>
            <a:r>
              <a:rPr lang="en-GB" dirty="0" err="1" smtClean="0">
                <a:solidFill>
                  <a:srgbClr val="DCDCAA"/>
                </a:solidFill>
                <a:latin typeface="Consolas" panose="020B0609020204030204" pitchFamily="49" charset="0"/>
              </a:rPr>
              <a:t>getElementById</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"demo"</a:t>
            </a:r>
            <a:r>
              <a:rPr lang="en-GB" dirty="0">
                <a:solidFill>
                  <a:srgbClr val="D4D4D4"/>
                </a:solidFill>
                <a:latin typeface="Consolas" panose="020B0609020204030204" pitchFamily="49" charset="0"/>
              </a:rPr>
              <a:t>)</a:t>
            </a:r>
          </a:p>
          <a:p>
            <a:pPr lvl="3"/>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innerHTML</a:t>
            </a:r>
            <a:r>
              <a:rPr lang="en-GB" dirty="0">
                <a:solidFill>
                  <a:srgbClr val="D4D4D4"/>
                </a:solidFill>
                <a:latin typeface="Consolas" panose="020B0609020204030204" pitchFamily="49" charset="0"/>
              </a:rPr>
              <a:t> = </a:t>
            </a:r>
            <a:r>
              <a:rPr lang="en-GB" dirty="0">
                <a:solidFill>
                  <a:srgbClr val="CE9178"/>
                </a:solidFill>
                <a:latin typeface="Consolas" panose="020B0609020204030204" pitchFamily="49" charset="0"/>
              </a:rPr>
              <a:t>"Hello World!"</a:t>
            </a:r>
            <a:r>
              <a:rPr lang="en-GB" dirty="0">
                <a:solidFill>
                  <a:srgbClr val="D4D4D4"/>
                </a:solidFill>
                <a:latin typeface="Consolas" panose="020B0609020204030204" pitchFamily="49" charset="0"/>
              </a:rPr>
              <a:t>;</a:t>
            </a:r>
          </a:p>
          <a:p>
            <a:pPr lvl="2"/>
            <a:r>
              <a:rPr lang="en-GB" dirty="0">
                <a:solidFill>
                  <a:srgbClr val="808080"/>
                </a:solidFill>
                <a:latin typeface="Consolas" panose="020B0609020204030204" pitchFamily="49" charset="0"/>
              </a:rPr>
              <a:t>&lt;/</a:t>
            </a:r>
            <a:r>
              <a:rPr lang="en-GB" dirty="0">
                <a:solidFill>
                  <a:srgbClr val="569CD6"/>
                </a:solidFill>
                <a:latin typeface="Consolas" panose="020B0609020204030204" pitchFamily="49" charset="0"/>
              </a:rPr>
              <a:t>script</a:t>
            </a:r>
            <a:r>
              <a:rPr lang="en-GB" dirty="0">
                <a:solidFill>
                  <a:srgbClr val="808080"/>
                </a:solidFill>
                <a:latin typeface="Consolas" panose="020B0609020204030204" pitchFamily="49" charset="0"/>
              </a:rPr>
              <a:t>&gt;</a:t>
            </a:r>
            <a:endParaRPr lang="en-GB" dirty="0">
              <a:solidFill>
                <a:srgbClr val="D4D4D4"/>
              </a:solidFill>
              <a:latin typeface="Consolas" panose="020B0609020204030204" pitchFamily="49" charset="0"/>
            </a:endParaRPr>
          </a:p>
          <a:p>
            <a:pPr lvl="1"/>
            <a:r>
              <a:rPr lang="en-GB" dirty="0">
                <a:solidFill>
                  <a:srgbClr val="808080"/>
                </a:solidFill>
                <a:latin typeface="Consolas" panose="020B0609020204030204" pitchFamily="49" charset="0"/>
              </a:rPr>
              <a:t>&lt;/</a:t>
            </a:r>
            <a:r>
              <a:rPr lang="en-GB" dirty="0">
                <a:solidFill>
                  <a:srgbClr val="569CD6"/>
                </a:solidFill>
                <a:latin typeface="Consolas" panose="020B0609020204030204" pitchFamily="49" charset="0"/>
              </a:rPr>
              <a:t>body</a:t>
            </a:r>
            <a:r>
              <a:rPr lang="en-GB" dirty="0">
                <a:solidFill>
                  <a:srgbClr val="808080"/>
                </a:solidFill>
                <a:latin typeface="Consolas" panose="020B0609020204030204" pitchFamily="49" charset="0"/>
              </a:rPr>
              <a:t>&gt;</a:t>
            </a:r>
            <a:endParaRPr lang="en-GB" dirty="0">
              <a:solidFill>
                <a:srgbClr val="D4D4D4"/>
              </a:solidFill>
              <a:latin typeface="Consolas" panose="020B0609020204030204" pitchFamily="49" charset="0"/>
            </a:endParaRP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808080"/>
                </a:solidFill>
                <a:latin typeface="Consolas" panose="020B0609020204030204" pitchFamily="49" charset="0"/>
              </a:rPr>
              <a:t>&lt;/</a:t>
            </a:r>
            <a:r>
              <a:rPr lang="en-GB" dirty="0">
                <a:solidFill>
                  <a:srgbClr val="569CD6"/>
                </a:solidFill>
                <a:latin typeface="Consolas" panose="020B0609020204030204" pitchFamily="49" charset="0"/>
              </a:rPr>
              <a:t>html</a:t>
            </a:r>
            <a:r>
              <a:rPr lang="en-GB" dirty="0">
                <a:solidFill>
                  <a:srgbClr val="808080"/>
                </a:solidFill>
                <a:latin typeface="Consolas" panose="020B0609020204030204" pitchFamily="49" charset="0"/>
              </a:rPr>
              <a:t>&gt;</a:t>
            </a:r>
            <a:endParaRPr lang="en-GB" dirty="0">
              <a:solidFill>
                <a:srgbClr val="D4D4D4"/>
              </a:solidFill>
              <a:latin typeface="Consolas" panose="020B0609020204030204" pitchFamily="49" charset="0"/>
            </a:endParaRPr>
          </a:p>
        </p:txBody>
      </p:sp>
      <p:sp>
        <p:nvSpPr>
          <p:cNvPr id="3" name="Title 2"/>
          <p:cNvSpPr>
            <a:spLocks noGrp="1"/>
          </p:cNvSpPr>
          <p:nvPr>
            <p:ph type="title"/>
          </p:nvPr>
        </p:nvSpPr>
        <p:spPr/>
        <p:txBody>
          <a:bodyPr>
            <a:normAutofit/>
          </a:bodyPr>
          <a:lstStyle/>
          <a:p>
            <a:r>
              <a:rPr lang="en-GB" dirty="0" smtClean="0"/>
              <a:t>DOM Methods</a:t>
            </a:r>
            <a:endParaRPr lang="en-GB" dirty="0"/>
          </a:p>
        </p:txBody>
      </p:sp>
    </p:spTree>
    <p:extLst>
      <p:ext uri="{BB962C8B-B14F-4D97-AF65-F5344CB8AC3E}">
        <p14:creationId xmlns:p14="http://schemas.microsoft.com/office/powerpoint/2010/main" val="418372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DOM Demo</a:t>
            </a:r>
            <a:endParaRPr lang="en-GB" dirty="0"/>
          </a:p>
        </p:txBody>
      </p:sp>
      <p:sp>
        <p:nvSpPr>
          <p:cNvPr id="6" name="Subtitle 5"/>
          <p:cNvSpPr>
            <a:spLocks noGrp="1"/>
          </p:cNvSpPr>
          <p:nvPr>
            <p:ph type="subTitle" idx="1"/>
          </p:nvPr>
        </p:nvSpPr>
        <p:spPr/>
        <p:txBody>
          <a:bodyPr/>
          <a:lstStyle/>
          <a:p>
            <a:endParaRPr lang="en-GB"/>
          </a:p>
        </p:txBody>
      </p:sp>
    </p:spTree>
    <p:extLst>
      <p:ext uri="{BB962C8B-B14F-4D97-AF65-F5344CB8AC3E}">
        <p14:creationId xmlns:p14="http://schemas.microsoft.com/office/powerpoint/2010/main" val="18903599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smtClean="0"/>
              <a:t>DOM</a:t>
            </a:r>
          </a:p>
          <a:p>
            <a:pPr lvl="1"/>
            <a:r>
              <a:rPr lang="en-GB" dirty="0" smtClean="0"/>
              <a:t>In JS, </a:t>
            </a:r>
            <a:r>
              <a:rPr lang="en-GB" dirty="0"/>
              <a:t>create a function that creates a paragraph tag.</a:t>
            </a:r>
          </a:p>
          <a:p>
            <a:pPr lvl="1"/>
            <a:r>
              <a:rPr lang="en-GB" dirty="0" smtClean="0"/>
              <a:t>Another </a:t>
            </a:r>
            <a:r>
              <a:rPr lang="en-GB" dirty="0"/>
              <a:t>function that changes the text of that paragraph tag to what is in a textbox</a:t>
            </a:r>
          </a:p>
          <a:p>
            <a:pPr lvl="1"/>
            <a:r>
              <a:rPr lang="en-GB" dirty="0" smtClean="0"/>
              <a:t>Another </a:t>
            </a:r>
            <a:r>
              <a:rPr lang="en-GB" dirty="0"/>
              <a:t>function that deletes the paragraph tag</a:t>
            </a:r>
          </a:p>
          <a:p>
            <a:pPr lvl="1"/>
            <a:r>
              <a:rPr lang="en-GB" b="1" i="1" dirty="0" smtClean="0"/>
              <a:t>All </a:t>
            </a:r>
            <a:r>
              <a:rPr lang="en-GB" b="1" i="1" dirty="0"/>
              <a:t>of these functions should be called with a </a:t>
            </a:r>
            <a:r>
              <a:rPr lang="en-GB" b="1" i="1" dirty="0" smtClean="0"/>
              <a:t>button(s).</a:t>
            </a:r>
            <a:endParaRPr lang="en-GB" b="1" i="1" dirty="0"/>
          </a:p>
        </p:txBody>
      </p:sp>
      <p:sp>
        <p:nvSpPr>
          <p:cNvPr id="3" name="Title 2"/>
          <p:cNvSpPr>
            <a:spLocks noGrp="1"/>
          </p:cNvSpPr>
          <p:nvPr>
            <p:ph type="title"/>
          </p:nvPr>
        </p:nvSpPr>
        <p:spPr/>
        <p:txBody>
          <a:bodyPr>
            <a:normAutofit/>
          </a:bodyPr>
          <a:lstStyle/>
          <a:p>
            <a:r>
              <a:rPr lang="en-GB" dirty="0" smtClean="0"/>
              <a:t>Coding Challenge 7</a:t>
            </a:r>
            <a:endParaRPr lang="en-GB" dirty="0"/>
          </a:p>
        </p:txBody>
      </p:sp>
    </p:spTree>
    <p:extLst>
      <p:ext uri="{BB962C8B-B14F-4D97-AF65-F5344CB8AC3E}">
        <p14:creationId xmlns:p14="http://schemas.microsoft.com/office/powerpoint/2010/main" val="22484123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err="1" smtClean="0"/>
              <a:t>Javascript</a:t>
            </a:r>
            <a:r>
              <a:rPr lang="en-GB" dirty="0" smtClean="0"/>
              <a:t> Object Notation</a:t>
            </a:r>
          </a:p>
          <a:p>
            <a:pPr lvl="1"/>
            <a:r>
              <a:rPr lang="en-GB" dirty="0" smtClean="0"/>
              <a:t>Name:value,name2:value2</a:t>
            </a:r>
          </a:p>
          <a:p>
            <a:r>
              <a:rPr lang="en-GB" b="1" dirty="0" smtClean="0"/>
              <a:t>Get request to JSON file</a:t>
            </a:r>
          </a:p>
          <a:p>
            <a:pPr lvl="1"/>
            <a:r>
              <a:rPr lang="en-GB" b="1" dirty="0" smtClean="0"/>
              <a:t>Store response into </a:t>
            </a:r>
            <a:r>
              <a:rPr lang="en-GB" b="1" dirty="0" err="1" smtClean="0"/>
              <a:t>jsonObject</a:t>
            </a:r>
            <a:endParaRPr lang="en-GB" b="1" dirty="0" smtClean="0"/>
          </a:p>
          <a:p>
            <a:pPr lvl="2"/>
            <a:r>
              <a:rPr lang="en-GB" b="1" dirty="0" smtClean="0"/>
              <a:t>Work with it</a:t>
            </a:r>
          </a:p>
          <a:p>
            <a:endParaRPr lang="en-GB" b="1" dirty="0" smtClean="0"/>
          </a:p>
          <a:p>
            <a:pPr lvl="1"/>
            <a:endParaRPr lang="en-GB" b="1" dirty="0" smtClean="0"/>
          </a:p>
        </p:txBody>
      </p:sp>
      <p:sp>
        <p:nvSpPr>
          <p:cNvPr id="4" name="Content Placeholder 3"/>
          <p:cNvSpPr>
            <a:spLocks noGrp="1"/>
          </p:cNvSpPr>
          <p:nvPr>
            <p:ph sz="quarter" idx="16"/>
          </p:nvPr>
        </p:nvSpPr>
        <p:spPr>
          <a:xfrm>
            <a:off x="5348377" y="810883"/>
            <a:ext cx="6438023" cy="5293505"/>
          </a:xfrm>
        </p:spPr>
        <p:txBody>
          <a:bodyPr/>
          <a:lstStyle/>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requestURL</a:t>
            </a:r>
            <a:r>
              <a:rPr lang="en-GB" dirty="0">
                <a:solidFill>
                  <a:srgbClr val="D4D4D4"/>
                </a:solidFill>
                <a:latin typeface="Consolas" panose="020B0609020204030204" pitchFamily="49" charset="0"/>
              </a:rPr>
              <a:t> = </a:t>
            </a:r>
            <a:r>
              <a:rPr lang="en-GB" dirty="0">
                <a:solidFill>
                  <a:srgbClr val="CE9178"/>
                </a:solidFill>
                <a:latin typeface="Consolas" panose="020B0609020204030204" pitchFamily="49" charset="0"/>
              </a:rPr>
              <a:t>'https://raw.githubusercontent.com/</a:t>
            </a:r>
            <a:r>
              <a:rPr lang="en-GB" dirty="0" err="1">
                <a:solidFill>
                  <a:srgbClr val="CE9178"/>
                </a:solidFill>
                <a:latin typeface="Consolas" panose="020B0609020204030204" pitchFamily="49" charset="0"/>
              </a:rPr>
              <a:t>ewomackQA</a:t>
            </a:r>
            <a:r>
              <a:rPr lang="en-GB" dirty="0">
                <a:solidFill>
                  <a:srgbClr val="CE9178"/>
                </a:solidFill>
                <a:latin typeface="Consolas" panose="020B0609020204030204" pitchFamily="49" charset="0"/>
              </a:rPr>
              <a:t>/</a:t>
            </a:r>
            <a:r>
              <a:rPr lang="en-GB" dirty="0" err="1">
                <a:solidFill>
                  <a:srgbClr val="CE9178"/>
                </a:solidFill>
                <a:latin typeface="Consolas" panose="020B0609020204030204" pitchFamily="49" charset="0"/>
              </a:rPr>
              <a:t>JSONDataRepo</a:t>
            </a:r>
            <a:r>
              <a:rPr lang="en-GB" dirty="0">
                <a:solidFill>
                  <a:srgbClr val="CE9178"/>
                </a:solidFill>
                <a:latin typeface="Consolas" panose="020B0609020204030204" pitchFamily="49" charset="0"/>
              </a:rPr>
              <a:t>/master/</a:t>
            </a:r>
            <a:r>
              <a:rPr lang="en-GB" dirty="0" err="1">
                <a:solidFill>
                  <a:srgbClr val="CE9178"/>
                </a:solidFill>
                <a:latin typeface="Consolas" panose="020B0609020204030204" pitchFamily="49" charset="0"/>
              </a:rPr>
              <a:t>example.json</a:t>
            </a:r>
            <a:r>
              <a:rPr lang="en-GB" dirty="0">
                <a:solidFill>
                  <a:srgbClr val="CE9178"/>
                </a:solidFill>
                <a:latin typeface="Consolas" panose="020B0609020204030204" pitchFamily="49" charset="0"/>
              </a:rPr>
              <a:t>'</a:t>
            </a:r>
            <a:r>
              <a:rPr lang="en-GB" dirty="0">
                <a:solidFill>
                  <a:srgbClr val="D4D4D4"/>
                </a:solidFill>
                <a:latin typeface="Consolas" panose="020B0609020204030204" pitchFamily="49" charset="0"/>
              </a:rPr>
              <a:t>;</a:t>
            </a:r>
          </a:p>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request</a:t>
            </a:r>
            <a:r>
              <a:rPr lang="en-GB" dirty="0">
                <a:solidFill>
                  <a:srgbClr val="D4D4D4"/>
                </a:solidFill>
                <a:latin typeface="Consolas" panose="020B0609020204030204" pitchFamily="49" charset="0"/>
              </a:rPr>
              <a:t> = </a:t>
            </a:r>
            <a:r>
              <a:rPr lang="en-GB" dirty="0">
                <a:solidFill>
                  <a:srgbClr val="569CD6"/>
                </a:solidFill>
                <a:latin typeface="Consolas" panose="020B0609020204030204" pitchFamily="49" charset="0"/>
              </a:rPr>
              <a:t>new</a:t>
            </a:r>
            <a:r>
              <a:rPr lang="en-GB" dirty="0">
                <a:solidFill>
                  <a:srgbClr val="D4D4D4"/>
                </a:solidFill>
                <a:latin typeface="Consolas" panose="020B0609020204030204" pitchFamily="49" charset="0"/>
              </a:rPr>
              <a:t> </a:t>
            </a:r>
            <a:r>
              <a:rPr lang="en-GB" dirty="0" err="1">
                <a:solidFill>
                  <a:srgbClr val="4EC9B0"/>
                </a:solidFill>
                <a:latin typeface="Consolas" panose="020B0609020204030204" pitchFamily="49" charset="0"/>
              </a:rPr>
              <a:t>XMLHttpRequest</a:t>
            </a:r>
            <a:r>
              <a:rPr lang="en-GB" dirty="0">
                <a:solidFill>
                  <a:srgbClr val="D4D4D4"/>
                </a:solidFill>
                <a:latin typeface="Consolas" panose="020B0609020204030204" pitchFamily="49" charset="0"/>
              </a:rPr>
              <a:t>();</a:t>
            </a:r>
          </a:p>
          <a:p>
            <a:r>
              <a:rPr lang="en-GB" dirty="0" err="1">
                <a:solidFill>
                  <a:srgbClr val="9CDCFE"/>
                </a:solidFill>
                <a:latin typeface="Consolas" panose="020B0609020204030204" pitchFamily="49" charset="0"/>
              </a:rPr>
              <a:t>request</a:t>
            </a:r>
            <a:r>
              <a:rPr lang="en-GB" dirty="0" err="1">
                <a:solidFill>
                  <a:srgbClr val="D4D4D4"/>
                </a:solidFill>
                <a:latin typeface="Consolas" panose="020B0609020204030204" pitchFamily="49" charset="0"/>
              </a:rPr>
              <a:t>.</a:t>
            </a:r>
            <a:r>
              <a:rPr lang="en-GB" dirty="0" err="1">
                <a:solidFill>
                  <a:srgbClr val="DCDCAA"/>
                </a:solidFill>
                <a:latin typeface="Consolas" panose="020B0609020204030204" pitchFamily="49" charset="0"/>
              </a:rPr>
              <a:t>open</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'GET'</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requestURL</a:t>
            </a:r>
            <a:r>
              <a:rPr lang="en-GB" dirty="0">
                <a:solidFill>
                  <a:srgbClr val="D4D4D4"/>
                </a:solidFill>
                <a:latin typeface="Consolas" panose="020B0609020204030204" pitchFamily="49" charset="0"/>
              </a:rPr>
              <a:t>);</a:t>
            </a:r>
          </a:p>
          <a:p>
            <a:r>
              <a:rPr lang="en-GB" dirty="0" err="1">
                <a:solidFill>
                  <a:srgbClr val="9CDCFE"/>
                </a:solidFill>
                <a:latin typeface="Consolas" panose="020B0609020204030204" pitchFamily="49" charset="0"/>
              </a:rPr>
              <a:t>request</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responseType</a:t>
            </a:r>
            <a:r>
              <a:rPr lang="en-GB" dirty="0">
                <a:solidFill>
                  <a:srgbClr val="D4D4D4"/>
                </a:solidFill>
                <a:latin typeface="Consolas" panose="020B0609020204030204" pitchFamily="49" charset="0"/>
              </a:rPr>
              <a:t> = </a:t>
            </a:r>
            <a:r>
              <a:rPr lang="en-GB" dirty="0">
                <a:solidFill>
                  <a:srgbClr val="CE9178"/>
                </a:solidFill>
                <a:latin typeface="Consolas" panose="020B0609020204030204" pitchFamily="49" charset="0"/>
              </a:rPr>
              <a:t>'</a:t>
            </a:r>
            <a:r>
              <a:rPr lang="en-GB" dirty="0" err="1">
                <a:solidFill>
                  <a:srgbClr val="CE9178"/>
                </a:solidFill>
                <a:latin typeface="Consolas" panose="020B0609020204030204" pitchFamily="49" charset="0"/>
              </a:rPr>
              <a:t>json</a:t>
            </a:r>
            <a:r>
              <a:rPr lang="en-GB" dirty="0">
                <a:solidFill>
                  <a:srgbClr val="CE9178"/>
                </a:solidFill>
                <a:latin typeface="Consolas" panose="020B0609020204030204" pitchFamily="49" charset="0"/>
              </a:rPr>
              <a:t>'</a:t>
            </a:r>
            <a:endParaRPr lang="en-GB" dirty="0">
              <a:solidFill>
                <a:srgbClr val="D4D4D4"/>
              </a:solidFill>
              <a:latin typeface="Consolas" panose="020B0609020204030204" pitchFamily="49" charset="0"/>
            </a:endParaRPr>
          </a:p>
          <a:p>
            <a:r>
              <a:rPr lang="en-GB" dirty="0" err="1">
                <a:solidFill>
                  <a:srgbClr val="9CDCFE"/>
                </a:solidFill>
                <a:latin typeface="Consolas" panose="020B0609020204030204" pitchFamily="49" charset="0"/>
              </a:rPr>
              <a:t>request</a:t>
            </a:r>
            <a:r>
              <a:rPr lang="en-GB" dirty="0" err="1">
                <a:solidFill>
                  <a:srgbClr val="D4D4D4"/>
                </a:solidFill>
                <a:latin typeface="Consolas" panose="020B0609020204030204" pitchFamily="49" charset="0"/>
              </a:rPr>
              <a:t>.</a:t>
            </a:r>
            <a:r>
              <a:rPr lang="en-GB" dirty="0" err="1">
                <a:solidFill>
                  <a:srgbClr val="DCDCAA"/>
                </a:solidFill>
                <a:latin typeface="Consolas" panose="020B0609020204030204" pitchFamily="49" charset="0"/>
              </a:rPr>
              <a:t>send</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err="1">
                <a:solidFill>
                  <a:srgbClr val="9CDCFE"/>
                </a:solidFill>
                <a:latin typeface="Consolas" panose="020B0609020204030204" pitchFamily="49" charset="0"/>
              </a:rPr>
              <a:t>request</a:t>
            </a:r>
            <a:r>
              <a:rPr lang="en-GB" dirty="0" err="1">
                <a:solidFill>
                  <a:srgbClr val="D4D4D4"/>
                </a:solidFill>
                <a:latin typeface="Consolas" panose="020B0609020204030204" pitchFamily="49" charset="0"/>
              </a:rPr>
              <a:t>.</a:t>
            </a:r>
            <a:r>
              <a:rPr lang="en-GB" dirty="0" err="1">
                <a:solidFill>
                  <a:srgbClr val="DCDCAA"/>
                </a:solidFill>
                <a:latin typeface="Consolas" panose="020B0609020204030204" pitchFamily="49" charset="0"/>
              </a:rPr>
              <a:t>onload</a:t>
            </a:r>
            <a:r>
              <a:rPr lang="en-GB" dirty="0">
                <a:solidFill>
                  <a:srgbClr val="D4D4D4"/>
                </a:solidFill>
                <a:latin typeface="Consolas" panose="020B0609020204030204" pitchFamily="49" charset="0"/>
              </a:rPr>
              <a:t> = </a:t>
            </a:r>
            <a:r>
              <a:rPr lang="en-GB" dirty="0">
                <a:solidFill>
                  <a:srgbClr val="569CD6"/>
                </a:solidFill>
                <a:latin typeface="Consolas" panose="020B0609020204030204" pitchFamily="49" charset="0"/>
              </a:rPr>
              <a:t>function</a:t>
            </a:r>
            <a:r>
              <a:rPr lang="en-GB" dirty="0">
                <a:solidFill>
                  <a:srgbClr val="D4D4D4"/>
                </a:solidFill>
                <a:latin typeface="Consolas" panose="020B0609020204030204" pitchFamily="49" charset="0"/>
              </a:rPr>
              <a:t> () {</a:t>
            </a:r>
          </a:p>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superHeroes</a:t>
            </a:r>
            <a:r>
              <a:rPr lang="en-GB" dirty="0">
                <a:solidFill>
                  <a:srgbClr val="D4D4D4"/>
                </a:solidFill>
                <a:latin typeface="Consolas" panose="020B0609020204030204" pitchFamily="49" charset="0"/>
              </a:rPr>
              <a:t> = </a:t>
            </a:r>
            <a:r>
              <a:rPr lang="en-GB" dirty="0" err="1">
                <a:solidFill>
                  <a:srgbClr val="9CDCFE"/>
                </a:solidFill>
                <a:latin typeface="Consolas" panose="020B0609020204030204" pitchFamily="49" charset="0"/>
              </a:rPr>
              <a:t>request</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response</a:t>
            </a:r>
            <a:r>
              <a:rPr lang="en-GB" dirty="0">
                <a:solidFill>
                  <a:srgbClr val="D4D4D4"/>
                </a:solidFill>
                <a:latin typeface="Consolas" panose="020B0609020204030204" pitchFamily="49" charset="0"/>
              </a:rPr>
              <a:t>;</a:t>
            </a:r>
          </a:p>
          <a:p>
            <a:r>
              <a:rPr lang="en-GB" dirty="0">
                <a:solidFill>
                  <a:srgbClr val="608B4E"/>
                </a:solidFill>
                <a:latin typeface="Consolas" panose="020B0609020204030204" pitchFamily="49" charset="0"/>
              </a:rPr>
              <a:t>//do stuff with </a:t>
            </a:r>
            <a:r>
              <a:rPr lang="en-GB" dirty="0" err="1">
                <a:solidFill>
                  <a:srgbClr val="608B4E"/>
                </a:solidFill>
                <a:latin typeface="Consolas" panose="020B0609020204030204" pitchFamily="49" charset="0"/>
              </a:rPr>
              <a:t>superHeroes</a:t>
            </a:r>
            <a:endParaRPr lang="en-GB" dirty="0">
              <a:solidFill>
                <a:srgbClr val="D4D4D4"/>
              </a:solidFill>
              <a:latin typeface="Consolas" panose="020B0609020204030204" pitchFamily="49" charset="0"/>
            </a:endParaRPr>
          </a:p>
          <a:p>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endParaRPr lang="en-GB" dirty="0">
              <a:solidFill>
                <a:srgbClr val="D4D4D4"/>
              </a:solidFill>
              <a:latin typeface="Consolas" panose="020B0609020204030204" pitchFamily="49" charset="0"/>
            </a:endParaRPr>
          </a:p>
        </p:txBody>
      </p:sp>
      <p:sp>
        <p:nvSpPr>
          <p:cNvPr id="3" name="Title 2"/>
          <p:cNvSpPr>
            <a:spLocks noGrp="1"/>
          </p:cNvSpPr>
          <p:nvPr>
            <p:ph type="title"/>
          </p:nvPr>
        </p:nvSpPr>
        <p:spPr/>
        <p:txBody>
          <a:bodyPr>
            <a:normAutofit/>
          </a:bodyPr>
          <a:lstStyle/>
          <a:p>
            <a:r>
              <a:rPr lang="en-GB" dirty="0" smtClean="0"/>
              <a:t>JSON</a:t>
            </a:r>
            <a:endParaRPr lang="en-GB" dirty="0"/>
          </a:p>
        </p:txBody>
      </p:sp>
    </p:spTree>
    <p:extLst>
      <p:ext uri="{BB962C8B-B14F-4D97-AF65-F5344CB8AC3E}">
        <p14:creationId xmlns:p14="http://schemas.microsoft.com/office/powerpoint/2010/main" val="24407215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p:txBody>
          <a:bodyPr/>
          <a:lstStyle/>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myH1</a:t>
            </a:r>
            <a:r>
              <a:rPr lang="en-GB" sz="1600" dirty="0">
                <a:solidFill>
                  <a:srgbClr val="D4D4D4"/>
                </a:solidFill>
                <a:latin typeface="Consolas" panose="020B0609020204030204" pitchFamily="49" charset="0"/>
              </a:rPr>
              <a:t> = </a:t>
            </a:r>
            <a:r>
              <a:rPr lang="en-GB" sz="1600" dirty="0" err="1">
                <a:solidFill>
                  <a:srgbClr val="9CDCFE"/>
                </a:solidFill>
                <a:latin typeface="Consolas" panose="020B0609020204030204" pitchFamily="49" charset="0"/>
              </a:rPr>
              <a:t>document</a:t>
            </a:r>
            <a:r>
              <a:rPr lang="en-GB" sz="1600" dirty="0" err="1">
                <a:solidFill>
                  <a:srgbClr val="D4D4D4"/>
                </a:solidFill>
                <a:latin typeface="Consolas" panose="020B0609020204030204" pitchFamily="49" charset="0"/>
              </a:rPr>
              <a:t>.</a:t>
            </a:r>
            <a:r>
              <a:rPr lang="en-GB" sz="1600" dirty="0" err="1">
                <a:solidFill>
                  <a:srgbClr val="DCDCAA"/>
                </a:solidFill>
                <a:latin typeface="Consolas" panose="020B0609020204030204" pitchFamily="49" charset="0"/>
              </a:rPr>
              <a:t>createElement</a:t>
            </a:r>
            <a:r>
              <a:rPr lang="en-GB" sz="1600" dirty="0">
                <a:solidFill>
                  <a:srgbClr val="D4D4D4"/>
                </a:solidFill>
                <a:latin typeface="Consolas" panose="020B0609020204030204" pitchFamily="49" charset="0"/>
              </a:rPr>
              <a:t>(</a:t>
            </a:r>
            <a:r>
              <a:rPr lang="en-GB" sz="1600" dirty="0">
                <a:solidFill>
                  <a:srgbClr val="CE9178"/>
                </a:solidFill>
                <a:latin typeface="Consolas" panose="020B0609020204030204" pitchFamily="49" charset="0"/>
              </a:rPr>
              <a:t>'h1'</a:t>
            </a:r>
            <a:r>
              <a:rPr lang="en-GB" sz="1600" dirty="0">
                <a:solidFill>
                  <a:srgbClr val="D4D4D4"/>
                </a:solidFill>
                <a:latin typeface="Consolas" panose="020B0609020204030204" pitchFamily="49" charset="0"/>
              </a:rPr>
              <a:t>);</a:t>
            </a:r>
          </a:p>
          <a:p>
            <a:r>
              <a:rPr lang="en-GB" sz="1600" dirty="0">
                <a:solidFill>
                  <a:srgbClr val="9CDCFE"/>
                </a:solidFill>
                <a:latin typeface="Consolas" panose="020B0609020204030204" pitchFamily="49" charset="0"/>
              </a:rPr>
              <a:t>myH1</a:t>
            </a:r>
            <a:r>
              <a:rPr lang="en-GB" sz="1600" dirty="0">
                <a:solidFill>
                  <a:srgbClr val="D4D4D4"/>
                </a:solidFill>
                <a:latin typeface="Consolas" panose="020B0609020204030204" pitchFamily="49" charset="0"/>
              </a:rPr>
              <a:t>.</a:t>
            </a:r>
            <a:r>
              <a:rPr lang="en-GB" sz="1600" dirty="0">
                <a:solidFill>
                  <a:srgbClr val="9CDCFE"/>
                </a:solidFill>
                <a:latin typeface="Consolas" panose="020B0609020204030204" pitchFamily="49" charset="0"/>
              </a:rPr>
              <a:t>textContent</a:t>
            </a:r>
            <a:r>
              <a:rPr lang="en-GB" sz="1600" dirty="0">
                <a:solidFill>
                  <a:srgbClr val="D4D4D4"/>
                </a:solidFill>
                <a:latin typeface="Consolas" panose="020B0609020204030204" pitchFamily="49" charset="0"/>
              </a:rPr>
              <a:t> = </a:t>
            </a:r>
            <a:r>
              <a:rPr lang="en-GB" sz="1600" dirty="0" err="1">
                <a:solidFill>
                  <a:srgbClr val="9CDCFE"/>
                </a:solidFill>
                <a:latin typeface="Consolas" panose="020B0609020204030204" pitchFamily="49" charset="0"/>
              </a:rPr>
              <a:t>requestData</a:t>
            </a:r>
            <a:r>
              <a:rPr lang="en-GB" sz="1600" dirty="0">
                <a:solidFill>
                  <a:srgbClr val="D4D4D4"/>
                </a:solidFill>
                <a:latin typeface="Consolas" panose="020B0609020204030204" pitchFamily="49" charset="0"/>
              </a:rPr>
              <a:t>[</a:t>
            </a:r>
            <a:r>
              <a:rPr lang="en-GB" sz="1600" dirty="0">
                <a:solidFill>
                  <a:srgbClr val="CE9178"/>
                </a:solidFill>
                <a:latin typeface="Consolas" panose="020B0609020204030204" pitchFamily="49" charset="0"/>
              </a:rPr>
              <a:t>'</a:t>
            </a:r>
            <a:r>
              <a:rPr lang="en-GB" sz="1600" dirty="0" err="1">
                <a:solidFill>
                  <a:srgbClr val="CE9178"/>
                </a:solidFill>
                <a:latin typeface="Consolas" panose="020B0609020204030204" pitchFamily="49" charset="0"/>
              </a:rPr>
              <a:t>squadName</a:t>
            </a:r>
            <a:r>
              <a:rPr lang="en-GB" sz="1600" dirty="0">
                <a:solidFill>
                  <a:srgbClr val="CE9178"/>
                </a:solidFill>
                <a:latin typeface="Consolas" panose="020B0609020204030204" pitchFamily="49" charset="0"/>
              </a:rPr>
              <a:t>'</a:t>
            </a:r>
            <a:r>
              <a:rPr lang="en-GB" sz="1600" dirty="0">
                <a:solidFill>
                  <a:srgbClr val="D4D4D4"/>
                </a:solidFill>
                <a:latin typeface="Consolas" panose="020B0609020204030204" pitchFamily="49" charset="0"/>
              </a:rPr>
              <a:t>];</a:t>
            </a:r>
          </a:p>
          <a:p>
            <a:r>
              <a:rPr lang="en-GB" sz="1600" dirty="0" err="1">
                <a:solidFill>
                  <a:srgbClr val="9CDCFE"/>
                </a:solidFill>
                <a:latin typeface="Consolas" panose="020B0609020204030204" pitchFamily="49" charset="0"/>
              </a:rPr>
              <a:t>document</a:t>
            </a:r>
            <a:r>
              <a:rPr lang="en-GB" sz="1600" dirty="0" err="1">
                <a:solidFill>
                  <a:srgbClr val="D4D4D4"/>
                </a:solidFill>
                <a:latin typeface="Consolas" panose="020B0609020204030204" pitchFamily="49" charset="0"/>
              </a:rPr>
              <a:t>.</a:t>
            </a:r>
            <a:r>
              <a:rPr lang="en-GB" sz="1600" dirty="0" err="1">
                <a:solidFill>
                  <a:srgbClr val="DCDCAA"/>
                </a:solidFill>
                <a:latin typeface="Consolas" panose="020B0609020204030204" pitchFamily="49" charset="0"/>
              </a:rPr>
              <a:t>getElementsByTagName</a:t>
            </a:r>
            <a:r>
              <a:rPr lang="en-GB" sz="1600" dirty="0" smtClean="0">
                <a:solidFill>
                  <a:srgbClr val="D4D4D4"/>
                </a:solidFill>
                <a:latin typeface="Consolas" panose="020B0609020204030204" pitchFamily="49" charset="0"/>
              </a:rPr>
              <a:t>(</a:t>
            </a:r>
            <a:r>
              <a:rPr lang="en-GB" sz="1600" dirty="0" smtClean="0">
                <a:solidFill>
                  <a:srgbClr val="CE9178"/>
                </a:solidFill>
                <a:latin typeface="Consolas" panose="020B0609020204030204" pitchFamily="49" charset="0"/>
              </a:rPr>
              <a:t>‘body'</a:t>
            </a:r>
            <a:r>
              <a:rPr lang="en-GB" sz="1600" dirty="0" smtClean="0">
                <a:solidFill>
                  <a:srgbClr val="D4D4D4"/>
                </a:solidFill>
                <a:latin typeface="Consolas" panose="020B0609020204030204" pitchFamily="49" charset="0"/>
              </a:rPr>
              <a:t>)[</a:t>
            </a:r>
            <a:r>
              <a:rPr lang="en-GB" sz="1600" dirty="0">
                <a:solidFill>
                  <a:srgbClr val="B5CEA8"/>
                </a:solidFill>
                <a:latin typeface="Consolas" panose="020B0609020204030204" pitchFamily="49" charset="0"/>
              </a:rPr>
              <a:t>0</a:t>
            </a:r>
            <a:r>
              <a:rPr lang="en-GB" sz="1600" dirty="0" smtClean="0">
                <a:solidFill>
                  <a:srgbClr val="D4D4D4"/>
                </a:solidFill>
                <a:latin typeface="Consolas" panose="020B0609020204030204" pitchFamily="49" charset="0"/>
              </a:rPr>
              <a:t>]</a:t>
            </a:r>
          </a:p>
          <a:p>
            <a:r>
              <a:rPr lang="en-GB" sz="1600" dirty="0" smtClean="0">
                <a:solidFill>
                  <a:srgbClr val="D4D4D4"/>
                </a:solidFill>
                <a:latin typeface="Consolas" panose="020B0609020204030204" pitchFamily="49" charset="0"/>
              </a:rPr>
              <a:t>.</a:t>
            </a:r>
            <a:r>
              <a:rPr lang="en-GB" sz="1600" dirty="0" err="1">
                <a:solidFill>
                  <a:srgbClr val="DCDCAA"/>
                </a:solidFill>
                <a:latin typeface="Consolas" panose="020B0609020204030204" pitchFamily="49" charset="0"/>
              </a:rPr>
              <a:t>appendChild</a:t>
            </a:r>
            <a:r>
              <a:rPr lang="en-GB" sz="1600" dirty="0">
                <a:solidFill>
                  <a:srgbClr val="D4D4D4"/>
                </a:solidFill>
                <a:latin typeface="Consolas" panose="020B0609020204030204" pitchFamily="49" charset="0"/>
              </a:rPr>
              <a:t>(</a:t>
            </a:r>
            <a:r>
              <a:rPr lang="en-GB" sz="1600" dirty="0">
                <a:solidFill>
                  <a:srgbClr val="9CDCFE"/>
                </a:solidFill>
                <a:latin typeface="Consolas" panose="020B0609020204030204" pitchFamily="49" charset="0"/>
              </a:rPr>
              <a:t>myH1</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
            </a:r>
            <a:br>
              <a:rPr lang="en-GB" sz="1600" dirty="0">
                <a:solidFill>
                  <a:srgbClr val="D4D4D4"/>
                </a:solidFill>
                <a:latin typeface="Consolas" panose="020B0609020204030204" pitchFamily="49" charset="0"/>
              </a:rPr>
            </a:br>
            <a:r>
              <a:rPr lang="en-GB" sz="1600" dirty="0">
                <a:solidFill>
                  <a:srgbClr val="D4D4D4"/>
                </a:solidFill>
                <a:latin typeface="Consolas" panose="020B0609020204030204" pitchFamily="49" charset="0"/>
              </a:rPr>
              <a:t/>
            </a:r>
            <a:br>
              <a:rPr lang="en-GB" sz="1600" dirty="0">
                <a:solidFill>
                  <a:srgbClr val="D4D4D4"/>
                </a:solidFill>
                <a:latin typeface="Consolas" panose="020B0609020204030204" pitchFamily="49" charset="0"/>
              </a:rPr>
            </a:br>
            <a:endParaRPr lang="en-GB" sz="1600" dirty="0">
              <a:solidFill>
                <a:srgbClr val="D4D4D4"/>
              </a:solidFill>
              <a:latin typeface="Consolas" panose="020B0609020204030204" pitchFamily="49" charset="0"/>
            </a:endParaRPr>
          </a:p>
        </p:txBody>
      </p:sp>
      <p:sp>
        <p:nvSpPr>
          <p:cNvPr id="3" name="Title 2"/>
          <p:cNvSpPr>
            <a:spLocks noGrp="1"/>
          </p:cNvSpPr>
          <p:nvPr>
            <p:ph type="title"/>
          </p:nvPr>
        </p:nvSpPr>
        <p:spPr/>
        <p:txBody>
          <a:bodyPr>
            <a:normAutofit/>
          </a:bodyPr>
          <a:lstStyle/>
          <a:p>
            <a:r>
              <a:rPr lang="en-GB" dirty="0" smtClean="0"/>
              <a:t>JSON</a:t>
            </a:r>
            <a:endParaRPr lang="en-GB" dirty="0"/>
          </a:p>
        </p:txBody>
      </p:sp>
      <p:sp>
        <p:nvSpPr>
          <p:cNvPr id="9" name="Content Placeholder 4"/>
          <p:cNvSpPr>
            <a:spLocks noGrp="1"/>
          </p:cNvSpPr>
          <p:nvPr>
            <p:ph sz="quarter" idx="16"/>
          </p:nvPr>
        </p:nvSpPr>
        <p:spPr>
          <a:xfrm>
            <a:off x="513937" y="1557588"/>
            <a:ext cx="5436101" cy="4546800"/>
          </a:xfrm>
        </p:spPr>
        <p:txBody>
          <a:bodyPr/>
          <a:lstStyle/>
          <a:p>
            <a:pPr lvl="0" eaLnBrk="0" fontAlgn="base" hangingPunct="0">
              <a:spcBef>
                <a:spcPct val="0"/>
              </a:spcBef>
              <a:spcAft>
                <a:spcPct val="0"/>
              </a:spcAft>
              <a:buClrTx/>
            </a:pPr>
            <a:r>
              <a:rPr lang="en-US" altLang="en-US" sz="1600" dirty="0">
                <a:solidFill>
                  <a:srgbClr val="B060B0"/>
                </a:solidFill>
              </a:rPr>
              <a:t>{</a:t>
            </a:r>
            <a:r>
              <a:rPr lang="en-US" altLang="en-US" sz="1600" dirty="0">
                <a:solidFill>
                  <a:srgbClr val="D1D1D1"/>
                </a:solidFill>
              </a:rPr>
              <a:t> </a:t>
            </a:r>
            <a:endParaRPr lang="en-US" altLang="en-US" sz="1600" dirty="0" smtClean="0">
              <a:solidFill>
                <a:srgbClr val="D1D1D1"/>
              </a:solidFill>
            </a:endParaRPr>
          </a:p>
          <a:p>
            <a:pPr lvl="0" eaLnBrk="0" fontAlgn="base" hangingPunct="0">
              <a:spcBef>
                <a:spcPct val="0"/>
              </a:spcBef>
              <a:spcAft>
                <a:spcPct val="0"/>
              </a:spcAft>
              <a:buClrTx/>
            </a:pPr>
            <a:r>
              <a:rPr lang="en-US" altLang="en-US" sz="1600" dirty="0" smtClean="0">
                <a:solidFill>
                  <a:srgbClr val="02D045"/>
                </a:solidFill>
              </a:rPr>
              <a:t>"</a:t>
            </a:r>
            <a:r>
              <a:rPr lang="en-US" altLang="en-US" sz="1600" dirty="0" err="1">
                <a:solidFill>
                  <a:srgbClr val="00C4C4"/>
                </a:solidFill>
              </a:rPr>
              <a:t>squadName</a:t>
            </a:r>
            <a:r>
              <a:rPr lang="en-US" altLang="en-US" sz="1600" dirty="0">
                <a:solidFill>
                  <a:srgbClr val="02D045"/>
                </a:solidFill>
              </a:rPr>
              <a:t>"</a:t>
            </a:r>
            <a:r>
              <a:rPr lang="en-US" altLang="en-US" sz="1600" dirty="0">
                <a:solidFill>
                  <a:srgbClr val="D1D1D1"/>
                </a:solidFill>
              </a:rPr>
              <a:t> </a:t>
            </a:r>
            <a:r>
              <a:rPr lang="en-US" altLang="en-US" sz="1600" dirty="0">
                <a:solidFill>
                  <a:srgbClr val="B060B0"/>
                </a:solidFill>
              </a:rPr>
              <a:t>:</a:t>
            </a:r>
            <a:r>
              <a:rPr lang="en-US" altLang="en-US" sz="1600" dirty="0">
                <a:solidFill>
                  <a:srgbClr val="D1D1D1"/>
                </a:solidFill>
              </a:rPr>
              <a:t> </a:t>
            </a:r>
            <a:r>
              <a:rPr lang="en-US" altLang="en-US" sz="1600" dirty="0">
                <a:solidFill>
                  <a:srgbClr val="02D045"/>
                </a:solidFill>
              </a:rPr>
              <a:t>"</a:t>
            </a:r>
            <a:r>
              <a:rPr lang="en-US" altLang="en-US" sz="1600" dirty="0">
                <a:solidFill>
                  <a:srgbClr val="00C4C4"/>
                </a:solidFill>
              </a:rPr>
              <a:t>Super hero squad</a:t>
            </a:r>
            <a:r>
              <a:rPr lang="en-US" altLang="en-US" sz="1600" dirty="0">
                <a:solidFill>
                  <a:srgbClr val="02D045"/>
                </a:solidFill>
              </a:rPr>
              <a:t>"</a:t>
            </a:r>
            <a:r>
              <a:rPr lang="en-US" altLang="en-US" sz="1600" dirty="0">
                <a:solidFill>
                  <a:srgbClr val="D2CD86"/>
                </a:solidFill>
              </a:rPr>
              <a:t>,</a:t>
            </a:r>
            <a:r>
              <a:rPr lang="en-US" altLang="en-US" sz="1600" dirty="0">
                <a:solidFill>
                  <a:srgbClr val="D1D1D1"/>
                </a:solidFill>
              </a:rPr>
              <a:t> </a:t>
            </a:r>
            <a:r>
              <a:rPr lang="en-US" altLang="en-US" sz="1600" dirty="0">
                <a:solidFill>
                  <a:srgbClr val="02D045"/>
                </a:solidFill>
              </a:rPr>
              <a:t>"</a:t>
            </a:r>
            <a:r>
              <a:rPr lang="en-US" altLang="en-US" sz="1600" dirty="0" err="1">
                <a:solidFill>
                  <a:srgbClr val="00C4C4"/>
                </a:solidFill>
              </a:rPr>
              <a:t>homeTown</a:t>
            </a:r>
            <a:r>
              <a:rPr lang="en-US" altLang="en-US" sz="1600" dirty="0">
                <a:solidFill>
                  <a:srgbClr val="02D045"/>
                </a:solidFill>
              </a:rPr>
              <a:t>"</a:t>
            </a:r>
            <a:r>
              <a:rPr lang="en-US" altLang="en-US" sz="1600" dirty="0">
                <a:solidFill>
                  <a:srgbClr val="D1D1D1"/>
                </a:solidFill>
              </a:rPr>
              <a:t> </a:t>
            </a:r>
            <a:r>
              <a:rPr lang="en-US" altLang="en-US" sz="1600" dirty="0">
                <a:solidFill>
                  <a:srgbClr val="B060B0"/>
                </a:solidFill>
              </a:rPr>
              <a:t>:</a:t>
            </a:r>
            <a:r>
              <a:rPr lang="en-US" altLang="en-US" sz="1600" dirty="0">
                <a:solidFill>
                  <a:srgbClr val="D1D1D1"/>
                </a:solidFill>
              </a:rPr>
              <a:t> </a:t>
            </a:r>
            <a:r>
              <a:rPr lang="en-US" altLang="en-US" sz="1600" dirty="0">
                <a:solidFill>
                  <a:srgbClr val="02D045"/>
                </a:solidFill>
              </a:rPr>
              <a:t>"</a:t>
            </a:r>
            <a:r>
              <a:rPr lang="en-US" altLang="en-US" sz="1600" dirty="0">
                <a:solidFill>
                  <a:srgbClr val="00C4C4"/>
                </a:solidFill>
              </a:rPr>
              <a:t>Metro City</a:t>
            </a:r>
            <a:r>
              <a:rPr lang="en-US" altLang="en-US" sz="1600" dirty="0">
                <a:solidFill>
                  <a:srgbClr val="02D045"/>
                </a:solidFill>
              </a:rPr>
              <a:t>"</a:t>
            </a:r>
            <a:r>
              <a:rPr lang="en-US" altLang="en-US" sz="1600" dirty="0">
                <a:solidFill>
                  <a:srgbClr val="D2CD86"/>
                </a:solidFill>
              </a:rPr>
              <a:t>,</a:t>
            </a:r>
            <a:r>
              <a:rPr lang="en-US" altLang="en-US" sz="1600" dirty="0">
                <a:solidFill>
                  <a:srgbClr val="D1D1D1"/>
                </a:solidFill>
              </a:rPr>
              <a:t> </a:t>
            </a:r>
            <a:endParaRPr lang="en-US" altLang="en-US" sz="1600" dirty="0" smtClean="0">
              <a:solidFill>
                <a:srgbClr val="D1D1D1"/>
              </a:solidFill>
            </a:endParaRPr>
          </a:p>
          <a:p>
            <a:pPr lvl="0" eaLnBrk="0" fontAlgn="base" hangingPunct="0">
              <a:spcBef>
                <a:spcPct val="0"/>
              </a:spcBef>
              <a:spcAft>
                <a:spcPct val="0"/>
              </a:spcAft>
              <a:buClrTx/>
            </a:pPr>
            <a:r>
              <a:rPr lang="en-US" altLang="en-US" sz="1600" dirty="0" smtClean="0">
                <a:solidFill>
                  <a:srgbClr val="02D045"/>
                </a:solidFill>
              </a:rPr>
              <a:t>"</a:t>
            </a:r>
            <a:r>
              <a:rPr lang="en-US" altLang="en-US" sz="1600" dirty="0">
                <a:solidFill>
                  <a:srgbClr val="00C4C4"/>
                </a:solidFill>
              </a:rPr>
              <a:t>formed</a:t>
            </a:r>
            <a:r>
              <a:rPr lang="en-US" altLang="en-US" sz="1600" dirty="0">
                <a:solidFill>
                  <a:srgbClr val="02D045"/>
                </a:solidFill>
              </a:rPr>
              <a:t>"</a:t>
            </a:r>
            <a:r>
              <a:rPr lang="en-US" altLang="en-US" sz="1600" dirty="0">
                <a:solidFill>
                  <a:srgbClr val="D1D1D1"/>
                </a:solidFill>
              </a:rPr>
              <a:t> </a:t>
            </a:r>
            <a:r>
              <a:rPr lang="en-US" altLang="en-US" sz="1600" dirty="0">
                <a:solidFill>
                  <a:srgbClr val="B060B0"/>
                </a:solidFill>
              </a:rPr>
              <a:t>:</a:t>
            </a:r>
            <a:r>
              <a:rPr lang="en-US" altLang="en-US" sz="1600" dirty="0">
                <a:solidFill>
                  <a:srgbClr val="D1D1D1"/>
                </a:solidFill>
              </a:rPr>
              <a:t> </a:t>
            </a:r>
            <a:r>
              <a:rPr lang="en-US" altLang="en-US" sz="1600" dirty="0">
                <a:solidFill>
                  <a:srgbClr val="008C00"/>
                </a:solidFill>
              </a:rPr>
              <a:t>2016</a:t>
            </a:r>
            <a:r>
              <a:rPr lang="en-US" altLang="en-US" sz="1600" dirty="0">
                <a:solidFill>
                  <a:srgbClr val="D2CD86"/>
                </a:solidFill>
              </a:rPr>
              <a:t>,</a:t>
            </a:r>
            <a:r>
              <a:rPr lang="en-US" altLang="en-US" sz="1600" dirty="0">
                <a:solidFill>
                  <a:srgbClr val="D1D1D1"/>
                </a:solidFill>
              </a:rPr>
              <a:t> </a:t>
            </a:r>
            <a:endParaRPr lang="en-US" altLang="en-US" sz="1600" dirty="0" smtClean="0">
              <a:solidFill>
                <a:srgbClr val="D1D1D1"/>
              </a:solidFill>
            </a:endParaRPr>
          </a:p>
          <a:p>
            <a:pPr lvl="0" eaLnBrk="0" fontAlgn="base" hangingPunct="0">
              <a:spcBef>
                <a:spcPct val="0"/>
              </a:spcBef>
              <a:spcAft>
                <a:spcPct val="0"/>
              </a:spcAft>
              <a:buClrTx/>
            </a:pPr>
            <a:r>
              <a:rPr lang="en-US" altLang="en-US" sz="1600" dirty="0" smtClean="0">
                <a:solidFill>
                  <a:srgbClr val="02D045"/>
                </a:solidFill>
              </a:rPr>
              <a:t>"</a:t>
            </a:r>
            <a:r>
              <a:rPr lang="en-US" altLang="en-US" sz="1600" dirty="0" err="1">
                <a:solidFill>
                  <a:srgbClr val="00C4C4"/>
                </a:solidFill>
              </a:rPr>
              <a:t>secretBase</a:t>
            </a:r>
            <a:r>
              <a:rPr lang="en-US" altLang="en-US" sz="1600" dirty="0">
                <a:solidFill>
                  <a:srgbClr val="02D045"/>
                </a:solidFill>
              </a:rPr>
              <a:t>"</a:t>
            </a:r>
            <a:r>
              <a:rPr lang="en-US" altLang="en-US" sz="1600" dirty="0">
                <a:solidFill>
                  <a:srgbClr val="D1D1D1"/>
                </a:solidFill>
              </a:rPr>
              <a:t> </a:t>
            </a:r>
            <a:r>
              <a:rPr lang="en-US" altLang="en-US" sz="1600" dirty="0">
                <a:solidFill>
                  <a:srgbClr val="B060B0"/>
                </a:solidFill>
              </a:rPr>
              <a:t>:</a:t>
            </a:r>
            <a:r>
              <a:rPr lang="en-US" altLang="en-US" sz="1600" dirty="0">
                <a:solidFill>
                  <a:srgbClr val="D1D1D1"/>
                </a:solidFill>
              </a:rPr>
              <a:t> </a:t>
            </a:r>
            <a:r>
              <a:rPr lang="en-US" altLang="en-US" sz="1600" dirty="0">
                <a:solidFill>
                  <a:srgbClr val="02D045"/>
                </a:solidFill>
              </a:rPr>
              <a:t>"</a:t>
            </a:r>
            <a:r>
              <a:rPr lang="en-US" altLang="en-US" sz="1600" dirty="0">
                <a:solidFill>
                  <a:srgbClr val="00C4C4"/>
                </a:solidFill>
              </a:rPr>
              <a:t>Super tower</a:t>
            </a:r>
            <a:r>
              <a:rPr lang="en-US" altLang="en-US" sz="1600" dirty="0">
                <a:solidFill>
                  <a:srgbClr val="02D045"/>
                </a:solidFill>
              </a:rPr>
              <a:t>"</a:t>
            </a:r>
            <a:r>
              <a:rPr lang="en-US" altLang="en-US" sz="1600" dirty="0">
                <a:solidFill>
                  <a:srgbClr val="D2CD86"/>
                </a:solidFill>
              </a:rPr>
              <a:t>,</a:t>
            </a:r>
            <a:r>
              <a:rPr lang="en-US" altLang="en-US" sz="1600" dirty="0">
                <a:solidFill>
                  <a:srgbClr val="D1D1D1"/>
                </a:solidFill>
              </a:rPr>
              <a:t> </a:t>
            </a:r>
            <a:endParaRPr lang="en-US" altLang="en-US" sz="1600" dirty="0" smtClean="0">
              <a:solidFill>
                <a:srgbClr val="D1D1D1"/>
              </a:solidFill>
            </a:endParaRPr>
          </a:p>
          <a:p>
            <a:pPr lvl="0" eaLnBrk="0" fontAlgn="base" hangingPunct="0">
              <a:spcBef>
                <a:spcPct val="0"/>
              </a:spcBef>
              <a:spcAft>
                <a:spcPct val="0"/>
              </a:spcAft>
              <a:buClrTx/>
            </a:pPr>
            <a:r>
              <a:rPr lang="en-US" altLang="en-US" sz="1600" dirty="0" smtClean="0">
                <a:solidFill>
                  <a:srgbClr val="02D045"/>
                </a:solidFill>
              </a:rPr>
              <a:t>"</a:t>
            </a:r>
            <a:r>
              <a:rPr lang="en-US" altLang="en-US" sz="1600" dirty="0">
                <a:solidFill>
                  <a:srgbClr val="00C4C4"/>
                </a:solidFill>
              </a:rPr>
              <a:t>active</a:t>
            </a:r>
            <a:r>
              <a:rPr lang="en-US" altLang="en-US" sz="1600" dirty="0">
                <a:solidFill>
                  <a:srgbClr val="02D045"/>
                </a:solidFill>
              </a:rPr>
              <a:t>"</a:t>
            </a:r>
            <a:r>
              <a:rPr lang="en-US" altLang="en-US" sz="1600" dirty="0">
                <a:solidFill>
                  <a:srgbClr val="D1D1D1"/>
                </a:solidFill>
              </a:rPr>
              <a:t> </a:t>
            </a:r>
            <a:r>
              <a:rPr lang="en-US" altLang="en-US" sz="1600" dirty="0">
                <a:solidFill>
                  <a:srgbClr val="B060B0"/>
                </a:solidFill>
              </a:rPr>
              <a:t>:</a:t>
            </a:r>
            <a:r>
              <a:rPr lang="en-US" altLang="en-US" sz="1600" dirty="0">
                <a:solidFill>
                  <a:srgbClr val="D1D1D1"/>
                </a:solidFill>
              </a:rPr>
              <a:t> </a:t>
            </a:r>
            <a:r>
              <a:rPr lang="en-US" altLang="en-US" sz="1600" dirty="0">
                <a:solidFill>
                  <a:srgbClr val="0F4D75"/>
                </a:solidFill>
              </a:rPr>
              <a:t>true</a:t>
            </a:r>
            <a:r>
              <a:rPr lang="en-US" altLang="en-US" sz="1600" dirty="0">
                <a:solidFill>
                  <a:srgbClr val="D2CD86"/>
                </a:solidFill>
              </a:rPr>
              <a:t>,</a:t>
            </a:r>
            <a:r>
              <a:rPr lang="en-US" altLang="en-US" sz="1600" dirty="0">
                <a:solidFill>
                  <a:srgbClr val="D1D1D1"/>
                </a:solidFill>
              </a:rPr>
              <a:t> </a:t>
            </a:r>
            <a:endParaRPr lang="en-US" altLang="en-US" sz="1600" dirty="0" smtClean="0">
              <a:solidFill>
                <a:srgbClr val="D1D1D1"/>
              </a:solidFill>
            </a:endParaRPr>
          </a:p>
          <a:p>
            <a:pPr lvl="0" eaLnBrk="0" fontAlgn="base" hangingPunct="0">
              <a:spcBef>
                <a:spcPct val="0"/>
              </a:spcBef>
              <a:spcAft>
                <a:spcPct val="0"/>
              </a:spcAft>
              <a:buClrTx/>
            </a:pPr>
            <a:r>
              <a:rPr lang="en-US" altLang="en-US" sz="1600" dirty="0" smtClean="0">
                <a:solidFill>
                  <a:srgbClr val="02D045"/>
                </a:solidFill>
              </a:rPr>
              <a:t>"</a:t>
            </a:r>
            <a:r>
              <a:rPr lang="en-US" altLang="en-US" sz="1600" dirty="0">
                <a:solidFill>
                  <a:srgbClr val="00C4C4"/>
                </a:solidFill>
              </a:rPr>
              <a:t>members</a:t>
            </a:r>
            <a:r>
              <a:rPr lang="en-US" altLang="en-US" sz="1600" dirty="0">
                <a:solidFill>
                  <a:srgbClr val="02D045"/>
                </a:solidFill>
              </a:rPr>
              <a:t>"</a:t>
            </a:r>
            <a:r>
              <a:rPr lang="en-US" altLang="en-US" sz="1600" dirty="0">
                <a:solidFill>
                  <a:srgbClr val="D1D1D1"/>
                </a:solidFill>
              </a:rPr>
              <a:t> </a:t>
            </a:r>
            <a:r>
              <a:rPr lang="en-US" altLang="en-US" sz="1600" dirty="0">
                <a:solidFill>
                  <a:srgbClr val="B060B0"/>
                </a:solidFill>
              </a:rPr>
              <a:t>:</a:t>
            </a:r>
            <a:r>
              <a:rPr lang="en-US" altLang="en-US" sz="1600" dirty="0">
                <a:solidFill>
                  <a:srgbClr val="D1D1D1"/>
                </a:solidFill>
              </a:rPr>
              <a:t> </a:t>
            </a:r>
            <a:r>
              <a:rPr lang="en-US" altLang="en-US" sz="1600" dirty="0">
                <a:solidFill>
                  <a:srgbClr val="D2CD86"/>
                </a:solidFill>
              </a:rPr>
              <a:t>[</a:t>
            </a:r>
            <a:r>
              <a:rPr lang="en-US" altLang="en-US" sz="1600" dirty="0">
                <a:solidFill>
                  <a:srgbClr val="D1D1D1"/>
                </a:solidFill>
              </a:rPr>
              <a:t> </a:t>
            </a:r>
            <a:endParaRPr lang="en-US" altLang="en-US" sz="1600" dirty="0" smtClean="0">
              <a:solidFill>
                <a:srgbClr val="D1D1D1"/>
              </a:solidFill>
            </a:endParaRPr>
          </a:p>
          <a:p>
            <a:pPr lvl="0" eaLnBrk="0" fontAlgn="base" hangingPunct="0">
              <a:spcBef>
                <a:spcPct val="0"/>
              </a:spcBef>
              <a:spcAft>
                <a:spcPct val="0"/>
              </a:spcAft>
              <a:buClrTx/>
            </a:pPr>
            <a:r>
              <a:rPr lang="en-US" altLang="en-US" sz="1600" dirty="0" smtClean="0">
                <a:solidFill>
                  <a:srgbClr val="B060B0"/>
                </a:solidFill>
              </a:rPr>
              <a:t>{</a:t>
            </a:r>
            <a:r>
              <a:rPr lang="en-US" altLang="en-US" sz="1600" dirty="0" smtClean="0">
                <a:solidFill>
                  <a:srgbClr val="D1D1D1"/>
                </a:solidFill>
              </a:rPr>
              <a:t> </a:t>
            </a:r>
          </a:p>
          <a:p>
            <a:pPr lvl="0" eaLnBrk="0" fontAlgn="base" hangingPunct="0">
              <a:spcBef>
                <a:spcPct val="0"/>
              </a:spcBef>
              <a:spcAft>
                <a:spcPct val="0"/>
              </a:spcAft>
              <a:buClrTx/>
            </a:pPr>
            <a:r>
              <a:rPr lang="en-US" altLang="en-US" sz="1600" dirty="0" smtClean="0">
                <a:solidFill>
                  <a:srgbClr val="02D045"/>
                </a:solidFill>
              </a:rPr>
              <a:t>"</a:t>
            </a:r>
            <a:r>
              <a:rPr lang="en-US" altLang="en-US" sz="1600" dirty="0">
                <a:solidFill>
                  <a:srgbClr val="00C4C4"/>
                </a:solidFill>
              </a:rPr>
              <a:t>name</a:t>
            </a:r>
            <a:r>
              <a:rPr lang="en-US" altLang="en-US" sz="1600" dirty="0">
                <a:solidFill>
                  <a:srgbClr val="02D045"/>
                </a:solidFill>
              </a:rPr>
              <a:t>"</a:t>
            </a:r>
            <a:r>
              <a:rPr lang="en-US" altLang="en-US" sz="1600" dirty="0">
                <a:solidFill>
                  <a:srgbClr val="D1D1D1"/>
                </a:solidFill>
              </a:rPr>
              <a:t> </a:t>
            </a:r>
            <a:r>
              <a:rPr lang="en-US" altLang="en-US" sz="1600" dirty="0">
                <a:solidFill>
                  <a:srgbClr val="B060B0"/>
                </a:solidFill>
              </a:rPr>
              <a:t>:</a:t>
            </a:r>
            <a:r>
              <a:rPr lang="en-US" altLang="en-US" sz="1600" dirty="0">
                <a:solidFill>
                  <a:srgbClr val="D1D1D1"/>
                </a:solidFill>
              </a:rPr>
              <a:t> </a:t>
            </a:r>
            <a:r>
              <a:rPr lang="en-US" altLang="en-US" sz="1600" dirty="0">
                <a:solidFill>
                  <a:srgbClr val="02D045"/>
                </a:solidFill>
              </a:rPr>
              <a:t>"</a:t>
            </a:r>
            <a:r>
              <a:rPr lang="en-US" altLang="en-US" sz="1600" dirty="0">
                <a:solidFill>
                  <a:srgbClr val="00C4C4"/>
                </a:solidFill>
              </a:rPr>
              <a:t>Molecule Man</a:t>
            </a:r>
            <a:r>
              <a:rPr lang="en-US" altLang="en-US" sz="1600" dirty="0">
                <a:solidFill>
                  <a:srgbClr val="02D045"/>
                </a:solidFill>
              </a:rPr>
              <a:t>"</a:t>
            </a:r>
            <a:r>
              <a:rPr lang="en-US" altLang="en-US" sz="1600" dirty="0">
                <a:solidFill>
                  <a:srgbClr val="D2CD86"/>
                </a:solidFill>
              </a:rPr>
              <a:t>,</a:t>
            </a:r>
            <a:r>
              <a:rPr lang="en-US" altLang="en-US" sz="1600" dirty="0">
                <a:solidFill>
                  <a:srgbClr val="D1D1D1"/>
                </a:solidFill>
              </a:rPr>
              <a:t> </a:t>
            </a:r>
            <a:endParaRPr lang="en-US" altLang="en-US" sz="1600" dirty="0" smtClean="0">
              <a:solidFill>
                <a:srgbClr val="D1D1D1"/>
              </a:solidFill>
            </a:endParaRPr>
          </a:p>
          <a:p>
            <a:pPr lvl="0" eaLnBrk="0" fontAlgn="base" hangingPunct="0">
              <a:spcBef>
                <a:spcPct val="0"/>
              </a:spcBef>
              <a:spcAft>
                <a:spcPct val="0"/>
              </a:spcAft>
              <a:buClrTx/>
            </a:pPr>
            <a:r>
              <a:rPr lang="en-US" altLang="en-US" sz="1600" dirty="0" smtClean="0">
                <a:solidFill>
                  <a:srgbClr val="02D045"/>
                </a:solidFill>
              </a:rPr>
              <a:t>"</a:t>
            </a:r>
            <a:r>
              <a:rPr lang="en-US" altLang="en-US" sz="1600" dirty="0">
                <a:solidFill>
                  <a:srgbClr val="00C4C4"/>
                </a:solidFill>
              </a:rPr>
              <a:t>age</a:t>
            </a:r>
            <a:r>
              <a:rPr lang="en-US" altLang="en-US" sz="1600" dirty="0">
                <a:solidFill>
                  <a:srgbClr val="02D045"/>
                </a:solidFill>
              </a:rPr>
              <a:t>"</a:t>
            </a:r>
            <a:r>
              <a:rPr lang="en-US" altLang="en-US" sz="1600" dirty="0">
                <a:solidFill>
                  <a:srgbClr val="D1D1D1"/>
                </a:solidFill>
              </a:rPr>
              <a:t> </a:t>
            </a:r>
            <a:r>
              <a:rPr lang="en-US" altLang="en-US" sz="1600" dirty="0">
                <a:solidFill>
                  <a:srgbClr val="B060B0"/>
                </a:solidFill>
              </a:rPr>
              <a:t>:</a:t>
            </a:r>
            <a:r>
              <a:rPr lang="en-US" altLang="en-US" sz="1600" dirty="0">
                <a:solidFill>
                  <a:srgbClr val="D1D1D1"/>
                </a:solidFill>
              </a:rPr>
              <a:t> </a:t>
            </a:r>
            <a:r>
              <a:rPr lang="en-US" altLang="en-US" sz="1600" dirty="0">
                <a:solidFill>
                  <a:srgbClr val="008C00"/>
                </a:solidFill>
              </a:rPr>
              <a:t>29</a:t>
            </a:r>
            <a:r>
              <a:rPr lang="en-US" altLang="en-US" sz="1600" dirty="0">
                <a:solidFill>
                  <a:srgbClr val="D2CD86"/>
                </a:solidFill>
              </a:rPr>
              <a:t>,</a:t>
            </a:r>
            <a:r>
              <a:rPr lang="en-US" altLang="en-US" sz="1600" dirty="0">
                <a:solidFill>
                  <a:srgbClr val="D1D1D1"/>
                </a:solidFill>
              </a:rPr>
              <a:t> </a:t>
            </a:r>
            <a:endParaRPr lang="en-US" altLang="en-US" sz="1600" dirty="0" smtClean="0">
              <a:solidFill>
                <a:srgbClr val="D1D1D1"/>
              </a:solidFill>
            </a:endParaRPr>
          </a:p>
          <a:p>
            <a:pPr lvl="0" eaLnBrk="0" fontAlgn="base" hangingPunct="0">
              <a:spcBef>
                <a:spcPct val="0"/>
              </a:spcBef>
              <a:spcAft>
                <a:spcPct val="0"/>
              </a:spcAft>
              <a:buClrTx/>
            </a:pPr>
            <a:r>
              <a:rPr lang="en-US" altLang="en-US" sz="1600" dirty="0" smtClean="0">
                <a:solidFill>
                  <a:srgbClr val="02D045"/>
                </a:solidFill>
              </a:rPr>
              <a:t>"</a:t>
            </a:r>
            <a:r>
              <a:rPr lang="en-US" altLang="en-US" sz="1600" dirty="0" err="1">
                <a:solidFill>
                  <a:srgbClr val="00C4C4"/>
                </a:solidFill>
              </a:rPr>
              <a:t>secretIdentity</a:t>
            </a:r>
            <a:r>
              <a:rPr lang="en-US" altLang="en-US" sz="1600" dirty="0">
                <a:solidFill>
                  <a:srgbClr val="02D045"/>
                </a:solidFill>
              </a:rPr>
              <a:t>"</a:t>
            </a:r>
            <a:r>
              <a:rPr lang="en-US" altLang="en-US" sz="1600" dirty="0">
                <a:solidFill>
                  <a:srgbClr val="D1D1D1"/>
                </a:solidFill>
              </a:rPr>
              <a:t> </a:t>
            </a:r>
            <a:r>
              <a:rPr lang="en-US" altLang="en-US" sz="1600" dirty="0">
                <a:solidFill>
                  <a:srgbClr val="B060B0"/>
                </a:solidFill>
              </a:rPr>
              <a:t>:</a:t>
            </a:r>
            <a:r>
              <a:rPr lang="en-US" altLang="en-US" sz="1600" dirty="0">
                <a:solidFill>
                  <a:srgbClr val="D1D1D1"/>
                </a:solidFill>
              </a:rPr>
              <a:t> </a:t>
            </a:r>
            <a:r>
              <a:rPr lang="en-US" altLang="en-US" sz="1600" dirty="0">
                <a:solidFill>
                  <a:srgbClr val="02D045"/>
                </a:solidFill>
              </a:rPr>
              <a:t>"</a:t>
            </a:r>
            <a:r>
              <a:rPr lang="en-US" altLang="en-US" sz="1600" dirty="0">
                <a:solidFill>
                  <a:srgbClr val="00C4C4"/>
                </a:solidFill>
              </a:rPr>
              <a:t>Dan Jukes</a:t>
            </a:r>
            <a:r>
              <a:rPr lang="en-US" altLang="en-US" sz="1600" dirty="0">
                <a:solidFill>
                  <a:srgbClr val="02D045"/>
                </a:solidFill>
              </a:rPr>
              <a:t>"</a:t>
            </a:r>
            <a:r>
              <a:rPr lang="en-US" altLang="en-US" sz="1600" dirty="0">
                <a:solidFill>
                  <a:srgbClr val="D2CD86"/>
                </a:solidFill>
              </a:rPr>
              <a:t>,</a:t>
            </a:r>
            <a:r>
              <a:rPr lang="en-US" altLang="en-US" sz="1600" dirty="0">
                <a:solidFill>
                  <a:srgbClr val="D1D1D1"/>
                </a:solidFill>
              </a:rPr>
              <a:t> </a:t>
            </a:r>
            <a:endParaRPr lang="en-US" altLang="en-US" sz="1600" dirty="0" smtClean="0">
              <a:solidFill>
                <a:srgbClr val="D1D1D1"/>
              </a:solidFill>
            </a:endParaRPr>
          </a:p>
          <a:p>
            <a:pPr lvl="0" eaLnBrk="0" fontAlgn="base" hangingPunct="0">
              <a:spcBef>
                <a:spcPct val="0"/>
              </a:spcBef>
              <a:spcAft>
                <a:spcPct val="0"/>
              </a:spcAft>
              <a:buClrTx/>
            </a:pPr>
            <a:r>
              <a:rPr lang="en-US" altLang="en-US" sz="1600" dirty="0" smtClean="0">
                <a:solidFill>
                  <a:srgbClr val="02D045"/>
                </a:solidFill>
              </a:rPr>
              <a:t>"</a:t>
            </a:r>
            <a:r>
              <a:rPr lang="en-US" altLang="en-US" sz="1600" dirty="0">
                <a:solidFill>
                  <a:srgbClr val="00C4C4"/>
                </a:solidFill>
              </a:rPr>
              <a:t>powers</a:t>
            </a:r>
            <a:r>
              <a:rPr lang="en-US" altLang="en-US" sz="1600" dirty="0">
                <a:solidFill>
                  <a:srgbClr val="02D045"/>
                </a:solidFill>
              </a:rPr>
              <a:t>"</a:t>
            </a:r>
            <a:r>
              <a:rPr lang="en-US" altLang="en-US" sz="1600" dirty="0">
                <a:solidFill>
                  <a:srgbClr val="D1D1D1"/>
                </a:solidFill>
              </a:rPr>
              <a:t> </a:t>
            </a:r>
            <a:r>
              <a:rPr lang="en-US" altLang="en-US" sz="1600" dirty="0">
                <a:solidFill>
                  <a:srgbClr val="B060B0"/>
                </a:solidFill>
              </a:rPr>
              <a:t>:</a:t>
            </a:r>
            <a:r>
              <a:rPr lang="en-US" altLang="en-US" sz="1600" dirty="0">
                <a:solidFill>
                  <a:srgbClr val="D1D1D1"/>
                </a:solidFill>
              </a:rPr>
              <a:t> </a:t>
            </a:r>
            <a:r>
              <a:rPr lang="en-US" altLang="en-US" sz="1600" dirty="0">
                <a:solidFill>
                  <a:srgbClr val="D2CD86"/>
                </a:solidFill>
              </a:rPr>
              <a:t>[</a:t>
            </a:r>
            <a:r>
              <a:rPr lang="en-US" altLang="en-US" sz="1600" dirty="0">
                <a:solidFill>
                  <a:srgbClr val="D1D1D1"/>
                </a:solidFill>
              </a:rPr>
              <a:t> </a:t>
            </a:r>
            <a:endParaRPr lang="en-US" altLang="en-US" sz="1600" dirty="0" smtClean="0">
              <a:solidFill>
                <a:srgbClr val="D1D1D1"/>
              </a:solidFill>
            </a:endParaRPr>
          </a:p>
          <a:p>
            <a:pPr lvl="0" eaLnBrk="0" fontAlgn="base" hangingPunct="0">
              <a:spcBef>
                <a:spcPct val="0"/>
              </a:spcBef>
              <a:spcAft>
                <a:spcPct val="0"/>
              </a:spcAft>
              <a:buClrTx/>
            </a:pPr>
            <a:r>
              <a:rPr lang="en-US" altLang="en-US" sz="1600" dirty="0" smtClean="0">
                <a:solidFill>
                  <a:srgbClr val="02D045"/>
                </a:solidFill>
              </a:rPr>
              <a:t>"</a:t>
            </a:r>
            <a:r>
              <a:rPr lang="en-US" altLang="en-US" sz="1600" dirty="0">
                <a:solidFill>
                  <a:srgbClr val="00C4C4"/>
                </a:solidFill>
              </a:rPr>
              <a:t>Radiation resistance</a:t>
            </a:r>
            <a:r>
              <a:rPr lang="en-US" altLang="en-US" sz="1600" dirty="0">
                <a:solidFill>
                  <a:srgbClr val="02D045"/>
                </a:solidFill>
              </a:rPr>
              <a:t>"</a:t>
            </a:r>
            <a:r>
              <a:rPr lang="en-US" altLang="en-US" sz="1600" dirty="0">
                <a:solidFill>
                  <a:srgbClr val="D2CD86"/>
                </a:solidFill>
              </a:rPr>
              <a:t>,</a:t>
            </a:r>
            <a:r>
              <a:rPr lang="en-US" altLang="en-US" sz="1600" dirty="0">
                <a:solidFill>
                  <a:srgbClr val="D1D1D1"/>
                </a:solidFill>
              </a:rPr>
              <a:t> </a:t>
            </a:r>
            <a:endParaRPr lang="en-US" altLang="en-US" sz="1600" dirty="0" smtClean="0">
              <a:solidFill>
                <a:srgbClr val="D1D1D1"/>
              </a:solidFill>
            </a:endParaRPr>
          </a:p>
          <a:p>
            <a:pPr lvl="0" eaLnBrk="0" fontAlgn="base" hangingPunct="0">
              <a:spcBef>
                <a:spcPct val="0"/>
              </a:spcBef>
              <a:spcAft>
                <a:spcPct val="0"/>
              </a:spcAft>
              <a:buClrTx/>
            </a:pPr>
            <a:r>
              <a:rPr lang="en-US" altLang="en-US" sz="1600" dirty="0" smtClean="0">
                <a:solidFill>
                  <a:srgbClr val="02D045"/>
                </a:solidFill>
              </a:rPr>
              <a:t>"</a:t>
            </a:r>
            <a:r>
              <a:rPr lang="en-US" altLang="en-US" sz="1600" dirty="0">
                <a:solidFill>
                  <a:srgbClr val="00C4C4"/>
                </a:solidFill>
              </a:rPr>
              <a:t>Turning tiny</a:t>
            </a:r>
            <a:r>
              <a:rPr lang="en-US" altLang="en-US" sz="1600" dirty="0">
                <a:solidFill>
                  <a:srgbClr val="02D045"/>
                </a:solidFill>
              </a:rPr>
              <a:t>"</a:t>
            </a:r>
            <a:r>
              <a:rPr lang="en-US" altLang="en-US" sz="1600" dirty="0">
                <a:solidFill>
                  <a:srgbClr val="D2CD86"/>
                </a:solidFill>
              </a:rPr>
              <a:t>,</a:t>
            </a:r>
            <a:r>
              <a:rPr lang="en-US" altLang="en-US" sz="1600" dirty="0">
                <a:solidFill>
                  <a:srgbClr val="D1D1D1"/>
                </a:solidFill>
              </a:rPr>
              <a:t> </a:t>
            </a:r>
            <a:endParaRPr lang="en-US" altLang="en-US" sz="1600" dirty="0" smtClean="0">
              <a:solidFill>
                <a:srgbClr val="D1D1D1"/>
              </a:solidFill>
            </a:endParaRPr>
          </a:p>
          <a:p>
            <a:pPr lvl="0" eaLnBrk="0" fontAlgn="base" hangingPunct="0">
              <a:spcBef>
                <a:spcPct val="0"/>
              </a:spcBef>
              <a:spcAft>
                <a:spcPct val="0"/>
              </a:spcAft>
              <a:buClrTx/>
            </a:pPr>
            <a:r>
              <a:rPr lang="en-US" altLang="en-US" sz="1600" dirty="0" smtClean="0">
                <a:solidFill>
                  <a:srgbClr val="02D045"/>
                </a:solidFill>
              </a:rPr>
              <a:t>"</a:t>
            </a:r>
            <a:r>
              <a:rPr lang="en-US" altLang="en-US" sz="1600" dirty="0">
                <a:solidFill>
                  <a:srgbClr val="00C4C4"/>
                </a:solidFill>
              </a:rPr>
              <a:t>Radiation blast</a:t>
            </a:r>
            <a:r>
              <a:rPr lang="en-US" altLang="en-US" sz="1600" dirty="0">
                <a:solidFill>
                  <a:srgbClr val="02D045"/>
                </a:solidFill>
              </a:rPr>
              <a:t>"</a:t>
            </a:r>
            <a:r>
              <a:rPr lang="en-US" altLang="en-US" sz="1600" dirty="0">
                <a:solidFill>
                  <a:srgbClr val="D1D1D1"/>
                </a:solidFill>
              </a:rPr>
              <a:t> </a:t>
            </a:r>
            <a:endParaRPr lang="en-US" altLang="en-US" sz="1600" dirty="0" smtClean="0">
              <a:solidFill>
                <a:srgbClr val="D1D1D1"/>
              </a:solidFill>
            </a:endParaRPr>
          </a:p>
          <a:p>
            <a:pPr lvl="0" eaLnBrk="0" fontAlgn="base" hangingPunct="0">
              <a:spcBef>
                <a:spcPct val="0"/>
              </a:spcBef>
              <a:spcAft>
                <a:spcPct val="0"/>
              </a:spcAft>
              <a:buClrTx/>
            </a:pPr>
            <a:r>
              <a:rPr lang="en-US" altLang="en-US" sz="1600" dirty="0" smtClean="0">
                <a:solidFill>
                  <a:srgbClr val="D2CD86"/>
                </a:solidFill>
              </a:rPr>
              <a:t>]</a:t>
            </a:r>
            <a:r>
              <a:rPr lang="en-US" altLang="en-US" sz="1600" dirty="0" smtClean="0">
                <a:solidFill>
                  <a:srgbClr val="D1D1D1"/>
                </a:solidFill>
              </a:rPr>
              <a:t> </a:t>
            </a:r>
          </a:p>
          <a:p>
            <a:pPr lvl="0" eaLnBrk="0" fontAlgn="base" hangingPunct="0">
              <a:spcBef>
                <a:spcPct val="0"/>
              </a:spcBef>
              <a:spcAft>
                <a:spcPct val="0"/>
              </a:spcAft>
              <a:buClrTx/>
            </a:pPr>
            <a:r>
              <a:rPr lang="en-US" altLang="en-US" sz="1600" dirty="0" smtClean="0">
                <a:solidFill>
                  <a:srgbClr val="B060B0"/>
                </a:solidFill>
              </a:rPr>
              <a:t>}</a:t>
            </a:r>
            <a:endParaRPr lang="en-US" altLang="en-US" sz="1600" dirty="0">
              <a:solidFill>
                <a:schemeClr val="tx1"/>
              </a:solidFill>
            </a:endParaRPr>
          </a:p>
          <a:p>
            <a:endParaRPr lang="en-GB" sz="1600" dirty="0"/>
          </a:p>
        </p:txBody>
      </p:sp>
    </p:spTree>
    <p:extLst>
      <p:ext uri="{BB962C8B-B14F-4D97-AF65-F5344CB8AC3E}">
        <p14:creationId xmlns:p14="http://schemas.microsoft.com/office/powerpoint/2010/main" val="26096592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Using Basic JavaScript, access the JSON file at this address</a:t>
            </a:r>
          </a:p>
          <a:p>
            <a:pPr lvl="1"/>
            <a:r>
              <a:rPr lang="en-GB" dirty="0">
                <a:hlinkClick r:id="rId2"/>
              </a:rPr>
              <a:t>https://</a:t>
            </a:r>
            <a:r>
              <a:rPr lang="en-GB" dirty="0" smtClean="0">
                <a:hlinkClick r:id="rId2"/>
              </a:rPr>
              <a:t>raw.githubusercontent.com/ewomackQA/JSONDataRepo/master/example.json</a:t>
            </a:r>
            <a:r>
              <a:rPr lang="en-GB" dirty="0" smtClean="0"/>
              <a:t> </a:t>
            </a:r>
          </a:p>
          <a:p>
            <a:pPr lvl="1"/>
            <a:r>
              <a:rPr lang="en-GB" dirty="0" smtClean="0"/>
              <a:t>Once loaded, display those objects on your page.</a:t>
            </a:r>
          </a:p>
          <a:p>
            <a:endParaRPr lang="en-GB" dirty="0"/>
          </a:p>
          <a:p>
            <a:r>
              <a:rPr lang="en-GB" dirty="0" smtClean="0"/>
              <a:t>Similarly, load this JSON file at this address</a:t>
            </a:r>
          </a:p>
          <a:p>
            <a:pPr lvl="1"/>
            <a:r>
              <a:rPr lang="en-GB" dirty="0">
                <a:hlinkClick r:id="rId3"/>
              </a:rPr>
              <a:t>https://</a:t>
            </a:r>
            <a:r>
              <a:rPr lang="en-GB" dirty="0" smtClean="0">
                <a:hlinkClick r:id="rId3"/>
              </a:rPr>
              <a:t>raw.githubusercontent.com/ewomackQA/JSONDataRepo/master/kings.json</a:t>
            </a:r>
            <a:r>
              <a:rPr lang="en-GB" dirty="0" smtClean="0"/>
              <a:t> </a:t>
            </a:r>
          </a:p>
          <a:p>
            <a:pPr lvl="1"/>
            <a:r>
              <a:rPr lang="en-GB" dirty="0" smtClean="0"/>
              <a:t>Instead of loading all the objects on the page, have a text box that will take an attribute that belongs to these objects, and output the contents of the specific object it’s associated with.</a:t>
            </a:r>
          </a:p>
          <a:p>
            <a:endParaRPr lang="en-GB" dirty="0"/>
          </a:p>
        </p:txBody>
      </p:sp>
      <p:sp>
        <p:nvSpPr>
          <p:cNvPr id="3" name="Title 2"/>
          <p:cNvSpPr>
            <a:spLocks noGrp="1"/>
          </p:cNvSpPr>
          <p:nvPr>
            <p:ph type="title"/>
          </p:nvPr>
        </p:nvSpPr>
        <p:spPr/>
        <p:txBody>
          <a:bodyPr>
            <a:normAutofit/>
          </a:bodyPr>
          <a:lstStyle/>
          <a:p>
            <a:r>
              <a:rPr lang="en-GB" dirty="0" smtClean="0"/>
              <a:t>Coding Challenge 8 &amp; 9  - JSON</a:t>
            </a:r>
            <a:endParaRPr lang="en-GB" dirty="0"/>
          </a:p>
        </p:txBody>
      </p:sp>
    </p:spTree>
    <p:extLst>
      <p:ext uri="{BB962C8B-B14F-4D97-AF65-F5344CB8AC3E}">
        <p14:creationId xmlns:p14="http://schemas.microsoft.com/office/powerpoint/2010/main" val="3532458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514350" indent="-514350">
              <a:buFont typeface="+mj-lt"/>
              <a:buAutoNum type="arabicPeriod"/>
            </a:pPr>
            <a:r>
              <a:rPr lang="en-GB" dirty="0" smtClean="0"/>
              <a:t>Frameworks</a:t>
            </a:r>
          </a:p>
          <a:p>
            <a:pPr marL="514350" indent="-514350">
              <a:buFont typeface="+mj-lt"/>
              <a:buAutoNum type="arabicPeriod"/>
            </a:pPr>
            <a:r>
              <a:rPr lang="en-GB" dirty="0" smtClean="0"/>
              <a:t>Libraries</a:t>
            </a:r>
          </a:p>
          <a:p>
            <a:pPr marL="514350" indent="-514350">
              <a:buFont typeface="+mj-lt"/>
              <a:buAutoNum type="arabicPeriod"/>
            </a:pPr>
            <a:r>
              <a:rPr lang="en-GB" dirty="0" smtClean="0"/>
              <a:t>Languages?</a:t>
            </a:r>
            <a:endParaRPr lang="en-GB" dirty="0"/>
          </a:p>
        </p:txBody>
      </p:sp>
      <p:sp>
        <p:nvSpPr>
          <p:cNvPr id="3" name="Title 2"/>
          <p:cNvSpPr>
            <a:spLocks noGrp="1"/>
          </p:cNvSpPr>
          <p:nvPr>
            <p:ph type="title"/>
          </p:nvPr>
        </p:nvSpPr>
        <p:spPr/>
        <p:txBody>
          <a:bodyPr/>
          <a:lstStyle/>
          <a:p>
            <a:r>
              <a:rPr lang="en-GB" dirty="0" smtClean="0"/>
              <a:t>The Vastness of JavaScript</a:t>
            </a:r>
            <a:endParaRPr lang="en-GB" dirty="0"/>
          </a:p>
        </p:txBody>
      </p:sp>
    </p:spTree>
    <p:extLst>
      <p:ext uri="{BB962C8B-B14F-4D97-AF65-F5344CB8AC3E}">
        <p14:creationId xmlns:p14="http://schemas.microsoft.com/office/powerpoint/2010/main" val="36098386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sz="1600" dirty="0" smtClean="0"/>
              <a:t>Create </a:t>
            </a:r>
            <a:r>
              <a:rPr lang="en-GB" sz="1600" dirty="0"/>
              <a:t>a virtual </a:t>
            </a:r>
            <a:r>
              <a:rPr lang="en-GB" sz="1600" dirty="0" smtClean="0"/>
              <a:t>garage with the following functionality;</a:t>
            </a:r>
            <a:endParaRPr lang="en-GB" sz="1600" dirty="0"/>
          </a:p>
          <a:p>
            <a:pPr lvl="1"/>
            <a:r>
              <a:rPr lang="en-GB" sz="1600" dirty="0"/>
              <a:t>Check in </a:t>
            </a:r>
            <a:r>
              <a:rPr lang="en-GB" sz="1600" b="1" dirty="0"/>
              <a:t>cars</a:t>
            </a:r>
            <a:r>
              <a:rPr lang="en-GB" sz="1600" dirty="0"/>
              <a:t> to the garage</a:t>
            </a:r>
          </a:p>
          <a:p>
            <a:pPr lvl="1"/>
            <a:r>
              <a:rPr lang="en-GB" sz="1600" dirty="0"/>
              <a:t>Check out </a:t>
            </a:r>
            <a:r>
              <a:rPr lang="en-GB" sz="1600" b="1" dirty="0"/>
              <a:t>cars</a:t>
            </a:r>
            <a:endParaRPr lang="en-GB" sz="1600" dirty="0"/>
          </a:p>
          <a:p>
            <a:pPr lvl="1"/>
            <a:r>
              <a:rPr lang="en-GB" sz="1600" dirty="0"/>
              <a:t>Output the contents of the garage</a:t>
            </a:r>
          </a:p>
          <a:p>
            <a:pPr lvl="1"/>
            <a:r>
              <a:rPr lang="en-GB" sz="1600" dirty="0"/>
              <a:t>Calculate the bill for a car, dependant on its attributes</a:t>
            </a:r>
          </a:p>
          <a:p>
            <a:r>
              <a:rPr lang="en-GB" sz="1600" dirty="0"/>
              <a:t>All of these should be able to be done via a user interface, as well as the following non-garage related features;</a:t>
            </a:r>
          </a:p>
          <a:p>
            <a:pPr lvl="0"/>
            <a:r>
              <a:rPr lang="en-GB" sz="1600" dirty="0"/>
              <a:t>Creating cars</a:t>
            </a:r>
          </a:p>
          <a:p>
            <a:pPr lvl="1"/>
            <a:r>
              <a:rPr lang="en-GB" sz="1600" dirty="0"/>
              <a:t>Creating cars with no faults</a:t>
            </a:r>
          </a:p>
          <a:p>
            <a:pPr lvl="1"/>
            <a:r>
              <a:rPr lang="en-GB" sz="1600" dirty="0"/>
              <a:t>Creating cars with numerous faults</a:t>
            </a:r>
          </a:p>
          <a:p>
            <a:endParaRPr lang="en-GB" sz="1600" dirty="0"/>
          </a:p>
        </p:txBody>
      </p:sp>
      <p:sp>
        <p:nvSpPr>
          <p:cNvPr id="3" name="Title 2"/>
          <p:cNvSpPr>
            <a:spLocks noGrp="1"/>
          </p:cNvSpPr>
          <p:nvPr>
            <p:ph type="title"/>
          </p:nvPr>
        </p:nvSpPr>
        <p:spPr/>
        <p:txBody>
          <a:bodyPr>
            <a:normAutofit/>
          </a:bodyPr>
          <a:lstStyle/>
          <a:p>
            <a:r>
              <a:rPr lang="en-GB" dirty="0" smtClean="0"/>
              <a:t>Coding Challenge 10 – Garage Project</a:t>
            </a:r>
            <a:endParaRPr lang="en-GB" dirty="0"/>
          </a:p>
        </p:txBody>
      </p:sp>
    </p:spTree>
    <p:extLst>
      <p:ext uri="{BB962C8B-B14F-4D97-AF65-F5344CB8AC3E}">
        <p14:creationId xmlns:p14="http://schemas.microsoft.com/office/powerpoint/2010/main" val="5402816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sz="1600" dirty="0"/>
              <a:t>Once the initial garage application is done, create a console interface that accepts commands to perform the previous commands via the console, instead of the </a:t>
            </a:r>
            <a:r>
              <a:rPr lang="en-GB" sz="1600" dirty="0" smtClean="0"/>
              <a:t>interface e.g</a:t>
            </a:r>
            <a:r>
              <a:rPr lang="en-GB" sz="1600" dirty="0"/>
              <a:t>.</a:t>
            </a:r>
          </a:p>
          <a:p>
            <a:pPr lvl="1"/>
            <a:r>
              <a:rPr lang="en-GB" sz="1600" b="1" dirty="0"/>
              <a:t>add car Peugeot yk10ykm </a:t>
            </a:r>
            <a:r>
              <a:rPr lang="en-GB" sz="1600" b="1" dirty="0" smtClean="0"/>
              <a:t>Yellow</a:t>
            </a:r>
            <a:endParaRPr lang="en-GB" sz="1600" dirty="0"/>
          </a:p>
          <a:p>
            <a:pPr lvl="1"/>
            <a:r>
              <a:rPr lang="en-GB" sz="1600" b="1" dirty="0"/>
              <a:t>output Garage</a:t>
            </a:r>
            <a:endParaRPr lang="en-GB" sz="1600" dirty="0"/>
          </a:p>
          <a:p>
            <a:pPr lvl="1"/>
            <a:r>
              <a:rPr lang="en-GB" sz="1600" b="1" dirty="0"/>
              <a:t>check in yk10ykm</a:t>
            </a:r>
            <a:endParaRPr lang="en-GB" sz="1600" dirty="0"/>
          </a:p>
          <a:p>
            <a:pPr lvl="1"/>
            <a:r>
              <a:rPr lang="en-GB" sz="1600" b="1" dirty="0"/>
              <a:t>bill </a:t>
            </a:r>
            <a:r>
              <a:rPr lang="en-GB" sz="1600" b="1" dirty="0" smtClean="0"/>
              <a:t>yk10ykm</a:t>
            </a:r>
          </a:p>
          <a:p>
            <a:pPr lvl="1"/>
            <a:r>
              <a:rPr lang="en-GB" sz="1600" b="1" dirty="0"/>
              <a:t>g</a:t>
            </a:r>
            <a:r>
              <a:rPr lang="en-GB" sz="1600" b="1" dirty="0" smtClean="0"/>
              <a:t>arage </a:t>
            </a:r>
            <a:r>
              <a:rPr lang="en-GB" sz="1600" b="1" dirty="0" err="1" smtClean="0"/>
              <a:t>changeLimit</a:t>
            </a:r>
            <a:r>
              <a:rPr lang="en-GB" sz="1600" b="1" dirty="0" smtClean="0"/>
              <a:t> 10</a:t>
            </a:r>
          </a:p>
          <a:p>
            <a:pPr lvl="1"/>
            <a:r>
              <a:rPr lang="en-GB" sz="1600" b="1" dirty="0"/>
              <a:t>g</a:t>
            </a:r>
            <a:r>
              <a:rPr lang="en-GB" sz="1600" b="1" dirty="0" smtClean="0"/>
              <a:t>arage empty</a:t>
            </a:r>
            <a:endParaRPr lang="en-GB" sz="1600" dirty="0"/>
          </a:p>
          <a:p>
            <a:r>
              <a:rPr lang="en-GB" sz="1600" dirty="0"/>
              <a:t>Which will output the changes in the </a:t>
            </a:r>
            <a:r>
              <a:rPr lang="en-GB" sz="1600" dirty="0" smtClean="0"/>
              <a:t>console after being ran.</a:t>
            </a:r>
          </a:p>
          <a:p>
            <a:r>
              <a:rPr lang="en-GB" sz="1600" b="1" dirty="0" smtClean="0"/>
              <a:t>The commands must be </a:t>
            </a:r>
            <a:r>
              <a:rPr lang="en-GB" sz="1600" b="1" dirty="0" err="1" smtClean="0"/>
              <a:t>oneliners</a:t>
            </a:r>
            <a:r>
              <a:rPr lang="en-GB" sz="1600" b="1" dirty="0" smtClean="0"/>
              <a:t>.</a:t>
            </a:r>
            <a:endParaRPr lang="en-GB" sz="1600" b="1" dirty="0"/>
          </a:p>
          <a:p>
            <a:endParaRPr lang="en-GB" sz="1600" dirty="0"/>
          </a:p>
        </p:txBody>
      </p:sp>
      <p:sp>
        <p:nvSpPr>
          <p:cNvPr id="3" name="Title 2"/>
          <p:cNvSpPr>
            <a:spLocks noGrp="1"/>
          </p:cNvSpPr>
          <p:nvPr>
            <p:ph type="title"/>
          </p:nvPr>
        </p:nvSpPr>
        <p:spPr/>
        <p:txBody>
          <a:bodyPr>
            <a:normAutofit fontScale="90000"/>
          </a:bodyPr>
          <a:lstStyle/>
          <a:p>
            <a:r>
              <a:rPr lang="en-GB" dirty="0" smtClean="0"/>
              <a:t>Coding Challenge 11 – Garage Admin Interface</a:t>
            </a:r>
            <a:endParaRPr lang="en-GB" dirty="0"/>
          </a:p>
        </p:txBody>
      </p:sp>
    </p:spTree>
    <p:extLst>
      <p:ext uri="{BB962C8B-B14F-4D97-AF65-F5344CB8AC3E}">
        <p14:creationId xmlns:p14="http://schemas.microsoft.com/office/powerpoint/2010/main" val="42491775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smtClean="0"/>
              <a:t>JS Best Practices</a:t>
            </a:r>
            <a:endParaRPr lang="en-GB" dirty="0"/>
          </a:p>
        </p:txBody>
      </p:sp>
    </p:spTree>
    <p:extLst>
      <p:ext uri="{BB962C8B-B14F-4D97-AF65-F5344CB8AC3E}">
        <p14:creationId xmlns:p14="http://schemas.microsoft.com/office/powerpoint/2010/main" val="3399730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Programming isn’t about personal taste</a:t>
            </a:r>
          </a:p>
          <a:p>
            <a:r>
              <a:rPr lang="en-GB" dirty="0" smtClean="0"/>
              <a:t>It’s rigor in expression</a:t>
            </a:r>
          </a:p>
          <a:p>
            <a:r>
              <a:rPr lang="en-GB" dirty="0" smtClean="0"/>
              <a:t>It’s clearness in presentation</a:t>
            </a:r>
          </a:p>
          <a:p>
            <a:r>
              <a:rPr lang="en-GB" dirty="0" smtClean="0"/>
              <a:t>It’s product adaptability/longevity</a:t>
            </a:r>
          </a:p>
          <a:p>
            <a:r>
              <a:rPr lang="en-GB" b="1" dirty="0" smtClean="0"/>
              <a:t>Style is more important in JS than most languages</a:t>
            </a:r>
          </a:p>
          <a:p>
            <a:pPr lvl="1"/>
            <a:r>
              <a:rPr lang="en-GB" dirty="0" smtClean="0"/>
              <a:t>Because of the “softness” of the language</a:t>
            </a:r>
          </a:p>
          <a:p>
            <a:r>
              <a:rPr lang="en-GB" b="1" dirty="0" smtClean="0"/>
              <a:t>DISCIPLINE IS NECESSARY!</a:t>
            </a:r>
          </a:p>
          <a:p>
            <a:r>
              <a:rPr lang="en-GB" dirty="0" smtClean="0"/>
              <a:t>90% of JS programs out there are awfully made.</a:t>
            </a:r>
          </a:p>
          <a:p>
            <a:endParaRPr lang="en-GB" dirty="0" smtClean="0"/>
          </a:p>
          <a:p>
            <a:endParaRPr lang="en-GB" dirty="0"/>
          </a:p>
        </p:txBody>
      </p:sp>
      <p:sp>
        <p:nvSpPr>
          <p:cNvPr id="3" name="Title 2"/>
          <p:cNvSpPr>
            <a:spLocks noGrp="1"/>
          </p:cNvSpPr>
          <p:nvPr>
            <p:ph type="title"/>
          </p:nvPr>
        </p:nvSpPr>
        <p:spPr/>
        <p:txBody>
          <a:bodyPr>
            <a:normAutofit/>
          </a:bodyPr>
          <a:lstStyle/>
          <a:p>
            <a:r>
              <a:rPr lang="en-GB" dirty="0" smtClean="0"/>
              <a:t>Style</a:t>
            </a:r>
            <a:endParaRPr lang="en-GB" dirty="0"/>
          </a:p>
        </p:txBody>
      </p:sp>
    </p:spTree>
    <p:extLst>
      <p:ext uri="{BB962C8B-B14F-4D97-AF65-F5344CB8AC3E}">
        <p14:creationId xmlns:p14="http://schemas.microsoft.com/office/powerpoint/2010/main" val="31422864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Semi colons are optional</a:t>
            </a:r>
            <a:endParaRPr lang="en-GB" sz="1600" dirty="0" smtClean="0"/>
          </a:p>
          <a:p>
            <a:pPr lvl="1"/>
            <a:r>
              <a:rPr lang="en-GB" sz="1400" b="1" dirty="0" smtClean="0"/>
              <a:t>Although they shouldn’t be</a:t>
            </a:r>
          </a:p>
          <a:p>
            <a:r>
              <a:rPr lang="en-GB" sz="1800" dirty="0" smtClean="0"/>
              <a:t>JS puts them in for you, if you don’t put them in.</a:t>
            </a:r>
          </a:p>
          <a:p>
            <a:endParaRPr lang="en-GB" b="1" dirty="0"/>
          </a:p>
        </p:txBody>
      </p:sp>
      <p:sp>
        <p:nvSpPr>
          <p:cNvPr id="3" name="Title 2"/>
          <p:cNvSpPr>
            <a:spLocks noGrp="1"/>
          </p:cNvSpPr>
          <p:nvPr>
            <p:ph type="title"/>
          </p:nvPr>
        </p:nvSpPr>
        <p:spPr/>
        <p:txBody>
          <a:bodyPr>
            <a:normAutofit/>
          </a:bodyPr>
          <a:lstStyle/>
          <a:p>
            <a:r>
              <a:rPr lang="en-GB" dirty="0" smtClean="0"/>
              <a:t>Semicolons</a:t>
            </a:r>
            <a:endParaRPr lang="en-GB" dirty="0"/>
          </a:p>
        </p:txBody>
      </p:sp>
    </p:spTree>
    <p:extLst>
      <p:ext uri="{BB962C8B-B14F-4D97-AF65-F5344CB8AC3E}">
        <p14:creationId xmlns:p14="http://schemas.microsoft.com/office/powerpoint/2010/main" val="4746555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544760"/>
            <a:ext cx="8485301" cy="4546800"/>
          </a:xfrm>
        </p:spPr>
        <p:txBody>
          <a:bodyPr/>
          <a:lstStyle/>
          <a:p>
            <a:r>
              <a:rPr lang="en-GB" dirty="0" smtClean="0"/>
              <a:t>There are 3 rules that JS follows for ASI</a:t>
            </a:r>
          </a:p>
          <a:p>
            <a:pPr marL="800100" lvl="1" indent="-342900">
              <a:buFont typeface="+mj-lt"/>
              <a:buAutoNum type="arabicPeriod"/>
            </a:pPr>
            <a:r>
              <a:rPr lang="en-GB" dirty="0" smtClean="0"/>
              <a:t>When a script or module is parsed from left to right, if a token is encountered that is not allowed by any production of the grammar.</a:t>
            </a:r>
          </a:p>
          <a:p>
            <a:pPr marL="800100" lvl="1" indent="-342900">
              <a:buFont typeface="+mj-lt"/>
              <a:buAutoNum type="arabicPeriod"/>
            </a:pPr>
            <a:r>
              <a:rPr lang="en-GB" dirty="0" smtClean="0"/>
              <a:t>When a script or module is parsed from left to right, the end of the input stream of tokens is encountered.</a:t>
            </a:r>
          </a:p>
          <a:p>
            <a:pPr marL="800100" lvl="1" indent="-342900">
              <a:buFont typeface="+mj-lt"/>
              <a:buAutoNum type="arabicPeriod"/>
            </a:pPr>
            <a:r>
              <a:rPr lang="en-GB" dirty="0" smtClean="0"/>
              <a:t>When a token is encountered that is allowed by some production of the grammar but the production is a restricted production and the token would be the first token of a restricted production, and the restricted token is separated from the previous token by at least one line termination.</a:t>
            </a:r>
          </a:p>
          <a:p>
            <a:pPr marL="57150" indent="0">
              <a:buNone/>
            </a:pPr>
            <a:r>
              <a:rPr lang="en-GB" b="1" dirty="0" smtClean="0"/>
              <a:t>Then a semi colon is inserted.</a:t>
            </a:r>
            <a:endParaRPr lang="en-GB" b="1" dirty="0"/>
          </a:p>
        </p:txBody>
      </p:sp>
      <p:sp>
        <p:nvSpPr>
          <p:cNvPr id="3" name="Title 2"/>
          <p:cNvSpPr>
            <a:spLocks noGrp="1"/>
          </p:cNvSpPr>
          <p:nvPr>
            <p:ph type="title"/>
          </p:nvPr>
        </p:nvSpPr>
        <p:spPr/>
        <p:txBody>
          <a:bodyPr>
            <a:normAutofit/>
          </a:bodyPr>
          <a:lstStyle/>
          <a:p>
            <a:r>
              <a:rPr lang="en-GB" dirty="0" smtClean="0"/>
              <a:t>ASI – Automatic Semicolon Insertion</a:t>
            </a:r>
            <a:endParaRPr lang="en-GB" dirty="0"/>
          </a:p>
        </p:txBody>
      </p:sp>
    </p:spTree>
    <p:extLst>
      <p:ext uri="{BB962C8B-B14F-4D97-AF65-F5344CB8AC3E}">
        <p14:creationId xmlns:p14="http://schemas.microsoft.com/office/powerpoint/2010/main" val="12254954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6"/>
          </p:nvPr>
        </p:nvSpPr>
        <p:spPr/>
        <p:txBody>
          <a:bodyPr/>
          <a:lstStyle/>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a</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12</a:t>
            </a:r>
            <a:r>
              <a:rPr lang="en-GB" dirty="0">
                <a:solidFill>
                  <a:srgbClr val="D4D4D4"/>
                </a:solidFill>
                <a:latin typeface="Consolas" panose="020B0609020204030204" pitchFamily="49" charset="0"/>
              </a:rPr>
              <a:t> &lt; - </a:t>
            </a:r>
            <a:r>
              <a:rPr lang="en-GB" dirty="0">
                <a:solidFill>
                  <a:srgbClr val="9CDCFE"/>
                </a:solidFill>
                <a:latin typeface="Consolas" panose="020B0609020204030204" pitchFamily="49" charset="0"/>
              </a:rPr>
              <a:t>rule</a:t>
            </a:r>
            <a:r>
              <a:rPr lang="en-GB" dirty="0">
                <a:solidFill>
                  <a:srgbClr val="D4D4D4"/>
                </a:solidFill>
                <a:latin typeface="Consolas" panose="020B0609020204030204" pitchFamily="49" charset="0"/>
              </a:rPr>
              <a:t> 1</a:t>
            </a:r>
            <a:r>
              <a:rPr lang="en-GB" dirty="0">
                <a:solidFill>
                  <a:srgbClr val="9CDCFE"/>
                </a:solidFill>
                <a:latin typeface="Consolas" panose="020B0609020204030204" pitchFamily="49" charset="0"/>
              </a:rPr>
              <a:t>a</a:t>
            </a:r>
            <a:r>
              <a:rPr lang="en-GB" dirty="0">
                <a:solidFill>
                  <a:srgbClr val="D4D4D4"/>
                </a:solidFill>
                <a:latin typeface="Consolas" panose="020B0609020204030204" pitchFamily="49" charset="0"/>
              </a:rPr>
              <a:t> </a:t>
            </a:r>
          </a:p>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b</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13</a:t>
            </a:r>
            <a:r>
              <a:rPr lang="en-GB" dirty="0">
                <a:solidFill>
                  <a:srgbClr val="D4D4D4"/>
                </a:solidFill>
                <a:latin typeface="Consolas" panose="020B0609020204030204" pitchFamily="49" charset="0"/>
              </a:rPr>
              <a:t> &lt; - </a:t>
            </a:r>
            <a:r>
              <a:rPr lang="en-GB" dirty="0">
                <a:solidFill>
                  <a:srgbClr val="9CDCFE"/>
                </a:solidFill>
                <a:latin typeface="Consolas" panose="020B0609020204030204" pitchFamily="49" charset="0"/>
              </a:rPr>
              <a:t>rule</a:t>
            </a:r>
            <a:r>
              <a:rPr lang="en-GB" dirty="0">
                <a:solidFill>
                  <a:srgbClr val="D4D4D4"/>
                </a:solidFill>
                <a:latin typeface="Consolas" panose="020B0609020204030204" pitchFamily="49" charset="0"/>
              </a:rPr>
              <a:t> 1</a:t>
            </a:r>
            <a:r>
              <a:rPr lang="en-GB" dirty="0">
                <a:solidFill>
                  <a:srgbClr val="9CDCFE"/>
                </a:solidFill>
                <a:latin typeface="Consolas" panose="020B0609020204030204" pitchFamily="49" charset="0"/>
              </a:rPr>
              <a:t>a</a:t>
            </a:r>
            <a:r>
              <a:rPr lang="en-GB" dirty="0">
                <a:solidFill>
                  <a:srgbClr val="D4D4D4"/>
                </a:solidFill>
                <a:latin typeface="Consolas" panose="020B0609020204030204" pitchFamily="49" charset="0"/>
              </a:rPr>
              <a:t> </a:t>
            </a:r>
          </a:p>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c</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b</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a</a:t>
            </a:r>
            <a:endParaRPr lang="en-GB" dirty="0">
              <a:solidFill>
                <a:srgbClr val="D4D4D4"/>
              </a:solidFill>
              <a:latin typeface="Consolas" panose="020B0609020204030204" pitchFamily="49" charset="0"/>
            </a:endParaRPr>
          </a:p>
          <a:p>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'menu'</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'items'</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'listed'</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r>
              <a:rPr lang="en-GB" dirty="0" err="1">
                <a:solidFill>
                  <a:srgbClr val="DCDCAA"/>
                </a:solidFill>
                <a:latin typeface="Consolas" panose="020B0609020204030204" pitchFamily="49" charset="0"/>
              </a:rPr>
              <a:t>forEach</a:t>
            </a:r>
            <a:r>
              <a:rPr lang="en-GB" dirty="0">
                <a:solidFill>
                  <a:srgbClr val="D4D4D4"/>
                </a:solidFill>
                <a:latin typeface="Consolas" panose="020B0609020204030204" pitchFamily="49" charset="0"/>
              </a:rPr>
              <a:t>(</a:t>
            </a:r>
            <a:r>
              <a:rPr lang="en-GB" dirty="0">
                <a:solidFill>
                  <a:srgbClr val="569CD6"/>
                </a:solidFill>
                <a:latin typeface="Consolas" panose="020B0609020204030204" pitchFamily="49" charset="0"/>
              </a:rPr>
              <a:t>function</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element</a:t>
            </a:r>
            <a:r>
              <a:rPr lang="en-GB" dirty="0">
                <a:solidFill>
                  <a:srgbClr val="D4D4D4"/>
                </a:solidFill>
                <a:latin typeface="Consolas" panose="020B0609020204030204" pitchFamily="49" charset="0"/>
              </a:rPr>
              <a:t>) {</a:t>
            </a:r>
          </a:p>
          <a:p>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element</a:t>
            </a:r>
            <a:r>
              <a:rPr lang="en-GB" dirty="0">
                <a:solidFill>
                  <a:srgbClr val="D4D4D4"/>
                </a:solidFill>
                <a:latin typeface="Consolas" panose="020B0609020204030204" pitchFamily="49" charset="0"/>
              </a:rPr>
              <a:t>) &lt; - </a:t>
            </a:r>
            <a:r>
              <a:rPr lang="en-GB" dirty="0">
                <a:solidFill>
                  <a:srgbClr val="9CDCFE"/>
                </a:solidFill>
                <a:latin typeface="Consolas" panose="020B0609020204030204" pitchFamily="49" charset="0"/>
              </a:rPr>
              <a:t>rule</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b</a:t>
            </a:r>
            <a:r>
              <a:rPr lang="en-GB" dirty="0">
                <a:solidFill>
                  <a:srgbClr val="D4D4D4"/>
                </a:solidFill>
                <a:latin typeface="Consolas" panose="020B0609020204030204" pitchFamily="49" charset="0"/>
              </a:rPr>
              <a:t> </a:t>
            </a:r>
          </a:p>
          <a:p>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endParaRPr lang="en-GB" dirty="0">
              <a:solidFill>
                <a:srgbClr val="D4D4D4"/>
              </a:solidFill>
              <a:latin typeface="Consolas" panose="020B0609020204030204" pitchFamily="49" charset="0"/>
            </a:endParaRPr>
          </a:p>
        </p:txBody>
      </p:sp>
      <p:sp>
        <p:nvSpPr>
          <p:cNvPr id="3" name="Title 2"/>
          <p:cNvSpPr>
            <a:spLocks noGrp="1"/>
          </p:cNvSpPr>
          <p:nvPr>
            <p:ph type="title"/>
          </p:nvPr>
        </p:nvSpPr>
        <p:spPr/>
        <p:txBody>
          <a:bodyPr>
            <a:normAutofit/>
          </a:bodyPr>
          <a:lstStyle/>
          <a:p>
            <a:r>
              <a:rPr lang="en-GB" dirty="0" smtClean="0"/>
              <a:t>Rule #1</a:t>
            </a:r>
            <a:endParaRPr lang="en-GB" dirty="0"/>
          </a:p>
        </p:txBody>
      </p:sp>
      <p:sp>
        <p:nvSpPr>
          <p:cNvPr id="10" name="Content Placeholder 6"/>
          <p:cNvSpPr>
            <a:spLocks noGrp="1"/>
          </p:cNvSpPr>
          <p:nvPr>
            <p:ph sz="quarter" idx="16"/>
          </p:nvPr>
        </p:nvSpPr>
        <p:spPr>
          <a:xfrm>
            <a:off x="452637" y="1557588"/>
            <a:ext cx="5580000" cy="4546800"/>
          </a:xfrm>
        </p:spPr>
        <p:txBody>
          <a:bodyPr/>
          <a:lstStyle/>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a</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12</a:t>
            </a:r>
            <a:r>
              <a:rPr lang="en-GB" dirty="0">
                <a:solidFill>
                  <a:srgbClr val="D4D4D4"/>
                </a:solidFill>
                <a:latin typeface="Consolas" panose="020B0609020204030204" pitchFamily="49" charset="0"/>
              </a:rPr>
              <a:t> </a:t>
            </a: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b</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13</a:t>
            </a:r>
            <a:r>
              <a:rPr lang="en-GB" dirty="0">
                <a:solidFill>
                  <a:srgbClr val="D4D4D4"/>
                </a:solidFill>
                <a:latin typeface="Consolas" panose="020B0609020204030204" pitchFamily="49" charset="0"/>
              </a:rPr>
              <a:t> </a:t>
            </a: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C586C0"/>
                </a:solidFill>
                <a:latin typeface="Consolas" panose="020B0609020204030204" pitchFamily="49" charset="0"/>
              </a:rPr>
              <a:t>if</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a</a:t>
            </a:r>
            <a:r>
              <a:rPr lang="en-GB" dirty="0">
                <a:solidFill>
                  <a:srgbClr val="D4D4D4"/>
                </a:solidFill>
                <a:latin typeface="Consolas" panose="020B0609020204030204" pitchFamily="49" charset="0"/>
              </a:rPr>
              <a:t>) { </a:t>
            </a:r>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a</a:t>
            </a:r>
            <a:r>
              <a:rPr lang="en-GB" dirty="0">
                <a:solidFill>
                  <a:srgbClr val="D4D4D4"/>
                </a:solidFill>
                <a:latin typeface="Consolas" panose="020B0609020204030204" pitchFamily="49" charset="0"/>
              </a:rPr>
              <a:t>) } </a:t>
            </a: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a</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b</a:t>
            </a:r>
            <a:r>
              <a:rPr lang="en-GB" dirty="0">
                <a:solidFill>
                  <a:srgbClr val="D4D4D4"/>
                </a:solidFill>
                <a:latin typeface="Consolas" panose="020B0609020204030204" pitchFamily="49" charset="0"/>
              </a:rPr>
              <a:t>) </a:t>
            </a: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endParaRPr lang="en-GB"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6091373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6"/>
          </p:nvPr>
        </p:nvSpPr>
        <p:spPr>
          <a:xfrm>
            <a:off x="565454" y="1557588"/>
            <a:ext cx="5580000" cy="4546800"/>
          </a:xfrm>
        </p:spPr>
        <p:txBody>
          <a:bodyPr/>
          <a:lstStyle/>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a</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12</a:t>
            </a:r>
            <a:endParaRPr lang="en-GB" dirty="0">
              <a:solidFill>
                <a:srgbClr val="D4D4D4"/>
              </a:solidFill>
              <a:latin typeface="Consolas" panose="020B0609020204030204" pitchFamily="49" charset="0"/>
            </a:endParaRPr>
          </a:p>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b</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13</a:t>
            </a:r>
            <a:endParaRPr lang="en-GB" dirty="0">
              <a:solidFill>
                <a:srgbClr val="D4D4D4"/>
              </a:solidFill>
              <a:latin typeface="Consolas" panose="020B0609020204030204" pitchFamily="49" charset="0"/>
            </a:endParaRPr>
          </a:p>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c</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b</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a</a:t>
            </a:r>
            <a:endParaRPr lang="en-GB" dirty="0">
              <a:solidFill>
                <a:srgbClr val="D4D4D4"/>
              </a:solidFill>
              <a:latin typeface="Consolas" panose="020B0609020204030204" pitchFamily="49" charset="0"/>
            </a:endParaRPr>
          </a:p>
          <a:p>
            <a:r>
              <a:rPr lang="en-GB" dirty="0">
                <a:solidFill>
                  <a:srgbClr val="D4D4D4"/>
                </a:solidFill>
                <a:latin typeface="Consolas" panose="020B0609020204030204" pitchFamily="49" charset="0"/>
              </a:rPr>
              <a:t>(</a:t>
            </a:r>
            <a:r>
              <a:rPr lang="en-GB" dirty="0">
                <a:solidFill>
                  <a:srgbClr val="569CD6"/>
                </a:solidFill>
                <a:latin typeface="Consolas" panose="020B0609020204030204" pitchFamily="49" charset="0"/>
              </a:rPr>
              <a:t>function</a:t>
            </a:r>
            <a:r>
              <a:rPr lang="en-GB" dirty="0">
                <a:solidFill>
                  <a:srgbClr val="D4D4D4"/>
                </a:solidFill>
                <a:latin typeface="Consolas" panose="020B0609020204030204" pitchFamily="49" charset="0"/>
              </a:rPr>
              <a:t> () {</a:t>
            </a:r>
          </a:p>
          <a:p>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'inside my life'</a:t>
            </a:r>
            <a:r>
              <a:rPr lang="en-GB" dirty="0">
                <a:solidFill>
                  <a:srgbClr val="D4D4D4"/>
                </a:solidFill>
                <a:latin typeface="Consolas" panose="020B0609020204030204" pitchFamily="49" charset="0"/>
              </a:rPr>
              <a:t>);</a:t>
            </a:r>
          </a:p>
          <a:p>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'doing secret stuff...'</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endParaRPr lang="en-GB" dirty="0">
              <a:solidFill>
                <a:srgbClr val="D4D4D4"/>
              </a:solidFill>
              <a:latin typeface="Consolas" panose="020B0609020204030204" pitchFamily="49" charset="0"/>
            </a:endParaRPr>
          </a:p>
        </p:txBody>
      </p:sp>
      <p:sp>
        <p:nvSpPr>
          <p:cNvPr id="3" name="Title 2"/>
          <p:cNvSpPr>
            <a:spLocks noGrp="1"/>
          </p:cNvSpPr>
          <p:nvPr>
            <p:ph type="title"/>
          </p:nvPr>
        </p:nvSpPr>
        <p:spPr/>
        <p:txBody>
          <a:bodyPr>
            <a:normAutofit/>
          </a:bodyPr>
          <a:lstStyle/>
          <a:p>
            <a:r>
              <a:rPr lang="en-GB" dirty="0" smtClean="0"/>
              <a:t>Rule #1</a:t>
            </a:r>
            <a:endParaRPr lang="en-GB" dirty="0"/>
          </a:p>
        </p:txBody>
      </p:sp>
    </p:spTree>
    <p:extLst>
      <p:ext uri="{BB962C8B-B14F-4D97-AF65-F5344CB8AC3E}">
        <p14:creationId xmlns:p14="http://schemas.microsoft.com/office/powerpoint/2010/main" val="17644920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6"/>
          </p:nvPr>
        </p:nvSpPr>
        <p:spPr>
          <a:xfrm>
            <a:off x="552574" y="1557588"/>
            <a:ext cx="5580000" cy="4546800"/>
          </a:xfrm>
        </p:spPr>
        <p:txBody>
          <a:bodyPr/>
          <a:lstStyle/>
          <a:p>
            <a:r>
              <a:rPr lang="en-GB" dirty="0">
                <a:solidFill>
                  <a:srgbClr val="569CD6"/>
                </a:solidFill>
                <a:latin typeface="Consolas" panose="020B0609020204030204" pitchFamily="49" charset="0"/>
              </a:rPr>
              <a:t>function</a:t>
            </a:r>
            <a:r>
              <a:rPr lang="en-GB" dirty="0">
                <a:solidFill>
                  <a:srgbClr val="D4D4D4"/>
                </a:solidFill>
                <a:latin typeface="Consolas" panose="020B0609020204030204" pitchFamily="49" charset="0"/>
              </a:rPr>
              <a:t> </a:t>
            </a:r>
            <a:r>
              <a:rPr lang="en-GB" dirty="0" err="1">
                <a:solidFill>
                  <a:srgbClr val="DCDCAA"/>
                </a:solidFill>
                <a:latin typeface="Consolas" panose="020B0609020204030204" pitchFamily="49" charset="0"/>
              </a:rPr>
              <a:t>returnObject</a:t>
            </a:r>
            <a:r>
              <a:rPr lang="en-GB" dirty="0">
                <a:solidFill>
                  <a:srgbClr val="D4D4D4"/>
                </a:solidFill>
                <a:latin typeface="Consolas" panose="020B0609020204030204" pitchFamily="49" charset="0"/>
              </a:rPr>
              <a:t>() {</a:t>
            </a:r>
          </a:p>
          <a:p>
            <a:pPr lvl="1"/>
            <a:r>
              <a:rPr lang="en-GB" dirty="0">
                <a:solidFill>
                  <a:srgbClr val="C586C0"/>
                </a:solidFill>
                <a:latin typeface="Consolas" panose="020B0609020204030204" pitchFamily="49" charset="0"/>
              </a:rPr>
              <a:t>if</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someTrueThing</a:t>
            </a:r>
            <a:r>
              <a:rPr lang="en-GB" dirty="0">
                <a:solidFill>
                  <a:srgbClr val="D4D4D4"/>
                </a:solidFill>
                <a:latin typeface="Consolas" panose="020B0609020204030204" pitchFamily="49" charset="0"/>
              </a:rPr>
              <a:t>) {</a:t>
            </a:r>
          </a:p>
          <a:p>
            <a:pPr lvl="2"/>
            <a:r>
              <a:rPr lang="en-GB" dirty="0">
                <a:solidFill>
                  <a:srgbClr val="C586C0"/>
                </a:solidFill>
                <a:latin typeface="Consolas" panose="020B0609020204030204" pitchFamily="49" charset="0"/>
              </a:rPr>
              <a:t>return</a:t>
            </a:r>
            <a:endParaRPr lang="en-GB" dirty="0">
              <a:solidFill>
                <a:srgbClr val="D4D4D4"/>
              </a:solidFill>
              <a:latin typeface="Consolas" panose="020B0609020204030204" pitchFamily="49" charset="0"/>
            </a:endParaRPr>
          </a:p>
          <a:p>
            <a:pPr lvl="2"/>
            <a:r>
              <a:rPr lang="en-GB" dirty="0">
                <a:solidFill>
                  <a:srgbClr val="D4D4D4"/>
                </a:solidFill>
                <a:latin typeface="Consolas" panose="020B0609020204030204" pitchFamily="49" charset="0"/>
              </a:rPr>
              <a:t>{</a:t>
            </a:r>
          </a:p>
          <a:p>
            <a:pPr lvl="2"/>
            <a:r>
              <a:rPr lang="en-GB" dirty="0" smtClean="0">
                <a:solidFill>
                  <a:srgbClr val="9CDCFE"/>
                </a:solidFill>
                <a:latin typeface="Consolas" panose="020B0609020204030204" pitchFamily="49" charset="0"/>
              </a:rPr>
              <a:t>	hi</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'hello'</a:t>
            </a:r>
            <a:endParaRPr lang="en-GB" dirty="0">
              <a:solidFill>
                <a:srgbClr val="D4D4D4"/>
              </a:solidFill>
              <a:latin typeface="Consolas" panose="020B0609020204030204" pitchFamily="49" charset="0"/>
            </a:endParaRPr>
          </a:p>
          <a:p>
            <a:pPr lvl="2"/>
            <a:r>
              <a:rPr lang="en-GB" dirty="0">
                <a:solidFill>
                  <a:srgbClr val="D4D4D4"/>
                </a:solidFill>
                <a:latin typeface="Consolas" panose="020B0609020204030204" pitchFamily="49" charset="0"/>
              </a:rPr>
              <a:t>}</a:t>
            </a:r>
          </a:p>
          <a:p>
            <a:pPr lvl="1"/>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endParaRPr lang="en-GB" dirty="0">
              <a:solidFill>
                <a:srgbClr val="D4D4D4"/>
              </a:solidFill>
              <a:latin typeface="Consolas" panose="020B0609020204030204" pitchFamily="49" charset="0"/>
            </a:endParaRPr>
          </a:p>
        </p:txBody>
      </p:sp>
      <p:sp>
        <p:nvSpPr>
          <p:cNvPr id="3" name="Title 2"/>
          <p:cNvSpPr>
            <a:spLocks noGrp="1"/>
          </p:cNvSpPr>
          <p:nvPr>
            <p:ph type="title"/>
          </p:nvPr>
        </p:nvSpPr>
        <p:spPr/>
        <p:txBody>
          <a:bodyPr>
            <a:normAutofit/>
          </a:bodyPr>
          <a:lstStyle/>
          <a:p>
            <a:r>
              <a:rPr lang="en-GB" dirty="0" smtClean="0"/>
              <a:t>Rule #3</a:t>
            </a:r>
            <a:endParaRPr lang="en-GB" dirty="0"/>
          </a:p>
        </p:txBody>
      </p:sp>
    </p:spTree>
    <p:extLst>
      <p:ext uri="{BB962C8B-B14F-4D97-AF65-F5344CB8AC3E}">
        <p14:creationId xmlns:p14="http://schemas.microsoft.com/office/powerpoint/2010/main" val="20334869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err="1" smtClean="0"/>
              <a:t>Linting</a:t>
            </a:r>
            <a:r>
              <a:rPr lang="en-GB" dirty="0" smtClean="0"/>
              <a:t> is an external program that will scan your code to detect errors</a:t>
            </a:r>
          </a:p>
          <a:p>
            <a:r>
              <a:rPr lang="en-GB" dirty="0" smtClean="0"/>
              <a:t>Enforces style rules</a:t>
            </a:r>
          </a:p>
          <a:p>
            <a:r>
              <a:rPr lang="en-GB" dirty="0" smtClean="0"/>
              <a:t>Spot difficult to see errors</a:t>
            </a:r>
          </a:p>
          <a:p>
            <a:r>
              <a:rPr lang="en-GB" dirty="0" smtClean="0"/>
              <a:t>Eliminate implied </a:t>
            </a:r>
            <a:r>
              <a:rPr lang="en-GB" dirty="0" err="1" smtClean="0"/>
              <a:t>globals</a:t>
            </a:r>
            <a:endParaRPr lang="en-GB" dirty="0" smtClean="0"/>
          </a:p>
          <a:p>
            <a:pPr marL="0" indent="0">
              <a:buNone/>
            </a:pPr>
            <a:endParaRPr lang="en-GB" b="1" dirty="0" smtClean="0"/>
          </a:p>
          <a:p>
            <a:pPr lvl="1"/>
            <a:endParaRPr lang="en-GB" dirty="0"/>
          </a:p>
        </p:txBody>
      </p:sp>
      <p:sp>
        <p:nvSpPr>
          <p:cNvPr id="4" name="Content Placeholder 3"/>
          <p:cNvSpPr>
            <a:spLocks noGrp="1"/>
          </p:cNvSpPr>
          <p:nvPr>
            <p:ph sz="quarter" idx="16"/>
          </p:nvPr>
        </p:nvSpPr>
        <p:spPr/>
        <p:txBody>
          <a:bodyPr/>
          <a:lstStyle/>
          <a:p>
            <a:r>
              <a:rPr lang="en-GB" b="1" dirty="0"/>
              <a:t>IT WILL HURT YOUR FEELINGS</a:t>
            </a:r>
          </a:p>
          <a:p>
            <a:endParaRPr lang="en-GB" b="1" dirty="0"/>
          </a:p>
          <a:p>
            <a:r>
              <a:rPr lang="en-GB" dirty="0"/>
              <a:t>There are a lot of different ones with their own benefits;</a:t>
            </a:r>
          </a:p>
          <a:p>
            <a:pPr lvl="1"/>
            <a:r>
              <a:rPr lang="en-GB" dirty="0" err="1"/>
              <a:t>JSHint</a:t>
            </a:r>
            <a:r>
              <a:rPr lang="en-GB" dirty="0"/>
              <a:t> – very configurable, built in package support, not extensible.</a:t>
            </a:r>
          </a:p>
          <a:p>
            <a:pPr lvl="1"/>
            <a:r>
              <a:rPr lang="en-GB" dirty="0" err="1"/>
              <a:t>ESLint</a:t>
            </a:r>
            <a:r>
              <a:rPr lang="en-GB" dirty="0"/>
              <a:t> – custom rule support, lots of configuration, hard to use.</a:t>
            </a:r>
          </a:p>
          <a:p>
            <a:endParaRPr lang="en-GB" dirty="0"/>
          </a:p>
        </p:txBody>
      </p:sp>
      <p:sp>
        <p:nvSpPr>
          <p:cNvPr id="3" name="Title 2"/>
          <p:cNvSpPr>
            <a:spLocks noGrp="1"/>
          </p:cNvSpPr>
          <p:nvPr>
            <p:ph type="title"/>
          </p:nvPr>
        </p:nvSpPr>
        <p:spPr/>
        <p:txBody>
          <a:bodyPr>
            <a:normAutofit/>
          </a:bodyPr>
          <a:lstStyle/>
          <a:p>
            <a:r>
              <a:rPr lang="en-GB" dirty="0" err="1" smtClean="0"/>
              <a:t>Linting</a:t>
            </a:r>
            <a:endParaRPr lang="en-GB" dirty="0"/>
          </a:p>
        </p:txBody>
      </p:sp>
    </p:spTree>
    <p:extLst>
      <p:ext uri="{BB962C8B-B14F-4D97-AF65-F5344CB8AC3E}">
        <p14:creationId xmlns:p14="http://schemas.microsoft.com/office/powerpoint/2010/main" val="44133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3999" y="1929600"/>
            <a:ext cx="6708695" cy="4546800"/>
          </a:xfrm>
        </p:spPr>
        <p:txBody>
          <a:bodyPr/>
          <a:lstStyle/>
          <a:p>
            <a:r>
              <a:rPr lang="en-GB" dirty="0"/>
              <a:t>If you need to display an output, there are a number of ways to do it</a:t>
            </a:r>
          </a:p>
          <a:p>
            <a:pPr lvl="1"/>
            <a:r>
              <a:rPr lang="en-GB" b="1" dirty="0" err="1" smtClean="0"/>
              <a:t>document.write</a:t>
            </a:r>
            <a:r>
              <a:rPr lang="en-GB" b="1" dirty="0" smtClean="0"/>
              <a:t>() </a:t>
            </a:r>
            <a:r>
              <a:rPr lang="en-GB" dirty="0" smtClean="0"/>
              <a:t>– output to HTML</a:t>
            </a:r>
          </a:p>
          <a:p>
            <a:pPr lvl="1"/>
            <a:r>
              <a:rPr lang="en-GB" b="1" dirty="0" err="1" smtClean="0"/>
              <a:t>window.alert</a:t>
            </a:r>
            <a:r>
              <a:rPr lang="en-GB" b="1" dirty="0" smtClean="0"/>
              <a:t>() / alert() </a:t>
            </a:r>
            <a:r>
              <a:rPr lang="en-GB" dirty="0" smtClean="0"/>
              <a:t>– output through alert box</a:t>
            </a:r>
          </a:p>
          <a:p>
            <a:pPr lvl="1"/>
            <a:r>
              <a:rPr lang="en-GB" b="1" dirty="0" smtClean="0"/>
              <a:t>console.log() </a:t>
            </a:r>
            <a:r>
              <a:rPr lang="en-GB" dirty="0" smtClean="0"/>
              <a:t>– output to browser console</a:t>
            </a:r>
          </a:p>
          <a:p>
            <a:pPr lvl="1"/>
            <a:r>
              <a:rPr lang="en-GB" dirty="0" smtClean="0"/>
              <a:t>DOM Manipulation</a:t>
            </a:r>
            <a:endParaRPr lang="en-GB" dirty="0"/>
          </a:p>
        </p:txBody>
      </p:sp>
      <p:sp>
        <p:nvSpPr>
          <p:cNvPr id="3" name="Title 2"/>
          <p:cNvSpPr>
            <a:spLocks noGrp="1"/>
          </p:cNvSpPr>
          <p:nvPr>
            <p:ph type="title"/>
          </p:nvPr>
        </p:nvSpPr>
        <p:spPr/>
        <p:txBody>
          <a:bodyPr>
            <a:normAutofit/>
          </a:bodyPr>
          <a:lstStyle/>
          <a:p>
            <a:r>
              <a:rPr lang="en-GB" dirty="0"/>
              <a:t>Ways of Displaying Output</a:t>
            </a:r>
          </a:p>
        </p:txBody>
      </p:sp>
    </p:spTree>
    <p:extLst>
      <p:ext uri="{BB962C8B-B14F-4D97-AF65-F5344CB8AC3E}">
        <p14:creationId xmlns:p14="http://schemas.microsoft.com/office/powerpoint/2010/main" val="30991265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Always put your first curly bracket on the same line as the declaration, this is because of </a:t>
            </a:r>
            <a:r>
              <a:rPr lang="en-GB" b="1" dirty="0" smtClean="0"/>
              <a:t>ASI</a:t>
            </a:r>
            <a:r>
              <a:rPr lang="en-GB" dirty="0" smtClean="0"/>
              <a:t> rule #3</a:t>
            </a:r>
          </a:p>
          <a:p>
            <a:r>
              <a:rPr lang="en-GB" dirty="0" smtClean="0"/>
              <a:t>Might get a semicolon between them otherwise, not good!</a:t>
            </a:r>
          </a:p>
          <a:p>
            <a:endParaRPr lang="en-GB" dirty="0" smtClean="0"/>
          </a:p>
          <a:p>
            <a:endParaRPr lang="en-GB" dirty="0"/>
          </a:p>
        </p:txBody>
      </p:sp>
      <p:sp>
        <p:nvSpPr>
          <p:cNvPr id="5" name="Content Placeholder 4"/>
          <p:cNvSpPr>
            <a:spLocks noGrp="1"/>
          </p:cNvSpPr>
          <p:nvPr>
            <p:ph sz="quarter" idx="16"/>
          </p:nvPr>
        </p:nvSpPr>
        <p:spPr>
          <a:xfrm>
            <a:off x="6190358" y="1305108"/>
            <a:ext cx="5580000" cy="5051759"/>
          </a:xfrm>
        </p:spPr>
        <p:txBody>
          <a:bodyPr/>
          <a:lstStyle/>
          <a:p>
            <a:r>
              <a:rPr lang="en-GB" b="1" dirty="0">
                <a:solidFill>
                  <a:schemeClr val="accent3"/>
                </a:solidFill>
              </a:rPr>
              <a:t>Good:</a:t>
            </a:r>
          </a:p>
          <a:p>
            <a:r>
              <a:rPr lang="en-GB" dirty="0">
                <a:solidFill>
                  <a:srgbClr val="569CD6"/>
                </a:solidFill>
                <a:latin typeface="Consolas" panose="020B0609020204030204" pitchFamily="49" charset="0"/>
              </a:rPr>
              <a:t>function</a:t>
            </a:r>
            <a:r>
              <a:rPr lang="en-GB" dirty="0">
                <a:solidFill>
                  <a:srgbClr val="D4D4D4"/>
                </a:solidFill>
                <a:latin typeface="Consolas" panose="020B0609020204030204" pitchFamily="49" charset="0"/>
              </a:rPr>
              <a:t> </a:t>
            </a:r>
            <a:r>
              <a:rPr lang="en-GB" dirty="0" err="1">
                <a:solidFill>
                  <a:srgbClr val="DCDCAA"/>
                </a:solidFill>
                <a:latin typeface="Consolas" panose="020B0609020204030204" pitchFamily="49" charset="0"/>
              </a:rPr>
              <a:t>funcName</a:t>
            </a:r>
            <a:r>
              <a:rPr lang="en-GB" dirty="0">
                <a:solidFill>
                  <a:srgbClr val="D4D4D4"/>
                </a:solidFill>
                <a:latin typeface="Consolas" panose="020B0609020204030204" pitchFamily="49" charset="0"/>
              </a:rPr>
              <a:t>() {</a:t>
            </a:r>
          </a:p>
          <a:p>
            <a:r>
              <a:rPr lang="en-GB" dirty="0">
                <a:solidFill>
                  <a:srgbClr val="D4D4D4"/>
                </a:solidFill>
                <a:latin typeface="Consolas" panose="020B0609020204030204" pitchFamily="49" charset="0"/>
              </a:rPr>
              <a:t>...</a:t>
            </a:r>
          </a:p>
          <a:p>
            <a:r>
              <a:rPr lang="en-GB" dirty="0" smtClean="0">
                <a:solidFill>
                  <a:srgbClr val="D4D4D4"/>
                </a:solidFill>
                <a:latin typeface="Consolas" panose="020B0609020204030204" pitchFamily="49" charset="0"/>
              </a:rPr>
              <a:t>}</a:t>
            </a:r>
            <a:endParaRPr lang="en-GB" dirty="0"/>
          </a:p>
          <a:p>
            <a:r>
              <a:rPr lang="en-GB" b="1" dirty="0">
                <a:solidFill>
                  <a:srgbClr val="C00000"/>
                </a:solidFill>
              </a:rPr>
              <a:t>Bad:</a:t>
            </a:r>
          </a:p>
          <a:p>
            <a:r>
              <a:rPr lang="en-GB" dirty="0">
                <a:solidFill>
                  <a:srgbClr val="569CD6"/>
                </a:solidFill>
                <a:latin typeface="Consolas" panose="020B0609020204030204" pitchFamily="49" charset="0"/>
              </a:rPr>
              <a:t>function</a:t>
            </a:r>
            <a:r>
              <a:rPr lang="en-GB" dirty="0">
                <a:solidFill>
                  <a:srgbClr val="D4D4D4"/>
                </a:solidFill>
                <a:latin typeface="Consolas" panose="020B0609020204030204" pitchFamily="49" charset="0"/>
              </a:rPr>
              <a:t> </a:t>
            </a:r>
            <a:r>
              <a:rPr lang="en-GB" dirty="0" err="1">
                <a:solidFill>
                  <a:srgbClr val="DCDCAA"/>
                </a:solidFill>
                <a:latin typeface="Consolas" panose="020B0609020204030204" pitchFamily="49" charset="0"/>
              </a:rPr>
              <a:t>funcName</a:t>
            </a:r>
            <a:r>
              <a:rPr lang="en-GB" dirty="0">
                <a:solidFill>
                  <a:srgbClr val="D4D4D4"/>
                </a:solidFill>
                <a:latin typeface="Consolas" panose="020B0609020204030204" pitchFamily="49" charset="0"/>
              </a:rPr>
              <a:t>() </a:t>
            </a:r>
          </a:p>
          <a:p>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p>
          <a:p>
            <a:endParaRPr lang="en-GB" dirty="0"/>
          </a:p>
          <a:p>
            <a:endParaRPr lang="en-GB" dirty="0"/>
          </a:p>
        </p:txBody>
      </p:sp>
      <p:sp>
        <p:nvSpPr>
          <p:cNvPr id="3" name="Title 2"/>
          <p:cNvSpPr>
            <a:spLocks noGrp="1"/>
          </p:cNvSpPr>
          <p:nvPr>
            <p:ph type="title"/>
          </p:nvPr>
        </p:nvSpPr>
        <p:spPr/>
        <p:txBody>
          <a:bodyPr>
            <a:normAutofit/>
          </a:bodyPr>
          <a:lstStyle/>
          <a:p>
            <a:r>
              <a:rPr lang="en-GB" dirty="0" smtClean="0"/>
              <a:t>Brackets</a:t>
            </a:r>
            <a:endParaRPr lang="en-GB" dirty="0"/>
          </a:p>
        </p:txBody>
      </p:sp>
    </p:spTree>
    <p:extLst>
      <p:ext uri="{BB962C8B-B14F-4D97-AF65-F5344CB8AC3E}">
        <p14:creationId xmlns:p14="http://schemas.microsoft.com/office/powerpoint/2010/main" val="39346374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65673"/>
            <a:ext cx="5957771" cy="4546800"/>
          </a:xfrm>
        </p:spPr>
        <p:txBody>
          <a:bodyPr/>
          <a:lstStyle/>
          <a:p>
            <a:pPr marL="457200" indent="-457200">
              <a:buFont typeface="+mj-lt"/>
              <a:buAutoNum type="arabicPeriod"/>
            </a:pPr>
            <a:r>
              <a:rPr lang="en-GB" sz="1600" dirty="0" smtClean="0"/>
              <a:t>Break a line after any punctuator</a:t>
            </a:r>
          </a:p>
          <a:p>
            <a:pPr marL="457200" indent="-457200">
              <a:buFont typeface="+mj-lt"/>
              <a:buAutoNum type="arabicPeriod"/>
            </a:pPr>
            <a:r>
              <a:rPr lang="en-GB" sz="1600" dirty="0" smtClean="0"/>
              <a:t>Don’t break a line after a name, string, number, or ) ] ++ --</a:t>
            </a:r>
          </a:p>
          <a:p>
            <a:pPr marL="457200" indent="-457200">
              <a:buFont typeface="+mj-lt"/>
              <a:buAutoNum type="arabicPeriod"/>
            </a:pPr>
            <a:r>
              <a:rPr lang="en-GB" sz="1600" dirty="0" smtClean="0"/>
              <a:t>Avoid tricky expressions using comma operator</a:t>
            </a:r>
          </a:p>
          <a:p>
            <a:pPr marL="457200" indent="-457200">
              <a:buFont typeface="+mj-lt"/>
              <a:buAutoNum type="arabicPeriod"/>
            </a:pPr>
            <a:r>
              <a:rPr lang="en-GB" sz="1600" dirty="0" smtClean="0"/>
              <a:t>Try to avoid using extra commas in array literals</a:t>
            </a:r>
          </a:p>
          <a:p>
            <a:pPr lvl="1"/>
            <a:r>
              <a:rPr lang="en-GB" sz="1600" b="1" dirty="0" smtClean="0"/>
              <a:t>Good: [1,2,3];</a:t>
            </a:r>
          </a:p>
          <a:p>
            <a:pPr lvl="1"/>
            <a:r>
              <a:rPr lang="en-GB" sz="1600" b="1" dirty="0" smtClean="0"/>
              <a:t>Bad: [1,2,3,];</a:t>
            </a:r>
          </a:p>
          <a:p>
            <a:pPr lvl="1"/>
            <a:endParaRPr lang="en-GB" sz="1600" b="1" dirty="0"/>
          </a:p>
        </p:txBody>
      </p:sp>
      <p:sp>
        <p:nvSpPr>
          <p:cNvPr id="3" name="Title 2"/>
          <p:cNvSpPr>
            <a:spLocks noGrp="1"/>
          </p:cNvSpPr>
          <p:nvPr>
            <p:ph type="title"/>
          </p:nvPr>
        </p:nvSpPr>
        <p:spPr/>
        <p:txBody>
          <a:bodyPr>
            <a:normAutofit/>
          </a:bodyPr>
          <a:lstStyle/>
          <a:p>
            <a:r>
              <a:rPr lang="en-GB" dirty="0" smtClean="0"/>
              <a:t>Coding Standard</a:t>
            </a:r>
            <a:endParaRPr lang="en-GB" dirty="0"/>
          </a:p>
        </p:txBody>
      </p:sp>
      <p:sp>
        <p:nvSpPr>
          <p:cNvPr id="4" name="Rectangle 3"/>
          <p:cNvSpPr/>
          <p:nvPr/>
        </p:nvSpPr>
        <p:spPr>
          <a:xfrm>
            <a:off x="6763657" y="1965673"/>
            <a:ext cx="6096000" cy="1323439"/>
          </a:xfrm>
          <a:prstGeom prst="rect">
            <a:avLst/>
          </a:prstGeom>
        </p:spPr>
        <p:txBody>
          <a:bodyPr>
            <a:spAutoFit/>
          </a:bodyPr>
          <a:lstStyle/>
          <a:p>
            <a:pPr marL="342900" indent="-342900">
              <a:buAutoNum type="arabicPeriod" startAt="5"/>
            </a:pPr>
            <a:r>
              <a:rPr lang="en-GB" sz="1600" dirty="0" smtClean="0"/>
              <a:t>Opening </a:t>
            </a:r>
            <a:r>
              <a:rPr lang="en-GB" sz="1600" dirty="0"/>
              <a:t>bracket on the start of your </a:t>
            </a:r>
            <a:r>
              <a:rPr lang="en-GB" sz="1600" dirty="0" smtClean="0"/>
              <a:t>function</a:t>
            </a:r>
          </a:p>
          <a:p>
            <a:pPr marL="342900" indent="-342900">
              <a:buAutoNum type="arabicPeriod" startAt="5"/>
            </a:pPr>
            <a:endParaRPr lang="en-GB" sz="1600" dirty="0"/>
          </a:p>
          <a:p>
            <a:r>
              <a:rPr lang="en-GB" sz="1600" dirty="0" smtClean="0"/>
              <a:t>6.    Always </a:t>
            </a:r>
            <a:r>
              <a:rPr lang="en-GB" sz="1600" dirty="0"/>
              <a:t>use brackets if you can,</a:t>
            </a:r>
          </a:p>
          <a:p>
            <a:pPr lvl="1"/>
            <a:r>
              <a:rPr lang="en-GB" sz="1600" b="1" dirty="0"/>
              <a:t>Not if(a) //code</a:t>
            </a:r>
          </a:p>
          <a:p>
            <a:pPr lvl="1"/>
            <a:r>
              <a:rPr lang="en-GB" sz="1600" b="1" dirty="0"/>
              <a:t>If(a) { //code }</a:t>
            </a:r>
          </a:p>
        </p:txBody>
      </p:sp>
    </p:spTree>
    <p:extLst>
      <p:ext uri="{BB962C8B-B14F-4D97-AF65-F5344CB8AC3E}">
        <p14:creationId xmlns:p14="http://schemas.microsoft.com/office/powerpoint/2010/main" val="16529146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6"/>
          </p:nvPr>
        </p:nvSpPr>
        <p:spPr>
          <a:xfrm>
            <a:off x="6246254" y="147423"/>
            <a:ext cx="5540146" cy="2949504"/>
          </a:xfrm>
        </p:spPr>
        <p:txBody>
          <a:bodyPr/>
          <a:lstStyle/>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toPrint</a:t>
            </a:r>
            <a:r>
              <a:rPr lang="en-GB" dirty="0">
                <a:solidFill>
                  <a:srgbClr val="D4D4D4"/>
                </a:solidFill>
                <a:latin typeface="Consolas" panose="020B0609020204030204" pitchFamily="49" charset="0"/>
              </a:rPr>
              <a:t> = </a:t>
            </a:r>
            <a:r>
              <a:rPr lang="en-GB" dirty="0">
                <a:solidFill>
                  <a:srgbClr val="CE9178"/>
                </a:solidFill>
                <a:latin typeface="Consolas" panose="020B0609020204030204" pitchFamily="49" charset="0"/>
              </a:rPr>
              <a:t>"print"</a:t>
            </a:r>
            <a:r>
              <a:rPr lang="en-GB" dirty="0">
                <a:solidFill>
                  <a:srgbClr val="D4D4D4"/>
                </a:solidFill>
                <a:latin typeface="Consolas" panose="020B0609020204030204" pitchFamily="49" charset="0"/>
              </a:rPr>
              <a:t>;</a:t>
            </a:r>
          </a:p>
          <a:p>
            <a:r>
              <a:rPr lang="en-GB" dirty="0">
                <a:solidFill>
                  <a:srgbClr val="569CD6"/>
                </a:solidFill>
                <a:latin typeface="Consolas" panose="020B0609020204030204" pitchFamily="49" charset="0"/>
              </a:rPr>
              <a:t>function</a:t>
            </a:r>
            <a:r>
              <a:rPr lang="en-GB" dirty="0">
                <a:solidFill>
                  <a:srgbClr val="D4D4D4"/>
                </a:solidFill>
                <a:latin typeface="Consolas" panose="020B0609020204030204" pitchFamily="49" charset="0"/>
              </a:rPr>
              <a:t> </a:t>
            </a:r>
            <a:r>
              <a:rPr lang="en-GB" dirty="0">
                <a:solidFill>
                  <a:srgbClr val="DCDCAA"/>
                </a:solidFill>
                <a:latin typeface="Consolas" panose="020B0609020204030204" pitchFamily="49" charset="0"/>
              </a:rPr>
              <a:t>print</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out</a:t>
            </a:r>
            <a:r>
              <a:rPr lang="en-GB" dirty="0">
                <a:solidFill>
                  <a:srgbClr val="D4D4D4"/>
                </a:solidFill>
                <a:latin typeface="Consolas" panose="020B0609020204030204" pitchFamily="49" charset="0"/>
              </a:rPr>
              <a:t>) {</a:t>
            </a:r>
          </a:p>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stringToPrint</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out</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 </a:t>
            </a:r>
          </a:p>
          <a:p>
            <a:r>
              <a:rPr lang="en-GB" dirty="0" smtClean="0">
                <a:solidFill>
                  <a:srgbClr val="4EC9B0"/>
                </a:solidFill>
                <a:latin typeface="Consolas" panose="020B0609020204030204" pitchFamily="49" charset="0"/>
              </a:rPr>
              <a:t>console</a:t>
            </a:r>
            <a:r>
              <a:rPr lang="en-GB" dirty="0" smtClean="0">
                <a:solidFill>
                  <a:srgbClr val="D4D4D4"/>
                </a:solidFill>
                <a:latin typeface="Consolas" panose="020B0609020204030204" pitchFamily="49" charset="0"/>
              </a:rPr>
              <a:t>.</a:t>
            </a:r>
            <a:r>
              <a:rPr lang="en-GB" dirty="0" smtClean="0">
                <a:solidFill>
                  <a:srgbClr val="DCDCAA"/>
                </a:solidFill>
                <a:latin typeface="Consolas" panose="020B0609020204030204" pitchFamily="49" charset="0"/>
              </a:rPr>
              <a:t>log</a:t>
            </a:r>
            <a:r>
              <a:rPr lang="en-GB" dirty="0" smtClean="0">
                <a:solidFill>
                  <a:srgbClr val="D4D4D4"/>
                </a:solidFill>
                <a:latin typeface="Consolas" panose="020B0609020204030204" pitchFamily="49" charset="0"/>
              </a:rPr>
              <a:t>(</a:t>
            </a:r>
            <a:r>
              <a:rPr lang="en-GB" dirty="0" err="1" smtClean="0">
                <a:solidFill>
                  <a:srgbClr val="9CDCFE"/>
                </a:solidFill>
                <a:latin typeface="Consolas" panose="020B0609020204030204" pitchFamily="49" charset="0"/>
              </a:rPr>
              <a:t>stringToPrint</a:t>
            </a:r>
            <a:r>
              <a:rPr lang="en-GB" dirty="0">
                <a:solidFill>
                  <a:srgbClr val="D4D4D4"/>
                </a:solidFill>
                <a:latin typeface="Consolas" panose="020B0609020204030204" pitchFamily="49" charset="0"/>
              </a:rPr>
              <a:t>); </a:t>
            </a:r>
          </a:p>
          <a:p>
            <a:r>
              <a:rPr lang="en-GB" dirty="0">
                <a:solidFill>
                  <a:srgbClr val="DCDCAA"/>
                </a:solidFill>
                <a:latin typeface="Consolas" panose="020B0609020204030204" pitchFamily="49" charset="0"/>
              </a:rPr>
              <a:t>print</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"hello"</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endParaRPr lang="en-GB" dirty="0">
              <a:solidFill>
                <a:srgbClr val="D4D4D4"/>
              </a:solidFill>
              <a:latin typeface="Consolas" panose="020B0609020204030204" pitchFamily="49" charset="0"/>
            </a:endParaRPr>
          </a:p>
        </p:txBody>
      </p:sp>
      <p:sp>
        <p:nvSpPr>
          <p:cNvPr id="3" name="Title 2"/>
          <p:cNvSpPr>
            <a:spLocks noGrp="1"/>
          </p:cNvSpPr>
          <p:nvPr>
            <p:ph type="title"/>
          </p:nvPr>
        </p:nvSpPr>
        <p:spPr/>
        <p:txBody>
          <a:bodyPr>
            <a:normAutofit/>
          </a:bodyPr>
          <a:lstStyle/>
          <a:p>
            <a:r>
              <a:rPr lang="en-GB" dirty="0" smtClean="0"/>
              <a:t>Implied </a:t>
            </a:r>
            <a:r>
              <a:rPr lang="en-GB" dirty="0" err="1" smtClean="0"/>
              <a:t>Globals</a:t>
            </a:r>
            <a:endParaRPr lang="en-GB" dirty="0"/>
          </a:p>
        </p:txBody>
      </p:sp>
      <p:sp>
        <p:nvSpPr>
          <p:cNvPr id="8" name="Content Placeholder 1"/>
          <p:cNvSpPr>
            <a:spLocks noGrp="1"/>
          </p:cNvSpPr>
          <p:nvPr>
            <p:ph sz="quarter" idx="16"/>
          </p:nvPr>
        </p:nvSpPr>
        <p:spPr>
          <a:xfrm>
            <a:off x="523484" y="1557588"/>
            <a:ext cx="5542465" cy="4675786"/>
          </a:xfrm>
        </p:spPr>
        <p:txBody>
          <a:bodyPr/>
          <a:lstStyle/>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toPrint</a:t>
            </a:r>
            <a:r>
              <a:rPr lang="en-GB" dirty="0">
                <a:solidFill>
                  <a:srgbClr val="D4D4D4"/>
                </a:solidFill>
                <a:latin typeface="Consolas" panose="020B0609020204030204" pitchFamily="49" charset="0"/>
              </a:rPr>
              <a:t> = </a:t>
            </a:r>
            <a:r>
              <a:rPr lang="en-GB" dirty="0">
                <a:solidFill>
                  <a:srgbClr val="CE9178"/>
                </a:solidFill>
                <a:latin typeface="Consolas" panose="020B0609020204030204" pitchFamily="49" charset="0"/>
              </a:rPr>
              <a:t>"print"</a:t>
            </a:r>
            <a:r>
              <a:rPr lang="en-GB" dirty="0">
                <a:solidFill>
                  <a:srgbClr val="D4D4D4"/>
                </a:solidFill>
                <a:latin typeface="Consolas" panose="020B0609020204030204" pitchFamily="49" charset="0"/>
              </a:rPr>
              <a:t>;</a:t>
            </a:r>
          </a:p>
          <a:p>
            <a:r>
              <a:rPr lang="en-GB" dirty="0">
                <a:solidFill>
                  <a:srgbClr val="569CD6"/>
                </a:solidFill>
                <a:latin typeface="Consolas" panose="020B0609020204030204" pitchFamily="49" charset="0"/>
              </a:rPr>
              <a:t>function</a:t>
            </a:r>
            <a:r>
              <a:rPr lang="en-GB" dirty="0">
                <a:solidFill>
                  <a:srgbClr val="D4D4D4"/>
                </a:solidFill>
                <a:latin typeface="Consolas" panose="020B0609020204030204" pitchFamily="49" charset="0"/>
              </a:rPr>
              <a:t> </a:t>
            </a:r>
            <a:r>
              <a:rPr lang="en-GB" dirty="0">
                <a:solidFill>
                  <a:srgbClr val="DCDCAA"/>
                </a:solidFill>
                <a:latin typeface="Consolas" panose="020B0609020204030204" pitchFamily="49" charset="0"/>
              </a:rPr>
              <a:t>print</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out</a:t>
            </a:r>
            <a:r>
              <a:rPr lang="en-GB" dirty="0">
                <a:solidFill>
                  <a:srgbClr val="D4D4D4"/>
                </a:solidFill>
                <a:latin typeface="Consolas" panose="020B0609020204030204" pitchFamily="49" charset="0"/>
              </a:rPr>
              <a:t>) {</a:t>
            </a:r>
          </a:p>
          <a:p>
            <a:pPr lvl="1"/>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stringToPrint</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out</a:t>
            </a:r>
            <a:r>
              <a:rPr lang="en-GB" dirty="0">
                <a:solidFill>
                  <a:srgbClr val="D4D4D4"/>
                </a:solidFill>
                <a:latin typeface="Consolas" panose="020B0609020204030204" pitchFamily="49" charset="0"/>
              </a:rPr>
              <a:t>;</a:t>
            </a:r>
          </a:p>
          <a:p>
            <a:pPr lvl="1"/>
            <a:r>
              <a:rPr lang="en-GB" dirty="0" smtClean="0">
                <a:solidFill>
                  <a:srgbClr val="4EC9B0"/>
                </a:solidFill>
                <a:latin typeface="Consolas" panose="020B0609020204030204" pitchFamily="49" charset="0"/>
              </a:rPr>
              <a:t>console</a:t>
            </a:r>
            <a:r>
              <a:rPr lang="en-GB" dirty="0" smtClean="0">
                <a:solidFill>
                  <a:srgbClr val="D4D4D4"/>
                </a:solidFill>
                <a:latin typeface="Consolas" panose="020B0609020204030204" pitchFamily="49" charset="0"/>
              </a:rPr>
              <a:t>.</a:t>
            </a:r>
            <a:r>
              <a:rPr lang="en-GB" dirty="0" smtClean="0">
                <a:solidFill>
                  <a:srgbClr val="DCDCAA"/>
                </a:solidFill>
                <a:latin typeface="Consolas" panose="020B0609020204030204" pitchFamily="49" charset="0"/>
              </a:rPr>
              <a:t>log</a:t>
            </a:r>
            <a:r>
              <a:rPr lang="en-GB" dirty="0" smtClean="0">
                <a:solidFill>
                  <a:srgbClr val="D4D4D4"/>
                </a:solidFill>
                <a:latin typeface="Consolas" panose="020B0609020204030204" pitchFamily="49" charset="0"/>
              </a:rPr>
              <a:t>(</a:t>
            </a:r>
            <a:r>
              <a:rPr lang="en-GB" dirty="0" err="1" smtClean="0">
                <a:solidFill>
                  <a:srgbClr val="9CDCFE"/>
                </a:solidFill>
                <a:latin typeface="Consolas" panose="020B0609020204030204" pitchFamily="49" charset="0"/>
              </a:rPr>
              <a:t>stringToPrint</a:t>
            </a:r>
            <a:r>
              <a:rPr lang="en-GB" dirty="0">
                <a:solidFill>
                  <a:srgbClr val="D4D4D4"/>
                </a:solidFill>
                <a:latin typeface="Consolas" panose="020B0609020204030204" pitchFamily="49" charset="0"/>
              </a:rPr>
              <a:t>);</a:t>
            </a:r>
          </a:p>
          <a:p>
            <a:pPr lvl="1"/>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toPrint</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p>
          <a:p>
            <a:r>
              <a:rPr lang="en-GB" dirty="0">
                <a:solidFill>
                  <a:srgbClr val="DCDCAA"/>
                </a:solidFill>
                <a:latin typeface="Consolas" panose="020B0609020204030204" pitchFamily="49" charset="0"/>
              </a:rPr>
              <a:t>print</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"hello"</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endParaRPr lang="en-GB" dirty="0">
              <a:solidFill>
                <a:srgbClr val="D4D4D4"/>
              </a:solidFill>
              <a:latin typeface="Consolas" panose="020B0609020204030204" pitchFamily="49" charset="0"/>
            </a:endParaRPr>
          </a:p>
        </p:txBody>
      </p:sp>
      <p:sp>
        <p:nvSpPr>
          <p:cNvPr id="12" name="Content Placeholder 1"/>
          <p:cNvSpPr>
            <a:spLocks noGrp="1"/>
          </p:cNvSpPr>
          <p:nvPr>
            <p:ph sz="quarter" idx="16"/>
          </p:nvPr>
        </p:nvSpPr>
        <p:spPr>
          <a:xfrm>
            <a:off x="6246254" y="3260055"/>
            <a:ext cx="5540146" cy="2973319"/>
          </a:xfrm>
        </p:spPr>
        <p:txBody>
          <a:bodyPr/>
          <a:lstStyle/>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toPrint</a:t>
            </a:r>
            <a:r>
              <a:rPr lang="en-GB" dirty="0">
                <a:solidFill>
                  <a:srgbClr val="D4D4D4"/>
                </a:solidFill>
                <a:latin typeface="Consolas" panose="020B0609020204030204" pitchFamily="49" charset="0"/>
              </a:rPr>
              <a:t> = </a:t>
            </a:r>
            <a:r>
              <a:rPr lang="en-GB" dirty="0">
                <a:solidFill>
                  <a:srgbClr val="CE9178"/>
                </a:solidFill>
                <a:latin typeface="Consolas" panose="020B0609020204030204" pitchFamily="49" charset="0"/>
              </a:rPr>
              <a:t>"print"</a:t>
            </a:r>
            <a:r>
              <a:rPr lang="en-GB" dirty="0">
                <a:solidFill>
                  <a:srgbClr val="D4D4D4"/>
                </a:solidFill>
                <a:latin typeface="Consolas" panose="020B0609020204030204" pitchFamily="49" charset="0"/>
              </a:rPr>
              <a:t>; </a:t>
            </a:r>
          </a:p>
          <a:p>
            <a:r>
              <a:rPr lang="en-GB" dirty="0">
                <a:solidFill>
                  <a:srgbClr val="569CD6"/>
                </a:solidFill>
                <a:latin typeface="Consolas" panose="020B0609020204030204" pitchFamily="49" charset="0"/>
              </a:rPr>
              <a:t>function</a:t>
            </a:r>
            <a:r>
              <a:rPr lang="en-GB" dirty="0">
                <a:solidFill>
                  <a:srgbClr val="D4D4D4"/>
                </a:solidFill>
                <a:latin typeface="Consolas" panose="020B0609020204030204" pitchFamily="49" charset="0"/>
              </a:rPr>
              <a:t> </a:t>
            </a:r>
            <a:r>
              <a:rPr lang="en-GB" dirty="0">
                <a:solidFill>
                  <a:srgbClr val="DCDCAA"/>
                </a:solidFill>
                <a:latin typeface="Consolas" panose="020B0609020204030204" pitchFamily="49" charset="0"/>
              </a:rPr>
              <a:t>print</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out</a:t>
            </a:r>
            <a:r>
              <a:rPr lang="en-GB" dirty="0">
                <a:solidFill>
                  <a:srgbClr val="D4D4D4"/>
                </a:solidFill>
                <a:latin typeface="Consolas" panose="020B0609020204030204" pitchFamily="49" charset="0"/>
              </a:rPr>
              <a:t>){ </a:t>
            </a:r>
          </a:p>
          <a:p>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stringToPrint</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out</a:t>
            </a:r>
            <a:r>
              <a:rPr lang="en-GB" dirty="0">
                <a:solidFill>
                  <a:srgbClr val="D4D4D4"/>
                </a:solidFill>
                <a:latin typeface="Consolas" panose="020B0609020204030204" pitchFamily="49" charset="0"/>
              </a:rPr>
              <a:t>; </a:t>
            </a:r>
          </a:p>
          <a:p>
            <a:r>
              <a:rPr lang="en-GB" dirty="0">
                <a:solidFill>
                  <a:srgbClr val="D4D4D4"/>
                </a:solidFill>
                <a:latin typeface="Consolas" panose="020B0609020204030204" pitchFamily="49" charset="0"/>
              </a:rPr>
              <a:t>} </a:t>
            </a:r>
          </a:p>
          <a:p>
            <a:r>
              <a:rPr lang="en-GB" dirty="0" smtClean="0">
                <a:solidFill>
                  <a:srgbClr val="4EC9B0"/>
                </a:solidFill>
                <a:latin typeface="Consolas" panose="020B0609020204030204" pitchFamily="49" charset="0"/>
              </a:rPr>
              <a:t>console</a:t>
            </a:r>
            <a:r>
              <a:rPr lang="en-GB" dirty="0" smtClean="0">
                <a:solidFill>
                  <a:srgbClr val="D4D4D4"/>
                </a:solidFill>
                <a:latin typeface="Consolas" panose="020B0609020204030204" pitchFamily="49" charset="0"/>
              </a:rPr>
              <a:t>.</a:t>
            </a:r>
            <a:r>
              <a:rPr lang="en-GB" dirty="0" smtClean="0">
                <a:solidFill>
                  <a:srgbClr val="DCDCAA"/>
                </a:solidFill>
                <a:latin typeface="Consolas" panose="020B0609020204030204" pitchFamily="49" charset="0"/>
              </a:rPr>
              <a:t>log</a:t>
            </a:r>
            <a:r>
              <a:rPr lang="en-GB" dirty="0" smtClean="0">
                <a:solidFill>
                  <a:srgbClr val="D4D4D4"/>
                </a:solidFill>
                <a:latin typeface="Consolas" panose="020B0609020204030204" pitchFamily="49" charset="0"/>
              </a:rPr>
              <a:t>(</a:t>
            </a:r>
            <a:r>
              <a:rPr lang="en-GB" dirty="0" err="1" smtClean="0">
                <a:solidFill>
                  <a:srgbClr val="9CDCFE"/>
                </a:solidFill>
                <a:latin typeface="Consolas" panose="020B0609020204030204" pitchFamily="49" charset="0"/>
              </a:rPr>
              <a:t>stringToPrint</a:t>
            </a:r>
            <a:r>
              <a:rPr lang="en-GB" dirty="0">
                <a:solidFill>
                  <a:srgbClr val="D4D4D4"/>
                </a:solidFill>
                <a:latin typeface="Consolas" panose="020B0609020204030204" pitchFamily="49" charset="0"/>
              </a:rPr>
              <a:t>);</a:t>
            </a:r>
          </a:p>
          <a:p>
            <a:r>
              <a:rPr lang="en-GB" dirty="0">
                <a:solidFill>
                  <a:srgbClr val="DCDCAA"/>
                </a:solidFill>
                <a:latin typeface="Consolas" panose="020B0609020204030204" pitchFamily="49" charset="0"/>
              </a:rPr>
              <a:t>print</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"hello"</a:t>
            </a:r>
            <a:r>
              <a:rPr lang="en-GB" dirty="0">
                <a:solidFill>
                  <a:srgbClr val="D4D4D4"/>
                </a:solidFill>
                <a:latin typeface="Consolas" panose="020B0609020204030204" pitchFamily="49" charset="0"/>
              </a:rPr>
              <a:t>); </a:t>
            </a: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endParaRPr lang="en-GB"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9378707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Strict mode slaps JS on the wrist every time it tries to </a:t>
            </a:r>
            <a:r>
              <a:rPr lang="en-GB" i="1" dirty="0" smtClean="0"/>
              <a:t>help</a:t>
            </a:r>
            <a:r>
              <a:rPr lang="en-GB" dirty="0" smtClean="0"/>
              <a:t> you.</a:t>
            </a:r>
          </a:p>
          <a:p>
            <a:pPr lvl="1"/>
            <a:r>
              <a:rPr lang="en-GB" dirty="0" smtClean="0"/>
              <a:t>Can I create a variable for you? </a:t>
            </a:r>
            <a:r>
              <a:rPr lang="en-GB" b="1" dirty="0" smtClean="0"/>
              <a:t>No</a:t>
            </a:r>
            <a:r>
              <a:rPr lang="en-GB" dirty="0" smtClean="0"/>
              <a:t>, </a:t>
            </a:r>
            <a:r>
              <a:rPr lang="en-GB" b="1" dirty="0" smtClean="0"/>
              <a:t>throw an exception!</a:t>
            </a:r>
          </a:p>
          <a:p>
            <a:pPr lvl="1"/>
            <a:r>
              <a:rPr lang="en-GB" dirty="0" smtClean="0"/>
              <a:t>Can I put a semi colon in for you? </a:t>
            </a:r>
            <a:r>
              <a:rPr lang="en-GB" b="1" dirty="0" smtClean="0"/>
              <a:t>No</a:t>
            </a:r>
            <a:r>
              <a:rPr lang="en-GB" dirty="0" smtClean="0"/>
              <a:t>, </a:t>
            </a:r>
            <a:r>
              <a:rPr lang="en-GB" b="1" dirty="0" smtClean="0"/>
              <a:t>throw an exception!</a:t>
            </a:r>
          </a:p>
          <a:p>
            <a:pPr lvl="1"/>
            <a:r>
              <a:rPr lang="en-GB" dirty="0" smtClean="0"/>
              <a:t>Can I try and handle this bad code? </a:t>
            </a:r>
            <a:r>
              <a:rPr lang="en-GB" b="1" dirty="0" smtClean="0"/>
              <a:t>No</a:t>
            </a:r>
            <a:r>
              <a:rPr lang="en-GB" dirty="0" smtClean="0"/>
              <a:t>, </a:t>
            </a:r>
            <a:r>
              <a:rPr lang="en-GB" b="1" dirty="0" smtClean="0"/>
              <a:t>throw an exception!</a:t>
            </a:r>
          </a:p>
          <a:p>
            <a:pPr lvl="1"/>
            <a:r>
              <a:rPr lang="en-GB" dirty="0" smtClean="0"/>
              <a:t>Can I help you out when you make any mistake? </a:t>
            </a:r>
            <a:r>
              <a:rPr lang="en-GB" b="1" dirty="0" smtClean="0"/>
              <a:t>NO, TELL ME I’M WRONG!</a:t>
            </a:r>
          </a:p>
          <a:p>
            <a:r>
              <a:rPr lang="en-GB" dirty="0" smtClean="0"/>
              <a:t>To enable this, simply write </a:t>
            </a:r>
            <a:r>
              <a:rPr lang="en-GB" b="1" dirty="0" smtClean="0"/>
              <a:t>‘use strict’; </a:t>
            </a:r>
            <a:r>
              <a:rPr lang="en-GB" dirty="0" smtClean="0"/>
              <a:t>at the top of your JS script</a:t>
            </a:r>
          </a:p>
          <a:p>
            <a:pPr lvl="1"/>
            <a:r>
              <a:rPr lang="en-GB" dirty="0" smtClean="0"/>
              <a:t>If you only want it to apply to certain scopes, like a function, put it at the top of your function.</a:t>
            </a:r>
          </a:p>
          <a:p>
            <a:r>
              <a:rPr lang="en-GB" b="1" dirty="0" smtClean="0"/>
              <a:t>Strict</a:t>
            </a:r>
            <a:r>
              <a:rPr lang="en-GB" dirty="0" smtClean="0"/>
              <a:t> will make you a better programmer!</a:t>
            </a:r>
            <a:endParaRPr lang="en-GB" b="1" dirty="0" smtClean="0"/>
          </a:p>
          <a:p>
            <a:endParaRPr lang="en-GB" dirty="0" smtClean="0"/>
          </a:p>
          <a:p>
            <a:endParaRPr lang="en-GB" dirty="0"/>
          </a:p>
        </p:txBody>
      </p:sp>
      <p:sp>
        <p:nvSpPr>
          <p:cNvPr id="3" name="Title 2"/>
          <p:cNvSpPr>
            <a:spLocks noGrp="1"/>
          </p:cNvSpPr>
          <p:nvPr>
            <p:ph type="title"/>
          </p:nvPr>
        </p:nvSpPr>
        <p:spPr/>
        <p:txBody>
          <a:bodyPr>
            <a:normAutofit/>
          </a:bodyPr>
          <a:lstStyle/>
          <a:p>
            <a:r>
              <a:rPr lang="en-GB" smtClean="0"/>
              <a:t>Strict mode</a:t>
            </a:r>
            <a:endParaRPr lang="en-GB" dirty="0"/>
          </a:p>
        </p:txBody>
      </p:sp>
    </p:spTree>
    <p:extLst>
      <p:ext uri="{BB962C8B-B14F-4D97-AF65-F5344CB8AC3E}">
        <p14:creationId xmlns:p14="http://schemas.microsoft.com/office/powerpoint/2010/main" val="26547583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We can define properties with some settings</a:t>
            </a:r>
            <a:endParaRPr lang="en-GB" dirty="0"/>
          </a:p>
          <a:p>
            <a:pPr lvl="1"/>
            <a:r>
              <a:rPr lang="en-GB" b="1" dirty="0" smtClean="0"/>
              <a:t>Enumerable</a:t>
            </a:r>
            <a:r>
              <a:rPr lang="en-GB" dirty="0" smtClean="0"/>
              <a:t> (</a:t>
            </a:r>
            <a:r>
              <a:rPr lang="en-GB" dirty="0" err="1" smtClean="0"/>
              <a:t>Loopable</a:t>
            </a:r>
            <a:r>
              <a:rPr lang="en-GB" dirty="0" smtClean="0"/>
              <a:t>)</a:t>
            </a:r>
          </a:p>
          <a:p>
            <a:pPr lvl="1"/>
            <a:r>
              <a:rPr lang="en-GB" b="1" dirty="0" smtClean="0"/>
              <a:t>Configurable</a:t>
            </a:r>
          </a:p>
          <a:p>
            <a:pPr lvl="1"/>
            <a:r>
              <a:rPr lang="en-GB" b="1" dirty="0" smtClean="0"/>
              <a:t>Writable</a:t>
            </a:r>
            <a:r>
              <a:rPr lang="en-GB" dirty="0" smtClean="0"/>
              <a:t> (Ability to change it)</a:t>
            </a:r>
          </a:p>
          <a:p>
            <a:pPr lvl="1"/>
            <a:r>
              <a:rPr lang="en-GB" b="1" dirty="0" smtClean="0"/>
              <a:t>Value</a:t>
            </a:r>
          </a:p>
          <a:p>
            <a:r>
              <a:rPr lang="en-GB" dirty="0" smtClean="0"/>
              <a:t>If you try to write to a non-writable property, you wont get an error but it also wont change the value.</a:t>
            </a:r>
          </a:p>
          <a:p>
            <a:r>
              <a:rPr lang="en-GB" dirty="0" smtClean="0"/>
              <a:t>If you have </a:t>
            </a:r>
            <a:r>
              <a:rPr lang="en-GB" b="1" dirty="0" smtClean="0"/>
              <a:t>use strict</a:t>
            </a:r>
            <a:r>
              <a:rPr lang="en-GB" dirty="0" smtClean="0"/>
              <a:t> enabled, you </a:t>
            </a:r>
            <a:r>
              <a:rPr lang="en-GB" u="sng" dirty="0" smtClean="0"/>
              <a:t>will</a:t>
            </a:r>
            <a:r>
              <a:rPr lang="en-GB" dirty="0" smtClean="0"/>
              <a:t> get an error.</a:t>
            </a:r>
          </a:p>
        </p:txBody>
      </p:sp>
      <p:sp>
        <p:nvSpPr>
          <p:cNvPr id="5" name="Content Placeholder 4"/>
          <p:cNvSpPr>
            <a:spLocks noGrp="1"/>
          </p:cNvSpPr>
          <p:nvPr>
            <p:ph sz="quarter" idx="16"/>
          </p:nvPr>
        </p:nvSpPr>
        <p:spPr/>
        <p:txBody>
          <a:bodyPr/>
          <a:lstStyle/>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obj</a:t>
            </a:r>
            <a:r>
              <a:rPr lang="en-GB" sz="1600" dirty="0">
                <a:solidFill>
                  <a:srgbClr val="D4D4D4"/>
                </a:solidFill>
                <a:latin typeface="Consolas" panose="020B0609020204030204" pitchFamily="49" charset="0"/>
              </a:rPr>
              <a:t> = {}</a:t>
            </a:r>
          </a:p>
          <a:p>
            <a:r>
              <a:rPr lang="en-GB" sz="1600" dirty="0" err="1">
                <a:solidFill>
                  <a:srgbClr val="4EC9B0"/>
                </a:solidFill>
                <a:latin typeface="Consolas" panose="020B0609020204030204" pitchFamily="49" charset="0"/>
              </a:rPr>
              <a:t>Object</a:t>
            </a:r>
            <a:r>
              <a:rPr lang="en-GB" sz="1600" dirty="0" err="1">
                <a:solidFill>
                  <a:srgbClr val="D4D4D4"/>
                </a:solidFill>
                <a:latin typeface="Consolas" panose="020B0609020204030204" pitchFamily="49" charset="0"/>
              </a:rPr>
              <a:t>.</a:t>
            </a:r>
            <a:r>
              <a:rPr lang="en-GB" sz="1600" dirty="0" err="1">
                <a:solidFill>
                  <a:srgbClr val="DCDCAA"/>
                </a:solidFill>
                <a:latin typeface="Consolas" panose="020B0609020204030204" pitchFamily="49" charset="0"/>
              </a:rPr>
              <a:t>defineProperty</a:t>
            </a:r>
            <a:r>
              <a:rPr lang="en-GB" sz="1600" dirty="0">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obj</a:t>
            </a:r>
            <a:r>
              <a:rPr lang="en-GB" sz="1600" dirty="0">
                <a:solidFill>
                  <a:srgbClr val="D4D4D4"/>
                </a:solidFill>
                <a:latin typeface="Consolas" panose="020B0609020204030204" pitchFamily="49" charset="0"/>
              </a:rPr>
              <a:t>, </a:t>
            </a:r>
            <a:r>
              <a:rPr lang="en-GB" sz="1600" dirty="0">
                <a:solidFill>
                  <a:srgbClr val="CE9178"/>
                </a:solidFill>
                <a:latin typeface="Consolas" panose="020B0609020204030204" pitchFamily="49" charset="0"/>
              </a:rPr>
              <a:t>'</a:t>
            </a:r>
            <a:r>
              <a:rPr lang="en-GB" sz="1600" dirty="0" err="1">
                <a:solidFill>
                  <a:srgbClr val="CE9178"/>
                </a:solidFill>
                <a:latin typeface="Consolas" panose="020B0609020204030204" pitchFamily="49" charset="0"/>
              </a:rPr>
              <a:t>readOnly</a:t>
            </a:r>
            <a:r>
              <a:rPr lang="en-GB" sz="1600" dirty="0">
                <a:solidFill>
                  <a:srgbClr val="CE9178"/>
                </a:solidFill>
                <a:latin typeface="Consolas" panose="020B0609020204030204" pitchFamily="49" charset="0"/>
              </a:rPr>
              <a:t>'</a:t>
            </a:r>
            <a:r>
              <a:rPr lang="en-GB" sz="1600" dirty="0">
                <a:solidFill>
                  <a:srgbClr val="D4D4D4"/>
                </a:solidFill>
                <a:latin typeface="Consolas" panose="020B0609020204030204" pitchFamily="49" charset="0"/>
              </a:rPr>
              <a:t>, {</a:t>
            </a:r>
          </a:p>
          <a:p>
            <a:pPr lvl="1"/>
            <a:r>
              <a:rPr lang="en-GB" sz="1600" dirty="0">
                <a:solidFill>
                  <a:srgbClr val="9CDCFE"/>
                </a:solidFill>
                <a:latin typeface="Consolas" panose="020B0609020204030204" pitchFamily="49" charset="0"/>
              </a:rPr>
              <a:t>enumerable:</a:t>
            </a:r>
            <a:r>
              <a:rPr lang="en-GB" sz="1600" dirty="0">
                <a:solidFill>
                  <a:srgbClr val="D4D4D4"/>
                </a:solidFill>
                <a:latin typeface="Consolas" panose="020B0609020204030204" pitchFamily="49" charset="0"/>
              </a:rPr>
              <a:t> </a:t>
            </a:r>
            <a:r>
              <a:rPr lang="en-GB" sz="1600" dirty="0">
                <a:solidFill>
                  <a:srgbClr val="569CD6"/>
                </a:solidFill>
                <a:latin typeface="Consolas" panose="020B0609020204030204" pitchFamily="49" charset="0"/>
              </a:rPr>
              <a:t>false</a:t>
            </a:r>
            <a:r>
              <a:rPr lang="en-GB" sz="1600" dirty="0">
                <a:solidFill>
                  <a:srgbClr val="D4D4D4"/>
                </a:solidFill>
                <a:latin typeface="Consolas" panose="020B0609020204030204" pitchFamily="49" charset="0"/>
              </a:rPr>
              <a:t>,</a:t>
            </a:r>
          </a:p>
          <a:p>
            <a:pPr lvl="1"/>
            <a:r>
              <a:rPr lang="en-GB" sz="1600" dirty="0">
                <a:solidFill>
                  <a:srgbClr val="9CDCFE"/>
                </a:solidFill>
                <a:latin typeface="Consolas" panose="020B0609020204030204" pitchFamily="49" charset="0"/>
              </a:rPr>
              <a:t>configurable:</a:t>
            </a:r>
            <a:r>
              <a:rPr lang="en-GB" sz="1600" dirty="0">
                <a:solidFill>
                  <a:srgbClr val="D4D4D4"/>
                </a:solidFill>
                <a:latin typeface="Consolas" panose="020B0609020204030204" pitchFamily="49" charset="0"/>
              </a:rPr>
              <a:t> </a:t>
            </a:r>
            <a:r>
              <a:rPr lang="en-GB" sz="1600" dirty="0">
                <a:solidFill>
                  <a:srgbClr val="569CD6"/>
                </a:solidFill>
                <a:latin typeface="Consolas" panose="020B0609020204030204" pitchFamily="49" charset="0"/>
              </a:rPr>
              <a:t>false</a:t>
            </a:r>
            <a:r>
              <a:rPr lang="en-GB" sz="1600" dirty="0">
                <a:solidFill>
                  <a:srgbClr val="D4D4D4"/>
                </a:solidFill>
                <a:latin typeface="Consolas" panose="020B0609020204030204" pitchFamily="49" charset="0"/>
              </a:rPr>
              <a:t>,</a:t>
            </a:r>
          </a:p>
          <a:p>
            <a:pPr lvl="1"/>
            <a:r>
              <a:rPr lang="en-GB" sz="1600" dirty="0">
                <a:solidFill>
                  <a:srgbClr val="9CDCFE"/>
                </a:solidFill>
                <a:latin typeface="Consolas" panose="020B0609020204030204" pitchFamily="49" charset="0"/>
              </a:rPr>
              <a:t>writable:</a:t>
            </a:r>
            <a:r>
              <a:rPr lang="en-GB" sz="1600" dirty="0">
                <a:solidFill>
                  <a:srgbClr val="D4D4D4"/>
                </a:solidFill>
                <a:latin typeface="Consolas" panose="020B0609020204030204" pitchFamily="49" charset="0"/>
              </a:rPr>
              <a:t> </a:t>
            </a:r>
            <a:r>
              <a:rPr lang="en-GB" sz="1600" dirty="0">
                <a:solidFill>
                  <a:srgbClr val="569CD6"/>
                </a:solidFill>
                <a:latin typeface="Consolas" panose="020B0609020204030204" pitchFamily="49" charset="0"/>
              </a:rPr>
              <a:t>false</a:t>
            </a:r>
            <a:r>
              <a:rPr lang="en-GB" sz="1600" dirty="0">
                <a:solidFill>
                  <a:srgbClr val="D4D4D4"/>
                </a:solidFill>
                <a:latin typeface="Consolas" panose="020B0609020204030204" pitchFamily="49" charset="0"/>
              </a:rPr>
              <a:t>,</a:t>
            </a:r>
          </a:p>
          <a:p>
            <a:pPr lvl="1"/>
            <a:r>
              <a:rPr lang="en-GB" sz="1600" dirty="0">
                <a:solidFill>
                  <a:srgbClr val="9CDCFE"/>
                </a:solidFill>
                <a:latin typeface="Consolas" panose="020B0609020204030204" pitchFamily="49" charset="0"/>
              </a:rPr>
              <a:t>value:</a:t>
            </a:r>
            <a:r>
              <a:rPr lang="en-GB" sz="1600" dirty="0">
                <a:solidFill>
                  <a:srgbClr val="D4D4D4"/>
                </a:solidFill>
                <a:latin typeface="Consolas" panose="020B0609020204030204" pitchFamily="49" charset="0"/>
              </a:rPr>
              <a:t> </a:t>
            </a:r>
            <a:r>
              <a:rPr lang="en-GB" sz="1600" dirty="0">
                <a:solidFill>
                  <a:srgbClr val="CE9178"/>
                </a:solidFill>
                <a:latin typeface="Consolas" panose="020B0609020204030204" pitchFamily="49" charset="0"/>
              </a:rPr>
              <a:t>"This var is read only"</a:t>
            </a:r>
            <a:endParaRPr lang="en-GB" sz="1600" dirty="0">
              <a:solidFill>
                <a:srgbClr val="D4D4D4"/>
              </a:solidFill>
              <a:latin typeface="Consolas" panose="020B0609020204030204" pitchFamily="49" charset="0"/>
            </a:endParaRPr>
          </a:p>
          <a:p>
            <a:r>
              <a:rPr lang="en-GB" sz="1600" dirty="0">
                <a:solidFill>
                  <a:srgbClr val="D4D4D4"/>
                </a:solidFill>
                <a:latin typeface="Consolas" panose="020B0609020204030204" pitchFamily="49" charset="0"/>
              </a:rPr>
              <a:t>});</a:t>
            </a:r>
          </a:p>
          <a:p>
            <a:r>
              <a:rPr lang="en-GB" sz="1600" dirty="0">
                <a:solidFill>
                  <a:srgbClr val="4EC9B0"/>
                </a:solidFill>
                <a:latin typeface="Consolas" panose="020B0609020204030204" pitchFamily="49" charset="0"/>
              </a:rPr>
              <a:t>console</a:t>
            </a:r>
            <a:r>
              <a:rPr lang="en-GB" sz="1600" dirty="0">
                <a:solidFill>
                  <a:srgbClr val="D4D4D4"/>
                </a:solidFill>
                <a:latin typeface="Consolas" panose="020B0609020204030204" pitchFamily="49" charset="0"/>
              </a:rPr>
              <a:t>.</a:t>
            </a:r>
            <a:r>
              <a:rPr lang="en-GB" sz="1600" dirty="0">
                <a:solidFill>
                  <a:srgbClr val="DCDCAA"/>
                </a:solidFill>
                <a:latin typeface="Consolas" panose="020B0609020204030204" pitchFamily="49" charset="0"/>
              </a:rPr>
              <a:t>log</a:t>
            </a:r>
            <a:r>
              <a:rPr lang="en-GB" sz="1600" dirty="0">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obj</a:t>
            </a:r>
            <a:r>
              <a:rPr lang="en-GB" sz="1600" dirty="0" err="1">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readOnly</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
            </a:r>
            <a:br>
              <a:rPr lang="en-GB" sz="1600" dirty="0">
                <a:solidFill>
                  <a:srgbClr val="D4D4D4"/>
                </a:solidFill>
                <a:latin typeface="Consolas" panose="020B0609020204030204" pitchFamily="49" charset="0"/>
              </a:rPr>
            </a:br>
            <a:r>
              <a:rPr lang="en-GB" sz="1600" dirty="0">
                <a:solidFill>
                  <a:srgbClr val="D4D4D4"/>
                </a:solidFill>
                <a:latin typeface="Consolas" panose="020B0609020204030204" pitchFamily="49" charset="0"/>
              </a:rPr>
              <a:t/>
            </a:r>
            <a:br>
              <a:rPr lang="en-GB" sz="1600" dirty="0">
                <a:solidFill>
                  <a:srgbClr val="D4D4D4"/>
                </a:solidFill>
                <a:latin typeface="Consolas" panose="020B0609020204030204" pitchFamily="49" charset="0"/>
              </a:rPr>
            </a:br>
            <a:endParaRPr lang="en-GB" sz="1600" dirty="0">
              <a:solidFill>
                <a:srgbClr val="D4D4D4"/>
              </a:solidFill>
              <a:latin typeface="Consolas" panose="020B0609020204030204" pitchFamily="49" charset="0"/>
            </a:endParaRPr>
          </a:p>
        </p:txBody>
      </p:sp>
      <p:sp>
        <p:nvSpPr>
          <p:cNvPr id="3" name="Title 2"/>
          <p:cNvSpPr>
            <a:spLocks noGrp="1"/>
          </p:cNvSpPr>
          <p:nvPr>
            <p:ph type="title"/>
          </p:nvPr>
        </p:nvSpPr>
        <p:spPr/>
        <p:txBody>
          <a:bodyPr>
            <a:normAutofit/>
          </a:bodyPr>
          <a:lstStyle/>
          <a:p>
            <a:r>
              <a:rPr lang="en-GB" dirty="0" smtClean="0"/>
              <a:t>Read Only Properties</a:t>
            </a:r>
            <a:endParaRPr lang="en-GB" dirty="0"/>
          </a:p>
        </p:txBody>
      </p:sp>
    </p:spTree>
    <p:extLst>
      <p:ext uri="{BB962C8B-B14F-4D97-AF65-F5344CB8AC3E}">
        <p14:creationId xmlns:p14="http://schemas.microsoft.com/office/powerpoint/2010/main" val="45518554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If you try to delete a property, but later access it, it won’t delete it</a:t>
            </a:r>
          </a:p>
          <a:p>
            <a:r>
              <a:rPr lang="en-GB" b="1" dirty="0" smtClean="0"/>
              <a:t>Use strict</a:t>
            </a:r>
            <a:r>
              <a:rPr lang="en-GB" dirty="0" smtClean="0"/>
              <a:t> will force it to be deleted.</a:t>
            </a:r>
            <a:endParaRPr lang="en-GB" b="1" dirty="0"/>
          </a:p>
        </p:txBody>
      </p:sp>
      <p:sp>
        <p:nvSpPr>
          <p:cNvPr id="5" name="Content Placeholder 4"/>
          <p:cNvSpPr>
            <a:spLocks noGrp="1"/>
          </p:cNvSpPr>
          <p:nvPr>
            <p:ph sz="quarter" idx="16"/>
          </p:nvPr>
        </p:nvSpPr>
        <p:spPr/>
        <p:txBody>
          <a:bodyPr/>
          <a:lstStyle/>
          <a:p>
            <a:r>
              <a:rPr lang="en-GB" sz="2400" dirty="0">
                <a:solidFill>
                  <a:srgbClr val="569CD6"/>
                </a:solidFill>
                <a:latin typeface="Consolas" panose="020B0609020204030204" pitchFamily="49" charset="0"/>
              </a:rPr>
              <a:t>var</a:t>
            </a:r>
            <a:r>
              <a:rPr lang="en-GB" sz="2400" dirty="0">
                <a:solidFill>
                  <a:srgbClr val="D4D4D4"/>
                </a:solidFill>
                <a:latin typeface="Consolas" panose="020B0609020204030204" pitchFamily="49" charset="0"/>
              </a:rPr>
              <a:t> </a:t>
            </a:r>
            <a:r>
              <a:rPr lang="en-GB" sz="2400" dirty="0" err="1">
                <a:solidFill>
                  <a:srgbClr val="9CDCFE"/>
                </a:solidFill>
                <a:latin typeface="Consolas" panose="020B0609020204030204" pitchFamily="49" charset="0"/>
              </a:rPr>
              <a:t>obj</a:t>
            </a:r>
            <a:r>
              <a:rPr lang="en-GB" sz="2400" dirty="0">
                <a:solidFill>
                  <a:srgbClr val="D4D4D4"/>
                </a:solidFill>
                <a:latin typeface="Consolas" panose="020B0609020204030204" pitchFamily="49" charset="0"/>
              </a:rPr>
              <a:t> = { </a:t>
            </a:r>
            <a:r>
              <a:rPr lang="en-GB" sz="2400" dirty="0">
                <a:solidFill>
                  <a:srgbClr val="9CDCFE"/>
                </a:solidFill>
                <a:latin typeface="Consolas" panose="020B0609020204030204" pitchFamily="49" charset="0"/>
              </a:rPr>
              <a:t>a:</a:t>
            </a:r>
            <a:r>
              <a:rPr lang="en-GB" sz="2400" dirty="0">
                <a:solidFill>
                  <a:srgbClr val="D4D4D4"/>
                </a:solidFill>
                <a:latin typeface="Consolas" panose="020B0609020204030204" pitchFamily="49" charset="0"/>
              </a:rPr>
              <a:t> </a:t>
            </a:r>
            <a:r>
              <a:rPr lang="en-GB" sz="2400" dirty="0">
                <a:solidFill>
                  <a:srgbClr val="B5CEA8"/>
                </a:solidFill>
                <a:latin typeface="Consolas" panose="020B0609020204030204" pitchFamily="49" charset="0"/>
              </a:rPr>
              <a:t>100</a:t>
            </a:r>
            <a:r>
              <a:rPr lang="en-GB" sz="2400" dirty="0">
                <a:solidFill>
                  <a:srgbClr val="D4D4D4"/>
                </a:solidFill>
                <a:latin typeface="Consolas" panose="020B0609020204030204" pitchFamily="49" charset="0"/>
              </a:rPr>
              <a:t>, </a:t>
            </a:r>
            <a:r>
              <a:rPr lang="en-GB" sz="2400" dirty="0">
                <a:solidFill>
                  <a:srgbClr val="9CDCFE"/>
                </a:solidFill>
                <a:latin typeface="Consolas" panose="020B0609020204030204" pitchFamily="49" charset="0"/>
              </a:rPr>
              <a:t>b:</a:t>
            </a:r>
            <a:r>
              <a:rPr lang="en-GB" sz="2400" dirty="0">
                <a:solidFill>
                  <a:srgbClr val="D4D4D4"/>
                </a:solidFill>
                <a:latin typeface="Consolas" panose="020B0609020204030204" pitchFamily="49" charset="0"/>
              </a:rPr>
              <a:t> </a:t>
            </a:r>
            <a:r>
              <a:rPr lang="en-GB" sz="2400" dirty="0">
                <a:solidFill>
                  <a:srgbClr val="B5CEA8"/>
                </a:solidFill>
                <a:latin typeface="Consolas" panose="020B0609020204030204" pitchFamily="49" charset="0"/>
              </a:rPr>
              <a:t>200</a:t>
            </a:r>
            <a:r>
              <a:rPr lang="en-GB" sz="2400" dirty="0">
                <a:solidFill>
                  <a:srgbClr val="D4D4D4"/>
                </a:solidFill>
                <a:latin typeface="Consolas" panose="020B0609020204030204" pitchFamily="49" charset="0"/>
              </a:rPr>
              <a:t> };</a:t>
            </a:r>
          </a:p>
          <a:p>
            <a:r>
              <a:rPr lang="en-GB" sz="2400" dirty="0">
                <a:solidFill>
                  <a:srgbClr val="569CD6"/>
                </a:solidFill>
                <a:latin typeface="Consolas" panose="020B0609020204030204" pitchFamily="49" charset="0"/>
              </a:rPr>
              <a:t>var</a:t>
            </a:r>
            <a:r>
              <a:rPr lang="en-GB" sz="2400" dirty="0">
                <a:solidFill>
                  <a:srgbClr val="D4D4D4"/>
                </a:solidFill>
                <a:latin typeface="Consolas" panose="020B0609020204030204" pitchFamily="49" charset="0"/>
              </a:rPr>
              <a:t> </a:t>
            </a:r>
            <a:r>
              <a:rPr lang="en-GB" sz="2400" dirty="0" err="1">
                <a:solidFill>
                  <a:srgbClr val="9CDCFE"/>
                </a:solidFill>
                <a:latin typeface="Consolas" panose="020B0609020204030204" pitchFamily="49" charset="0"/>
              </a:rPr>
              <a:t>myVar</a:t>
            </a:r>
            <a:r>
              <a:rPr lang="en-GB" sz="2400" dirty="0">
                <a:solidFill>
                  <a:srgbClr val="D4D4D4"/>
                </a:solidFill>
                <a:latin typeface="Consolas" panose="020B0609020204030204" pitchFamily="49" charset="0"/>
              </a:rPr>
              <a:t> = </a:t>
            </a:r>
            <a:r>
              <a:rPr lang="en-GB" sz="2400" dirty="0">
                <a:solidFill>
                  <a:srgbClr val="B5CEA8"/>
                </a:solidFill>
                <a:latin typeface="Consolas" panose="020B0609020204030204" pitchFamily="49" charset="0"/>
              </a:rPr>
              <a:t>10</a:t>
            </a:r>
            <a:r>
              <a:rPr lang="en-GB" sz="2400" dirty="0">
                <a:solidFill>
                  <a:srgbClr val="D4D4D4"/>
                </a:solidFill>
                <a:latin typeface="Consolas" panose="020B0609020204030204" pitchFamily="49" charset="0"/>
              </a:rPr>
              <a:t>;</a:t>
            </a:r>
          </a:p>
          <a:p>
            <a:r>
              <a:rPr lang="en-GB" sz="2400" dirty="0">
                <a:solidFill>
                  <a:srgbClr val="569CD6"/>
                </a:solidFill>
                <a:latin typeface="Consolas" panose="020B0609020204030204" pitchFamily="49" charset="0"/>
              </a:rPr>
              <a:t>delete</a:t>
            </a:r>
            <a:r>
              <a:rPr lang="en-GB" sz="2400" dirty="0">
                <a:solidFill>
                  <a:srgbClr val="D4D4D4"/>
                </a:solidFill>
                <a:latin typeface="Consolas" panose="020B0609020204030204" pitchFamily="49" charset="0"/>
              </a:rPr>
              <a:t> </a:t>
            </a:r>
            <a:r>
              <a:rPr lang="en-GB" sz="2400" dirty="0" err="1">
                <a:solidFill>
                  <a:srgbClr val="9CDCFE"/>
                </a:solidFill>
                <a:latin typeface="Consolas" panose="020B0609020204030204" pitchFamily="49" charset="0"/>
              </a:rPr>
              <a:t>obj</a:t>
            </a:r>
            <a:r>
              <a:rPr lang="en-GB" sz="2400" dirty="0" err="1">
                <a:solidFill>
                  <a:srgbClr val="D4D4D4"/>
                </a:solidFill>
                <a:latin typeface="Consolas" panose="020B0609020204030204" pitchFamily="49" charset="0"/>
              </a:rPr>
              <a:t>.</a:t>
            </a:r>
            <a:r>
              <a:rPr lang="en-GB" sz="2400" dirty="0" err="1">
                <a:solidFill>
                  <a:srgbClr val="9CDCFE"/>
                </a:solidFill>
                <a:latin typeface="Consolas" panose="020B0609020204030204" pitchFamily="49" charset="0"/>
              </a:rPr>
              <a:t>a</a:t>
            </a:r>
            <a:r>
              <a:rPr lang="en-GB" sz="2400" dirty="0">
                <a:solidFill>
                  <a:srgbClr val="D4D4D4"/>
                </a:solidFill>
                <a:latin typeface="Consolas" panose="020B0609020204030204" pitchFamily="49" charset="0"/>
              </a:rPr>
              <a:t>;</a:t>
            </a:r>
          </a:p>
          <a:p>
            <a:r>
              <a:rPr lang="en-GB" sz="2400" dirty="0">
                <a:solidFill>
                  <a:srgbClr val="4EC9B0"/>
                </a:solidFill>
                <a:latin typeface="Consolas" panose="020B0609020204030204" pitchFamily="49" charset="0"/>
              </a:rPr>
              <a:t>console</a:t>
            </a:r>
            <a:r>
              <a:rPr lang="en-GB" sz="2400" dirty="0">
                <a:solidFill>
                  <a:srgbClr val="D4D4D4"/>
                </a:solidFill>
                <a:latin typeface="Consolas" panose="020B0609020204030204" pitchFamily="49" charset="0"/>
              </a:rPr>
              <a:t>.</a:t>
            </a:r>
            <a:r>
              <a:rPr lang="en-GB" sz="2400" dirty="0">
                <a:solidFill>
                  <a:srgbClr val="DCDCAA"/>
                </a:solidFill>
                <a:latin typeface="Consolas" panose="020B0609020204030204" pitchFamily="49" charset="0"/>
              </a:rPr>
              <a:t>log</a:t>
            </a:r>
            <a:r>
              <a:rPr lang="en-GB" sz="2400" dirty="0">
                <a:solidFill>
                  <a:srgbClr val="D4D4D4"/>
                </a:solidFill>
                <a:latin typeface="Consolas" panose="020B0609020204030204" pitchFamily="49" charset="0"/>
              </a:rPr>
              <a:t>(</a:t>
            </a:r>
            <a:r>
              <a:rPr lang="en-GB" sz="2400" dirty="0" err="1">
                <a:solidFill>
                  <a:srgbClr val="9CDCFE"/>
                </a:solidFill>
                <a:latin typeface="Consolas" panose="020B0609020204030204" pitchFamily="49" charset="0"/>
              </a:rPr>
              <a:t>obj</a:t>
            </a:r>
            <a:r>
              <a:rPr lang="en-GB" sz="2400" dirty="0">
                <a:solidFill>
                  <a:srgbClr val="D4D4D4"/>
                </a:solidFill>
                <a:latin typeface="Consolas" panose="020B0609020204030204" pitchFamily="49" charset="0"/>
              </a:rPr>
              <a:t>);</a:t>
            </a:r>
          </a:p>
          <a:p>
            <a:r>
              <a:rPr lang="en-GB" sz="2400" dirty="0">
                <a:solidFill>
                  <a:srgbClr val="D4D4D4"/>
                </a:solidFill>
                <a:latin typeface="Consolas" panose="020B0609020204030204" pitchFamily="49" charset="0"/>
              </a:rPr>
              <a:t/>
            </a:r>
            <a:br>
              <a:rPr lang="en-GB" sz="2400" dirty="0">
                <a:solidFill>
                  <a:srgbClr val="D4D4D4"/>
                </a:solidFill>
                <a:latin typeface="Consolas" panose="020B0609020204030204" pitchFamily="49" charset="0"/>
              </a:rPr>
            </a:br>
            <a:r>
              <a:rPr lang="en-GB" sz="2400" dirty="0">
                <a:solidFill>
                  <a:srgbClr val="D4D4D4"/>
                </a:solidFill>
                <a:latin typeface="Consolas" panose="020B0609020204030204" pitchFamily="49" charset="0"/>
              </a:rPr>
              <a:t/>
            </a:r>
            <a:br>
              <a:rPr lang="en-GB" sz="2400" dirty="0">
                <a:solidFill>
                  <a:srgbClr val="D4D4D4"/>
                </a:solidFill>
                <a:latin typeface="Consolas" panose="020B0609020204030204" pitchFamily="49" charset="0"/>
              </a:rPr>
            </a:br>
            <a:endParaRPr lang="en-GB" sz="2400" dirty="0">
              <a:solidFill>
                <a:srgbClr val="D4D4D4"/>
              </a:solidFill>
              <a:latin typeface="Consolas" panose="020B0609020204030204" pitchFamily="49" charset="0"/>
            </a:endParaRPr>
          </a:p>
        </p:txBody>
      </p:sp>
      <p:sp>
        <p:nvSpPr>
          <p:cNvPr id="3" name="Title 2"/>
          <p:cNvSpPr>
            <a:spLocks noGrp="1"/>
          </p:cNvSpPr>
          <p:nvPr>
            <p:ph type="title"/>
          </p:nvPr>
        </p:nvSpPr>
        <p:spPr/>
        <p:txBody>
          <a:bodyPr>
            <a:normAutofit/>
          </a:bodyPr>
          <a:lstStyle/>
          <a:p>
            <a:r>
              <a:rPr lang="en-GB" dirty="0" smtClean="0"/>
              <a:t>Deleting Properties</a:t>
            </a:r>
            <a:endParaRPr lang="en-GB" dirty="0"/>
          </a:p>
        </p:txBody>
      </p:sp>
    </p:spTree>
    <p:extLst>
      <p:ext uri="{BB962C8B-B14F-4D97-AF65-F5344CB8AC3E}">
        <p14:creationId xmlns:p14="http://schemas.microsoft.com/office/powerpoint/2010/main" val="115784261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You can technically have a function with two parameters sharing the same name.</a:t>
            </a:r>
          </a:p>
          <a:p>
            <a:r>
              <a:rPr lang="en-GB" dirty="0" smtClean="0"/>
              <a:t>This is bad as it can cause unpredictable results</a:t>
            </a:r>
          </a:p>
          <a:p>
            <a:r>
              <a:rPr lang="en-GB" b="1" dirty="0"/>
              <a:t>u</a:t>
            </a:r>
            <a:r>
              <a:rPr lang="en-GB" b="1" dirty="0" smtClean="0"/>
              <a:t>se strict</a:t>
            </a:r>
            <a:r>
              <a:rPr lang="en-GB" dirty="0" smtClean="0"/>
              <a:t> will give you an error if this is the case</a:t>
            </a:r>
            <a:endParaRPr lang="en-GB" b="1" dirty="0"/>
          </a:p>
        </p:txBody>
      </p:sp>
      <p:sp>
        <p:nvSpPr>
          <p:cNvPr id="5" name="Content Placeholder 4"/>
          <p:cNvSpPr>
            <a:spLocks noGrp="1"/>
          </p:cNvSpPr>
          <p:nvPr>
            <p:ph sz="quarter" idx="16"/>
          </p:nvPr>
        </p:nvSpPr>
        <p:spPr/>
        <p:txBody>
          <a:bodyPr/>
          <a:lstStyle/>
          <a:p>
            <a:r>
              <a:rPr lang="en-GB" sz="2400" dirty="0">
                <a:solidFill>
                  <a:srgbClr val="569CD6"/>
                </a:solidFill>
                <a:latin typeface="Consolas" panose="020B0609020204030204" pitchFamily="49" charset="0"/>
              </a:rPr>
              <a:t>function</a:t>
            </a:r>
            <a:r>
              <a:rPr lang="en-GB" sz="2400" dirty="0">
                <a:solidFill>
                  <a:srgbClr val="D4D4D4"/>
                </a:solidFill>
                <a:latin typeface="Consolas" panose="020B0609020204030204" pitchFamily="49" charset="0"/>
              </a:rPr>
              <a:t> </a:t>
            </a:r>
            <a:r>
              <a:rPr lang="en-GB" sz="2400" dirty="0">
                <a:solidFill>
                  <a:srgbClr val="DCDCAA"/>
                </a:solidFill>
                <a:latin typeface="Consolas" panose="020B0609020204030204" pitchFamily="49" charset="0"/>
              </a:rPr>
              <a:t>x</a:t>
            </a:r>
            <a:r>
              <a:rPr lang="en-GB" sz="2400" dirty="0">
                <a:solidFill>
                  <a:srgbClr val="D4D4D4"/>
                </a:solidFill>
                <a:latin typeface="Consolas" panose="020B0609020204030204" pitchFamily="49" charset="0"/>
              </a:rPr>
              <a:t>(</a:t>
            </a:r>
            <a:r>
              <a:rPr lang="en-GB" sz="2400" dirty="0">
                <a:solidFill>
                  <a:srgbClr val="9CDCFE"/>
                </a:solidFill>
                <a:latin typeface="Consolas" panose="020B0609020204030204" pitchFamily="49" charset="0"/>
              </a:rPr>
              <a:t>a</a:t>
            </a:r>
            <a:r>
              <a:rPr lang="en-GB" sz="2400" dirty="0">
                <a:solidFill>
                  <a:srgbClr val="D4D4D4"/>
                </a:solidFill>
                <a:latin typeface="Consolas" panose="020B0609020204030204" pitchFamily="49" charset="0"/>
              </a:rPr>
              <a:t>, </a:t>
            </a:r>
            <a:r>
              <a:rPr lang="en-GB" sz="2400" dirty="0">
                <a:solidFill>
                  <a:srgbClr val="9CDCFE"/>
                </a:solidFill>
                <a:latin typeface="Consolas" panose="020B0609020204030204" pitchFamily="49" charset="0"/>
              </a:rPr>
              <a:t>b</a:t>
            </a:r>
            <a:r>
              <a:rPr lang="en-GB" sz="2400" dirty="0">
                <a:solidFill>
                  <a:srgbClr val="D4D4D4"/>
                </a:solidFill>
                <a:latin typeface="Consolas" panose="020B0609020204030204" pitchFamily="49" charset="0"/>
              </a:rPr>
              <a:t>, </a:t>
            </a:r>
            <a:r>
              <a:rPr lang="en-GB" sz="2400" dirty="0">
                <a:solidFill>
                  <a:srgbClr val="9CDCFE"/>
                </a:solidFill>
                <a:latin typeface="Consolas" panose="020B0609020204030204" pitchFamily="49" charset="0"/>
              </a:rPr>
              <a:t>a</a:t>
            </a:r>
            <a:r>
              <a:rPr lang="en-GB" sz="2400" dirty="0">
                <a:solidFill>
                  <a:srgbClr val="D4D4D4"/>
                </a:solidFill>
                <a:latin typeface="Consolas" panose="020B0609020204030204" pitchFamily="49" charset="0"/>
              </a:rPr>
              <a:t>) {</a:t>
            </a:r>
          </a:p>
          <a:p>
            <a:r>
              <a:rPr lang="en-GB" sz="2400" dirty="0">
                <a:solidFill>
                  <a:srgbClr val="4EC9B0"/>
                </a:solidFill>
                <a:latin typeface="Consolas" panose="020B0609020204030204" pitchFamily="49" charset="0"/>
              </a:rPr>
              <a:t>console</a:t>
            </a:r>
            <a:r>
              <a:rPr lang="en-GB" sz="2400" dirty="0">
                <a:solidFill>
                  <a:srgbClr val="D4D4D4"/>
                </a:solidFill>
                <a:latin typeface="Consolas" panose="020B0609020204030204" pitchFamily="49" charset="0"/>
              </a:rPr>
              <a:t>.</a:t>
            </a:r>
            <a:r>
              <a:rPr lang="en-GB" sz="2400" dirty="0">
                <a:solidFill>
                  <a:srgbClr val="DCDCAA"/>
                </a:solidFill>
                <a:latin typeface="Consolas" panose="020B0609020204030204" pitchFamily="49" charset="0"/>
              </a:rPr>
              <a:t>log</a:t>
            </a:r>
            <a:r>
              <a:rPr lang="en-GB" sz="2400" dirty="0">
                <a:solidFill>
                  <a:srgbClr val="D4D4D4"/>
                </a:solidFill>
                <a:latin typeface="Consolas" panose="020B0609020204030204" pitchFamily="49" charset="0"/>
              </a:rPr>
              <a:t>(</a:t>
            </a:r>
            <a:r>
              <a:rPr lang="en-GB" sz="2400" dirty="0">
                <a:solidFill>
                  <a:srgbClr val="9CDCFE"/>
                </a:solidFill>
                <a:latin typeface="Consolas" panose="020B0609020204030204" pitchFamily="49" charset="0"/>
              </a:rPr>
              <a:t>a</a:t>
            </a:r>
            <a:r>
              <a:rPr lang="en-GB" sz="2400" dirty="0">
                <a:solidFill>
                  <a:srgbClr val="D4D4D4"/>
                </a:solidFill>
                <a:latin typeface="Consolas" panose="020B0609020204030204" pitchFamily="49" charset="0"/>
              </a:rPr>
              <a:t>);</a:t>
            </a:r>
          </a:p>
          <a:p>
            <a:r>
              <a:rPr lang="en-GB" sz="2400" dirty="0">
                <a:solidFill>
                  <a:srgbClr val="D4D4D4"/>
                </a:solidFill>
                <a:latin typeface="Consolas" panose="020B0609020204030204" pitchFamily="49" charset="0"/>
              </a:rPr>
              <a:t>}</a:t>
            </a:r>
          </a:p>
          <a:p>
            <a:r>
              <a:rPr lang="en-GB" sz="2400" dirty="0">
                <a:solidFill>
                  <a:srgbClr val="DCDCAA"/>
                </a:solidFill>
                <a:latin typeface="Consolas" panose="020B0609020204030204" pitchFamily="49" charset="0"/>
              </a:rPr>
              <a:t>x</a:t>
            </a:r>
            <a:r>
              <a:rPr lang="en-GB" sz="2400" dirty="0">
                <a:solidFill>
                  <a:srgbClr val="D4D4D4"/>
                </a:solidFill>
                <a:latin typeface="Consolas" panose="020B0609020204030204" pitchFamily="49" charset="0"/>
              </a:rPr>
              <a:t>(</a:t>
            </a:r>
            <a:r>
              <a:rPr lang="en-GB" sz="2400" dirty="0">
                <a:solidFill>
                  <a:srgbClr val="B5CEA8"/>
                </a:solidFill>
                <a:latin typeface="Consolas" panose="020B0609020204030204" pitchFamily="49" charset="0"/>
              </a:rPr>
              <a:t>1</a:t>
            </a:r>
            <a:r>
              <a:rPr lang="en-GB" sz="2400" dirty="0">
                <a:solidFill>
                  <a:srgbClr val="D4D4D4"/>
                </a:solidFill>
                <a:latin typeface="Consolas" panose="020B0609020204030204" pitchFamily="49" charset="0"/>
              </a:rPr>
              <a:t>, </a:t>
            </a:r>
            <a:r>
              <a:rPr lang="en-GB" sz="2400" dirty="0">
                <a:solidFill>
                  <a:srgbClr val="B5CEA8"/>
                </a:solidFill>
                <a:latin typeface="Consolas" panose="020B0609020204030204" pitchFamily="49" charset="0"/>
              </a:rPr>
              <a:t>2</a:t>
            </a:r>
            <a:r>
              <a:rPr lang="en-GB" sz="2400" dirty="0">
                <a:solidFill>
                  <a:srgbClr val="D4D4D4"/>
                </a:solidFill>
                <a:latin typeface="Consolas" panose="020B0609020204030204" pitchFamily="49" charset="0"/>
              </a:rPr>
              <a:t>, </a:t>
            </a:r>
            <a:r>
              <a:rPr lang="en-GB" sz="2400" dirty="0">
                <a:solidFill>
                  <a:srgbClr val="B5CEA8"/>
                </a:solidFill>
                <a:latin typeface="Consolas" panose="020B0609020204030204" pitchFamily="49" charset="0"/>
              </a:rPr>
              <a:t>3</a:t>
            </a:r>
            <a:r>
              <a:rPr lang="en-GB" sz="2400" dirty="0">
                <a:solidFill>
                  <a:srgbClr val="D4D4D4"/>
                </a:solidFill>
                <a:latin typeface="Consolas" panose="020B0609020204030204" pitchFamily="49" charset="0"/>
              </a:rPr>
              <a:t>); </a:t>
            </a:r>
            <a:r>
              <a:rPr lang="en-GB" sz="2400" dirty="0">
                <a:solidFill>
                  <a:srgbClr val="608B4E"/>
                </a:solidFill>
                <a:latin typeface="Consolas" panose="020B0609020204030204" pitchFamily="49" charset="0"/>
              </a:rPr>
              <a:t>//this outputs 3 </a:t>
            </a:r>
            <a:endParaRPr lang="en-GB" sz="2400" dirty="0">
              <a:solidFill>
                <a:srgbClr val="D4D4D4"/>
              </a:solidFill>
              <a:latin typeface="Consolas" panose="020B0609020204030204" pitchFamily="49" charset="0"/>
            </a:endParaRPr>
          </a:p>
          <a:p>
            <a:r>
              <a:rPr lang="en-GB" sz="2400" dirty="0">
                <a:solidFill>
                  <a:srgbClr val="D4D4D4"/>
                </a:solidFill>
                <a:latin typeface="Consolas" panose="020B0609020204030204" pitchFamily="49" charset="0"/>
              </a:rPr>
              <a:t/>
            </a:r>
            <a:br>
              <a:rPr lang="en-GB" sz="2400" dirty="0">
                <a:solidFill>
                  <a:srgbClr val="D4D4D4"/>
                </a:solidFill>
                <a:latin typeface="Consolas" panose="020B0609020204030204" pitchFamily="49" charset="0"/>
              </a:rPr>
            </a:br>
            <a:r>
              <a:rPr lang="en-GB" sz="2400" dirty="0">
                <a:solidFill>
                  <a:srgbClr val="D4D4D4"/>
                </a:solidFill>
                <a:latin typeface="Consolas" panose="020B0609020204030204" pitchFamily="49" charset="0"/>
              </a:rPr>
              <a:t/>
            </a:r>
            <a:br>
              <a:rPr lang="en-GB" sz="2400" dirty="0">
                <a:solidFill>
                  <a:srgbClr val="D4D4D4"/>
                </a:solidFill>
                <a:latin typeface="Consolas" panose="020B0609020204030204" pitchFamily="49" charset="0"/>
              </a:rPr>
            </a:br>
            <a:endParaRPr lang="en-GB" sz="2400" dirty="0">
              <a:solidFill>
                <a:srgbClr val="D4D4D4"/>
              </a:solidFill>
              <a:latin typeface="Consolas" panose="020B0609020204030204" pitchFamily="49" charset="0"/>
            </a:endParaRPr>
          </a:p>
        </p:txBody>
      </p:sp>
      <p:sp>
        <p:nvSpPr>
          <p:cNvPr id="3" name="Title 2"/>
          <p:cNvSpPr>
            <a:spLocks noGrp="1"/>
          </p:cNvSpPr>
          <p:nvPr>
            <p:ph type="title"/>
          </p:nvPr>
        </p:nvSpPr>
        <p:spPr/>
        <p:txBody>
          <a:bodyPr>
            <a:normAutofit/>
          </a:bodyPr>
          <a:lstStyle/>
          <a:p>
            <a:r>
              <a:rPr lang="en-GB" dirty="0" smtClean="0"/>
              <a:t>Duplications</a:t>
            </a:r>
            <a:endParaRPr lang="en-GB" dirty="0"/>
          </a:p>
        </p:txBody>
      </p:sp>
    </p:spTree>
    <p:extLst>
      <p:ext uri="{BB962C8B-B14F-4D97-AF65-F5344CB8AC3E}">
        <p14:creationId xmlns:p14="http://schemas.microsoft.com/office/powerpoint/2010/main" val="254604359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012 = 10 in Octal</a:t>
            </a:r>
          </a:p>
          <a:p>
            <a:r>
              <a:rPr lang="en-GB" dirty="0" smtClean="0"/>
              <a:t>If we enable </a:t>
            </a:r>
            <a:r>
              <a:rPr lang="en-GB" b="1" dirty="0" smtClean="0"/>
              <a:t>use strict</a:t>
            </a:r>
            <a:r>
              <a:rPr lang="en-GB" dirty="0" smtClean="0"/>
              <a:t>, it will complain about 0s before a number.</a:t>
            </a:r>
          </a:p>
          <a:p>
            <a:r>
              <a:rPr lang="en-GB" dirty="0" smtClean="0"/>
              <a:t>If we </a:t>
            </a:r>
            <a:r>
              <a:rPr lang="en-GB" b="1" dirty="0" smtClean="0"/>
              <a:t>want</a:t>
            </a:r>
            <a:r>
              <a:rPr lang="en-GB" dirty="0" smtClean="0"/>
              <a:t> to use octal/hexadecimal;</a:t>
            </a:r>
            <a:endParaRPr lang="en-GB" b="1" dirty="0" smtClean="0"/>
          </a:p>
          <a:p>
            <a:pPr lvl="1"/>
            <a:r>
              <a:rPr lang="en-GB" b="1" dirty="0" err="1" smtClean="0"/>
              <a:t>parseInt</a:t>
            </a:r>
            <a:r>
              <a:rPr lang="en-GB" b="1" dirty="0" smtClean="0"/>
              <a:t>(12,8)</a:t>
            </a:r>
          </a:p>
          <a:p>
            <a:pPr lvl="1"/>
            <a:r>
              <a:rPr lang="en-GB" dirty="0" smtClean="0"/>
              <a:t>This parses the integer 12, in the octal format.</a:t>
            </a:r>
          </a:p>
          <a:p>
            <a:pPr lvl="1"/>
            <a:endParaRPr lang="en-GB" dirty="0"/>
          </a:p>
        </p:txBody>
      </p:sp>
      <p:sp>
        <p:nvSpPr>
          <p:cNvPr id="3" name="Title 2"/>
          <p:cNvSpPr>
            <a:spLocks noGrp="1"/>
          </p:cNvSpPr>
          <p:nvPr>
            <p:ph type="title"/>
          </p:nvPr>
        </p:nvSpPr>
        <p:spPr/>
        <p:txBody>
          <a:bodyPr>
            <a:normAutofit/>
          </a:bodyPr>
          <a:lstStyle/>
          <a:p>
            <a:r>
              <a:rPr lang="en-GB" dirty="0" err="1" smtClean="0"/>
              <a:t>Octals</a:t>
            </a:r>
            <a:r>
              <a:rPr lang="en-GB" dirty="0" smtClean="0"/>
              <a:t>/Hexadecimals</a:t>
            </a:r>
            <a:endParaRPr lang="en-GB" dirty="0"/>
          </a:p>
        </p:txBody>
      </p:sp>
    </p:spTree>
    <p:extLst>
      <p:ext uri="{BB962C8B-B14F-4D97-AF65-F5344CB8AC3E}">
        <p14:creationId xmlns:p14="http://schemas.microsoft.com/office/powerpoint/2010/main" val="141435479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Useful for creating scope</a:t>
            </a:r>
          </a:p>
          <a:p>
            <a:r>
              <a:rPr lang="en-GB" dirty="0" smtClean="0"/>
              <a:t>Creating segments of code that work with particular data</a:t>
            </a:r>
          </a:p>
          <a:p>
            <a:endParaRPr lang="en-GB" dirty="0"/>
          </a:p>
        </p:txBody>
      </p:sp>
      <p:sp>
        <p:nvSpPr>
          <p:cNvPr id="5" name="Content Placeholder 4"/>
          <p:cNvSpPr>
            <a:spLocks noGrp="1"/>
          </p:cNvSpPr>
          <p:nvPr>
            <p:ph sz="quarter" idx="16"/>
          </p:nvPr>
        </p:nvSpPr>
        <p:spPr>
          <a:xfrm>
            <a:off x="6206400" y="1557588"/>
            <a:ext cx="5580000" cy="2898502"/>
          </a:xfrm>
        </p:spPr>
        <p:txBody>
          <a:bodyPr/>
          <a:lstStyle/>
          <a:p>
            <a:r>
              <a:rPr lang="en-GB" sz="2800" dirty="0">
                <a:solidFill>
                  <a:srgbClr val="D4D4D4"/>
                </a:solidFill>
                <a:latin typeface="Consolas" panose="020B0609020204030204" pitchFamily="49" charset="0"/>
              </a:rPr>
              <a:t>(</a:t>
            </a:r>
            <a:r>
              <a:rPr lang="en-GB" sz="2800" dirty="0">
                <a:solidFill>
                  <a:srgbClr val="569CD6"/>
                </a:solidFill>
                <a:latin typeface="Consolas" panose="020B0609020204030204" pitchFamily="49" charset="0"/>
              </a:rPr>
              <a:t>function</a:t>
            </a:r>
            <a:r>
              <a:rPr lang="en-GB" sz="2800" dirty="0">
                <a:solidFill>
                  <a:srgbClr val="D4D4D4"/>
                </a:solidFill>
                <a:latin typeface="Consolas" panose="020B0609020204030204" pitchFamily="49" charset="0"/>
              </a:rPr>
              <a:t> (</a:t>
            </a:r>
            <a:r>
              <a:rPr lang="en-GB" sz="2800" dirty="0" err="1">
                <a:solidFill>
                  <a:srgbClr val="9CDCFE"/>
                </a:solidFill>
                <a:latin typeface="Consolas" panose="020B0609020204030204" pitchFamily="49" charset="0"/>
              </a:rPr>
              <a:t>newVar</a:t>
            </a:r>
            <a:r>
              <a:rPr lang="en-GB" sz="2800" dirty="0">
                <a:solidFill>
                  <a:srgbClr val="D4D4D4"/>
                </a:solidFill>
                <a:latin typeface="Consolas" panose="020B0609020204030204" pitchFamily="49" charset="0"/>
              </a:rPr>
              <a:t>) {</a:t>
            </a:r>
          </a:p>
          <a:p>
            <a:r>
              <a:rPr lang="en-GB" sz="2800" dirty="0" smtClean="0">
                <a:solidFill>
                  <a:srgbClr val="4EC9B0"/>
                </a:solidFill>
                <a:latin typeface="Consolas" panose="020B0609020204030204" pitchFamily="49" charset="0"/>
              </a:rPr>
              <a:t>  console</a:t>
            </a:r>
            <a:r>
              <a:rPr lang="en-GB" sz="2800" dirty="0" smtClean="0">
                <a:solidFill>
                  <a:srgbClr val="D4D4D4"/>
                </a:solidFill>
                <a:latin typeface="Consolas" panose="020B0609020204030204" pitchFamily="49" charset="0"/>
              </a:rPr>
              <a:t>.</a:t>
            </a:r>
            <a:r>
              <a:rPr lang="en-GB" sz="2800" dirty="0" smtClean="0">
                <a:solidFill>
                  <a:srgbClr val="DCDCAA"/>
                </a:solidFill>
                <a:latin typeface="Consolas" panose="020B0609020204030204" pitchFamily="49" charset="0"/>
              </a:rPr>
              <a:t>log</a:t>
            </a:r>
            <a:r>
              <a:rPr lang="en-GB" sz="2800" dirty="0" smtClean="0">
                <a:solidFill>
                  <a:srgbClr val="D4D4D4"/>
                </a:solidFill>
                <a:latin typeface="Consolas" panose="020B0609020204030204" pitchFamily="49" charset="0"/>
              </a:rPr>
              <a:t>(</a:t>
            </a:r>
            <a:r>
              <a:rPr lang="en-GB" sz="2800" dirty="0" err="1" smtClean="0">
                <a:solidFill>
                  <a:srgbClr val="9CDCFE"/>
                </a:solidFill>
                <a:latin typeface="Consolas" panose="020B0609020204030204" pitchFamily="49" charset="0"/>
              </a:rPr>
              <a:t>newVar</a:t>
            </a:r>
            <a:r>
              <a:rPr lang="en-GB" sz="2800" dirty="0">
                <a:solidFill>
                  <a:srgbClr val="D4D4D4"/>
                </a:solidFill>
                <a:latin typeface="Consolas" panose="020B0609020204030204" pitchFamily="49" charset="0"/>
              </a:rPr>
              <a:t>);</a:t>
            </a:r>
          </a:p>
          <a:p>
            <a:r>
              <a:rPr lang="en-GB" sz="2800" dirty="0">
                <a:solidFill>
                  <a:srgbClr val="D4D4D4"/>
                </a:solidFill>
                <a:latin typeface="Consolas" panose="020B0609020204030204" pitchFamily="49" charset="0"/>
              </a:rPr>
              <a:t>}(</a:t>
            </a:r>
            <a:r>
              <a:rPr lang="en-GB" sz="2800" dirty="0" err="1">
                <a:solidFill>
                  <a:srgbClr val="9CDCFE"/>
                </a:solidFill>
                <a:latin typeface="Consolas" panose="020B0609020204030204" pitchFamily="49" charset="0"/>
              </a:rPr>
              <a:t>obj</a:t>
            </a:r>
            <a:r>
              <a:rPr lang="en-GB" sz="2800" dirty="0" err="1">
                <a:solidFill>
                  <a:srgbClr val="D4D4D4"/>
                </a:solidFill>
                <a:latin typeface="Consolas" panose="020B0609020204030204" pitchFamily="49" charset="0"/>
              </a:rPr>
              <a:t>.</a:t>
            </a:r>
            <a:r>
              <a:rPr lang="en-GB" sz="2800" dirty="0" err="1">
                <a:solidFill>
                  <a:srgbClr val="9CDCFE"/>
                </a:solidFill>
                <a:latin typeface="Consolas" panose="020B0609020204030204" pitchFamily="49" charset="0"/>
              </a:rPr>
              <a:t>a</a:t>
            </a:r>
            <a:r>
              <a:rPr lang="en-GB" sz="2800" dirty="0" err="1">
                <a:solidFill>
                  <a:srgbClr val="D4D4D4"/>
                </a:solidFill>
                <a:latin typeface="Consolas" panose="020B0609020204030204" pitchFamily="49" charset="0"/>
              </a:rPr>
              <a:t>.</a:t>
            </a:r>
            <a:r>
              <a:rPr lang="en-GB" sz="2800" dirty="0" err="1">
                <a:solidFill>
                  <a:srgbClr val="9CDCFE"/>
                </a:solidFill>
                <a:latin typeface="Consolas" panose="020B0609020204030204" pitchFamily="49" charset="0"/>
              </a:rPr>
              <a:t>b</a:t>
            </a:r>
            <a:r>
              <a:rPr lang="en-GB" sz="2800" dirty="0" err="1">
                <a:solidFill>
                  <a:srgbClr val="D4D4D4"/>
                </a:solidFill>
                <a:latin typeface="Consolas" panose="020B0609020204030204" pitchFamily="49" charset="0"/>
              </a:rPr>
              <a:t>.</a:t>
            </a:r>
            <a:r>
              <a:rPr lang="en-GB" sz="2800" dirty="0" err="1">
                <a:solidFill>
                  <a:srgbClr val="9CDCFE"/>
                </a:solidFill>
                <a:latin typeface="Consolas" panose="020B0609020204030204" pitchFamily="49" charset="0"/>
              </a:rPr>
              <a:t>c</a:t>
            </a:r>
            <a:r>
              <a:rPr lang="en-GB" sz="2800" dirty="0">
                <a:solidFill>
                  <a:srgbClr val="D4D4D4"/>
                </a:solidFill>
                <a:latin typeface="Consolas" panose="020B0609020204030204" pitchFamily="49" charset="0"/>
              </a:rPr>
              <a:t>))</a:t>
            </a:r>
          </a:p>
          <a:p>
            <a:r>
              <a:rPr lang="en-GB" sz="2800" dirty="0">
                <a:solidFill>
                  <a:srgbClr val="D4D4D4"/>
                </a:solidFill>
                <a:latin typeface="Consolas" panose="020B0609020204030204" pitchFamily="49" charset="0"/>
              </a:rPr>
              <a:t/>
            </a:r>
            <a:br>
              <a:rPr lang="en-GB" sz="2800" dirty="0">
                <a:solidFill>
                  <a:srgbClr val="D4D4D4"/>
                </a:solidFill>
                <a:latin typeface="Consolas" panose="020B0609020204030204" pitchFamily="49" charset="0"/>
              </a:rPr>
            </a:br>
            <a:r>
              <a:rPr lang="en-GB" sz="2800" dirty="0">
                <a:solidFill>
                  <a:srgbClr val="D4D4D4"/>
                </a:solidFill>
                <a:latin typeface="Consolas" panose="020B0609020204030204" pitchFamily="49" charset="0"/>
              </a:rPr>
              <a:t/>
            </a:r>
            <a:br>
              <a:rPr lang="en-GB" sz="2800" dirty="0">
                <a:solidFill>
                  <a:srgbClr val="D4D4D4"/>
                </a:solidFill>
                <a:latin typeface="Consolas" panose="020B0609020204030204" pitchFamily="49" charset="0"/>
              </a:rPr>
            </a:br>
            <a:endParaRPr lang="en-GB" sz="2800" dirty="0">
              <a:solidFill>
                <a:srgbClr val="D4D4D4"/>
              </a:solidFill>
              <a:latin typeface="Consolas" panose="020B0609020204030204" pitchFamily="49" charset="0"/>
            </a:endParaRPr>
          </a:p>
        </p:txBody>
      </p:sp>
      <p:sp>
        <p:nvSpPr>
          <p:cNvPr id="3" name="Title 2"/>
          <p:cNvSpPr>
            <a:spLocks noGrp="1"/>
          </p:cNvSpPr>
          <p:nvPr>
            <p:ph type="title"/>
          </p:nvPr>
        </p:nvSpPr>
        <p:spPr/>
        <p:txBody>
          <a:bodyPr>
            <a:normAutofit fontScale="90000"/>
          </a:bodyPr>
          <a:lstStyle/>
          <a:p>
            <a:r>
              <a:rPr lang="en-GB" dirty="0"/>
              <a:t>Immediately invoked function </a:t>
            </a:r>
            <a:r>
              <a:rPr lang="en-GB" dirty="0" smtClean="0"/>
              <a:t>expression -  (IIFE)</a:t>
            </a:r>
            <a:endParaRPr lang="en-GB" dirty="0"/>
          </a:p>
        </p:txBody>
      </p:sp>
    </p:spTree>
    <p:extLst>
      <p:ext uri="{BB962C8B-B14F-4D97-AF65-F5344CB8AC3E}">
        <p14:creationId xmlns:p14="http://schemas.microsoft.com/office/powerpoint/2010/main" val="81361666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603781" y="4416551"/>
            <a:ext cx="11404800" cy="1687837"/>
          </a:xfrm>
        </p:spPr>
        <p:txBody>
          <a:bodyPr/>
          <a:lstStyle/>
          <a:p>
            <a:pPr marL="0" indent="0">
              <a:buNone/>
            </a:pPr>
            <a:r>
              <a:rPr lang="en-GB" sz="9000" b="1" u="sng" dirty="0" smtClean="0"/>
              <a:t>USE STRICT</a:t>
            </a:r>
            <a:r>
              <a:rPr lang="en-GB" sz="9000" b="1" u="sng" dirty="0"/>
              <a:t> </a:t>
            </a:r>
            <a:r>
              <a:rPr lang="en-GB" sz="9000" b="1" u="sng" dirty="0" smtClean="0"/>
              <a:t>MODE</a:t>
            </a:r>
            <a:endParaRPr lang="en-GB" sz="9000" u="sng" dirty="0" smtClean="0"/>
          </a:p>
        </p:txBody>
      </p:sp>
      <p:sp>
        <p:nvSpPr>
          <p:cNvPr id="3" name="Title 2"/>
          <p:cNvSpPr>
            <a:spLocks noGrp="1"/>
          </p:cNvSpPr>
          <p:nvPr>
            <p:ph type="title"/>
          </p:nvPr>
        </p:nvSpPr>
        <p:spPr/>
        <p:txBody>
          <a:bodyPr>
            <a:normAutofit/>
          </a:bodyPr>
          <a:lstStyle/>
          <a:p>
            <a:r>
              <a:rPr lang="en-GB" dirty="0" smtClean="0"/>
              <a:t>Behaviours - Summary</a:t>
            </a:r>
            <a:endParaRPr lang="en-GB" dirty="0"/>
          </a:p>
        </p:txBody>
      </p:sp>
      <p:sp>
        <p:nvSpPr>
          <p:cNvPr id="4" name="Text Placeholder 1"/>
          <p:cNvSpPr txBox="1">
            <a:spLocks/>
          </p:cNvSpPr>
          <p:nvPr/>
        </p:nvSpPr>
        <p:spPr>
          <a:xfrm>
            <a:off x="414000" y="1557588"/>
            <a:ext cx="5580000" cy="4546800"/>
          </a:xfrm>
          <a:prstGeom prst="rect">
            <a:avLst/>
          </a:prstGeom>
        </p:spPr>
        <p:txBody>
          <a:bodyPr vert="horz" lIns="91440" tIns="45720" rIns="91440" bIns="45720" rtlCol="0">
            <a:noAutofit/>
          </a:bodyPr>
          <a:lst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r>
              <a:rPr lang="en-GB" dirty="0" smtClean="0"/>
              <a:t>In any ES6 Module, Strict mode is enabled by default.</a:t>
            </a:r>
          </a:p>
          <a:p>
            <a:pPr fontAlgn="auto"/>
            <a:r>
              <a:rPr lang="en-GB" dirty="0" smtClean="0"/>
              <a:t>An ES6 module is any JavaScript code that is using any ES6 features (Detailed later)</a:t>
            </a:r>
          </a:p>
          <a:p>
            <a:pPr fontAlgn="auto"/>
            <a:endParaRPr lang="en-GB" dirty="0" smtClean="0"/>
          </a:p>
          <a:p>
            <a:pPr fontAlgn="auto"/>
            <a:r>
              <a:rPr lang="en-GB" dirty="0" smtClean="0"/>
              <a:t>Otherwise…</a:t>
            </a:r>
            <a:endParaRPr lang="en-GB" dirty="0"/>
          </a:p>
        </p:txBody>
      </p:sp>
    </p:spTree>
    <p:extLst>
      <p:ext uri="{BB962C8B-B14F-4D97-AF65-F5344CB8AC3E}">
        <p14:creationId xmlns:p14="http://schemas.microsoft.com/office/powerpoint/2010/main" val="7030941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377200" cy="4546800"/>
          </a:xfrm>
        </p:spPr>
        <p:txBody>
          <a:bodyPr/>
          <a:lstStyle/>
          <a:p>
            <a:r>
              <a:rPr lang="en-GB" dirty="0"/>
              <a:t>You </a:t>
            </a:r>
            <a:r>
              <a:rPr lang="en-GB" dirty="0" smtClean="0"/>
              <a:t>embed </a:t>
            </a:r>
            <a:r>
              <a:rPr lang="en-GB" dirty="0"/>
              <a:t>JavaScript in the </a:t>
            </a:r>
            <a:r>
              <a:rPr lang="en-GB" dirty="0" smtClean="0"/>
              <a:t>HTML of </a:t>
            </a:r>
            <a:r>
              <a:rPr lang="en-GB" dirty="0"/>
              <a:t>your </a:t>
            </a:r>
            <a:r>
              <a:rPr lang="en-GB" dirty="0" smtClean="0"/>
              <a:t>page</a:t>
            </a:r>
          </a:p>
          <a:p>
            <a:r>
              <a:rPr lang="en-GB" dirty="0" smtClean="0"/>
              <a:t>Or </a:t>
            </a:r>
            <a:r>
              <a:rPr lang="en-GB" dirty="0"/>
              <a:t>use the console in your </a:t>
            </a:r>
            <a:r>
              <a:rPr lang="en-GB" dirty="0" smtClean="0"/>
              <a:t>browser to directly execute code.</a:t>
            </a:r>
            <a:endParaRPr lang="en-GB" dirty="0"/>
          </a:p>
        </p:txBody>
      </p:sp>
      <p:sp>
        <p:nvSpPr>
          <p:cNvPr id="3" name="Title 2"/>
          <p:cNvSpPr>
            <a:spLocks noGrp="1"/>
          </p:cNvSpPr>
          <p:nvPr>
            <p:ph type="title"/>
          </p:nvPr>
        </p:nvSpPr>
        <p:spPr/>
        <p:txBody>
          <a:bodyPr>
            <a:normAutofit/>
          </a:bodyPr>
          <a:lstStyle/>
          <a:p>
            <a:r>
              <a:rPr lang="en-GB" dirty="0"/>
              <a:t>Hello World</a:t>
            </a:r>
          </a:p>
        </p:txBody>
      </p:sp>
      <p:sp>
        <p:nvSpPr>
          <p:cNvPr id="4" name="Content Placeholder 2"/>
          <p:cNvSpPr txBox="1">
            <a:spLocks/>
          </p:cNvSpPr>
          <p:nvPr/>
        </p:nvSpPr>
        <p:spPr>
          <a:xfrm>
            <a:off x="6206400" y="1929600"/>
            <a:ext cx="5580000" cy="3889309"/>
          </a:xfrm>
          <a:prstGeom prst="rect">
            <a:avLst/>
          </a:prstGeom>
          <a:solidFill>
            <a:schemeClr val="bg2">
              <a:lumMod val="10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eaLnBrk="0" hangingPunct="0">
              <a:spcBef>
                <a:spcPct val="0"/>
              </a:spcBef>
              <a:spcAft>
                <a:spcPct val="0"/>
              </a:spcAft>
              <a:buClrTx/>
              <a:buNone/>
            </a:pPr>
            <a:r>
              <a:rPr lang="en-US" altLang="en-US" sz="1800" i="1" dirty="0">
                <a:solidFill>
                  <a:srgbClr val="586E75"/>
                </a:solidFill>
                <a:latin typeface="Courier New" panose="02070309020205020404" pitchFamily="49" charset="0"/>
                <a:cs typeface="Courier New" panose="02070309020205020404" pitchFamily="49" charset="0"/>
              </a:rPr>
              <a:t>&lt;!</a:t>
            </a:r>
            <a:r>
              <a:rPr lang="en-US" altLang="en-US" sz="1800" i="1" dirty="0">
                <a:solidFill>
                  <a:srgbClr val="899090"/>
                </a:solidFill>
                <a:latin typeface="Courier New" panose="02070309020205020404" pitchFamily="49" charset="0"/>
                <a:cs typeface="Courier New" panose="02070309020205020404" pitchFamily="49" charset="0"/>
              </a:rPr>
              <a:t>DOCTYPE HTML</a:t>
            </a:r>
            <a:r>
              <a:rPr lang="en-US" altLang="en-US" sz="1800" i="1" dirty="0">
                <a:solidFill>
                  <a:srgbClr val="586E75"/>
                </a:solidFill>
                <a:latin typeface="Courier New" panose="02070309020205020404" pitchFamily="49" charset="0"/>
                <a:cs typeface="Courier New" panose="02070309020205020404" pitchFamily="49" charset="0"/>
              </a:rPr>
              <a:t>&gt;</a:t>
            </a:r>
            <a:r>
              <a:rPr lang="en-US" altLang="en-US" sz="1800" dirty="0">
                <a:solidFill>
                  <a:srgbClr val="839496"/>
                </a:solidFill>
                <a:latin typeface="Courier New" panose="02070309020205020404" pitchFamily="49" charset="0"/>
                <a:cs typeface="Courier New" panose="02070309020205020404" pitchFamily="49" charset="0"/>
              </a:rPr>
              <a:t> </a:t>
            </a:r>
            <a:endParaRPr lang="en-US" altLang="en-US" sz="1800" dirty="0" smtClean="0">
              <a:solidFill>
                <a:srgbClr val="839496"/>
              </a:solidFill>
              <a:latin typeface="Courier New" panose="02070309020205020404" pitchFamily="49" charset="0"/>
              <a:cs typeface="Courier New" panose="02070309020205020404" pitchFamily="49" charset="0"/>
            </a:endParaRPr>
          </a:p>
          <a:p>
            <a:pPr marL="0" lvl="0" indent="0" eaLnBrk="0" hangingPunct="0">
              <a:spcBef>
                <a:spcPct val="0"/>
              </a:spcBef>
              <a:spcAft>
                <a:spcPct val="0"/>
              </a:spcAft>
              <a:buClrTx/>
              <a:buNone/>
            </a:pPr>
            <a:r>
              <a:rPr lang="en-US" altLang="en-US" sz="1800" dirty="0" smtClean="0">
                <a:solidFill>
                  <a:srgbClr val="586E75"/>
                </a:solidFill>
                <a:latin typeface="Courier New" panose="02070309020205020404" pitchFamily="49" charset="0"/>
                <a:cs typeface="Courier New" panose="02070309020205020404" pitchFamily="49" charset="0"/>
              </a:rPr>
              <a:t>&lt;</a:t>
            </a:r>
            <a:r>
              <a:rPr lang="en-US" altLang="en-US" sz="1800" b="1" dirty="0">
                <a:solidFill>
                  <a:srgbClr val="268BD2"/>
                </a:solidFill>
                <a:latin typeface="Courier New" panose="02070309020205020404" pitchFamily="49" charset="0"/>
                <a:cs typeface="Courier New" panose="02070309020205020404" pitchFamily="49" charset="0"/>
              </a:rPr>
              <a:t>html</a:t>
            </a:r>
            <a:r>
              <a:rPr lang="en-US" altLang="en-US" sz="1800" dirty="0">
                <a:solidFill>
                  <a:srgbClr val="586E75"/>
                </a:solidFill>
                <a:latin typeface="Courier New" panose="02070309020205020404" pitchFamily="49" charset="0"/>
                <a:cs typeface="Courier New" panose="02070309020205020404" pitchFamily="49" charset="0"/>
              </a:rPr>
              <a:t>&gt;</a:t>
            </a:r>
            <a:r>
              <a:rPr lang="en-US" altLang="en-US" sz="1800" dirty="0">
                <a:solidFill>
                  <a:srgbClr val="839496"/>
                </a:solidFill>
                <a:latin typeface="Courier New" panose="02070309020205020404" pitchFamily="49" charset="0"/>
                <a:cs typeface="Courier New" panose="02070309020205020404" pitchFamily="49" charset="0"/>
              </a:rPr>
              <a:t> </a:t>
            </a:r>
            <a:endParaRPr lang="en-US" altLang="en-US" sz="1800" dirty="0" smtClean="0">
              <a:solidFill>
                <a:srgbClr val="839496"/>
              </a:solidFill>
              <a:latin typeface="Courier New" panose="02070309020205020404" pitchFamily="49" charset="0"/>
              <a:cs typeface="Courier New" panose="02070309020205020404" pitchFamily="49" charset="0"/>
            </a:endParaRPr>
          </a:p>
          <a:p>
            <a:pPr marL="0" lvl="0" indent="0" eaLnBrk="0" hangingPunct="0">
              <a:spcBef>
                <a:spcPct val="0"/>
              </a:spcBef>
              <a:spcAft>
                <a:spcPct val="0"/>
              </a:spcAft>
              <a:buClrTx/>
              <a:buNone/>
            </a:pPr>
            <a:r>
              <a:rPr lang="en-US" altLang="en-US" sz="1800" dirty="0">
                <a:solidFill>
                  <a:srgbClr val="839496"/>
                </a:solidFill>
                <a:latin typeface="Courier New" panose="02070309020205020404" pitchFamily="49" charset="0"/>
                <a:cs typeface="Courier New" panose="02070309020205020404" pitchFamily="49" charset="0"/>
              </a:rPr>
              <a:t> </a:t>
            </a:r>
            <a:r>
              <a:rPr lang="en-US" altLang="en-US" sz="1800" dirty="0" smtClean="0">
                <a:solidFill>
                  <a:srgbClr val="839496"/>
                </a:solidFill>
                <a:latin typeface="Courier New" panose="02070309020205020404" pitchFamily="49" charset="0"/>
                <a:cs typeface="Courier New" panose="02070309020205020404" pitchFamily="49" charset="0"/>
              </a:rPr>
              <a:t>  </a:t>
            </a:r>
            <a:r>
              <a:rPr lang="en-US" altLang="en-US" sz="1800" dirty="0" smtClean="0">
                <a:solidFill>
                  <a:srgbClr val="586E75"/>
                </a:solidFill>
                <a:latin typeface="Courier New" panose="02070309020205020404" pitchFamily="49" charset="0"/>
                <a:cs typeface="Courier New" panose="02070309020205020404" pitchFamily="49" charset="0"/>
              </a:rPr>
              <a:t>&lt;</a:t>
            </a:r>
            <a:r>
              <a:rPr lang="en-US" altLang="en-US" sz="1800" b="1" dirty="0">
                <a:solidFill>
                  <a:srgbClr val="268BD2"/>
                </a:solidFill>
                <a:latin typeface="Courier New" panose="02070309020205020404" pitchFamily="49" charset="0"/>
                <a:cs typeface="Courier New" panose="02070309020205020404" pitchFamily="49" charset="0"/>
              </a:rPr>
              <a:t>body</a:t>
            </a:r>
            <a:r>
              <a:rPr lang="en-US" altLang="en-US" sz="1800" dirty="0">
                <a:solidFill>
                  <a:srgbClr val="586E75"/>
                </a:solidFill>
                <a:latin typeface="Courier New" panose="02070309020205020404" pitchFamily="49" charset="0"/>
                <a:cs typeface="Courier New" panose="02070309020205020404" pitchFamily="49" charset="0"/>
              </a:rPr>
              <a:t>&gt;</a:t>
            </a:r>
            <a:r>
              <a:rPr lang="en-US" altLang="en-US" sz="1800" dirty="0">
                <a:solidFill>
                  <a:srgbClr val="839496"/>
                </a:solidFill>
                <a:latin typeface="Courier New" panose="02070309020205020404" pitchFamily="49" charset="0"/>
                <a:cs typeface="Courier New" panose="02070309020205020404" pitchFamily="49" charset="0"/>
              </a:rPr>
              <a:t> </a:t>
            </a:r>
            <a:endParaRPr lang="en-US" altLang="en-US" sz="1800" dirty="0" smtClean="0">
              <a:solidFill>
                <a:srgbClr val="839496"/>
              </a:solidFill>
              <a:latin typeface="Courier New" panose="02070309020205020404" pitchFamily="49" charset="0"/>
              <a:cs typeface="Courier New" panose="02070309020205020404" pitchFamily="49" charset="0"/>
            </a:endParaRPr>
          </a:p>
          <a:p>
            <a:pPr marL="0" lvl="0" indent="0" eaLnBrk="0" hangingPunct="0">
              <a:spcBef>
                <a:spcPct val="0"/>
              </a:spcBef>
              <a:spcAft>
                <a:spcPct val="0"/>
              </a:spcAft>
              <a:buClrTx/>
              <a:buNone/>
            </a:pPr>
            <a:r>
              <a:rPr lang="en-US" altLang="en-US" sz="1800" dirty="0">
                <a:solidFill>
                  <a:srgbClr val="839496"/>
                </a:solidFill>
                <a:latin typeface="Courier New" panose="02070309020205020404" pitchFamily="49" charset="0"/>
                <a:cs typeface="Courier New" panose="02070309020205020404" pitchFamily="49" charset="0"/>
              </a:rPr>
              <a:t>	</a:t>
            </a:r>
            <a:r>
              <a:rPr lang="en-US" altLang="en-US" sz="1800" dirty="0" smtClean="0">
                <a:solidFill>
                  <a:srgbClr val="586E75"/>
                </a:solidFill>
                <a:latin typeface="Courier New" panose="02070309020205020404" pitchFamily="49" charset="0"/>
                <a:cs typeface="Courier New" panose="02070309020205020404" pitchFamily="49" charset="0"/>
              </a:rPr>
              <a:t>&lt;</a:t>
            </a:r>
            <a:r>
              <a:rPr lang="en-US" altLang="en-US" sz="1800" b="1" dirty="0">
                <a:solidFill>
                  <a:srgbClr val="268BD2"/>
                </a:solidFill>
                <a:latin typeface="Courier New" panose="02070309020205020404" pitchFamily="49" charset="0"/>
                <a:cs typeface="Courier New" panose="02070309020205020404" pitchFamily="49" charset="0"/>
              </a:rPr>
              <a:t>p</a:t>
            </a:r>
            <a:r>
              <a:rPr lang="en-US" altLang="en-US" sz="1800" dirty="0">
                <a:solidFill>
                  <a:srgbClr val="586E75"/>
                </a:solidFill>
                <a:latin typeface="Courier New" panose="02070309020205020404" pitchFamily="49" charset="0"/>
                <a:cs typeface="Courier New" panose="02070309020205020404" pitchFamily="49" charset="0"/>
              </a:rPr>
              <a:t>&gt;</a:t>
            </a:r>
            <a:r>
              <a:rPr lang="en-US" altLang="en-US" sz="1800" dirty="0">
                <a:solidFill>
                  <a:srgbClr val="839496"/>
                </a:solidFill>
                <a:latin typeface="Courier New" panose="02070309020205020404" pitchFamily="49" charset="0"/>
                <a:cs typeface="Courier New" panose="02070309020205020404" pitchFamily="49" charset="0"/>
              </a:rPr>
              <a:t> Before the script...</a:t>
            </a:r>
            <a:r>
              <a:rPr lang="en-US" altLang="en-US" sz="1800" dirty="0">
                <a:solidFill>
                  <a:srgbClr val="586E75"/>
                </a:solidFill>
                <a:latin typeface="Courier New" panose="02070309020205020404" pitchFamily="49" charset="0"/>
                <a:cs typeface="Courier New" panose="02070309020205020404" pitchFamily="49" charset="0"/>
              </a:rPr>
              <a:t>&lt;/</a:t>
            </a:r>
            <a:r>
              <a:rPr lang="en-US" altLang="en-US" sz="1800" b="1" dirty="0">
                <a:solidFill>
                  <a:srgbClr val="268BD2"/>
                </a:solidFill>
                <a:latin typeface="Courier New" panose="02070309020205020404" pitchFamily="49" charset="0"/>
                <a:cs typeface="Courier New" panose="02070309020205020404" pitchFamily="49" charset="0"/>
              </a:rPr>
              <a:t>p</a:t>
            </a:r>
            <a:r>
              <a:rPr lang="en-US" altLang="en-US" sz="1800" dirty="0">
                <a:solidFill>
                  <a:srgbClr val="586E75"/>
                </a:solidFill>
                <a:latin typeface="Courier New" panose="02070309020205020404" pitchFamily="49" charset="0"/>
                <a:cs typeface="Courier New" panose="02070309020205020404" pitchFamily="49" charset="0"/>
              </a:rPr>
              <a:t>&gt;</a:t>
            </a:r>
            <a:r>
              <a:rPr lang="en-US" altLang="en-US" sz="1800" dirty="0">
                <a:solidFill>
                  <a:srgbClr val="839496"/>
                </a:solidFill>
                <a:latin typeface="Courier New" panose="02070309020205020404" pitchFamily="49" charset="0"/>
                <a:cs typeface="Courier New" panose="02070309020205020404" pitchFamily="49" charset="0"/>
              </a:rPr>
              <a:t> </a:t>
            </a:r>
            <a:r>
              <a:rPr lang="en-US" altLang="en-US" sz="1800" dirty="0" smtClean="0">
                <a:solidFill>
                  <a:srgbClr val="839496"/>
                </a:solidFill>
                <a:latin typeface="Courier New" panose="02070309020205020404" pitchFamily="49" charset="0"/>
                <a:cs typeface="Courier New" panose="02070309020205020404" pitchFamily="49" charset="0"/>
              </a:rPr>
              <a:t>	</a:t>
            </a:r>
            <a:r>
              <a:rPr lang="en-US" altLang="en-US" sz="1800" dirty="0" smtClean="0">
                <a:solidFill>
                  <a:srgbClr val="586E75"/>
                </a:solidFill>
                <a:latin typeface="Courier New" panose="02070309020205020404" pitchFamily="49" charset="0"/>
                <a:cs typeface="Courier New" panose="02070309020205020404" pitchFamily="49" charset="0"/>
              </a:rPr>
              <a:t>&lt;</a:t>
            </a:r>
            <a:r>
              <a:rPr lang="en-US" altLang="en-US" sz="1800" i="1" dirty="0">
                <a:solidFill>
                  <a:srgbClr val="839496"/>
                </a:solidFill>
                <a:latin typeface="Courier New" panose="02070309020205020404" pitchFamily="49" charset="0"/>
                <a:cs typeface="Courier New" panose="02070309020205020404" pitchFamily="49" charset="0"/>
              </a:rPr>
              <a:t>script</a:t>
            </a:r>
            <a:r>
              <a:rPr lang="en-US" altLang="en-US" sz="1800" dirty="0">
                <a:solidFill>
                  <a:srgbClr val="586E75"/>
                </a:solidFill>
                <a:latin typeface="Courier New" panose="02070309020205020404" pitchFamily="49" charset="0"/>
                <a:cs typeface="Courier New" panose="02070309020205020404" pitchFamily="49" charset="0"/>
              </a:rPr>
              <a:t>&gt;</a:t>
            </a:r>
            <a:r>
              <a:rPr lang="en-US" altLang="en-US" sz="1800" dirty="0">
                <a:solidFill>
                  <a:srgbClr val="839496"/>
                </a:solidFill>
                <a:latin typeface="Courier New" panose="02070309020205020404" pitchFamily="49" charset="0"/>
                <a:cs typeface="Courier New" panose="02070309020205020404" pitchFamily="49" charset="0"/>
              </a:rPr>
              <a:t> </a:t>
            </a:r>
            <a:endParaRPr lang="en-US" altLang="en-US" sz="1800" dirty="0" smtClean="0">
              <a:solidFill>
                <a:srgbClr val="839496"/>
              </a:solidFill>
              <a:latin typeface="Courier New" panose="02070309020205020404" pitchFamily="49" charset="0"/>
              <a:cs typeface="Courier New" panose="02070309020205020404" pitchFamily="49" charset="0"/>
            </a:endParaRPr>
          </a:p>
          <a:p>
            <a:pPr marL="0" lvl="0" indent="0" eaLnBrk="0" hangingPunct="0">
              <a:spcBef>
                <a:spcPct val="0"/>
              </a:spcBef>
              <a:spcAft>
                <a:spcPct val="0"/>
              </a:spcAft>
              <a:buClrTx/>
              <a:buNone/>
            </a:pPr>
            <a:r>
              <a:rPr lang="en-US" altLang="en-US" sz="1800" dirty="0" smtClean="0">
                <a:solidFill>
                  <a:srgbClr val="859900"/>
                </a:solidFill>
                <a:latin typeface="Courier New" panose="02070309020205020404" pitchFamily="49" charset="0"/>
                <a:cs typeface="Courier New" panose="02070309020205020404" pitchFamily="49" charset="0"/>
              </a:rPr>
              <a:t>	  </a:t>
            </a:r>
            <a:r>
              <a:rPr lang="en-US" altLang="en-US" sz="1800" dirty="0" err="1" smtClean="0">
                <a:solidFill>
                  <a:srgbClr val="859900"/>
                </a:solidFill>
                <a:latin typeface="Courier New" panose="02070309020205020404" pitchFamily="49" charset="0"/>
                <a:cs typeface="Courier New" panose="02070309020205020404" pitchFamily="49" charset="0"/>
              </a:rPr>
              <a:t>window</a:t>
            </a:r>
            <a:r>
              <a:rPr lang="en-US" altLang="en-US" sz="1800" dirty="0" err="1" smtClean="0">
                <a:solidFill>
                  <a:srgbClr val="839496"/>
                </a:solidFill>
                <a:latin typeface="Courier New" panose="02070309020205020404" pitchFamily="49" charset="0"/>
                <a:cs typeface="Courier New" panose="02070309020205020404" pitchFamily="49" charset="0"/>
              </a:rPr>
              <a:t>.</a:t>
            </a:r>
            <a:r>
              <a:rPr lang="en-US" altLang="en-US" sz="1800" dirty="0" err="1" smtClean="0">
                <a:solidFill>
                  <a:srgbClr val="268BD2"/>
                </a:solidFill>
                <a:latin typeface="Courier New" panose="02070309020205020404" pitchFamily="49" charset="0"/>
                <a:cs typeface="Courier New" panose="02070309020205020404" pitchFamily="49" charset="0"/>
              </a:rPr>
              <a:t>alert</a:t>
            </a:r>
            <a:r>
              <a:rPr lang="en-US" altLang="en-US" sz="1800" dirty="0">
                <a:solidFill>
                  <a:srgbClr val="93A1A1"/>
                </a:solidFill>
                <a:latin typeface="Courier New" panose="02070309020205020404" pitchFamily="49" charset="0"/>
                <a:cs typeface="Courier New" panose="02070309020205020404" pitchFamily="49" charset="0"/>
              </a:rPr>
              <a:t>(</a:t>
            </a:r>
            <a:r>
              <a:rPr lang="en-US" altLang="en-US" sz="1800" dirty="0">
                <a:solidFill>
                  <a:srgbClr val="C60000"/>
                </a:solidFill>
                <a:latin typeface="Courier New" panose="02070309020205020404" pitchFamily="49" charset="0"/>
                <a:cs typeface="Courier New" panose="02070309020205020404" pitchFamily="49" charset="0"/>
              </a:rPr>
              <a:t>'</a:t>
            </a:r>
            <a:r>
              <a:rPr lang="en-US" altLang="en-US" sz="1800" dirty="0">
                <a:solidFill>
                  <a:srgbClr val="269186"/>
                </a:solidFill>
                <a:latin typeface="Courier New" panose="02070309020205020404" pitchFamily="49" charset="0"/>
                <a:cs typeface="Courier New" panose="02070309020205020404" pitchFamily="49" charset="0"/>
              </a:rPr>
              <a:t>Hello, world!</a:t>
            </a:r>
            <a:r>
              <a:rPr lang="en-US" altLang="en-US" sz="1800" dirty="0">
                <a:solidFill>
                  <a:srgbClr val="C60000"/>
                </a:solidFill>
                <a:latin typeface="Courier New" panose="02070309020205020404" pitchFamily="49" charset="0"/>
                <a:cs typeface="Courier New" panose="02070309020205020404" pitchFamily="49" charset="0"/>
              </a:rPr>
              <a:t>'</a:t>
            </a:r>
            <a:r>
              <a:rPr lang="en-US" altLang="en-US" sz="1800" dirty="0">
                <a:solidFill>
                  <a:srgbClr val="93A1A1"/>
                </a:solidFill>
                <a:latin typeface="Courier New" panose="02070309020205020404" pitchFamily="49" charset="0"/>
                <a:cs typeface="Courier New" panose="02070309020205020404" pitchFamily="49" charset="0"/>
              </a:rPr>
              <a:t>)</a:t>
            </a:r>
            <a:r>
              <a:rPr lang="en-US" altLang="en-US" sz="1800" dirty="0">
                <a:solidFill>
                  <a:srgbClr val="839496"/>
                </a:solidFill>
                <a:latin typeface="Courier New" panose="02070309020205020404" pitchFamily="49" charset="0"/>
                <a:cs typeface="Courier New" panose="02070309020205020404" pitchFamily="49" charset="0"/>
              </a:rPr>
              <a:t>; </a:t>
            </a:r>
            <a:r>
              <a:rPr lang="en-US" altLang="en-US" sz="1800" dirty="0" smtClean="0">
                <a:solidFill>
                  <a:srgbClr val="839496"/>
                </a:solidFill>
                <a:latin typeface="Courier New" panose="02070309020205020404" pitchFamily="49" charset="0"/>
                <a:cs typeface="Courier New" panose="02070309020205020404" pitchFamily="49" charset="0"/>
              </a:rPr>
              <a:t>	</a:t>
            </a:r>
            <a:r>
              <a:rPr lang="en-US" altLang="en-US" sz="1800" dirty="0" smtClean="0">
                <a:solidFill>
                  <a:srgbClr val="586E75"/>
                </a:solidFill>
                <a:latin typeface="Courier New" panose="02070309020205020404" pitchFamily="49" charset="0"/>
                <a:cs typeface="Courier New" panose="02070309020205020404" pitchFamily="49" charset="0"/>
              </a:rPr>
              <a:t>&lt;/</a:t>
            </a:r>
            <a:r>
              <a:rPr lang="en-US" altLang="en-US" sz="1800" i="1" dirty="0">
                <a:solidFill>
                  <a:srgbClr val="839496"/>
                </a:solidFill>
                <a:latin typeface="Courier New" panose="02070309020205020404" pitchFamily="49" charset="0"/>
                <a:cs typeface="Courier New" panose="02070309020205020404" pitchFamily="49" charset="0"/>
              </a:rPr>
              <a:t>script</a:t>
            </a:r>
            <a:r>
              <a:rPr lang="en-US" altLang="en-US" sz="1800" dirty="0">
                <a:solidFill>
                  <a:srgbClr val="586E75"/>
                </a:solidFill>
                <a:latin typeface="Courier New" panose="02070309020205020404" pitchFamily="49" charset="0"/>
                <a:cs typeface="Courier New" panose="02070309020205020404" pitchFamily="49" charset="0"/>
              </a:rPr>
              <a:t>&gt;</a:t>
            </a:r>
            <a:r>
              <a:rPr lang="en-US" altLang="en-US" sz="1800" dirty="0">
                <a:solidFill>
                  <a:srgbClr val="839496"/>
                </a:solidFill>
                <a:latin typeface="Courier New" panose="02070309020205020404" pitchFamily="49" charset="0"/>
                <a:cs typeface="Courier New" panose="02070309020205020404" pitchFamily="49" charset="0"/>
              </a:rPr>
              <a:t> </a:t>
            </a:r>
            <a:endParaRPr lang="en-US" altLang="en-US" sz="1800" dirty="0" smtClean="0">
              <a:solidFill>
                <a:srgbClr val="839496"/>
              </a:solidFill>
              <a:latin typeface="Courier New" panose="02070309020205020404" pitchFamily="49" charset="0"/>
              <a:cs typeface="Courier New" panose="02070309020205020404" pitchFamily="49" charset="0"/>
            </a:endParaRPr>
          </a:p>
          <a:p>
            <a:pPr marL="0" lvl="0" indent="0" eaLnBrk="0" hangingPunct="0">
              <a:spcBef>
                <a:spcPct val="0"/>
              </a:spcBef>
              <a:spcAft>
                <a:spcPct val="0"/>
              </a:spcAft>
              <a:buClrTx/>
              <a:buNone/>
            </a:pPr>
            <a:r>
              <a:rPr lang="en-US" altLang="en-US" sz="1800" dirty="0" smtClean="0">
                <a:solidFill>
                  <a:srgbClr val="586E75"/>
                </a:solidFill>
                <a:latin typeface="Courier New" panose="02070309020205020404" pitchFamily="49" charset="0"/>
                <a:cs typeface="Courier New" panose="02070309020205020404" pitchFamily="49" charset="0"/>
              </a:rPr>
              <a:t>	&lt;</a:t>
            </a:r>
            <a:r>
              <a:rPr lang="en-US" altLang="en-US" sz="1800" b="1" dirty="0">
                <a:solidFill>
                  <a:srgbClr val="268BD2"/>
                </a:solidFill>
                <a:latin typeface="Courier New" panose="02070309020205020404" pitchFamily="49" charset="0"/>
                <a:cs typeface="Courier New" panose="02070309020205020404" pitchFamily="49" charset="0"/>
              </a:rPr>
              <a:t>p</a:t>
            </a:r>
            <a:r>
              <a:rPr lang="en-US" altLang="en-US" sz="1800" dirty="0">
                <a:solidFill>
                  <a:srgbClr val="586E75"/>
                </a:solidFill>
                <a:latin typeface="Courier New" panose="02070309020205020404" pitchFamily="49" charset="0"/>
                <a:cs typeface="Courier New" panose="02070309020205020404" pitchFamily="49" charset="0"/>
              </a:rPr>
              <a:t>&gt;</a:t>
            </a:r>
            <a:r>
              <a:rPr lang="en-US" altLang="en-US" sz="1800" dirty="0">
                <a:solidFill>
                  <a:srgbClr val="839496"/>
                </a:solidFill>
                <a:latin typeface="Courier New" panose="02070309020205020404" pitchFamily="49" charset="0"/>
                <a:cs typeface="Courier New" panose="02070309020205020404" pitchFamily="49" charset="0"/>
              </a:rPr>
              <a:t>...After the script.</a:t>
            </a:r>
            <a:r>
              <a:rPr lang="en-US" altLang="en-US" sz="1800" dirty="0">
                <a:solidFill>
                  <a:srgbClr val="586E75"/>
                </a:solidFill>
                <a:latin typeface="Courier New" panose="02070309020205020404" pitchFamily="49" charset="0"/>
                <a:cs typeface="Courier New" panose="02070309020205020404" pitchFamily="49" charset="0"/>
              </a:rPr>
              <a:t>&lt;/</a:t>
            </a:r>
            <a:r>
              <a:rPr lang="en-US" altLang="en-US" sz="1800" b="1" dirty="0">
                <a:solidFill>
                  <a:srgbClr val="268BD2"/>
                </a:solidFill>
                <a:latin typeface="Courier New" panose="02070309020205020404" pitchFamily="49" charset="0"/>
                <a:cs typeface="Courier New" panose="02070309020205020404" pitchFamily="49" charset="0"/>
              </a:rPr>
              <a:t>p</a:t>
            </a:r>
            <a:r>
              <a:rPr lang="en-US" altLang="en-US" sz="1800" dirty="0">
                <a:solidFill>
                  <a:srgbClr val="586E75"/>
                </a:solidFill>
                <a:latin typeface="Courier New" panose="02070309020205020404" pitchFamily="49" charset="0"/>
                <a:cs typeface="Courier New" panose="02070309020205020404" pitchFamily="49" charset="0"/>
              </a:rPr>
              <a:t>&gt;</a:t>
            </a:r>
            <a:r>
              <a:rPr lang="en-US" altLang="en-US" sz="1800" dirty="0">
                <a:solidFill>
                  <a:srgbClr val="839496"/>
                </a:solidFill>
                <a:latin typeface="Courier New" panose="02070309020205020404" pitchFamily="49" charset="0"/>
                <a:cs typeface="Courier New" panose="02070309020205020404" pitchFamily="49" charset="0"/>
              </a:rPr>
              <a:t> </a:t>
            </a:r>
            <a:endParaRPr lang="en-US" altLang="en-US" sz="1800" dirty="0" smtClean="0">
              <a:solidFill>
                <a:srgbClr val="839496"/>
              </a:solidFill>
              <a:latin typeface="Courier New" panose="02070309020205020404" pitchFamily="49" charset="0"/>
              <a:cs typeface="Courier New" panose="02070309020205020404" pitchFamily="49" charset="0"/>
            </a:endParaRPr>
          </a:p>
          <a:p>
            <a:pPr marL="0" lvl="0" indent="0" eaLnBrk="0" hangingPunct="0">
              <a:spcBef>
                <a:spcPct val="0"/>
              </a:spcBef>
              <a:spcAft>
                <a:spcPct val="0"/>
              </a:spcAft>
              <a:buClrTx/>
              <a:buNone/>
            </a:pPr>
            <a:r>
              <a:rPr lang="en-US" altLang="en-US" sz="1800" dirty="0">
                <a:solidFill>
                  <a:srgbClr val="586E75"/>
                </a:solidFill>
                <a:latin typeface="Courier New" panose="02070309020205020404" pitchFamily="49" charset="0"/>
                <a:cs typeface="Courier New" panose="02070309020205020404" pitchFamily="49" charset="0"/>
              </a:rPr>
              <a:t> </a:t>
            </a:r>
            <a:r>
              <a:rPr lang="en-US" altLang="en-US" sz="1800" dirty="0" smtClean="0">
                <a:solidFill>
                  <a:srgbClr val="586E75"/>
                </a:solidFill>
                <a:latin typeface="Courier New" panose="02070309020205020404" pitchFamily="49" charset="0"/>
                <a:cs typeface="Courier New" panose="02070309020205020404" pitchFamily="49" charset="0"/>
              </a:rPr>
              <a:t>  &lt;/</a:t>
            </a:r>
            <a:r>
              <a:rPr lang="en-US" altLang="en-US" sz="1800" b="1" dirty="0">
                <a:solidFill>
                  <a:srgbClr val="268BD2"/>
                </a:solidFill>
                <a:latin typeface="Courier New" panose="02070309020205020404" pitchFamily="49" charset="0"/>
                <a:cs typeface="Courier New" panose="02070309020205020404" pitchFamily="49" charset="0"/>
              </a:rPr>
              <a:t>body</a:t>
            </a:r>
            <a:r>
              <a:rPr lang="en-US" altLang="en-US" sz="1800" dirty="0">
                <a:solidFill>
                  <a:srgbClr val="586E75"/>
                </a:solidFill>
                <a:latin typeface="Courier New" panose="02070309020205020404" pitchFamily="49" charset="0"/>
                <a:cs typeface="Courier New" panose="02070309020205020404" pitchFamily="49" charset="0"/>
              </a:rPr>
              <a:t>&gt;</a:t>
            </a:r>
            <a:r>
              <a:rPr lang="en-US" altLang="en-US" sz="1800" dirty="0">
                <a:solidFill>
                  <a:srgbClr val="839496"/>
                </a:solidFill>
                <a:latin typeface="Courier New" panose="02070309020205020404" pitchFamily="49" charset="0"/>
                <a:cs typeface="Courier New" panose="02070309020205020404" pitchFamily="49" charset="0"/>
              </a:rPr>
              <a:t> </a:t>
            </a:r>
            <a:endParaRPr lang="en-US" altLang="en-US" sz="1800" dirty="0" smtClean="0">
              <a:solidFill>
                <a:srgbClr val="839496"/>
              </a:solidFill>
              <a:latin typeface="Courier New" panose="02070309020205020404" pitchFamily="49" charset="0"/>
              <a:cs typeface="Courier New" panose="02070309020205020404" pitchFamily="49" charset="0"/>
            </a:endParaRPr>
          </a:p>
          <a:p>
            <a:pPr marL="0" lvl="0" indent="0" eaLnBrk="0" hangingPunct="0">
              <a:spcBef>
                <a:spcPct val="0"/>
              </a:spcBef>
              <a:spcAft>
                <a:spcPct val="0"/>
              </a:spcAft>
              <a:buClrTx/>
              <a:buNone/>
            </a:pPr>
            <a:r>
              <a:rPr lang="en-US" altLang="en-US" sz="1800" dirty="0" smtClean="0">
                <a:solidFill>
                  <a:srgbClr val="586E75"/>
                </a:solidFill>
                <a:latin typeface="Courier New" panose="02070309020205020404" pitchFamily="49" charset="0"/>
                <a:cs typeface="Courier New" panose="02070309020205020404" pitchFamily="49" charset="0"/>
              </a:rPr>
              <a:t>&lt;/</a:t>
            </a:r>
            <a:r>
              <a:rPr lang="en-US" altLang="en-US" sz="1800" b="1" dirty="0">
                <a:solidFill>
                  <a:srgbClr val="268BD2"/>
                </a:solidFill>
                <a:latin typeface="Courier New" panose="02070309020205020404" pitchFamily="49" charset="0"/>
                <a:cs typeface="Courier New" panose="02070309020205020404" pitchFamily="49" charset="0"/>
              </a:rPr>
              <a:t>html</a:t>
            </a:r>
            <a:r>
              <a:rPr lang="en-US" altLang="en-US" sz="1800" dirty="0">
                <a:solidFill>
                  <a:srgbClr val="586E75"/>
                </a:solidFill>
                <a:latin typeface="Courier New" panose="02070309020205020404" pitchFamily="49" charset="0"/>
                <a:cs typeface="Courier New" panose="02070309020205020404" pitchFamily="49" charset="0"/>
              </a:rPr>
              <a:t>&gt;</a:t>
            </a:r>
            <a:r>
              <a:rPr lang="en-US" altLang="en-US" sz="1800" dirty="0">
                <a:solidFill>
                  <a:srgbClr val="839496"/>
                </a:solidFill>
                <a:latin typeface="Courier New" panose="02070309020205020404" pitchFamily="49" charset="0"/>
                <a:cs typeface="Courier New" panose="02070309020205020404" pitchFamily="49" charset="0"/>
              </a:rPr>
              <a:t> </a:t>
            </a:r>
            <a:endParaRPr lang="en-US" altLang="en-US" sz="18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985215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a:xfrm>
            <a:off x="414000" y="1557588"/>
            <a:ext cx="4589321" cy="4546800"/>
          </a:xfrm>
        </p:spPr>
        <p:txBody>
          <a:bodyPr/>
          <a:lstStyle/>
          <a:p>
            <a:r>
              <a:rPr lang="en-GB" dirty="0" smtClean="0"/>
              <a:t>Some objects can be unruly to look at in a terminal window, sometimes </a:t>
            </a:r>
            <a:r>
              <a:rPr lang="en-GB" dirty="0" err="1" smtClean="0"/>
              <a:t>unreadblae</a:t>
            </a:r>
            <a:endParaRPr lang="en-GB" dirty="0" smtClean="0"/>
          </a:p>
          <a:p>
            <a:r>
              <a:rPr lang="en-GB" dirty="0" err="1" smtClean="0"/>
              <a:t>JSON.Stringify</a:t>
            </a:r>
            <a:r>
              <a:rPr lang="en-GB" dirty="0" smtClean="0"/>
              <a:t>() can convert them into something much more readable</a:t>
            </a:r>
          </a:p>
          <a:p>
            <a:r>
              <a:rPr lang="en-GB" dirty="0" smtClean="0"/>
              <a:t>First parameter is the object you want to </a:t>
            </a:r>
            <a:r>
              <a:rPr lang="en-GB" dirty="0" err="1" smtClean="0"/>
              <a:t>stringify</a:t>
            </a:r>
            <a:endParaRPr lang="en-GB" dirty="0" smtClean="0"/>
          </a:p>
          <a:p>
            <a:r>
              <a:rPr lang="en-GB" dirty="0" smtClean="0"/>
              <a:t>Second parameter is an optional </a:t>
            </a:r>
            <a:r>
              <a:rPr lang="en-GB" dirty="0" err="1" smtClean="0"/>
              <a:t>callback</a:t>
            </a:r>
            <a:r>
              <a:rPr lang="en-GB" dirty="0" smtClean="0"/>
              <a:t> function to change how it </a:t>
            </a:r>
            <a:r>
              <a:rPr lang="en-GB" dirty="0" err="1" smtClean="0"/>
              <a:t>stringifies</a:t>
            </a:r>
            <a:r>
              <a:rPr lang="en-GB" dirty="0" smtClean="0"/>
              <a:t> it</a:t>
            </a:r>
          </a:p>
          <a:p>
            <a:r>
              <a:rPr lang="en-GB" dirty="0" smtClean="0"/>
              <a:t>Third parameter is optional additional spacing you would like to use.</a:t>
            </a:r>
            <a:endParaRPr lang="en-GB" dirty="0"/>
          </a:p>
        </p:txBody>
      </p:sp>
      <p:sp>
        <p:nvSpPr>
          <p:cNvPr id="5" name="Content Placeholder 4"/>
          <p:cNvSpPr>
            <a:spLocks noGrp="1"/>
          </p:cNvSpPr>
          <p:nvPr>
            <p:ph sz="quarter" idx="16"/>
          </p:nvPr>
        </p:nvSpPr>
        <p:spPr>
          <a:xfrm>
            <a:off x="5313872" y="1557588"/>
            <a:ext cx="6489781" cy="3191774"/>
          </a:xfrm>
        </p:spPr>
        <p:txBody>
          <a:bodyPr/>
          <a:lstStyle/>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peopleArray</a:t>
            </a:r>
            <a:r>
              <a:rPr lang="en-GB" dirty="0">
                <a:solidFill>
                  <a:srgbClr val="D4D4D4"/>
                </a:solidFill>
                <a:latin typeface="Consolas" panose="020B0609020204030204" pitchFamily="49" charset="0"/>
              </a:rPr>
              <a:t> = </a:t>
            </a:r>
          </a:p>
          <a:p>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people:</a:t>
            </a:r>
            <a:endParaRPr lang="en-GB" dirty="0">
              <a:solidFill>
                <a:srgbClr val="D4D4D4"/>
              </a:solidFill>
              <a:latin typeface="Consolas" panose="020B0609020204030204" pitchFamily="49" charset="0"/>
            </a:endParaRPr>
          </a:p>
          <a:p>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firstName</a:t>
            </a:r>
            <a:r>
              <a:rPr lang="en-GB" dirty="0">
                <a:solidFill>
                  <a:srgbClr val="9CDCFE"/>
                </a:solidFill>
                <a:latin typeface="Consolas" panose="020B0609020204030204" pitchFamily="49" charset="0"/>
              </a:rPr>
              <a:t>:</a:t>
            </a:r>
            <a:r>
              <a:rPr lang="en-GB" dirty="0">
                <a:solidFill>
                  <a:srgbClr val="D4D4D4"/>
                </a:solidFill>
                <a:latin typeface="Consolas" panose="020B0609020204030204" pitchFamily="49" charset="0"/>
              </a:rPr>
              <a:t> </a:t>
            </a:r>
            <a:r>
              <a:rPr lang="en-GB" dirty="0" smtClean="0">
                <a:solidFill>
                  <a:srgbClr val="CE9178"/>
                </a:solidFill>
                <a:latin typeface="Consolas" panose="020B0609020204030204" pitchFamily="49" charset="0"/>
              </a:rPr>
              <a:t>“Jeff"</a:t>
            </a:r>
            <a:r>
              <a:rPr lang="en-GB" dirty="0" smtClean="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lastName</a:t>
            </a:r>
            <a:r>
              <a:rPr lang="en-GB" dirty="0">
                <a:solidFill>
                  <a:srgbClr val="9CDCFE"/>
                </a:solidFill>
                <a:latin typeface="Consolas" panose="020B0609020204030204" pitchFamily="49" charset="0"/>
              </a:rPr>
              <a:t>:</a:t>
            </a:r>
            <a:r>
              <a:rPr lang="en-GB" dirty="0">
                <a:solidFill>
                  <a:srgbClr val="D4D4D4"/>
                </a:solidFill>
                <a:latin typeface="Consolas" panose="020B0609020204030204" pitchFamily="49" charset="0"/>
              </a:rPr>
              <a:t> </a:t>
            </a:r>
            <a:r>
              <a:rPr lang="en-GB" dirty="0" smtClean="0">
                <a:solidFill>
                  <a:srgbClr val="CE9178"/>
                </a:solidFill>
                <a:latin typeface="Consolas" panose="020B0609020204030204" pitchFamily="49" charset="0"/>
              </a:rPr>
              <a:t>“Briggs"</a:t>
            </a:r>
            <a:r>
              <a:rPr lang="en-GB" dirty="0" smtClean="0">
                <a:solidFill>
                  <a:srgbClr val="D4D4D4"/>
                </a:solidFill>
                <a:latin typeface="Consolas" panose="020B0609020204030204" pitchFamily="49" charset="0"/>
              </a:rPr>
              <a:t>, </a:t>
            </a:r>
            <a:r>
              <a:rPr lang="en-GB" dirty="0">
                <a:solidFill>
                  <a:srgbClr val="9CDCFE"/>
                </a:solidFill>
                <a:latin typeface="Consolas" panose="020B0609020204030204" pitchFamily="49" charset="0"/>
              </a:rPr>
              <a:t>age:</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23</a:t>
            </a:r>
            <a:r>
              <a:rPr lang="en-GB" dirty="0">
                <a:solidFill>
                  <a:srgbClr val="D4D4D4"/>
                </a:solidFill>
                <a:latin typeface="Consolas" panose="020B0609020204030204" pitchFamily="49" charset="0"/>
              </a:rPr>
              <a:t>}, </a:t>
            </a:r>
          </a:p>
          <a:p>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firstName</a:t>
            </a:r>
            <a:r>
              <a:rPr lang="en-GB" dirty="0">
                <a:solidFill>
                  <a:srgbClr val="9CDCFE"/>
                </a:solidFill>
                <a:latin typeface="Consolas" panose="020B0609020204030204" pitchFamily="49" charset="0"/>
              </a:rPr>
              <a:t>:</a:t>
            </a:r>
            <a:r>
              <a:rPr lang="en-GB" dirty="0">
                <a:solidFill>
                  <a:srgbClr val="D4D4D4"/>
                </a:solidFill>
                <a:latin typeface="Consolas" panose="020B0609020204030204" pitchFamily="49" charset="0"/>
              </a:rPr>
              <a:t> </a:t>
            </a:r>
            <a:r>
              <a:rPr lang="en-GB" dirty="0" smtClean="0">
                <a:solidFill>
                  <a:srgbClr val="CE9178"/>
                </a:solidFill>
                <a:latin typeface="Consolas" panose="020B0609020204030204" pitchFamily="49" charset="0"/>
              </a:rPr>
              <a:t>“Dev"</a:t>
            </a:r>
            <a:r>
              <a:rPr lang="en-GB" dirty="0" smtClean="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lastName</a:t>
            </a:r>
            <a:r>
              <a:rPr lang="en-GB" dirty="0">
                <a:solidFill>
                  <a:srgbClr val="9CDCFE"/>
                </a:solidFill>
                <a:latin typeface="Consolas" panose="020B0609020204030204" pitchFamily="49" charset="0"/>
              </a:rPr>
              <a:t>:</a:t>
            </a:r>
            <a:r>
              <a:rPr lang="en-GB" dirty="0">
                <a:solidFill>
                  <a:srgbClr val="D4D4D4"/>
                </a:solidFill>
                <a:latin typeface="Consolas" panose="020B0609020204030204" pitchFamily="49" charset="0"/>
              </a:rPr>
              <a:t> </a:t>
            </a:r>
            <a:r>
              <a:rPr lang="en-GB" dirty="0" smtClean="0">
                <a:solidFill>
                  <a:srgbClr val="CE9178"/>
                </a:solidFill>
                <a:latin typeface="Consolas" panose="020B0609020204030204" pitchFamily="49" charset="0"/>
              </a:rPr>
              <a:t>“</a:t>
            </a:r>
            <a:r>
              <a:rPr lang="en-GB" dirty="0" err="1" smtClean="0">
                <a:solidFill>
                  <a:srgbClr val="CE9178"/>
                </a:solidFill>
                <a:latin typeface="Consolas" panose="020B0609020204030204" pitchFamily="49" charset="0"/>
              </a:rPr>
              <a:t>Detta</a:t>
            </a:r>
            <a:r>
              <a:rPr lang="en-GB" dirty="0" smtClean="0">
                <a:solidFill>
                  <a:srgbClr val="CE9178"/>
                </a:solidFill>
                <a:latin typeface="Consolas" panose="020B0609020204030204" pitchFamily="49" charset="0"/>
              </a:rPr>
              <a:t>"</a:t>
            </a:r>
            <a:r>
              <a:rPr lang="en-GB" dirty="0" smtClean="0">
                <a:solidFill>
                  <a:srgbClr val="D4D4D4"/>
                </a:solidFill>
                <a:latin typeface="Consolas" panose="020B0609020204030204" pitchFamily="49" charset="0"/>
              </a:rPr>
              <a:t>,</a:t>
            </a:r>
            <a:r>
              <a:rPr lang="en-GB" dirty="0">
                <a:solidFill>
                  <a:srgbClr val="9CDCFE"/>
                </a:solidFill>
                <a:latin typeface="Consolas" panose="020B0609020204030204" pitchFamily="49" charset="0"/>
              </a:rPr>
              <a:t>age:</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23</a:t>
            </a:r>
            <a:r>
              <a:rPr lang="en-GB" dirty="0">
                <a:solidFill>
                  <a:srgbClr val="D4D4D4"/>
                </a:solidFill>
                <a:latin typeface="Consolas" panose="020B0609020204030204" pitchFamily="49" charset="0"/>
              </a:rPr>
              <a:t>}]};</a:t>
            </a:r>
          </a:p>
          <a:p>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peopleArray</a:t>
            </a:r>
            <a:r>
              <a:rPr lang="en-GB" dirty="0">
                <a:solidFill>
                  <a:srgbClr val="D4D4D4"/>
                </a:solidFill>
                <a:latin typeface="Consolas" panose="020B0609020204030204" pitchFamily="49" charset="0"/>
              </a:rPr>
              <a:t>);</a:t>
            </a:r>
          </a:p>
          <a:p>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err="1">
                <a:solidFill>
                  <a:srgbClr val="4EC9B0"/>
                </a:solidFill>
                <a:latin typeface="Consolas" panose="020B0609020204030204" pitchFamily="49" charset="0"/>
              </a:rPr>
              <a:t>JSON</a:t>
            </a:r>
            <a:r>
              <a:rPr lang="en-GB" dirty="0" err="1">
                <a:solidFill>
                  <a:srgbClr val="D4D4D4"/>
                </a:solidFill>
                <a:latin typeface="Consolas" panose="020B0609020204030204" pitchFamily="49" charset="0"/>
              </a:rPr>
              <a:t>.</a:t>
            </a:r>
            <a:r>
              <a:rPr lang="en-GB" dirty="0" err="1">
                <a:solidFill>
                  <a:srgbClr val="DCDCAA"/>
                </a:solidFill>
                <a:latin typeface="Consolas" panose="020B0609020204030204" pitchFamily="49" charset="0"/>
              </a:rPr>
              <a:t>stringify</a:t>
            </a:r>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peopleArray</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null</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2</a:t>
            </a:r>
            <a:r>
              <a:rPr lang="en-GB" dirty="0">
                <a:solidFill>
                  <a:srgbClr val="D4D4D4"/>
                </a:solidFill>
                <a:latin typeface="Consolas" panose="020B0609020204030204" pitchFamily="49" charset="0"/>
              </a:rPr>
              <a:t>));</a:t>
            </a:r>
          </a:p>
        </p:txBody>
      </p:sp>
      <p:sp>
        <p:nvSpPr>
          <p:cNvPr id="3" name="Title 2"/>
          <p:cNvSpPr>
            <a:spLocks noGrp="1"/>
          </p:cNvSpPr>
          <p:nvPr>
            <p:ph type="title"/>
          </p:nvPr>
        </p:nvSpPr>
        <p:spPr/>
        <p:txBody>
          <a:bodyPr>
            <a:normAutofit/>
          </a:bodyPr>
          <a:lstStyle/>
          <a:p>
            <a:r>
              <a:rPr lang="en-GB" dirty="0" err="1" smtClean="0"/>
              <a:t>JSON.Stringify</a:t>
            </a:r>
            <a:r>
              <a:rPr lang="en-GB" dirty="0" smtClean="0"/>
              <a:t>()</a:t>
            </a:r>
            <a:endParaRPr lang="en-GB" dirty="0"/>
          </a:p>
        </p:txBody>
      </p:sp>
    </p:spTree>
    <p:extLst>
      <p:ext uri="{BB962C8B-B14F-4D97-AF65-F5344CB8AC3E}">
        <p14:creationId xmlns:p14="http://schemas.microsoft.com/office/powerpoint/2010/main" val="11199753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JSON.Stringify</a:t>
            </a:r>
            <a:r>
              <a:rPr lang="en-GB" dirty="0" smtClean="0"/>
              <a:t>()</a:t>
            </a:r>
            <a:endParaRPr lang="en-GB" dirty="0"/>
          </a:p>
        </p:txBody>
      </p:sp>
      <p:pic>
        <p:nvPicPr>
          <p:cNvPr id="5" name="Picture 4"/>
          <p:cNvPicPr>
            <a:picLocks noChangeAspect="1"/>
          </p:cNvPicPr>
          <p:nvPr/>
        </p:nvPicPr>
        <p:blipFill>
          <a:blip r:embed="rId2"/>
          <a:stretch>
            <a:fillRect/>
          </a:stretch>
        </p:blipFill>
        <p:spPr>
          <a:xfrm>
            <a:off x="2103030" y="1388895"/>
            <a:ext cx="7989875" cy="4810925"/>
          </a:xfrm>
          <a:prstGeom prst="rect">
            <a:avLst/>
          </a:prstGeom>
        </p:spPr>
      </p:pic>
    </p:spTree>
    <p:extLst>
      <p:ext uri="{BB962C8B-B14F-4D97-AF65-F5344CB8AC3E}">
        <p14:creationId xmlns:p14="http://schemas.microsoft.com/office/powerpoint/2010/main" val="35303348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Advanced JS</a:t>
            </a:r>
            <a:endParaRPr lang="en-GB" dirty="0"/>
          </a:p>
        </p:txBody>
      </p:sp>
    </p:spTree>
    <p:extLst>
      <p:ext uri="{BB962C8B-B14F-4D97-AF65-F5344CB8AC3E}">
        <p14:creationId xmlns:p14="http://schemas.microsoft.com/office/powerpoint/2010/main" val="23940964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b="1" dirty="0" smtClean="0"/>
              <a:t>Classical</a:t>
            </a:r>
          </a:p>
          <a:p>
            <a:pPr lvl="1"/>
            <a:r>
              <a:rPr lang="en-GB" dirty="0" smtClean="0"/>
              <a:t>Objects are instances of classes</a:t>
            </a:r>
          </a:p>
          <a:p>
            <a:pPr lvl="1"/>
            <a:r>
              <a:rPr lang="en-GB" dirty="0" smtClean="0"/>
              <a:t>Classes inherit from other classes</a:t>
            </a:r>
          </a:p>
          <a:p>
            <a:r>
              <a:rPr lang="en-GB" b="1" dirty="0" smtClean="0"/>
              <a:t>Prototypal</a:t>
            </a:r>
          </a:p>
          <a:p>
            <a:pPr lvl="1"/>
            <a:r>
              <a:rPr lang="en-GB" dirty="0" smtClean="0"/>
              <a:t>Class free</a:t>
            </a:r>
          </a:p>
          <a:p>
            <a:pPr lvl="1"/>
            <a:r>
              <a:rPr lang="en-GB" dirty="0" smtClean="0"/>
              <a:t>Objects inherit from objects</a:t>
            </a:r>
          </a:p>
          <a:p>
            <a:pPr lvl="1"/>
            <a:r>
              <a:rPr lang="en-GB" dirty="0" smtClean="0"/>
              <a:t>Objects contain links to other objects</a:t>
            </a:r>
          </a:p>
          <a:p>
            <a:pPr lvl="1"/>
            <a:endParaRPr lang="en-GB" dirty="0" smtClean="0"/>
          </a:p>
          <a:p>
            <a:pPr lvl="1"/>
            <a:endParaRPr lang="en-GB" dirty="0"/>
          </a:p>
        </p:txBody>
      </p:sp>
      <p:sp>
        <p:nvSpPr>
          <p:cNvPr id="5" name="Content Placeholder 4"/>
          <p:cNvSpPr>
            <a:spLocks noGrp="1"/>
          </p:cNvSpPr>
          <p:nvPr>
            <p:ph sz="quarter" idx="16"/>
          </p:nvPr>
        </p:nvSpPr>
        <p:spPr/>
        <p:txBody>
          <a:bodyPr/>
          <a:lstStyle/>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oldObject</a:t>
            </a:r>
            <a:r>
              <a:rPr lang="en-GB" sz="1600" dirty="0">
                <a:solidFill>
                  <a:srgbClr val="D4D4D4"/>
                </a:solidFill>
                <a:latin typeface="Consolas" panose="020B0609020204030204" pitchFamily="49" charset="0"/>
              </a:rPr>
              <a:t> = {</a:t>
            </a:r>
          </a:p>
          <a:p>
            <a:pPr lvl="1"/>
            <a:r>
              <a:rPr lang="en-GB" sz="1600" dirty="0" err="1">
                <a:solidFill>
                  <a:srgbClr val="9CDCFE"/>
                </a:solidFill>
                <a:latin typeface="Consolas" panose="020B0609020204030204" pitchFamily="49" charset="0"/>
              </a:rPr>
              <a:t>firstMethod</a:t>
            </a:r>
            <a:r>
              <a:rPr lang="en-GB" sz="1600" dirty="0">
                <a:solidFill>
                  <a:srgbClr val="9CDCFE"/>
                </a:solidFill>
                <a:latin typeface="Consolas" panose="020B0609020204030204" pitchFamily="49" charset="0"/>
              </a:rPr>
              <a:t>:</a:t>
            </a:r>
            <a:r>
              <a:rPr lang="en-GB" sz="1600" dirty="0">
                <a:solidFill>
                  <a:srgbClr val="D4D4D4"/>
                </a:solidFill>
                <a:latin typeface="Consolas" panose="020B0609020204030204" pitchFamily="49" charset="0"/>
              </a:rPr>
              <a:t> </a:t>
            </a:r>
            <a:r>
              <a:rPr lang="en-GB" sz="1600" dirty="0">
                <a:solidFill>
                  <a:srgbClr val="569CD6"/>
                </a:solidFill>
                <a:latin typeface="Consolas" panose="020B0609020204030204" pitchFamily="49" charset="0"/>
              </a:rPr>
              <a:t>function</a:t>
            </a:r>
            <a:r>
              <a:rPr lang="en-GB" sz="1600" dirty="0">
                <a:solidFill>
                  <a:srgbClr val="D4D4D4"/>
                </a:solidFill>
                <a:latin typeface="Consolas" panose="020B0609020204030204" pitchFamily="49" charset="0"/>
              </a:rPr>
              <a:t> () {...},</a:t>
            </a:r>
          </a:p>
          <a:p>
            <a:pPr lvl="1"/>
            <a:r>
              <a:rPr lang="en-GB" sz="1600" dirty="0" err="1">
                <a:solidFill>
                  <a:srgbClr val="9CDCFE"/>
                </a:solidFill>
                <a:latin typeface="Consolas" panose="020B0609020204030204" pitchFamily="49" charset="0"/>
              </a:rPr>
              <a:t>secondMethod</a:t>
            </a:r>
            <a:r>
              <a:rPr lang="en-GB" sz="1600" dirty="0">
                <a:solidFill>
                  <a:srgbClr val="9CDCFE"/>
                </a:solidFill>
                <a:latin typeface="Consolas" panose="020B0609020204030204" pitchFamily="49" charset="0"/>
              </a:rPr>
              <a:t>:</a:t>
            </a:r>
            <a:r>
              <a:rPr lang="en-GB" sz="1600" dirty="0">
                <a:solidFill>
                  <a:srgbClr val="D4D4D4"/>
                </a:solidFill>
                <a:latin typeface="Consolas" panose="020B0609020204030204" pitchFamily="49" charset="0"/>
              </a:rPr>
              <a:t> </a:t>
            </a:r>
            <a:r>
              <a:rPr lang="en-GB" sz="1600" dirty="0">
                <a:solidFill>
                  <a:srgbClr val="569CD6"/>
                </a:solidFill>
                <a:latin typeface="Consolas" panose="020B0609020204030204" pitchFamily="49" charset="0"/>
              </a:rPr>
              <a:t>function</a:t>
            </a:r>
            <a:r>
              <a:rPr lang="en-GB" sz="1600" dirty="0">
                <a:solidFill>
                  <a:srgbClr val="D4D4D4"/>
                </a:solidFill>
                <a:latin typeface="Consolas" panose="020B0609020204030204" pitchFamily="49" charset="0"/>
              </a:rPr>
              <a:t>() {...} </a:t>
            </a:r>
          </a:p>
          <a:p>
            <a:r>
              <a:rPr lang="en-GB" sz="1600" dirty="0">
                <a:solidFill>
                  <a:srgbClr val="D4D4D4"/>
                </a:solidFill>
                <a:latin typeface="Consolas" panose="020B0609020204030204" pitchFamily="49" charset="0"/>
              </a:rPr>
              <a:t>};</a:t>
            </a:r>
          </a:p>
          <a:p>
            <a:r>
              <a:rPr lang="en-GB" sz="1600" dirty="0">
                <a:solidFill>
                  <a:srgbClr val="608B4E"/>
                </a:solidFill>
                <a:latin typeface="Consolas" panose="020B0609020204030204" pitchFamily="49" charset="0"/>
              </a:rPr>
              <a:t>//creates an object to inherit from the old object </a:t>
            </a:r>
            <a:endParaRPr lang="en-GB" sz="1600" dirty="0">
              <a:solidFill>
                <a:srgbClr val="D4D4D4"/>
              </a:solidFill>
              <a:latin typeface="Consolas" panose="020B0609020204030204" pitchFamily="49" charset="0"/>
            </a:endParaRPr>
          </a:p>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newObject</a:t>
            </a:r>
            <a:r>
              <a:rPr lang="en-GB" sz="1600" dirty="0">
                <a:solidFill>
                  <a:srgbClr val="D4D4D4"/>
                </a:solidFill>
                <a:latin typeface="Consolas" panose="020B0609020204030204" pitchFamily="49" charset="0"/>
              </a:rPr>
              <a:t> = </a:t>
            </a:r>
            <a:r>
              <a:rPr lang="en-GB" sz="1600" dirty="0" err="1">
                <a:solidFill>
                  <a:srgbClr val="4EC9B0"/>
                </a:solidFill>
                <a:latin typeface="Consolas" panose="020B0609020204030204" pitchFamily="49" charset="0"/>
              </a:rPr>
              <a:t>Object</a:t>
            </a:r>
            <a:r>
              <a:rPr lang="en-GB" sz="1600" dirty="0" err="1">
                <a:solidFill>
                  <a:srgbClr val="D4D4D4"/>
                </a:solidFill>
                <a:latin typeface="Consolas" panose="020B0609020204030204" pitchFamily="49" charset="0"/>
              </a:rPr>
              <a:t>.</a:t>
            </a:r>
            <a:r>
              <a:rPr lang="en-GB" sz="1600" dirty="0" err="1">
                <a:solidFill>
                  <a:srgbClr val="DCDCAA"/>
                </a:solidFill>
                <a:latin typeface="Consolas" panose="020B0609020204030204" pitchFamily="49" charset="0"/>
              </a:rPr>
              <a:t>create</a:t>
            </a:r>
            <a:r>
              <a:rPr lang="en-GB" sz="1600" dirty="0">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oldObject</a:t>
            </a:r>
            <a:r>
              <a:rPr lang="en-GB" sz="1600" dirty="0">
                <a:solidFill>
                  <a:srgbClr val="D4D4D4"/>
                </a:solidFill>
                <a:latin typeface="Consolas" panose="020B0609020204030204" pitchFamily="49" charset="0"/>
              </a:rPr>
              <a:t>);</a:t>
            </a:r>
          </a:p>
          <a:p>
            <a:r>
              <a:rPr lang="en-GB" sz="1600" dirty="0" err="1">
                <a:solidFill>
                  <a:srgbClr val="9CDCFE"/>
                </a:solidFill>
                <a:latin typeface="Consolas" panose="020B0609020204030204" pitchFamily="49" charset="0"/>
              </a:rPr>
              <a:t>newObject</a:t>
            </a:r>
            <a:r>
              <a:rPr lang="en-GB" sz="1600" dirty="0" err="1">
                <a:solidFill>
                  <a:srgbClr val="D4D4D4"/>
                </a:solidFill>
                <a:latin typeface="Consolas" panose="020B0609020204030204" pitchFamily="49" charset="0"/>
              </a:rPr>
              <a:t>.</a:t>
            </a:r>
            <a:r>
              <a:rPr lang="en-GB" sz="1600" dirty="0" err="1">
                <a:solidFill>
                  <a:srgbClr val="DCDCAA"/>
                </a:solidFill>
                <a:latin typeface="Consolas" panose="020B0609020204030204" pitchFamily="49" charset="0"/>
              </a:rPr>
              <a:t>thirdMethod</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function</a:t>
            </a:r>
            <a:r>
              <a:rPr lang="en-GB" sz="1600" dirty="0">
                <a:solidFill>
                  <a:srgbClr val="D4D4D4"/>
                </a:solidFill>
                <a:latin typeface="Consolas" panose="020B0609020204030204" pitchFamily="49" charset="0"/>
              </a:rPr>
              <a:t> () {...};</a:t>
            </a:r>
          </a:p>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myDoppelGanger</a:t>
            </a:r>
            <a:r>
              <a:rPr lang="en-GB" sz="1600" dirty="0">
                <a:solidFill>
                  <a:srgbClr val="D4D4D4"/>
                </a:solidFill>
                <a:latin typeface="Consolas" panose="020B0609020204030204" pitchFamily="49" charset="0"/>
              </a:rPr>
              <a:t> = </a:t>
            </a:r>
            <a:r>
              <a:rPr lang="en-GB" sz="1600" dirty="0" err="1">
                <a:solidFill>
                  <a:srgbClr val="4EC9B0"/>
                </a:solidFill>
                <a:latin typeface="Consolas" panose="020B0609020204030204" pitchFamily="49" charset="0"/>
              </a:rPr>
              <a:t>Object</a:t>
            </a:r>
            <a:r>
              <a:rPr lang="en-GB" sz="1600" dirty="0" err="1">
                <a:solidFill>
                  <a:srgbClr val="D4D4D4"/>
                </a:solidFill>
                <a:latin typeface="Consolas" panose="020B0609020204030204" pitchFamily="49" charset="0"/>
              </a:rPr>
              <a:t>.</a:t>
            </a:r>
            <a:r>
              <a:rPr lang="en-GB" sz="1600" dirty="0" err="1">
                <a:solidFill>
                  <a:srgbClr val="DCDCAA"/>
                </a:solidFill>
                <a:latin typeface="Consolas" panose="020B0609020204030204" pitchFamily="49" charset="0"/>
              </a:rPr>
              <a:t>create</a:t>
            </a:r>
            <a:r>
              <a:rPr lang="en-GB" sz="1600" dirty="0">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newObject</a:t>
            </a:r>
            <a:r>
              <a:rPr lang="en-GB" sz="1600" dirty="0">
                <a:solidFill>
                  <a:srgbClr val="D4D4D4"/>
                </a:solidFill>
                <a:latin typeface="Consolas" panose="020B0609020204030204" pitchFamily="49" charset="0"/>
              </a:rPr>
              <a:t>);</a:t>
            </a:r>
          </a:p>
          <a:p>
            <a:r>
              <a:rPr lang="en-GB" sz="1600" dirty="0" err="1">
                <a:solidFill>
                  <a:srgbClr val="9CDCFE"/>
                </a:solidFill>
                <a:latin typeface="Consolas" panose="020B0609020204030204" pitchFamily="49" charset="0"/>
              </a:rPr>
              <a:t>myDoppelGanger</a:t>
            </a:r>
            <a:r>
              <a:rPr lang="en-GB" sz="1600" dirty="0" err="1">
                <a:solidFill>
                  <a:srgbClr val="D4D4D4"/>
                </a:solidFill>
                <a:latin typeface="Consolas" panose="020B0609020204030204" pitchFamily="49" charset="0"/>
              </a:rPr>
              <a:t>.</a:t>
            </a:r>
            <a:r>
              <a:rPr lang="en-GB" sz="1600" dirty="0" err="1">
                <a:solidFill>
                  <a:srgbClr val="DCDCAA"/>
                </a:solidFill>
                <a:latin typeface="Consolas" panose="020B0609020204030204" pitchFamily="49" charset="0"/>
              </a:rPr>
              <a:t>firstMethod</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
            </a:r>
            <a:br>
              <a:rPr lang="en-GB" sz="1600" dirty="0">
                <a:solidFill>
                  <a:srgbClr val="D4D4D4"/>
                </a:solidFill>
                <a:latin typeface="Consolas" panose="020B0609020204030204" pitchFamily="49" charset="0"/>
              </a:rPr>
            </a:br>
            <a:r>
              <a:rPr lang="en-GB" sz="1600" dirty="0">
                <a:solidFill>
                  <a:srgbClr val="D4D4D4"/>
                </a:solidFill>
                <a:latin typeface="Consolas" panose="020B0609020204030204" pitchFamily="49" charset="0"/>
              </a:rPr>
              <a:t/>
            </a:r>
            <a:br>
              <a:rPr lang="en-GB" sz="1600" dirty="0">
                <a:solidFill>
                  <a:srgbClr val="D4D4D4"/>
                </a:solidFill>
                <a:latin typeface="Consolas" panose="020B0609020204030204" pitchFamily="49" charset="0"/>
              </a:rPr>
            </a:br>
            <a:endParaRPr lang="en-GB" sz="1600" dirty="0">
              <a:solidFill>
                <a:srgbClr val="D4D4D4"/>
              </a:solidFill>
              <a:latin typeface="Consolas" panose="020B0609020204030204" pitchFamily="49" charset="0"/>
            </a:endParaRPr>
          </a:p>
        </p:txBody>
      </p:sp>
      <p:sp>
        <p:nvSpPr>
          <p:cNvPr id="3" name="Title 2"/>
          <p:cNvSpPr>
            <a:spLocks noGrp="1"/>
          </p:cNvSpPr>
          <p:nvPr>
            <p:ph type="title"/>
          </p:nvPr>
        </p:nvSpPr>
        <p:spPr/>
        <p:txBody>
          <a:bodyPr>
            <a:normAutofit/>
          </a:bodyPr>
          <a:lstStyle/>
          <a:p>
            <a:r>
              <a:rPr lang="en-GB" dirty="0" smtClean="0"/>
              <a:t>Classical vs Prototypal Inheritance</a:t>
            </a:r>
            <a:endParaRPr lang="en-GB" dirty="0"/>
          </a:p>
        </p:txBody>
      </p:sp>
    </p:spTree>
    <p:extLst>
      <p:ext uri="{BB962C8B-B14F-4D97-AF65-F5344CB8AC3E}">
        <p14:creationId xmlns:p14="http://schemas.microsoft.com/office/powerpoint/2010/main" val="241112135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In JS we can augment the built in types;</a:t>
            </a:r>
          </a:p>
          <a:p>
            <a:pPr lvl="1"/>
            <a:r>
              <a:rPr lang="en-GB" b="1" dirty="0" err="1" smtClean="0"/>
              <a:t>Object.prototype</a:t>
            </a:r>
            <a:endParaRPr lang="en-GB" b="1" dirty="0" smtClean="0"/>
          </a:p>
          <a:p>
            <a:pPr lvl="1"/>
            <a:r>
              <a:rPr lang="en-GB" b="1" dirty="0" err="1" smtClean="0"/>
              <a:t>Array.prototype</a:t>
            </a:r>
            <a:endParaRPr lang="en-GB" b="1" dirty="0" smtClean="0"/>
          </a:p>
          <a:p>
            <a:pPr lvl="1"/>
            <a:r>
              <a:rPr lang="en-GB" b="1" dirty="0" err="1" smtClean="0"/>
              <a:t>Function.prototype</a:t>
            </a:r>
            <a:endParaRPr lang="en-GB" b="1" dirty="0" smtClean="0"/>
          </a:p>
          <a:p>
            <a:pPr lvl="1"/>
            <a:r>
              <a:rPr lang="en-GB" b="1" dirty="0" err="1" smtClean="0"/>
              <a:t>Number.prototype</a:t>
            </a:r>
            <a:endParaRPr lang="en-GB" b="1" dirty="0" smtClean="0"/>
          </a:p>
          <a:p>
            <a:pPr lvl="1"/>
            <a:r>
              <a:rPr lang="en-GB" b="1" dirty="0" err="1" smtClean="0"/>
              <a:t>String.prototype</a:t>
            </a:r>
            <a:endParaRPr lang="en-GB" b="1" dirty="0" smtClean="0"/>
          </a:p>
          <a:p>
            <a:pPr lvl="1"/>
            <a:r>
              <a:rPr lang="en-GB" b="1" dirty="0" err="1" smtClean="0"/>
              <a:t>Boolean.prototype</a:t>
            </a:r>
            <a:endParaRPr lang="en-GB" b="1" dirty="0" smtClean="0"/>
          </a:p>
        </p:txBody>
      </p:sp>
      <p:sp>
        <p:nvSpPr>
          <p:cNvPr id="5" name="Content Placeholder 4"/>
          <p:cNvSpPr>
            <a:spLocks noGrp="1"/>
          </p:cNvSpPr>
          <p:nvPr>
            <p:ph sz="quarter" idx="16"/>
          </p:nvPr>
        </p:nvSpPr>
        <p:spPr>
          <a:xfrm>
            <a:off x="6206400" y="1557588"/>
            <a:ext cx="5580000" cy="2850639"/>
          </a:xfrm>
        </p:spPr>
        <p:txBody>
          <a:bodyPr/>
          <a:lstStyle/>
          <a:p>
            <a:r>
              <a:rPr lang="en-GB" dirty="0" err="1">
                <a:solidFill>
                  <a:srgbClr val="4EC9B0"/>
                </a:solidFill>
                <a:latin typeface="Consolas" panose="020B0609020204030204" pitchFamily="49" charset="0"/>
              </a:rPr>
              <a:t>String</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prototype</a:t>
            </a:r>
            <a:r>
              <a:rPr lang="en-GB" dirty="0" err="1">
                <a:solidFill>
                  <a:srgbClr val="D4D4D4"/>
                </a:solidFill>
                <a:latin typeface="Consolas" panose="020B0609020204030204" pitchFamily="49" charset="0"/>
              </a:rPr>
              <a:t>.</a:t>
            </a:r>
            <a:r>
              <a:rPr lang="en-GB" dirty="0" err="1">
                <a:solidFill>
                  <a:srgbClr val="DCDCAA"/>
                </a:solidFill>
                <a:latin typeface="Consolas" panose="020B0609020204030204" pitchFamily="49" charset="0"/>
              </a:rPr>
              <a:t>woof</a:t>
            </a:r>
            <a:r>
              <a:rPr lang="en-GB" dirty="0">
                <a:solidFill>
                  <a:srgbClr val="D4D4D4"/>
                </a:solidFill>
                <a:latin typeface="Consolas" panose="020B0609020204030204" pitchFamily="49" charset="0"/>
              </a:rPr>
              <a:t> = </a:t>
            </a:r>
            <a:r>
              <a:rPr lang="en-GB" dirty="0">
                <a:solidFill>
                  <a:srgbClr val="569CD6"/>
                </a:solidFill>
                <a:latin typeface="Consolas" panose="020B0609020204030204" pitchFamily="49" charset="0"/>
              </a:rPr>
              <a:t>function</a:t>
            </a:r>
            <a:r>
              <a:rPr lang="en-GB" dirty="0">
                <a:solidFill>
                  <a:srgbClr val="D4D4D4"/>
                </a:solidFill>
                <a:latin typeface="Consolas" panose="020B0609020204030204" pitchFamily="49" charset="0"/>
              </a:rPr>
              <a:t> () {</a:t>
            </a:r>
          </a:p>
          <a:p>
            <a:r>
              <a:rPr lang="en-GB" dirty="0" smtClean="0">
                <a:solidFill>
                  <a:srgbClr val="C586C0"/>
                </a:solidFill>
                <a:latin typeface="Consolas" panose="020B0609020204030204" pitchFamily="49" charset="0"/>
              </a:rPr>
              <a:t>	return</a:t>
            </a:r>
            <a:r>
              <a:rPr lang="en-GB" dirty="0" smtClean="0">
                <a:solidFill>
                  <a:srgbClr val="D4D4D4"/>
                </a:solidFill>
                <a:latin typeface="Consolas" panose="020B0609020204030204" pitchFamily="49" charset="0"/>
              </a:rPr>
              <a:t> </a:t>
            </a:r>
            <a:r>
              <a:rPr lang="en-GB" dirty="0">
                <a:solidFill>
                  <a:srgbClr val="569CD6"/>
                </a:solidFill>
                <a:latin typeface="Consolas" panose="020B0609020204030204" pitchFamily="49" charset="0"/>
              </a:rPr>
              <a:t>this</a:t>
            </a:r>
            <a:r>
              <a:rPr lang="en-GB" dirty="0">
                <a:solidFill>
                  <a:srgbClr val="D4D4D4"/>
                </a:solidFill>
                <a:latin typeface="Consolas" panose="020B0609020204030204" pitchFamily="49" charset="0"/>
              </a:rPr>
              <a:t> += </a:t>
            </a:r>
            <a:r>
              <a:rPr lang="en-GB" dirty="0">
                <a:solidFill>
                  <a:srgbClr val="CE9178"/>
                </a:solidFill>
                <a:latin typeface="Consolas" panose="020B0609020204030204" pitchFamily="49" charset="0"/>
              </a:rPr>
              <a:t>" woof"</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p>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example</a:t>
            </a:r>
            <a:r>
              <a:rPr lang="en-GB" dirty="0">
                <a:solidFill>
                  <a:srgbClr val="D4D4D4"/>
                </a:solidFill>
                <a:latin typeface="Consolas" panose="020B0609020204030204" pitchFamily="49" charset="0"/>
              </a:rPr>
              <a:t> = </a:t>
            </a:r>
            <a:r>
              <a:rPr lang="en-GB" dirty="0">
                <a:solidFill>
                  <a:srgbClr val="CE9178"/>
                </a:solidFill>
                <a:latin typeface="Consolas" panose="020B0609020204030204" pitchFamily="49" charset="0"/>
              </a:rPr>
              <a:t>"dog goes "</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woof</a:t>
            </a:r>
            <a:r>
              <a:rPr lang="en-GB" dirty="0">
                <a:solidFill>
                  <a:srgbClr val="D4D4D4"/>
                </a:solidFill>
                <a:latin typeface="Consolas" panose="020B0609020204030204" pitchFamily="49" charset="0"/>
              </a:rPr>
              <a:t>();</a:t>
            </a:r>
          </a:p>
          <a:p>
            <a:r>
              <a:rPr lang="en-GB" dirty="0">
                <a:solidFill>
                  <a:srgbClr val="608B4E"/>
                </a:solidFill>
                <a:latin typeface="Consolas" panose="020B0609020204030204" pitchFamily="49" charset="0"/>
              </a:rPr>
              <a:t>// dog goes woof</a:t>
            </a:r>
            <a:endParaRPr lang="en-GB" dirty="0">
              <a:solidFill>
                <a:srgbClr val="D4D4D4"/>
              </a:solidFill>
              <a:latin typeface="Consolas" panose="020B0609020204030204" pitchFamily="49" charset="0"/>
            </a:endParaRP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endParaRPr lang="en-GB" dirty="0">
              <a:solidFill>
                <a:srgbClr val="D4D4D4"/>
              </a:solidFill>
              <a:latin typeface="Consolas" panose="020B0609020204030204" pitchFamily="49" charset="0"/>
            </a:endParaRPr>
          </a:p>
        </p:txBody>
      </p:sp>
      <p:sp>
        <p:nvSpPr>
          <p:cNvPr id="3" name="Title 2"/>
          <p:cNvSpPr>
            <a:spLocks noGrp="1"/>
          </p:cNvSpPr>
          <p:nvPr>
            <p:ph type="title"/>
          </p:nvPr>
        </p:nvSpPr>
        <p:spPr/>
        <p:txBody>
          <a:bodyPr>
            <a:normAutofit/>
          </a:bodyPr>
          <a:lstStyle/>
          <a:p>
            <a:r>
              <a:rPr lang="en-GB" dirty="0" smtClean="0"/>
              <a:t>Augmenting Types</a:t>
            </a:r>
            <a:endParaRPr lang="en-GB" dirty="0"/>
          </a:p>
        </p:txBody>
      </p:sp>
    </p:spTree>
    <p:extLst>
      <p:ext uri="{BB962C8B-B14F-4D97-AF65-F5344CB8AC3E}">
        <p14:creationId xmlns:p14="http://schemas.microsoft.com/office/powerpoint/2010/main" val="327716785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An inner function that has access to the outer functions scope chain</a:t>
            </a:r>
          </a:p>
          <a:p>
            <a:r>
              <a:rPr lang="en-GB" dirty="0" smtClean="0"/>
              <a:t>Closure has 3 scope chains</a:t>
            </a:r>
          </a:p>
          <a:p>
            <a:pPr lvl="1"/>
            <a:r>
              <a:rPr lang="en-GB" dirty="0" smtClean="0"/>
              <a:t>It’s own scope</a:t>
            </a:r>
          </a:p>
          <a:p>
            <a:pPr lvl="1"/>
            <a:r>
              <a:rPr lang="en-GB" dirty="0" smtClean="0"/>
              <a:t>Outer function scope</a:t>
            </a:r>
          </a:p>
          <a:p>
            <a:pPr lvl="1"/>
            <a:r>
              <a:rPr lang="en-GB" dirty="0" smtClean="0"/>
              <a:t>Global scope</a:t>
            </a:r>
          </a:p>
          <a:p>
            <a:r>
              <a:rPr lang="en-GB" dirty="0" smtClean="0"/>
              <a:t>Allows us to write code that is;</a:t>
            </a:r>
          </a:p>
          <a:p>
            <a:pPr marL="800100" lvl="1" indent="-342900">
              <a:buFont typeface="+mj-lt"/>
              <a:buAutoNum type="arabicPeriod"/>
            </a:pPr>
            <a:r>
              <a:rPr lang="en-GB" dirty="0" smtClean="0"/>
              <a:t>Creative</a:t>
            </a:r>
          </a:p>
          <a:p>
            <a:pPr marL="800100" lvl="1" indent="-342900">
              <a:buFont typeface="+mj-lt"/>
              <a:buAutoNum type="arabicPeriod"/>
            </a:pPr>
            <a:r>
              <a:rPr lang="en-GB" dirty="0" smtClean="0"/>
              <a:t>Expressive</a:t>
            </a:r>
          </a:p>
          <a:p>
            <a:pPr marL="800100" lvl="1" indent="-342900">
              <a:buFont typeface="+mj-lt"/>
              <a:buAutoNum type="arabicPeriod"/>
            </a:pPr>
            <a:r>
              <a:rPr lang="en-GB" dirty="0" smtClean="0"/>
              <a:t>Concise</a:t>
            </a:r>
          </a:p>
          <a:p>
            <a:pPr lvl="1"/>
            <a:endParaRPr lang="en-GB" dirty="0"/>
          </a:p>
        </p:txBody>
      </p:sp>
      <p:sp>
        <p:nvSpPr>
          <p:cNvPr id="3" name="Title 2"/>
          <p:cNvSpPr>
            <a:spLocks noGrp="1"/>
          </p:cNvSpPr>
          <p:nvPr>
            <p:ph type="title"/>
          </p:nvPr>
        </p:nvSpPr>
        <p:spPr/>
        <p:txBody>
          <a:bodyPr>
            <a:normAutofit/>
          </a:bodyPr>
          <a:lstStyle/>
          <a:p>
            <a:r>
              <a:rPr lang="en-GB" dirty="0" smtClean="0"/>
              <a:t>Closure</a:t>
            </a:r>
            <a:endParaRPr lang="en-GB" dirty="0"/>
          </a:p>
        </p:txBody>
      </p:sp>
    </p:spTree>
    <p:extLst>
      <p:ext uri="{BB962C8B-B14F-4D97-AF65-F5344CB8AC3E}">
        <p14:creationId xmlns:p14="http://schemas.microsoft.com/office/powerpoint/2010/main" val="92387838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Closure is a function inside another function.</a:t>
            </a:r>
            <a:endParaRPr lang="en-GB" dirty="0"/>
          </a:p>
        </p:txBody>
      </p:sp>
      <p:sp>
        <p:nvSpPr>
          <p:cNvPr id="5" name="Content Placeholder 4"/>
          <p:cNvSpPr>
            <a:spLocks noGrp="1"/>
          </p:cNvSpPr>
          <p:nvPr>
            <p:ph sz="quarter" idx="16"/>
          </p:nvPr>
        </p:nvSpPr>
        <p:spPr>
          <a:xfrm>
            <a:off x="5296619" y="2449901"/>
            <a:ext cx="6489781" cy="3795623"/>
          </a:xfrm>
        </p:spPr>
        <p:txBody>
          <a:bodyPr/>
          <a:lstStyle/>
          <a:p>
            <a:r>
              <a:rPr lang="en-GB" sz="1600" dirty="0" smtClean="0">
                <a:solidFill>
                  <a:srgbClr val="569CD6"/>
                </a:solidFill>
                <a:latin typeface="Consolas" panose="020B0609020204030204" pitchFamily="49" charset="0"/>
              </a:rPr>
              <a:t>function</a:t>
            </a:r>
            <a:r>
              <a:rPr lang="en-GB" sz="1600" dirty="0" smtClean="0">
                <a:solidFill>
                  <a:srgbClr val="D4D4D4"/>
                </a:solidFill>
                <a:latin typeface="Consolas" panose="020B0609020204030204" pitchFamily="49" charset="0"/>
              </a:rPr>
              <a:t> </a:t>
            </a:r>
            <a:r>
              <a:rPr lang="en-GB" sz="1600" dirty="0" err="1">
                <a:solidFill>
                  <a:srgbClr val="DCDCAA"/>
                </a:solidFill>
                <a:latin typeface="Consolas" panose="020B0609020204030204" pitchFamily="49" charset="0"/>
              </a:rPr>
              <a:t>showName</a:t>
            </a:r>
            <a:r>
              <a:rPr lang="en-GB" sz="1600" dirty="0">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firstName</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lastName</a:t>
            </a:r>
            <a:r>
              <a:rPr lang="en-GB" sz="1600" dirty="0">
                <a:solidFill>
                  <a:srgbClr val="D4D4D4"/>
                </a:solidFill>
                <a:latin typeface="Consolas" panose="020B0609020204030204" pitchFamily="49" charset="0"/>
              </a:rPr>
              <a:t>) {</a:t>
            </a:r>
          </a:p>
          <a:p>
            <a:pPr lvl="1"/>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nameIntro</a:t>
            </a:r>
            <a:r>
              <a:rPr lang="en-GB" sz="1600" dirty="0">
                <a:solidFill>
                  <a:srgbClr val="D4D4D4"/>
                </a:solidFill>
                <a:latin typeface="Consolas" panose="020B0609020204030204" pitchFamily="49" charset="0"/>
              </a:rPr>
              <a:t> = </a:t>
            </a:r>
            <a:r>
              <a:rPr lang="en-GB" sz="1600" dirty="0">
                <a:solidFill>
                  <a:srgbClr val="CE9178"/>
                </a:solidFill>
                <a:latin typeface="Consolas" panose="020B0609020204030204" pitchFamily="49" charset="0"/>
              </a:rPr>
              <a:t>"Your name is "</a:t>
            </a:r>
            <a:r>
              <a:rPr lang="en-GB" sz="1600" dirty="0">
                <a:solidFill>
                  <a:srgbClr val="D4D4D4"/>
                </a:solidFill>
                <a:latin typeface="Consolas" panose="020B0609020204030204" pitchFamily="49" charset="0"/>
              </a:rPr>
              <a:t>;</a:t>
            </a:r>
          </a:p>
          <a:p>
            <a:pPr lvl="1"/>
            <a:r>
              <a:rPr lang="en-GB" sz="1600" dirty="0">
                <a:solidFill>
                  <a:srgbClr val="569CD6"/>
                </a:solidFill>
                <a:latin typeface="Consolas" panose="020B0609020204030204" pitchFamily="49" charset="0"/>
              </a:rPr>
              <a:t>function</a:t>
            </a:r>
            <a:r>
              <a:rPr lang="en-GB" sz="1600" dirty="0">
                <a:solidFill>
                  <a:srgbClr val="D4D4D4"/>
                </a:solidFill>
                <a:latin typeface="Consolas" panose="020B0609020204030204" pitchFamily="49" charset="0"/>
              </a:rPr>
              <a:t> </a:t>
            </a:r>
            <a:r>
              <a:rPr lang="en-GB" sz="1600" dirty="0" err="1">
                <a:solidFill>
                  <a:srgbClr val="DCDCAA"/>
                </a:solidFill>
                <a:latin typeface="Consolas" panose="020B0609020204030204" pitchFamily="49" charset="0"/>
              </a:rPr>
              <a:t>makeFullName</a:t>
            </a:r>
            <a:r>
              <a:rPr lang="en-GB" sz="1600" dirty="0">
                <a:solidFill>
                  <a:srgbClr val="D4D4D4"/>
                </a:solidFill>
                <a:latin typeface="Consolas" panose="020B0609020204030204" pitchFamily="49" charset="0"/>
              </a:rPr>
              <a:t>() {</a:t>
            </a:r>
          </a:p>
          <a:p>
            <a:pPr lvl="1"/>
            <a:r>
              <a:rPr lang="en-GB" sz="1600" dirty="0" smtClean="0">
                <a:solidFill>
                  <a:srgbClr val="C586C0"/>
                </a:solidFill>
                <a:latin typeface="Consolas" panose="020B0609020204030204" pitchFamily="49" charset="0"/>
              </a:rPr>
              <a:t>	return</a:t>
            </a:r>
            <a:r>
              <a:rPr lang="en-GB" sz="1600" dirty="0" smtClean="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nameIntro</a:t>
            </a:r>
            <a:r>
              <a:rPr lang="en-GB" sz="1600" dirty="0">
                <a:solidFill>
                  <a:srgbClr val="D4D4D4"/>
                </a:solidFill>
                <a:latin typeface="Consolas" panose="020B0609020204030204" pitchFamily="49" charset="0"/>
              </a:rPr>
              <a:t> + </a:t>
            </a:r>
            <a:r>
              <a:rPr lang="en-GB" sz="1600" dirty="0" err="1">
                <a:solidFill>
                  <a:srgbClr val="9CDCFE"/>
                </a:solidFill>
                <a:latin typeface="Consolas" panose="020B0609020204030204" pitchFamily="49" charset="0"/>
              </a:rPr>
              <a:t>firstName</a:t>
            </a:r>
            <a:r>
              <a:rPr lang="en-GB" sz="1600" dirty="0">
                <a:solidFill>
                  <a:srgbClr val="D4D4D4"/>
                </a:solidFill>
                <a:latin typeface="Consolas" panose="020B0609020204030204" pitchFamily="49" charset="0"/>
              </a:rPr>
              <a:t> + </a:t>
            </a:r>
            <a:r>
              <a:rPr lang="en-GB" sz="1600" dirty="0">
                <a:solidFill>
                  <a:srgbClr val="CE9178"/>
                </a:solidFill>
                <a:latin typeface="Consolas" panose="020B0609020204030204" pitchFamily="49" charset="0"/>
              </a:rPr>
              <a:t>" "</a:t>
            </a:r>
            <a:r>
              <a:rPr lang="en-GB" sz="1600" dirty="0">
                <a:solidFill>
                  <a:srgbClr val="D4D4D4"/>
                </a:solidFill>
                <a:latin typeface="Consolas" panose="020B0609020204030204" pitchFamily="49" charset="0"/>
              </a:rPr>
              <a:t> + </a:t>
            </a:r>
            <a:r>
              <a:rPr lang="en-GB" sz="1600" dirty="0" err="1">
                <a:solidFill>
                  <a:srgbClr val="9CDCFE"/>
                </a:solidFill>
                <a:latin typeface="Consolas" panose="020B0609020204030204" pitchFamily="49" charset="0"/>
              </a:rPr>
              <a:t>lastName</a:t>
            </a:r>
            <a:r>
              <a:rPr lang="en-GB" sz="1600" dirty="0">
                <a:solidFill>
                  <a:srgbClr val="D4D4D4"/>
                </a:solidFill>
                <a:latin typeface="Consolas" panose="020B0609020204030204" pitchFamily="49" charset="0"/>
              </a:rPr>
              <a:t>;</a:t>
            </a:r>
          </a:p>
          <a:p>
            <a:pPr lvl="1"/>
            <a:r>
              <a:rPr lang="en-GB" sz="1600" dirty="0">
                <a:solidFill>
                  <a:srgbClr val="D4D4D4"/>
                </a:solidFill>
                <a:latin typeface="Consolas" panose="020B0609020204030204" pitchFamily="49" charset="0"/>
              </a:rPr>
              <a:t>}</a:t>
            </a:r>
          </a:p>
          <a:p>
            <a:pPr lvl="1"/>
            <a:r>
              <a:rPr lang="en-GB" sz="1600" dirty="0">
                <a:solidFill>
                  <a:srgbClr val="C586C0"/>
                </a:solidFill>
                <a:latin typeface="Consolas" panose="020B0609020204030204" pitchFamily="49" charset="0"/>
              </a:rPr>
              <a:t>return</a:t>
            </a:r>
            <a:r>
              <a:rPr lang="en-GB" sz="1600" dirty="0">
                <a:solidFill>
                  <a:srgbClr val="D4D4D4"/>
                </a:solidFill>
                <a:latin typeface="Consolas" panose="020B0609020204030204" pitchFamily="49" charset="0"/>
              </a:rPr>
              <a:t> </a:t>
            </a:r>
            <a:r>
              <a:rPr lang="en-GB" sz="1600" dirty="0" err="1">
                <a:solidFill>
                  <a:srgbClr val="DCDCAA"/>
                </a:solidFill>
                <a:latin typeface="Consolas" panose="020B0609020204030204" pitchFamily="49" charset="0"/>
              </a:rPr>
              <a:t>makeFullName</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a:t>
            </a:r>
          </a:p>
          <a:p>
            <a:r>
              <a:rPr lang="en-GB" sz="1600" dirty="0" err="1">
                <a:solidFill>
                  <a:srgbClr val="DCDCAA"/>
                </a:solidFill>
                <a:latin typeface="Consolas" panose="020B0609020204030204" pitchFamily="49" charset="0"/>
              </a:rPr>
              <a:t>showName</a:t>
            </a:r>
            <a:r>
              <a:rPr lang="en-GB" sz="1600" dirty="0">
                <a:solidFill>
                  <a:srgbClr val="D4D4D4"/>
                </a:solidFill>
                <a:latin typeface="Consolas" panose="020B0609020204030204" pitchFamily="49" charset="0"/>
              </a:rPr>
              <a:t>(</a:t>
            </a:r>
            <a:r>
              <a:rPr lang="en-GB" sz="1600" dirty="0">
                <a:solidFill>
                  <a:srgbClr val="CE9178"/>
                </a:solidFill>
                <a:latin typeface="Consolas" panose="020B0609020204030204" pitchFamily="49" charset="0"/>
              </a:rPr>
              <a:t>"Michael"</a:t>
            </a:r>
            <a:r>
              <a:rPr lang="en-GB" sz="1600" dirty="0">
                <a:solidFill>
                  <a:srgbClr val="D4D4D4"/>
                </a:solidFill>
                <a:latin typeface="Consolas" panose="020B0609020204030204" pitchFamily="49" charset="0"/>
              </a:rPr>
              <a:t>, </a:t>
            </a:r>
            <a:r>
              <a:rPr lang="en-GB" sz="1600" dirty="0">
                <a:solidFill>
                  <a:srgbClr val="CE9178"/>
                </a:solidFill>
                <a:latin typeface="Consolas" panose="020B0609020204030204" pitchFamily="49" charset="0"/>
              </a:rPr>
              <a:t>"Jackson"</a:t>
            </a:r>
            <a:r>
              <a:rPr lang="en-GB" sz="1600" dirty="0">
                <a:solidFill>
                  <a:srgbClr val="D4D4D4"/>
                </a:solidFill>
                <a:latin typeface="Consolas" panose="020B0609020204030204" pitchFamily="49" charset="0"/>
              </a:rPr>
              <a:t>);</a:t>
            </a:r>
          </a:p>
        </p:txBody>
      </p:sp>
      <p:sp>
        <p:nvSpPr>
          <p:cNvPr id="3" name="Title 2"/>
          <p:cNvSpPr>
            <a:spLocks noGrp="1"/>
          </p:cNvSpPr>
          <p:nvPr>
            <p:ph type="title"/>
          </p:nvPr>
        </p:nvSpPr>
        <p:spPr/>
        <p:txBody>
          <a:bodyPr>
            <a:normAutofit/>
          </a:bodyPr>
          <a:lstStyle/>
          <a:p>
            <a:r>
              <a:rPr lang="en-GB" dirty="0" smtClean="0"/>
              <a:t>Closure</a:t>
            </a:r>
            <a:endParaRPr lang="en-GB" dirty="0"/>
          </a:p>
        </p:txBody>
      </p:sp>
    </p:spTree>
    <p:extLst>
      <p:ext uri="{BB962C8B-B14F-4D97-AF65-F5344CB8AC3E}">
        <p14:creationId xmlns:p14="http://schemas.microsoft.com/office/powerpoint/2010/main" val="21192037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a:xfrm>
            <a:off x="414000" y="1557588"/>
            <a:ext cx="4703910" cy="4546800"/>
          </a:xfrm>
        </p:spPr>
        <p:txBody>
          <a:bodyPr/>
          <a:lstStyle/>
          <a:p>
            <a:pPr marL="457200" indent="-457200">
              <a:buFont typeface="+mj-lt"/>
              <a:buAutoNum type="arabicPeriod"/>
            </a:pPr>
            <a:r>
              <a:rPr lang="en-GB" dirty="0" smtClean="0"/>
              <a:t>Closures have access to the outer functions variable even after the outer function returns</a:t>
            </a:r>
          </a:p>
          <a:p>
            <a:pPr marL="457200" indent="-457200">
              <a:buFont typeface="+mj-lt"/>
              <a:buAutoNum type="arabicPeriod"/>
            </a:pPr>
            <a:endParaRPr lang="en-GB" dirty="0"/>
          </a:p>
        </p:txBody>
      </p:sp>
      <p:sp>
        <p:nvSpPr>
          <p:cNvPr id="5" name="Content Placeholder 4"/>
          <p:cNvSpPr>
            <a:spLocks noGrp="1"/>
          </p:cNvSpPr>
          <p:nvPr>
            <p:ph sz="quarter" idx="16"/>
          </p:nvPr>
        </p:nvSpPr>
        <p:spPr>
          <a:xfrm>
            <a:off x="5117910" y="1557588"/>
            <a:ext cx="6668490" cy="4546800"/>
          </a:xfrm>
        </p:spPr>
        <p:txBody>
          <a:bodyPr/>
          <a:lstStyle/>
          <a:p>
            <a:r>
              <a:rPr lang="en-GB" dirty="0">
                <a:solidFill>
                  <a:srgbClr val="569CD6"/>
                </a:solidFill>
                <a:latin typeface="Consolas" panose="020B0609020204030204" pitchFamily="49" charset="0"/>
              </a:rPr>
              <a:t>function</a:t>
            </a:r>
            <a:r>
              <a:rPr lang="en-GB" dirty="0">
                <a:solidFill>
                  <a:srgbClr val="D4D4D4"/>
                </a:solidFill>
                <a:latin typeface="Consolas" panose="020B0609020204030204" pitchFamily="49" charset="0"/>
              </a:rPr>
              <a:t> </a:t>
            </a:r>
            <a:r>
              <a:rPr lang="en-GB" dirty="0" err="1">
                <a:solidFill>
                  <a:srgbClr val="DCDCAA"/>
                </a:solidFill>
                <a:latin typeface="Consolas" panose="020B0609020204030204" pitchFamily="49" charset="0"/>
              </a:rPr>
              <a:t>celebrityName</a:t>
            </a:r>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firstName</a:t>
            </a:r>
            <a:r>
              <a:rPr lang="en-GB" dirty="0">
                <a:solidFill>
                  <a:srgbClr val="D4D4D4"/>
                </a:solidFill>
                <a:latin typeface="Consolas" panose="020B0609020204030204" pitchFamily="49" charset="0"/>
              </a:rPr>
              <a:t>) {</a:t>
            </a:r>
          </a:p>
          <a:p>
            <a:r>
              <a:rPr lang="en-GB" dirty="0" smtClean="0">
                <a:solidFill>
                  <a:srgbClr val="569CD6"/>
                </a:solidFill>
                <a:latin typeface="Consolas" panose="020B0609020204030204" pitchFamily="49" charset="0"/>
              </a:rPr>
              <a:t>  var</a:t>
            </a:r>
            <a:r>
              <a:rPr lang="en-GB" dirty="0" smtClean="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nameIntro</a:t>
            </a:r>
            <a:r>
              <a:rPr lang="en-GB" dirty="0">
                <a:solidFill>
                  <a:srgbClr val="D4D4D4"/>
                </a:solidFill>
                <a:latin typeface="Consolas" panose="020B0609020204030204" pitchFamily="49" charset="0"/>
              </a:rPr>
              <a:t> = </a:t>
            </a:r>
            <a:r>
              <a:rPr lang="en-GB" dirty="0">
                <a:solidFill>
                  <a:srgbClr val="CE9178"/>
                </a:solidFill>
                <a:latin typeface="Consolas" panose="020B0609020204030204" pitchFamily="49" charset="0"/>
              </a:rPr>
              <a:t>"This celebrity is "</a:t>
            </a:r>
            <a:r>
              <a:rPr lang="en-GB" dirty="0">
                <a:solidFill>
                  <a:srgbClr val="D4D4D4"/>
                </a:solidFill>
                <a:latin typeface="Consolas" panose="020B0609020204030204" pitchFamily="49" charset="0"/>
              </a:rPr>
              <a:t>;</a:t>
            </a:r>
          </a:p>
          <a:p>
            <a:r>
              <a:rPr lang="en-GB" dirty="0" smtClean="0">
                <a:solidFill>
                  <a:srgbClr val="569CD6"/>
                </a:solidFill>
                <a:latin typeface="Consolas" panose="020B0609020204030204" pitchFamily="49" charset="0"/>
              </a:rPr>
              <a:t>  function</a:t>
            </a:r>
            <a:r>
              <a:rPr lang="en-GB" dirty="0" smtClean="0">
                <a:solidFill>
                  <a:srgbClr val="D4D4D4"/>
                </a:solidFill>
                <a:latin typeface="Consolas" panose="020B0609020204030204" pitchFamily="49" charset="0"/>
              </a:rPr>
              <a:t> </a:t>
            </a:r>
            <a:r>
              <a:rPr lang="en-GB" dirty="0" err="1">
                <a:solidFill>
                  <a:srgbClr val="DCDCAA"/>
                </a:solidFill>
                <a:latin typeface="Consolas" panose="020B0609020204030204" pitchFamily="49" charset="0"/>
              </a:rPr>
              <a:t>lastName</a:t>
            </a:r>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theLastName</a:t>
            </a:r>
            <a:r>
              <a:rPr lang="en-GB" dirty="0">
                <a:solidFill>
                  <a:srgbClr val="D4D4D4"/>
                </a:solidFill>
                <a:latin typeface="Consolas" panose="020B0609020204030204" pitchFamily="49" charset="0"/>
              </a:rPr>
              <a:t>) {</a:t>
            </a:r>
          </a:p>
          <a:p>
            <a:r>
              <a:rPr lang="en-GB" dirty="0" smtClean="0">
                <a:solidFill>
                  <a:srgbClr val="C586C0"/>
                </a:solidFill>
                <a:latin typeface="Consolas" panose="020B0609020204030204" pitchFamily="49" charset="0"/>
              </a:rPr>
              <a:t>  return</a:t>
            </a:r>
            <a:r>
              <a:rPr lang="en-GB" dirty="0" smtClean="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nameIntro</a:t>
            </a:r>
            <a:r>
              <a:rPr lang="en-GB" dirty="0">
                <a:solidFill>
                  <a:srgbClr val="D4D4D4"/>
                </a:solidFill>
                <a:latin typeface="Consolas" panose="020B0609020204030204" pitchFamily="49" charset="0"/>
              </a:rPr>
              <a:t> + </a:t>
            </a:r>
            <a:r>
              <a:rPr lang="en-GB" dirty="0" err="1">
                <a:solidFill>
                  <a:srgbClr val="9CDCFE"/>
                </a:solidFill>
                <a:latin typeface="Consolas" panose="020B0609020204030204" pitchFamily="49" charset="0"/>
              </a:rPr>
              <a:t>firstName</a:t>
            </a:r>
            <a:r>
              <a:rPr lang="en-GB" dirty="0">
                <a:solidFill>
                  <a:srgbClr val="D4D4D4"/>
                </a:solidFill>
                <a:latin typeface="Consolas" panose="020B0609020204030204" pitchFamily="49" charset="0"/>
              </a:rPr>
              <a:t> + </a:t>
            </a:r>
            <a:r>
              <a:rPr lang="en-GB" dirty="0">
                <a:solidFill>
                  <a:srgbClr val="CE9178"/>
                </a:solidFill>
                <a:latin typeface="Consolas" panose="020B0609020204030204" pitchFamily="49" charset="0"/>
              </a:rPr>
              <a:t>" "</a:t>
            </a:r>
            <a:r>
              <a:rPr lang="en-GB" dirty="0">
                <a:solidFill>
                  <a:srgbClr val="D4D4D4"/>
                </a:solidFill>
                <a:latin typeface="Consolas" panose="020B0609020204030204" pitchFamily="49" charset="0"/>
              </a:rPr>
              <a:t> + </a:t>
            </a:r>
            <a:r>
              <a:rPr lang="en-GB" dirty="0" err="1">
                <a:solidFill>
                  <a:srgbClr val="9CDCFE"/>
                </a:solidFill>
                <a:latin typeface="Consolas" panose="020B0609020204030204" pitchFamily="49" charset="0"/>
              </a:rPr>
              <a:t>theLastName</a:t>
            </a:r>
            <a:r>
              <a:rPr lang="en-GB" dirty="0">
                <a:solidFill>
                  <a:srgbClr val="D4D4D4"/>
                </a:solidFill>
                <a:latin typeface="Consolas" panose="020B0609020204030204" pitchFamily="49" charset="0"/>
              </a:rPr>
              <a:t>;</a:t>
            </a:r>
          </a:p>
          <a:p>
            <a:r>
              <a:rPr lang="en-GB" dirty="0" smtClean="0">
                <a:solidFill>
                  <a:srgbClr val="D4D4D4"/>
                </a:solidFill>
                <a:latin typeface="Consolas" panose="020B0609020204030204" pitchFamily="49" charset="0"/>
              </a:rPr>
              <a:t>  }</a:t>
            </a:r>
            <a:endParaRPr lang="en-GB" dirty="0">
              <a:solidFill>
                <a:srgbClr val="D4D4D4"/>
              </a:solidFill>
              <a:latin typeface="Consolas" panose="020B0609020204030204" pitchFamily="49" charset="0"/>
            </a:endParaRPr>
          </a:p>
          <a:p>
            <a:r>
              <a:rPr lang="en-GB" dirty="0" smtClean="0">
                <a:solidFill>
                  <a:srgbClr val="C586C0"/>
                </a:solidFill>
                <a:latin typeface="Consolas" panose="020B0609020204030204" pitchFamily="49" charset="0"/>
              </a:rPr>
              <a:t>  return</a:t>
            </a:r>
            <a:r>
              <a:rPr lang="en-GB" dirty="0" smtClean="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lastName</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mjName</a:t>
            </a:r>
            <a:r>
              <a:rPr lang="en-GB" dirty="0">
                <a:solidFill>
                  <a:srgbClr val="D4D4D4"/>
                </a:solidFill>
                <a:latin typeface="Consolas" panose="020B0609020204030204" pitchFamily="49" charset="0"/>
              </a:rPr>
              <a:t> = </a:t>
            </a:r>
            <a:r>
              <a:rPr lang="en-GB" dirty="0" err="1">
                <a:solidFill>
                  <a:srgbClr val="DCDCAA"/>
                </a:solidFill>
                <a:latin typeface="Consolas" panose="020B0609020204030204" pitchFamily="49" charset="0"/>
              </a:rPr>
              <a:t>celebrityName</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"Michael"</a:t>
            </a:r>
            <a:r>
              <a:rPr lang="en-GB" dirty="0">
                <a:solidFill>
                  <a:srgbClr val="D4D4D4"/>
                </a:solidFill>
                <a:latin typeface="Consolas" panose="020B0609020204030204" pitchFamily="49" charset="0"/>
              </a:rPr>
              <a:t>);</a:t>
            </a:r>
          </a:p>
          <a:p>
            <a:r>
              <a:rPr lang="en-GB" dirty="0" err="1">
                <a:solidFill>
                  <a:srgbClr val="DCDCAA"/>
                </a:solidFill>
                <a:latin typeface="Consolas" panose="020B0609020204030204" pitchFamily="49" charset="0"/>
              </a:rPr>
              <a:t>mjName</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"Jackson"</a:t>
            </a:r>
            <a:r>
              <a:rPr lang="en-GB" dirty="0">
                <a:solidFill>
                  <a:srgbClr val="D4D4D4"/>
                </a:solidFill>
                <a:latin typeface="Consolas" panose="020B0609020204030204" pitchFamily="49" charset="0"/>
              </a:rPr>
              <a:t>);</a:t>
            </a:r>
          </a:p>
        </p:txBody>
      </p:sp>
      <p:sp>
        <p:nvSpPr>
          <p:cNvPr id="3" name="Title 2"/>
          <p:cNvSpPr>
            <a:spLocks noGrp="1"/>
          </p:cNvSpPr>
          <p:nvPr>
            <p:ph type="title"/>
          </p:nvPr>
        </p:nvSpPr>
        <p:spPr/>
        <p:txBody>
          <a:bodyPr>
            <a:normAutofit/>
          </a:bodyPr>
          <a:lstStyle/>
          <a:p>
            <a:r>
              <a:rPr lang="en-GB" dirty="0" smtClean="0"/>
              <a:t>Closures’ Rules &amp; Side Effects</a:t>
            </a:r>
            <a:endParaRPr lang="en-GB" dirty="0"/>
          </a:p>
        </p:txBody>
      </p:sp>
    </p:spTree>
    <p:extLst>
      <p:ext uri="{BB962C8B-B14F-4D97-AF65-F5344CB8AC3E}">
        <p14:creationId xmlns:p14="http://schemas.microsoft.com/office/powerpoint/2010/main" val="356725748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a:xfrm>
            <a:off x="414000" y="1557588"/>
            <a:ext cx="3913301" cy="4546800"/>
          </a:xfrm>
        </p:spPr>
        <p:txBody>
          <a:bodyPr/>
          <a:lstStyle/>
          <a:p>
            <a:r>
              <a:rPr lang="en-GB" dirty="0" smtClean="0"/>
              <a:t>2. Closures store references to the outer function’s variables</a:t>
            </a:r>
          </a:p>
          <a:p>
            <a:endParaRPr lang="en-GB" dirty="0"/>
          </a:p>
        </p:txBody>
      </p:sp>
      <p:sp>
        <p:nvSpPr>
          <p:cNvPr id="5" name="Content Placeholder 4"/>
          <p:cNvSpPr>
            <a:spLocks noGrp="1"/>
          </p:cNvSpPr>
          <p:nvPr>
            <p:ph sz="quarter" idx="16"/>
          </p:nvPr>
        </p:nvSpPr>
        <p:spPr>
          <a:xfrm>
            <a:off x="6152626" y="983411"/>
            <a:ext cx="4558917" cy="5636329"/>
          </a:xfrm>
        </p:spPr>
        <p:txBody>
          <a:bodyPr/>
          <a:lstStyle/>
          <a:p>
            <a:r>
              <a:rPr lang="en-GB" sz="1400" dirty="0">
                <a:solidFill>
                  <a:srgbClr val="569CD6"/>
                </a:solidFill>
                <a:latin typeface="Consolas" panose="020B0609020204030204" pitchFamily="49" charset="0"/>
              </a:rPr>
              <a:t>function</a:t>
            </a:r>
            <a:r>
              <a:rPr lang="en-GB" sz="1400" dirty="0">
                <a:solidFill>
                  <a:srgbClr val="D4D4D4"/>
                </a:solidFill>
                <a:latin typeface="Consolas" panose="020B0609020204030204" pitchFamily="49" charset="0"/>
              </a:rPr>
              <a:t> </a:t>
            </a:r>
            <a:r>
              <a:rPr lang="en-GB" sz="1400" dirty="0" err="1">
                <a:solidFill>
                  <a:srgbClr val="DCDCAA"/>
                </a:solidFill>
                <a:latin typeface="Consolas" panose="020B0609020204030204" pitchFamily="49" charset="0"/>
              </a:rPr>
              <a:t>celebrityID</a:t>
            </a:r>
            <a:r>
              <a:rPr lang="en-GB" sz="1400" dirty="0">
                <a:solidFill>
                  <a:srgbClr val="D4D4D4"/>
                </a:solidFill>
                <a:latin typeface="Consolas" panose="020B0609020204030204" pitchFamily="49" charset="0"/>
              </a:rPr>
              <a:t>() {</a:t>
            </a:r>
          </a:p>
          <a:p>
            <a:pPr lvl="1"/>
            <a:r>
              <a:rPr lang="en-GB" sz="1400" dirty="0">
                <a:solidFill>
                  <a:srgbClr val="569CD6"/>
                </a:solidFill>
                <a:latin typeface="Consolas" panose="020B0609020204030204" pitchFamily="49" charset="0"/>
              </a:rPr>
              <a:t>var</a:t>
            </a:r>
            <a:r>
              <a:rPr lang="en-GB" sz="1400" dirty="0">
                <a:solidFill>
                  <a:srgbClr val="D4D4D4"/>
                </a:solidFill>
                <a:latin typeface="Consolas" panose="020B0609020204030204" pitchFamily="49" charset="0"/>
              </a:rPr>
              <a:t> </a:t>
            </a:r>
            <a:r>
              <a:rPr lang="en-GB" sz="1400" dirty="0" err="1">
                <a:solidFill>
                  <a:srgbClr val="9CDCFE"/>
                </a:solidFill>
                <a:latin typeface="Consolas" panose="020B0609020204030204" pitchFamily="49" charset="0"/>
              </a:rPr>
              <a:t>celebrityID</a:t>
            </a:r>
            <a:r>
              <a:rPr lang="en-GB" sz="1400" dirty="0">
                <a:solidFill>
                  <a:srgbClr val="D4D4D4"/>
                </a:solidFill>
                <a:latin typeface="Consolas" panose="020B0609020204030204" pitchFamily="49" charset="0"/>
              </a:rPr>
              <a:t> = </a:t>
            </a:r>
            <a:r>
              <a:rPr lang="en-GB" sz="1400" dirty="0">
                <a:solidFill>
                  <a:srgbClr val="B5CEA8"/>
                </a:solidFill>
                <a:latin typeface="Consolas" panose="020B0609020204030204" pitchFamily="49" charset="0"/>
              </a:rPr>
              <a:t>999</a:t>
            </a:r>
            <a:r>
              <a:rPr lang="en-GB" sz="1400" dirty="0">
                <a:solidFill>
                  <a:srgbClr val="D4D4D4"/>
                </a:solidFill>
                <a:latin typeface="Consolas" panose="020B0609020204030204" pitchFamily="49" charset="0"/>
              </a:rPr>
              <a:t>;</a:t>
            </a:r>
          </a:p>
          <a:p>
            <a:pPr lvl="1"/>
            <a:r>
              <a:rPr lang="en-GB" sz="1400" dirty="0">
                <a:solidFill>
                  <a:srgbClr val="C586C0"/>
                </a:solidFill>
                <a:latin typeface="Consolas" panose="020B0609020204030204" pitchFamily="49" charset="0"/>
              </a:rPr>
              <a:t>return</a:t>
            </a:r>
            <a:r>
              <a:rPr lang="en-GB" sz="1400" dirty="0">
                <a:solidFill>
                  <a:srgbClr val="D4D4D4"/>
                </a:solidFill>
                <a:latin typeface="Consolas" panose="020B0609020204030204" pitchFamily="49" charset="0"/>
              </a:rPr>
              <a:t> {</a:t>
            </a:r>
          </a:p>
          <a:p>
            <a:pPr lvl="2"/>
            <a:r>
              <a:rPr lang="en-GB" sz="1400" dirty="0" err="1">
                <a:solidFill>
                  <a:srgbClr val="9CDCFE"/>
                </a:solidFill>
                <a:latin typeface="Consolas" panose="020B0609020204030204" pitchFamily="49" charset="0"/>
              </a:rPr>
              <a:t>getID</a:t>
            </a:r>
            <a:r>
              <a:rPr lang="en-GB" sz="1400" dirty="0">
                <a:solidFill>
                  <a:srgbClr val="9CDCFE"/>
                </a:solidFill>
                <a:latin typeface="Consolas" panose="020B0609020204030204" pitchFamily="49" charset="0"/>
              </a:rPr>
              <a:t>:</a:t>
            </a:r>
            <a:r>
              <a:rPr lang="en-GB" sz="1400" dirty="0">
                <a:solidFill>
                  <a:srgbClr val="D4D4D4"/>
                </a:solidFill>
                <a:latin typeface="Consolas" panose="020B0609020204030204" pitchFamily="49" charset="0"/>
              </a:rPr>
              <a:t> </a:t>
            </a:r>
            <a:r>
              <a:rPr lang="en-GB" sz="1400" dirty="0">
                <a:solidFill>
                  <a:srgbClr val="569CD6"/>
                </a:solidFill>
                <a:latin typeface="Consolas" panose="020B0609020204030204" pitchFamily="49" charset="0"/>
              </a:rPr>
              <a:t>function</a:t>
            </a:r>
            <a:r>
              <a:rPr lang="en-GB" sz="1400" dirty="0">
                <a:solidFill>
                  <a:srgbClr val="D4D4D4"/>
                </a:solidFill>
                <a:latin typeface="Consolas" panose="020B0609020204030204" pitchFamily="49" charset="0"/>
              </a:rPr>
              <a:t> () {</a:t>
            </a:r>
          </a:p>
          <a:p>
            <a:pPr lvl="2"/>
            <a:r>
              <a:rPr lang="en-GB" sz="1400" dirty="0" smtClean="0">
                <a:solidFill>
                  <a:srgbClr val="C586C0"/>
                </a:solidFill>
                <a:latin typeface="Consolas" panose="020B0609020204030204" pitchFamily="49" charset="0"/>
              </a:rPr>
              <a:t>	return</a:t>
            </a:r>
            <a:r>
              <a:rPr lang="en-GB" sz="1400" dirty="0" smtClean="0">
                <a:solidFill>
                  <a:srgbClr val="D4D4D4"/>
                </a:solidFill>
                <a:latin typeface="Consolas" panose="020B0609020204030204" pitchFamily="49" charset="0"/>
              </a:rPr>
              <a:t> </a:t>
            </a:r>
            <a:r>
              <a:rPr lang="en-GB" sz="1400" dirty="0" err="1">
                <a:solidFill>
                  <a:srgbClr val="9CDCFE"/>
                </a:solidFill>
                <a:latin typeface="Consolas" panose="020B0609020204030204" pitchFamily="49" charset="0"/>
              </a:rPr>
              <a:t>celebrityID</a:t>
            </a:r>
            <a:r>
              <a:rPr lang="en-GB" sz="1400" dirty="0">
                <a:solidFill>
                  <a:srgbClr val="D4D4D4"/>
                </a:solidFill>
                <a:latin typeface="Consolas" panose="020B0609020204030204" pitchFamily="49" charset="0"/>
              </a:rPr>
              <a:t>;</a:t>
            </a:r>
          </a:p>
          <a:p>
            <a:pPr lvl="2"/>
            <a:r>
              <a:rPr lang="en-GB" sz="1400" dirty="0">
                <a:solidFill>
                  <a:srgbClr val="D4D4D4"/>
                </a:solidFill>
                <a:latin typeface="Consolas" panose="020B0609020204030204" pitchFamily="49" charset="0"/>
              </a:rPr>
              <a:t>},</a:t>
            </a:r>
          </a:p>
          <a:p>
            <a:pPr lvl="2"/>
            <a:r>
              <a:rPr lang="en-GB" sz="1400" dirty="0" err="1">
                <a:solidFill>
                  <a:srgbClr val="9CDCFE"/>
                </a:solidFill>
                <a:latin typeface="Consolas" panose="020B0609020204030204" pitchFamily="49" charset="0"/>
              </a:rPr>
              <a:t>setID</a:t>
            </a:r>
            <a:r>
              <a:rPr lang="en-GB" sz="1400" dirty="0">
                <a:solidFill>
                  <a:srgbClr val="9CDCFE"/>
                </a:solidFill>
                <a:latin typeface="Consolas" panose="020B0609020204030204" pitchFamily="49" charset="0"/>
              </a:rPr>
              <a:t>:</a:t>
            </a:r>
            <a:r>
              <a:rPr lang="en-GB" sz="1400" dirty="0">
                <a:solidFill>
                  <a:srgbClr val="D4D4D4"/>
                </a:solidFill>
                <a:latin typeface="Consolas" panose="020B0609020204030204" pitchFamily="49" charset="0"/>
              </a:rPr>
              <a:t> </a:t>
            </a:r>
            <a:r>
              <a:rPr lang="en-GB" sz="1400" dirty="0">
                <a:solidFill>
                  <a:srgbClr val="569CD6"/>
                </a:solidFill>
                <a:latin typeface="Consolas" panose="020B0609020204030204" pitchFamily="49" charset="0"/>
              </a:rPr>
              <a:t>function</a:t>
            </a:r>
            <a:r>
              <a:rPr lang="en-GB" sz="1400" dirty="0">
                <a:solidFill>
                  <a:srgbClr val="D4D4D4"/>
                </a:solidFill>
                <a:latin typeface="Consolas" panose="020B0609020204030204" pitchFamily="49" charset="0"/>
              </a:rPr>
              <a:t> (</a:t>
            </a:r>
            <a:r>
              <a:rPr lang="en-GB" sz="1400" dirty="0" err="1">
                <a:solidFill>
                  <a:srgbClr val="9CDCFE"/>
                </a:solidFill>
                <a:latin typeface="Consolas" panose="020B0609020204030204" pitchFamily="49" charset="0"/>
              </a:rPr>
              <a:t>theNewID</a:t>
            </a:r>
            <a:r>
              <a:rPr lang="en-GB" sz="1400" dirty="0">
                <a:solidFill>
                  <a:srgbClr val="D4D4D4"/>
                </a:solidFill>
                <a:latin typeface="Consolas" panose="020B0609020204030204" pitchFamily="49" charset="0"/>
              </a:rPr>
              <a:t>) {</a:t>
            </a:r>
          </a:p>
          <a:p>
            <a:pPr lvl="2"/>
            <a:r>
              <a:rPr lang="en-GB" sz="1400" dirty="0" smtClean="0">
                <a:solidFill>
                  <a:srgbClr val="9CDCFE"/>
                </a:solidFill>
                <a:latin typeface="Consolas" panose="020B0609020204030204" pitchFamily="49" charset="0"/>
              </a:rPr>
              <a:t>	</a:t>
            </a:r>
            <a:r>
              <a:rPr lang="en-GB" sz="1400" dirty="0" err="1" smtClean="0">
                <a:solidFill>
                  <a:srgbClr val="9CDCFE"/>
                </a:solidFill>
                <a:latin typeface="Consolas" panose="020B0609020204030204" pitchFamily="49" charset="0"/>
              </a:rPr>
              <a:t>celebrityID</a:t>
            </a:r>
            <a:r>
              <a:rPr lang="en-GB" sz="1400" dirty="0" smtClean="0">
                <a:solidFill>
                  <a:srgbClr val="D4D4D4"/>
                </a:solidFill>
                <a:latin typeface="Consolas" panose="020B0609020204030204" pitchFamily="49" charset="0"/>
              </a:rPr>
              <a:t> </a:t>
            </a:r>
            <a:r>
              <a:rPr lang="en-GB" sz="1400" dirty="0">
                <a:solidFill>
                  <a:srgbClr val="D4D4D4"/>
                </a:solidFill>
                <a:latin typeface="Consolas" panose="020B0609020204030204" pitchFamily="49" charset="0"/>
              </a:rPr>
              <a:t>= </a:t>
            </a:r>
            <a:r>
              <a:rPr lang="en-GB" sz="1400" dirty="0" err="1">
                <a:solidFill>
                  <a:srgbClr val="9CDCFE"/>
                </a:solidFill>
                <a:latin typeface="Consolas" panose="020B0609020204030204" pitchFamily="49" charset="0"/>
              </a:rPr>
              <a:t>theNewID</a:t>
            </a:r>
            <a:r>
              <a:rPr lang="en-GB" sz="1400" dirty="0">
                <a:solidFill>
                  <a:srgbClr val="D4D4D4"/>
                </a:solidFill>
                <a:latin typeface="Consolas" panose="020B0609020204030204" pitchFamily="49" charset="0"/>
              </a:rPr>
              <a:t>;</a:t>
            </a:r>
          </a:p>
          <a:p>
            <a:pPr lvl="1"/>
            <a:r>
              <a:rPr lang="en-GB" sz="1400" dirty="0" smtClean="0">
                <a:solidFill>
                  <a:srgbClr val="D4D4D4"/>
                </a:solidFill>
                <a:latin typeface="Consolas" panose="020B0609020204030204" pitchFamily="49" charset="0"/>
              </a:rPr>
              <a:t>	}</a:t>
            </a:r>
            <a:endParaRPr lang="en-GB" sz="1400" dirty="0">
              <a:solidFill>
                <a:srgbClr val="D4D4D4"/>
              </a:solidFill>
              <a:latin typeface="Consolas" panose="020B0609020204030204" pitchFamily="49" charset="0"/>
            </a:endParaRPr>
          </a:p>
          <a:p>
            <a:pPr lvl="1"/>
            <a:r>
              <a:rPr lang="en-GB" sz="1400" dirty="0">
                <a:solidFill>
                  <a:srgbClr val="D4D4D4"/>
                </a:solidFill>
                <a:latin typeface="Consolas" panose="020B0609020204030204" pitchFamily="49" charset="0"/>
              </a:rPr>
              <a:t>}</a:t>
            </a:r>
          </a:p>
          <a:p>
            <a:r>
              <a:rPr lang="en-GB" sz="1400" dirty="0">
                <a:solidFill>
                  <a:srgbClr val="D4D4D4"/>
                </a:solidFill>
                <a:latin typeface="Consolas" panose="020B0609020204030204" pitchFamily="49" charset="0"/>
              </a:rPr>
              <a:t>}</a:t>
            </a:r>
          </a:p>
          <a:p>
            <a:r>
              <a:rPr lang="en-GB" sz="1400" dirty="0">
                <a:solidFill>
                  <a:srgbClr val="D4D4D4"/>
                </a:solidFill>
                <a:latin typeface="Consolas" panose="020B0609020204030204" pitchFamily="49" charset="0"/>
              </a:rPr>
              <a:t>​</a:t>
            </a:r>
            <a:r>
              <a:rPr lang="en-GB" sz="1400" dirty="0">
                <a:solidFill>
                  <a:srgbClr val="569CD6"/>
                </a:solidFill>
                <a:latin typeface="Consolas" panose="020B0609020204030204" pitchFamily="49" charset="0"/>
              </a:rPr>
              <a:t>var</a:t>
            </a:r>
            <a:r>
              <a:rPr lang="en-GB" sz="1400" dirty="0">
                <a:solidFill>
                  <a:srgbClr val="D4D4D4"/>
                </a:solidFill>
                <a:latin typeface="Consolas" panose="020B0609020204030204" pitchFamily="49" charset="0"/>
              </a:rPr>
              <a:t> </a:t>
            </a:r>
            <a:r>
              <a:rPr lang="en-GB" sz="1400" dirty="0" err="1">
                <a:solidFill>
                  <a:srgbClr val="9CDCFE"/>
                </a:solidFill>
                <a:latin typeface="Consolas" panose="020B0609020204030204" pitchFamily="49" charset="0"/>
              </a:rPr>
              <a:t>mjID</a:t>
            </a:r>
            <a:r>
              <a:rPr lang="en-GB" sz="1400" dirty="0">
                <a:solidFill>
                  <a:srgbClr val="D4D4D4"/>
                </a:solidFill>
                <a:latin typeface="Consolas" panose="020B0609020204030204" pitchFamily="49" charset="0"/>
              </a:rPr>
              <a:t> = </a:t>
            </a:r>
            <a:r>
              <a:rPr lang="en-GB" sz="1400" dirty="0" err="1">
                <a:solidFill>
                  <a:srgbClr val="DCDCAA"/>
                </a:solidFill>
                <a:latin typeface="Consolas" panose="020B0609020204030204" pitchFamily="49" charset="0"/>
              </a:rPr>
              <a:t>celebrityID</a:t>
            </a:r>
            <a:r>
              <a:rPr lang="en-GB" sz="1400" dirty="0">
                <a:solidFill>
                  <a:srgbClr val="D4D4D4"/>
                </a:solidFill>
                <a:latin typeface="Consolas" panose="020B0609020204030204" pitchFamily="49" charset="0"/>
              </a:rPr>
              <a:t>();</a:t>
            </a:r>
          </a:p>
          <a:p>
            <a:r>
              <a:rPr lang="en-GB" sz="1400" dirty="0" err="1">
                <a:solidFill>
                  <a:srgbClr val="9CDCFE"/>
                </a:solidFill>
                <a:latin typeface="Consolas" panose="020B0609020204030204" pitchFamily="49" charset="0"/>
              </a:rPr>
              <a:t>mjID</a:t>
            </a:r>
            <a:r>
              <a:rPr lang="en-GB" sz="1400" dirty="0" err="1">
                <a:solidFill>
                  <a:srgbClr val="D4D4D4"/>
                </a:solidFill>
                <a:latin typeface="Consolas" panose="020B0609020204030204" pitchFamily="49" charset="0"/>
              </a:rPr>
              <a:t>.</a:t>
            </a:r>
            <a:r>
              <a:rPr lang="en-GB" sz="1400" dirty="0" err="1">
                <a:solidFill>
                  <a:srgbClr val="DCDCAA"/>
                </a:solidFill>
                <a:latin typeface="Consolas" panose="020B0609020204030204" pitchFamily="49" charset="0"/>
              </a:rPr>
              <a:t>getID</a:t>
            </a:r>
            <a:r>
              <a:rPr lang="en-GB" sz="1400" dirty="0">
                <a:solidFill>
                  <a:srgbClr val="D4D4D4"/>
                </a:solidFill>
                <a:latin typeface="Consolas" panose="020B0609020204030204" pitchFamily="49" charset="0"/>
              </a:rPr>
              <a:t>();</a:t>
            </a:r>
          </a:p>
          <a:p>
            <a:r>
              <a:rPr lang="en-GB" sz="1400" dirty="0">
                <a:solidFill>
                  <a:srgbClr val="D4D4D4"/>
                </a:solidFill>
                <a:latin typeface="Consolas" panose="020B0609020204030204" pitchFamily="49" charset="0"/>
              </a:rPr>
              <a:t/>
            </a:r>
            <a:br>
              <a:rPr lang="en-GB" sz="1400" dirty="0">
                <a:solidFill>
                  <a:srgbClr val="D4D4D4"/>
                </a:solidFill>
                <a:latin typeface="Consolas" panose="020B0609020204030204" pitchFamily="49" charset="0"/>
              </a:rPr>
            </a:br>
            <a:r>
              <a:rPr lang="en-GB" sz="1400" dirty="0">
                <a:solidFill>
                  <a:srgbClr val="D4D4D4"/>
                </a:solidFill>
                <a:latin typeface="Consolas" panose="020B0609020204030204" pitchFamily="49" charset="0"/>
              </a:rPr>
              <a:t/>
            </a:r>
            <a:br>
              <a:rPr lang="en-GB" sz="1400" dirty="0">
                <a:solidFill>
                  <a:srgbClr val="D4D4D4"/>
                </a:solidFill>
                <a:latin typeface="Consolas" panose="020B0609020204030204" pitchFamily="49" charset="0"/>
              </a:rPr>
            </a:br>
            <a:endParaRPr lang="en-GB" sz="1400" dirty="0">
              <a:solidFill>
                <a:srgbClr val="D4D4D4"/>
              </a:solidFill>
              <a:latin typeface="Consolas" panose="020B0609020204030204" pitchFamily="49" charset="0"/>
            </a:endParaRPr>
          </a:p>
        </p:txBody>
      </p:sp>
      <p:sp>
        <p:nvSpPr>
          <p:cNvPr id="3" name="Title 2"/>
          <p:cNvSpPr>
            <a:spLocks noGrp="1"/>
          </p:cNvSpPr>
          <p:nvPr>
            <p:ph type="title"/>
          </p:nvPr>
        </p:nvSpPr>
        <p:spPr>
          <a:xfrm>
            <a:off x="414000" y="-160354"/>
            <a:ext cx="9126000" cy="1143765"/>
          </a:xfrm>
        </p:spPr>
        <p:txBody>
          <a:bodyPr>
            <a:normAutofit/>
          </a:bodyPr>
          <a:lstStyle/>
          <a:p>
            <a:r>
              <a:rPr lang="en-GB" dirty="0" smtClean="0"/>
              <a:t>Closures’ Rules and Side Effects</a:t>
            </a:r>
            <a:endParaRPr lang="en-GB" dirty="0"/>
          </a:p>
        </p:txBody>
      </p:sp>
    </p:spTree>
    <p:extLst>
      <p:ext uri="{BB962C8B-B14F-4D97-AF65-F5344CB8AC3E}">
        <p14:creationId xmlns:p14="http://schemas.microsoft.com/office/powerpoint/2010/main" val="202584554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Also known as “Fat Arrows”</a:t>
            </a:r>
          </a:p>
          <a:p>
            <a:r>
              <a:rPr lang="en-GB" dirty="0" smtClean="0"/>
              <a:t>Concise way of writing functions</a:t>
            </a:r>
          </a:p>
          <a:p>
            <a:r>
              <a:rPr lang="en-GB" dirty="0" smtClean="0"/>
              <a:t>Creates anonymous functions</a:t>
            </a:r>
          </a:p>
          <a:p>
            <a:r>
              <a:rPr lang="en-GB" dirty="0" smtClean="0"/>
              <a:t>Similar to lambdas in other languages.</a:t>
            </a:r>
          </a:p>
          <a:p>
            <a:r>
              <a:rPr lang="en-GB" dirty="0" smtClean="0"/>
              <a:t>Does not require the return or function keywords or the use of curly brackets.</a:t>
            </a:r>
            <a:endParaRPr lang="en-GB" dirty="0"/>
          </a:p>
        </p:txBody>
      </p:sp>
      <p:sp>
        <p:nvSpPr>
          <p:cNvPr id="3" name="Content Placeholder 2"/>
          <p:cNvSpPr>
            <a:spLocks noGrp="1"/>
          </p:cNvSpPr>
          <p:nvPr>
            <p:ph sz="quarter" idx="16"/>
          </p:nvPr>
        </p:nvSpPr>
        <p:spPr/>
        <p:txBody>
          <a:bodyPr/>
          <a:lstStyle/>
          <a:p>
            <a:r>
              <a:rPr lang="en-GB" dirty="0" smtClean="0">
                <a:solidFill>
                  <a:srgbClr val="569CD6"/>
                </a:solidFill>
                <a:latin typeface="Consolas" panose="020B0609020204030204" pitchFamily="49" charset="0"/>
              </a:rPr>
              <a:t>function</a:t>
            </a:r>
            <a:r>
              <a:rPr lang="en-GB" dirty="0" smtClean="0">
                <a:solidFill>
                  <a:srgbClr val="D4D4D4"/>
                </a:solidFill>
                <a:latin typeface="Consolas" panose="020B0609020204030204" pitchFamily="49" charset="0"/>
              </a:rPr>
              <a:t> </a:t>
            </a:r>
            <a:r>
              <a:rPr lang="en-GB" dirty="0" smtClean="0">
                <a:solidFill>
                  <a:srgbClr val="DCDCAA"/>
                </a:solidFill>
                <a:latin typeface="Consolas" panose="020B0609020204030204" pitchFamily="49" charset="0"/>
              </a:rPr>
              <a:t>f</a:t>
            </a:r>
            <a:r>
              <a:rPr lang="en-GB" dirty="0" smtClean="0">
                <a:solidFill>
                  <a:srgbClr val="D4D4D4"/>
                </a:solidFill>
                <a:latin typeface="Consolas" panose="020B0609020204030204" pitchFamily="49" charset="0"/>
              </a:rPr>
              <a:t>(</a:t>
            </a:r>
            <a:r>
              <a:rPr lang="en-GB" dirty="0" smtClean="0">
                <a:solidFill>
                  <a:srgbClr val="9CDCFE"/>
                </a:solidFill>
                <a:latin typeface="Consolas" panose="020B0609020204030204" pitchFamily="49" charset="0"/>
              </a:rPr>
              <a:t>data</a:t>
            </a:r>
            <a:r>
              <a:rPr lang="en-GB" dirty="0" smtClean="0">
                <a:solidFill>
                  <a:srgbClr val="D4D4D4"/>
                </a:solidFill>
                <a:latin typeface="Consolas" panose="020B0609020204030204" pitchFamily="49" charset="0"/>
              </a:rPr>
              <a:t>) = {</a:t>
            </a:r>
          </a:p>
          <a:p>
            <a:r>
              <a:rPr lang="en-GB" dirty="0" smtClean="0">
                <a:solidFill>
                  <a:srgbClr val="C586C0"/>
                </a:solidFill>
                <a:latin typeface="Consolas" panose="020B0609020204030204" pitchFamily="49" charset="0"/>
              </a:rPr>
              <a:t>return</a:t>
            </a:r>
            <a:r>
              <a:rPr lang="en-GB" dirty="0" smtClean="0">
                <a:solidFill>
                  <a:srgbClr val="D4D4D4"/>
                </a:solidFill>
                <a:latin typeface="Consolas" panose="020B0609020204030204" pitchFamily="49" charset="0"/>
              </a:rPr>
              <a:t> </a:t>
            </a:r>
            <a:r>
              <a:rPr lang="en-GB" dirty="0" smtClean="0">
                <a:solidFill>
                  <a:srgbClr val="9CDCFE"/>
                </a:solidFill>
                <a:latin typeface="Consolas" panose="020B0609020204030204" pitchFamily="49" charset="0"/>
              </a:rPr>
              <a:t>data</a:t>
            </a:r>
            <a:r>
              <a:rPr lang="en-GB" dirty="0" smtClean="0">
                <a:solidFill>
                  <a:srgbClr val="D4D4D4"/>
                </a:solidFill>
                <a:latin typeface="Consolas" panose="020B0609020204030204" pitchFamily="49" charset="0"/>
              </a:rPr>
              <a:t> + </a:t>
            </a:r>
            <a:r>
              <a:rPr lang="en-GB" dirty="0" smtClean="0">
                <a:solidFill>
                  <a:srgbClr val="B5CEA8"/>
                </a:solidFill>
                <a:latin typeface="Consolas" panose="020B0609020204030204" pitchFamily="49" charset="0"/>
              </a:rPr>
              <a:t>1</a:t>
            </a:r>
            <a:r>
              <a:rPr lang="en-GB" dirty="0" smtClean="0">
                <a:solidFill>
                  <a:srgbClr val="D4D4D4"/>
                </a:solidFill>
                <a:latin typeface="Consolas" panose="020B0609020204030204" pitchFamily="49" charset="0"/>
              </a:rPr>
              <a:t>;</a:t>
            </a:r>
          </a:p>
          <a:p>
            <a:r>
              <a:rPr lang="en-GB" dirty="0" smtClean="0">
                <a:solidFill>
                  <a:srgbClr val="D4D4D4"/>
                </a:solidFill>
                <a:latin typeface="Consolas" panose="020B0609020204030204" pitchFamily="49" charset="0"/>
              </a:rPr>
              <a:t>}</a:t>
            </a:r>
          </a:p>
          <a:p>
            <a:r>
              <a:rPr lang="en-GB" dirty="0" smtClean="0">
                <a:solidFill>
                  <a:srgbClr val="D4D4D4"/>
                </a:solidFill>
                <a:latin typeface="Consolas" panose="020B0609020204030204" pitchFamily="49" charset="0"/>
              </a:rPr>
              <a:t/>
            </a:r>
            <a:br>
              <a:rPr lang="en-GB" dirty="0" smtClean="0">
                <a:solidFill>
                  <a:srgbClr val="D4D4D4"/>
                </a:solidFill>
                <a:latin typeface="Consolas" panose="020B0609020204030204" pitchFamily="49" charset="0"/>
              </a:rPr>
            </a:br>
            <a:r>
              <a:rPr lang="en-GB" dirty="0" smtClean="0">
                <a:solidFill>
                  <a:srgbClr val="608B4E"/>
                </a:solidFill>
                <a:latin typeface="Consolas" panose="020B0609020204030204" pitchFamily="49" charset="0"/>
              </a:rPr>
              <a:t>//Arrow equivalent</a:t>
            </a:r>
            <a:endParaRPr lang="en-GB" dirty="0" smtClean="0">
              <a:solidFill>
                <a:srgbClr val="D4D4D4"/>
              </a:solidFill>
              <a:latin typeface="Consolas" panose="020B0609020204030204" pitchFamily="49" charset="0"/>
            </a:endParaRPr>
          </a:p>
          <a:p>
            <a:r>
              <a:rPr lang="en-GB" dirty="0" err="1" smtClean="0">
                <a:solidFill>
                  <a:srgbClr val="569CD6"/>
                </a:solidFill>
                <a:latin typeface="Consolas" panose="020B0609020204030204" pitchFamily="49" charset="0"/>
              </a:rPr>
              <a:t>const</a:t>
            </a:r>
            <a:r>
              <a:rPr lang="en-GB" smtClean="0">
                <a:solidFill>
                  <a:srgbClr val="D4D4D4"/>
                </a:solidFill>
                <a:latin typeface="Consolas" panose="020B0609020204030204" pitchFamily="49" charset="0"/>
              </a:rPr>
              <a:t> </a:t>
            </a:r>
            <a:r>
              <a:rPr lang="en-GB" dirty="0" err="1">
                <a:solidFill>
                  <a:srgbClr val="D4D4D4"/>
                </a:solidFill>
                <a:latin typeface="Consolas" panose="020B0609020204030204" pitchFamily="49" charset="0"/>
              </a:rPr>
              <a:t>f</a:t>
            </a:r>
            <a:r>
              <a:rPr lang="en-GB" dirty="0">
                <a:solidFill>
                  <a:srgbClr val="D4D4D4"/>
                </a:solidFill>
                <a:latin typeface="Consolas" panose="020B0609020204030204" pitchFamily="49" charset="0"/>
              </a:rPr>
              <a:t> </a:t>
            </a:r>
            <a:r>
              <a:rPr lang="en-GB" dirty="0" smtClean="0">
                <a:solidFill>
                  <a:srgbClr val="D4D4D4"/>
                </a:solidFill>
                <a:latin typeface="Consolas" panose="020B0609020204030204" pitchFamily="49" charset="0"/>
              </a:rPr>
              <a:t>= (</a:t>
            </a:r>
            <a:r>
              <a:rPr lang="en-GB" dirty="0" smtClean="0">
                <a:solidFill>
                  <a:srgbClr val="9CDCFE"/>
                </a:solidFill>
                <a:latin typeface="Consolas" panose="020B0609020204030204" pitchFamily="49" charset="0"/>
              </a:rPr>
              <a:t>data</a:t>
            </a:r>
            <a:r>
              <a:rPr lang="en-GB" dirty="0" smtClean="0">
                <a:solidFill>
                  <a:srgbClr val="D4D4D4"/>
                </a:solidFill>
                <a:latin typeface="Consolas" panose="020B0609020204030204" pitchFamily="49" charset="0"/>
              </a:rPr>
              <a:t>) </a:t>
            </a:r>
            <a:r>
              <a:rPr lang="en-GB" dirty="0" smtClean="0">
                <a:solidFill>
                  <a:srgbClr val="569CD6"/>
                </a:solidFill>
                <a:latin typeface="Consolas" panose="020B0609020204030204" pitchFamily="49" charset="0"/>
              </a:rPr>
              <a:t>=&gt;</a:t>
            </a:r>
            <a:r>
              <a:rPr lang="en-GB" dirty="0" smtClean="0">
                <a:solidFill>
                  <a:srgbClr val="D4D4D4"/>
                </a:solidFill>
                <a:latin typeface="Consolas" panose="020B0609020204030204" pitchFamily="49" charset="0"/>
              </a:rPr>
              <a:t> </a:t>
            </a:r>
            <a:r>
              <a:rPr lang="en-GB" dirty="0" smtClean="0">
                <a:solidFill>
                  <a:srgbClr val="9CDCFE"/>
                </a:solidFill>
                <a:latin typeface="Consolas" panose="020B0609020204030204" pitchFamily="49" charset="0"/>
              </a:rPr>
              <a:t>data</a:t>
            </a:r>
            <a:r>
              <a:rPr lang="en-GB" dirty="0" smtClean="0">
                <a:solidFill>
                  <a:srgbClr val="D4D4D4"/>
                </a:solidFill>
                <a:latin typeface="Consolas" panose="020B0609020204030204" pitchFamily="49" charset="0"/>
              </a:rPr>
              <a:t> + </a:t>
            </a:r>
            <a:r>
              <a:rPr lang="en-GB" dirty="0" smtClean="0">
                <a:solidFill>
                  <a:srgbClr val="B5CEA8"/>
                </a:solidFill>
                <a:latin typeface="Consolas" panose="020B0609020204030204" pitchFamily="49" charset="0"/>
              </a:rPr>
              <a:t>1</a:t>
            </a:r>
            <a:endParaRPr lang="en-GB" dirty="0" smtClean="0">
              <a:solidFill>
                <a:srgbClr val="D4D4D4"/>
              </a:solidFill>
              <a:latin typeface="Consolas" panose="020B0609020204030204" pitchFamily="49" charset="0"/>
            </a:endParaRPr>
          </a:p>
          <a:p>
            <a:endParaRPr lang="en-GB" dirty="0"/>
          </a:p>
        </p:txBody>
      </p:sp>
      <p:sp>
        <p:nvSpPr>
          <p:cNvPr id="4" name="Title 3"/>
          <p:cNvSpPr>
            <a:spLocks noGrp="1"/>
          </p:cNvSpPr>
          <p:nvPr>
            <p:ph type="title"/>
          </p:nvPr>
        </p:nvSpPr>
        <p:spPr/>
        <p:txBody>
          <a:bodyPr/>
          <a:lstStyle/>
          <a:p>
            <a:r>
              <a:rPr lang="en-GB" dirty="0" smtClean="0"/>
              <a:t>Arrow Functions</a:t>
            </a:r>
            <a:endParaRPr lang="en-GB" dirty="0"/>
          </a:p>
        </p:txBody>
      </p:sp>
    </p:spTree>
    <p:extLst>
      <p:ext uri="{BB962C8B-B14F-4D97-AF65-F5344CB8AC3E}">
        <p14:creationId xmlns:p14="http://schemas.microsoft.com/office/powerpoint/2010/main" val="1908413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377200" cy="4546800"/>
          </a:xfrm>
        </p:spPr>
        <p:txBody>
          <a:bodyPr/>
          <a:lstStyle/>
          <a:p>
            <a:r>
              <a:rPr lang="en-GB" dirty="0"/>
              <a:t>Declaring variables looks very similar in JavaScript to other programming </a:t>
            </a:r>
            <a:r>
              <a:rPr lang="en-GB" dirty="0" smtClean="0"/>
              <a:t>languages</a:t>
            </a:r>
          </a:p>
          <a:p>
            <a:endParaRPr lang="en-GB" dirty="0"/>
          </a:p>
          <a:p>
            <a:r>
              <a:rPr lang="en-GB" dirty="0" smtClean="0"/>
              <a:t>However we use the </a:t>
            </a:r>
            <a:r>
              <a:rPr lang="en-GB" b="1" dirty="0" smtClean="0"/>
              <a:t>var</a:t>
            </a:r>
            <a:r>
              <a:rPr lang="en-GB" dirty="0" smtClean="0"/>
              <a:t> keyword</a:t>
            </a:r>
            <a:endParaRPr lang="en-GB" dirty="0"/>
          </a:p>
          <a:p>
            <a:endParaRPr lang="en-GB" dirty="0"/>
          </a:p>
          <a:p>
            <a:r>
              <a:rPr lang="en-GB" dirty="0"/>
              <a:t>Declaring an object is done through the use of curly braces, with the information of that object being </a:t>
            </a:r>
            <a:r>
              <a:rPr lang="en-GB" dirty="0" smtClean="0"/>
              <a:t>inside</a:t>
            </a:r>
          </a:p>
          <a:p>
            <a:endParaRPr lang="en-GB" dirty="0"/>
          </a:p>
          <a:p>
            <a:endParaRPr lang="en-GB" dirty="0"/>
          </a:p>
        </p:txBody>
      </p:sp>
      <p:sp>
        <p:nvSpPr>
          <p:cNvPr id="3" name="Title 2"/>
          <p:cNvSpPr>
            <a:spLocks noGrp="1"/>
          </p:cNvSpPr>
          <p:nvPr>
            <p:ph type="title"/>
          </p:nvPr>
        </p:nvSpPr>
        <p:spPr/>
        <p:txBody>
          <a:bodyPr>
            <a:normAutofit/>
          </a:bodyPr>
          <a:lstStyle/>
          <a:p>
            <a:r>
              <a:rPr lang="en-GB" dirty="0"/>
              <a:t>Variables in JavaScript</a:t>
            </a:r>
          </a:p>
        </p:txBody>
      </p:sp>
      <p:sp>
        <p:nvSpPr>
          <p:cNvPr id="4" name="Content Placeholder 2"/>
          <p:cNvSpPr txBox="1">
            <a:spLocks/>
          </p:cNvSpPr>
          <p:nvPr/>
        </p:nvSpPr>
        <p:spPr>
          <a:xfrm>
            <a:off x="5791200" y="1742536"/>
            <a:ext cx="5937065" cy="4145646"/>
          </a:xfrm>
          <a:prstGeom prst="rect">
            <a:avLst/>
          </a:prstGeom>
          <a:solidFill>
            <a:schemeClr val="bg2">
              <a:lumMod val="10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dirty="0">
                <a:solidFill>
                  <a:srgbClr val="569CD6"/>
                </a:solidFill>
                <a:latin typeface="Consolas" panose="020B0609020204030204" pitchFamily="49" charset="0"/>
              </a:rPr>
              <a:t>var</a:t>
            </a:r>
            <a:r>
              <a:rPr lang="en-GB" sz="2400" dirty="0">
                <a:solidFill>
                  <a:srgbClr val="D4D4D4"/>
                </a:solidFill>
                <a:latin typeface="Consolas" panose="020B0609020204030204" pitchFamily="49" charset="0"/>
              </a:rPr>
              <a:t> </a:t>
            </a:r>
            <a:r>
              <a:rPr lang="en-GB" sz="2400" dirty="0" err="1">
                <a:solidFill>
                  <a:srgbClr val="9CDCFE"/>
                </a:solidFill>
                <a:latin typeface="Consolas" panose="020B0609020204030204" pitchFamily="49" charset="0"/>
              </a:rPr>
              <a:t>variableString</a:t>
            </a:r>
            <a:r>
              <a:rPr lang="en-GB" sz="2400" dirty="0">
                <a:solidFill>
                  <a:srgbClr val="D4D4D4"/>
                </a:solidFill>
                <a:latin typeface="Consolas" panose="020B0609020204030204" pitchFamily="49" charset="0"/>
              </a:rPr>
              <a:t> = </a:t>
            </a:r>
            <a:r>
              <a:rPr lang="en-GB" sz="2400" dirty="0">
                <a:solidFill>
                  <a:srgbClr val="CE9178"/>
                </a:solidFill>
                <a:latin typeface="Consolas" panose="020B0609020204030204" pitchFamily="49" charset="0"/>
              </a:rPr>
              <a:t>"hi"</a:t>
            </a:r>
            <a:r>
              <a:rPr lang="en-GB" sz="2400" dirty="0">
                <a:solidFill>
                  <a:srgbClr val="D4D4D4"/>
                </a:solidFill>
                <a:latin typeface="Consolas" panose="020B0609020204030204" pitchFamily="49" charset="0"/>
              </a:rPr>
              <a:t>; </a:t>
            </a:r>
          </a:p>
          <a:p>
            <a:pPr marL="0" indent="0">
              <a:buNone/>
            </a:pPr>
            <a:r>
              <a:rPr lang="en-GB" sz="2400" dirty="0">
                <a:solidFill>
                  <a:srgbClr val="D4D4D4"/>
                </a:solidFill>
                <a:latin typeface="Consolas" panose="020B0609020204030204" pitchFamily="49" charset="0"/>
              </a:rPr>
              <a:t/>
            </a:r>
            <a:br>
              <a:rPr lang="en-GB" sz="2400" dirty="0">
                <a:solidFill>
                  <a:srgbClr val="D4D4D4"/>
                </a:solidFill>
                <a:latin typeface="Consolas" panose="020B0609020204030204" pitchFamily="49" charset="0"/>
              </a:rPr>
            </a:br>
            <a:r>
              <a:rPr lang="en-GB" sz="2400" dirty="0">
                <a:solidFill>
                  <a:srgbClr val="569CD6"/>
                </a:solidFill>
                <a:latin typeface="Consolas" panose="020B0609020204030204" pitchFamily="49" charset="0"/>
              </a:rPr>
              <a:t>var</a:t>
            </a:r>
            <a:r>
              <a:rPr lang="en-GB" sz="2400" dirty="0">
                <a:solidFill>
                  <a:srgbClr val="D4D4D4"/>
                </a:solidFill>
                <a:latin typeface="Consolas" panose="020B0609020204030204" pitchFamily="49" charset="0"/>
              </a:rPr>
              <a:t> </a:t>
            </a:r>
            <a:r>
              <a:rPr lang="en-GB" sz="2400" dirty="0" err="1">
                <a:solidFill>
                  <a:srgbClr val="9CDCFE"/>
                </a:solidFill>
                <a:latin typeface="Consolas" panose="020B0609020204030204" pitchFamily="49" charset="0"/>
              </a:rPr>
              <a:t>variableNumber</a:t>
            </a:r>
            <a:r>
              <a:rPr lang="en-GB" sz="2400" dirty="0">
                <a:solidFill>
                  <a:srgbClr val="D4D4D4"/>
                </a:solidFill>
                <a:latin typeface="Consolas" panose="020B0609020204030204" pitchFamily="49" charset="0"/>
              </a:rPr>
              <a:t> = </a:t>
            </a:r>
            <a:r>
              <a:rPr lang="en-GB" sz="2400" dirty="0">
                <a:solidFill>
                  <a:srgbClr val="B5CEA8"/>
                </a:solidFill>
                <a:latin typeface="Consolas" panose="020B0609020204030204" pitchFamily="49" charset="0"/>
              </a:rPr>
              <a:t>3</a:t>
            </a:r>
            <a:r>
              <a:rPr lang="en-GB" sz="2400" dirty="0">
                <a:solidFill>
                  <a:srgbClr val="D4D4D4"/>
                </a:solidFill>
                <a:latin typeface="Consolas" panose="020B0609020204030204" pitchFamily="49" charset="0"/>
              </a:rPr>
              <a:t>; </a:t>
            </a:r>
          </a:p>
          <a:p>
            <a:pPr marL="0" indent="0">
              <a:buNone/>
            </a:pPr>
            <a:r>
              <a:rPr lang="en-GB" sz="2400" dirty="0">
                <a:solidFill>
                  <a:srgbClr val="D4D4D4"/>
                </a:solidFill>
                <a:latin typeface="Consolas" panose="020B0609020204030204" pitchFamily="49" charset="0"/>
              </a:rPr>
              <a:t/>
            </a:r>
            <a:br>
              <a:rPr lang="en-GB" sz="2400" dirty="0">
                <a:solidFill>
                  <a:srgbClr val="D4D4D4"/>
                </a:solidFill>
                <a:latin typeface="Consolas" panose="020B0609020204030204" pitchFamily="49" charset="0"/>
              </a:rPr>
            </a:br>
            <a:r>
              <a:rPr lang="en-GB" sz="2400" dirty="0">
                <a:solidFill>
                  <a:srgbClr val="569CD6"/>
                </a:solidFill>
                <a:latin typeface="Consolas" panose="020B0609020204030204" pitchFamily="49" charset="0"/>
              </a:rPr>
              <a:t>var</a:t>
            </a:r>
            <a:r>
              <a:rPr lang="en-GB" sz="2400" dirty="0">
                <a:solidFill>
                  <a:srgbClr val="D4D4D4"/>
                </a:solidFill>
                <a:latin typeface="Consolas" panose="020B0609020204030204" pitchFamily="49" charset="0"/>
              </a:rPr>
              <a:t> </a:t>
            </a:r>
            <a:r>
              <a:rPr lang="en-GB" sz="2400" dirty="0" err="1">
                <a:solidFill>
                  <a:srgbClr val="9CDCFE"/>
                </a:solidFill>
                <a:latin typeface="Consolas" panose="020B0609020204030204" pitchFamily="49" charset="0"/>
              </a:rPr>
              <a:t>variableObject</a:t>
            </a:r>
            <a:r>
              <a:rPr lang="en-GB" sz="2400" dirty="0">
                <a:solidFill>
                  <a:srgbClr val="D4D4D4"/>
                </a:solidFill>
                <a:latin typeface="Consolas" panose="020B0609020204030204" pitchFamily="49" charset="0"/>
              </a:rPr>
              <a:t> = {</a:t>
            </a:r>
          </a:p>
          <a:p>
            <a:pPr marL="0" indent="0">
              <a:buNone/>
            </a:pPr>
            <a:r>
              <a:rPr lang="en-GB" sz="2400" dirty="0">
                <a:solidFill>
                  <a:srgbClr val="D4D4D4"/>
                </a:solidFill>
                <a:latin typeface="Consolas" panose="020B0609020204030204" pitchFamily="49" charset="0"/>
              </a:rPr>
              <a:t>    </a:t>
            </a:r>
            <a:r>
              <a:rPr lang="en-GB" sz="2400" dirty="0" err="1">
                <a:solidFill>
                  <a:srgbClr val="9CDCFE"/>
                </a:solidFill>
                <a:latin typeface="Consolas" panose="020B0609020204030204" pitchFamily="49" charset="0"/>
              </a:rPr>
              <a:t>name:</a:t>
            </a:r>
            <a:r>
              <a:rPr lang="en-GB" sz="2400" dirty="0" err="1">
                <a:solidFill>
                  <a:srgbClr val="CE9178"/>
                </a:solidFill>
                <a:latin typeface="Consolas" panose="020B0609020204030204" pitchFamily="49" charset="0"/>
              </a:rPr>
              <a:t>"Elliott</a:t>
            </a:r>
            <a:r>
              <a:rPr lang="en-GB" sz="2400" dirty="0">
                <a:solidFill>
                  <a:srgbClr val="CE9178"/>
                </a:solidFill>
                <a:latin typeface="Consolas" panose="020B0609020204030204" pitchFamily="49" charset="0"/>
              </a:rPr>
              <a:t>"</a:t>
            </a:r>
            <a:endParaRPr lang="en-GB" sz="2400" dirty="0">
              <a:solidFill>
                <a:srgbClr val="D4D4D4"/>
              </a:solidFill>
              <a:latin typeface="Consolas" panose="020B0609020204030204" pitchFamily="49" charset="0"/>
            </a:endParaRPr>
          </a:p>
          <a:p>
            <a:pPr marL="0" indent="0">
              <a:buNone/>
            </a:pPr>
            <a:r>
              <a:rPr lang="en-GB" sz="2400" dirty="0">
                <a:solidFill>
                  <a:srgbClr val="D4D4D4"/>
                </a:solidFill>
                <a:latin typeface="Consolas" panose="020B0609020204030204" pitchFamily="49" charset="0"/>
              </a:rPr>
              <a:t>}; </a:t>
            </a:r>
          </a:p>
          <a:p>
            <a:pPr marL="0" indent="0">
              <a:buNone/>
            </a:pPr>
            <a:r>
              <a:rPr lang="en-GB" sz="2400" dirty="0">
                <a:solidFill>
                  <a:srgbClr val="D4D4D4"/>
                </a:solidFill>
                <a:latin typeface="Consolas" panose="020B0609020204030204" pitchFamily="49" charset="0"/>
              </a:rPr>
              <a:t/>
            </a:r>
            <a:br>
              <a:rPr lang="en-GB" sz="2400" dirty="0">
                <a:solidFill>
                  <a:srgbClr val="D4D4D4"/>
                </a:solidFill>
                <a:latin typeface="Consolas" panose="020B0609020204030204" pitchFamily="49" charset="0"/>
              </a:rPr>
            </a:br>
            <a:r>
              <a:rPr lang="en-GB" sz="2400" dirty="0" err="1">
                <a:solidFill>
                  <a:srgbClr val="9CDCFE"/>
                </a:solidFill>
                <a:latin typeface="Consolas" panose="020B0609020204030204" pitchFamily="49" charset="0"/>
              </a:rPr>
              <a:t>window</a:t>
            </a:r>
            <a:r>
              <a:rPr lang="en-GB" sz="2400" dirty="0" err="1">
                <a:solidFill>
                  <a:srgbClr val="D4D4D4"/>
                </a:solidFill>
                <a:latin typeface="Consolas" panose="020B0609020204030204" pitchFamily="49" charset="0"/>
              </a:rPr>
              <a:t>.</a:t>
            </a:r>
            <a:r>
              <a:rPr lang="en-GB" sz="2400" dirty="0" err="1">
                <a:solidFill>
                  <a:srgbClr val="DCDCAA"/>
                </a:solidFill>
                <a:latin typeface="Consolas" panose="020B0609020204030204" pitchFamily="49" charset="0"/>
              </a:rPr>
              <a:t>alert</a:t>
            </a:r>
            <a:r>
              <a:rPr lang="en-GB" sz="2400" dirty="0">
                <a:solidFill>
                  <a:srgbClr val="D4D4D4"/>
                </a:solidFill>
                <a:latin typeface="Consolas" panose="020B0609020204030204" pitchFamily="49" charset="0"/>
              </a:rPr>
              <a:t>(</a:t>
            </a:r>
            <a:r>
              <a:rPr lang="en-GB" sz="2400" dirty="0">
                <a:solidFill>
                  <a:srgbClr val="9CDCFE"/>
                </a:solidFill>
                <a:latin typeface="Consolas" panose="020B0609020204030204" pitchFamily="49" charset="0"/>
              </a:rPr>
              <a:t>variableObject</a:t>
            </a:r>
            <a:r>
              <a:rPr lang="en-GB" sz="2400" dirty="0">
                <a:solidFill>
                  <a:srgbClr val="D4D4D4"/>
                </a:solidFill>
                <a:latin typeface="Consolas" panose="020B0609020204030204" pitchFamily="49" charset="0"/>
              </a:rPr>
              <a:t>.</a:t>
            </a:r>
            <a:r>
              <a:rPr lang="en-GB" sz="2400" dirty="0">
                <a:solidFill>
                  <a:srgbClr val="9CDCFE"/>
                </a:solidFill>
                <a:latin typeface="Consolas" panose="020B0609020204030204" pitchFamily="49" charset="0"/>
              </a:rPr>
              <a:t>name</a:t>
            </a:r>
            <a:r>
              <a:rPr lang="en-GB" sz="2400" dirty="0">
                <a:solidFill>
                  <a:srgbClr val="D4D4D4"/>
                </a:solidFill>
                <a:latin typeface="Consolas" panose="020B0609020204030204" pitchFamily="49" charset="0"/>
              </a:rPr>
              <a:t>); </a:t>
            </a:r>
          </a:p>
        </p:txBody>
      </p:sp>
    </p:spTree>
    <p:extLst>
      <p:ext uri="{BB962C8B-B14F-4D97-AF65-F5344CB8AC3E}">
        <p14:creationId xmlns:p14="http://schemas.microsoft.com/office/powerpoint/2010/main" val="383456214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Can also have multiple parameters</a:t>
            </a:r>
          </a:p>
          <a:p>
            <a:r>
              <a:rPr lang="en-GB" dirty="0" smtClean="0"/>
              <a:t>If you require multiple lines in the method, you then require a return statement.</a:t>
            </a:r>
          </a:p>
          <a:p>
            <a:endParaRPr lang="en-GB" dirty="0"/>
          </a:p>
        </p:txBody>
      </p:sp>
      <p:sp>
        <p:nvSpPr>
          <p:cNvPr id="3" name="Content Placeholder 2"/>
          <p:cNvSpPr>
            <a:spLocks noGrp="1"/>
          </p:cNvSpPr>
          <p:nvPr>
            <p:ph sz="quarter" idx="16"/>
          </p:nvPr>
        </p:nvSpPr>
        <p:spPr>
          <a:xfrm>
            <a:off x="6206400" y="1291188"/>
            <a:ext cx="5580000" cy="4813200"/>
          </a:xfrm>
        </p:spPr>
        <p:txBody>
          <a:bodyPr/>
          <a:lstStyle/>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608B4E"/>
                </a:solidFill>
                <a:latin typeface="Consolas" panose="020B0609020204030204" pitchFamily="49" charset="0"/>
              </a:rPr>
              <a:t>//Multiple parameters</a:t>
            </a:r>
            <a:endParaRPr lang="en-GB" dirty="0">
              <a:solidFill>
                <a:srgbClr val="D4D4D4"/>
              </a:solidFill>
              <a:latin typeface="Consolas" panose="020B0609020204030204" pitchFamily="49" charset="0"/>
            </a:endParaRPr>
          </a:p>
          <a:p>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data</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moreData</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=&gt;</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data</a:t>
            </a:r>
            <a:r>
              <a:rPr lang="en-GB" dirty="0">
                <a:solidFill>
                  <a:srgbClr val="D4D4D4"/>
                </a:solidFill>
                <a:latin typeface="Consolas" panose="020B0609020204030204" pitchFamily="49" charset="0"/>
              </a:rPr>
              <a:t> + </a:t>
            </a:r>
            <a:r>
              <a:rPr lang="en-GB" dirty="0" err="1">
                <a:solidFill>
                  <a:srgbClr val="9CDCFE"/>
                </a:solidFill>
                <a:latin typeface="Consolas" panose="020B0609020204030204" pitchFamily="49" charset="0"/>
              </a:rPr>
              <a:t>moreData</a:t>
            </a:r>
            <a:endParaRPr lang="en-GB" dirty="0">
              <a:solidFill>
                <a:srgbClr val="D4D4D4"/>
              </a:solidFill>
              <a:latin typeface="Consolas" panose="020B0609020204030204" pitchFamily="49" charset="0"/>
            </a:endParaRP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608B4E"/>
                </a:solidFill>
                <a:latin typeface="Consolas" panose="020B0609020204030204" pitchFamily="49" charset="0"/>
              </a:rPr>
              <a:t>//Curly brackets, for multiple line statements</a:t>
            </a:r>
            <a:endParaRPr lang="en-GB" dirty="0">
              <a:solidFill>
                <a:srgbClr val="D4D4D4"/>
              </a:solidFill>
              <a:latin typeface="Consolas" panose="020B0609020204030204" pitchFamily="49" charset="0"/>
            </a:endParaRPr>
          </a:p>
          <a:p>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data</a:t>
            </a:r>
            <a:r>
              <a:rPr lang="en-GB" dirty="0">
                <a:solidFill>
                  <a:srgbClr val="D4D4D4"/>
                </a:solidFill>
                <a:latin typeface="Consolas" panose="020B0609020204030204" pitchFamily="49" charset="0"/>
              </a:rPr>
              <a:t>)</a:t>
            </a:r>
            <a:r>
              <a:rPr lang="en-GB" dirty="0">
                <a:solidFill>
                  <a:srgbClr val="569CD6"/>
                </a:solidFill>
                <a:latin typeface="Consolas" panose="020B0609020204030204" pitchFamily="49" charset="0"/>
              </a:rPr>
              <a:t>=&gt;</a:t>
            </a:r>
            <a:r>
              <a:rPr lang="en-GB" dirty="0">
                <a:solidFill>
                  <a:srgbClr val="D4D4D4"/>
                </a:solidFill>
                <a:latin typeface="Consolas" panose="020B0609020204030204" pitchFamily="49" charset="0"/>
              </a:rPr>
              <a:t> {</a:t>
            </a:r>
          </a:p>
          <a:p>
            <a:pPr lvl="1"/>
            <a:r>
              <a:rPr lang="en-GB" dirty="0">
                <a:solidFill>
                  <a:srgbClr val="9CDCFE"/>
                </a:solidFill>
                <a:latin typeface="Consolas" panose="020B0609020204030204" pitchFamily="49" charset="0"/>
              </a:rPr>
              <a:t>data</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data</a:t>
            </a:r>
            <a:r>
              <a:rPr lang="en-GB" dirty="0">
                <a:solidFill>
                  <a:srgbClr val="D4D4D4"/>
                </a:solidFill>
                <a:latin typeface="Consolas" panose="020B0609020204030204" pitchFamily="49" charset="0"/>
              </a:rPr>
              <a:t> + </a:t>
            </a:r>
            <a:r>
              <a:rPr lang="en-GB" dirty="0" smtClean="0">
                <a:solidFill>
                  <a:srgbClr val="B5CEA8"/>
                </a:solidFill>
                <a:latin typeface="Consolas" panose="020B0609020204030204" pitchFamily="49" charset="0"/>
              </a:rPr>
              <a:t>1;</a:t>
            </a:r>
            <a:endParaRPr lang="en-GB" dirty="0">
              <a:solidFill>
                <a:srgbClr val="D4D4D4"/>
              </a:solidFill>
              <a:latin typeface="Consolas" panose="020B0609020204030204" pitchFamily="49" charset="0"/>
            </a:endParaRPr>
          </a:p>
          <a:p>
            <a:pPr lvl="1"/>
            <a:r>
              <a:rPr lang="en-GB" dirty="0">
                <a:solidFill>
                  <a:srgbClr val="9CDCFE"/>
                </a:solidFill>
                <a:latin typeface="Consolas" panose="020B0609020204030204" pitchFamily="49" charset="0"/>
              </a:rPr>
              <a:t>data</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data</a:t>
            </a:r>
            <a:r>
              <a:rPr lang="en-GB" dirty="0">
                <a:solidFill>
                  <a:srgbClr val="D4D4D4"/>
                </a:solidFill>
                <a:latin typeface="Consolas" panose="020B0609020204030204" pitchFamily="49" charset="0"/>
              </a:rPr>
              <a:t> * </a:t>
            </a:r>
            <a:r>
              <a:rPr lang="en-GB" dirty="0" smtClean="0">
                <a:solidFill>
                  <a:srgbClr val="B5CEA8"/>
                </a:solidFill>
                <a:latin typeface="Consolas" panose="020B0609020204030204" pitchFamily="49" charset="0"/>
              </a:rPr>
              <a:t>3;</a:t>
            </a:r>
            <a:endParaRPr lang="en-GB" dirty="0">
              <a:solidFill>
                <a:srgbClr val="D4D4D4"/>
              </a:solidFill>
              <a:latin typeface="Consolas" panose="020B0609020204030204" pitchFamily="49" charset="0"/>
            </a:endParaRPr>
          </a:p>
          <a:p>
            <a:pPr lvl="1"/>
            <a:r>
              <a:rPr lang="en-GB" dirty="0">
                <a:solidFill>
                  <a:srgbClr val="C586C0"/>
                </a:solidFill>
                <a:latin typeface="Consolas" panose="020B0609020204030204" pitchFamily="49" charset="0"/>
              </a:rPr>
              <a:t>return</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data</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p>
          <a:p>
            <a:endParaRPr lang="en-GB" dirty="0"/>
          </a:p>
        </p:txBody>
      </p:sp>
      <p:sp>
        <p:nvSpPr>
          <p:cNvPr id="4" name="Title 3"/>
          <p:cNvSpPr>
            <a:spLocks noGrp="1"/>
          </p:cNvSpPr>
          <p:nvPr>
            <p:ph type="title"/>
          </p:nvPr>
        </p:nvSpPr>
        <p:spPr/>
        <p:txBody>
          <a:bodyPr/>
          <a:lstStyle/>
          <a:p>
            <a:r>
              <a:rPr lang="en-GB" dirty="0" smtClean="0"/>
              <a:t>Arrow Functions - Examples</a:t>
            </a:r>
            <a:endParaRPr lang="en-GB" dirty="0"/>
          </a:p>
        </p:txBody>
      </p:sp>
    </p:spTree>
    <p:extLst>
      <p:ext uri="{BB962C8B-B14F-4D97-AF65-F5344CB8AC3E}">
        <p14:creationId xmlns:p14="http://schemas.microsoft.com/office/powerpoint/2010/main" val="247606185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endParaRPr lang="en-GB" dirty="0"/>
          </a:p>
        </p:txBody>
      </p:sp>
      <p:sp>
        <p:nvSpPr>
          <p:cNvPr id="4" name="Title 3"/>
          <p:cNvSpPr>
            <a:spLocks noGrp="1"/>
          </p:cNvSpPr>
          <p:nvPr>
            <p:ph type="title"/>
          </p:nvPr>
        </p:nvSpPr>
        <p:spPr/>
        <p:txBody>
          <a:bodyPr/>
          <a:lstStyle/>
          <a:p>
            <a:r>
              <a:rPr lang="en-GB" dirty="0" smtClean="0"/>
              <a:t>Arrow Functions - Examples</a:t>
            </a:r>
            <a:endParaRPr lang="en-GB" dirty="0"/>
          </a:p>
        </p:txBody>
      </p:sp>
      <p:sp>
        <p:nvSpPr>
          <p:cNvPr id="6" name="Content Placeholder 2"/>
          <p:cNvSpPr>
            <a:spLocks noGrp="1"/>
          </p:cNvSpPr>
          <p:nvPr>
            <p:ph sz="quarter" idx="16"/>
          </p:nvPr>
        </p:nvSpPr>
        <p:spPr>
          <a:xfrm>
            <a:off x="414000" y="1557588"/>
            <a:ext cx="11372400" cy="4546800"/>
          </a:xfrm>
        </p:spPr>
        <p:txBody>
          <a:bodyPr/>
          <a:lstStyle/>
          <a:p>
            <a:r>
              <a:rPr lang="en-GB" dirty="0" smtClean="0">
                <a:solidFill>
                  <a:srgbClr val="608B4E"/>
                </a:solidFill>
                <a:latin typeface="Consolas" panose="020B0609020204030204" pitchFamily="49" charset="0"/>
              </a:rPr>
              <a:t>//New </a:t>
            </a:r>
            <a:r>
              <a:rPr lang="en-GB" dirty="0">
                <a:solidFill>
                  <a:srgbClr val="608B4E"/>
                </a:solidFill>
                <a:latin typeface="Consolas" panose="020B0609020204030204" pitchFamily="49" charset="0"/>
              </a:rPr>
              <a:t>style</a:t>
            </a:r>
            <a:endParaRPr lang="en-GB" dirty="0">
              <a:solidFill>
                <a:srgbClr val="D4D4D4"/>
              </a:solidFill>
              <a:latin typeface="Consolas" panose="020B0609020204030204" pitchFamily="49" charset="0"/>
            </a:endParaRPr>
          </a:p>
          <a:p>
            <a:r>
              <a:rPr lang="en-GB" dirty="0" smtClean="0">
                <a:solidFill>
                  <a:srgbClr val="9CDCFE"/>
                </a:solidFill>
                <a:latin typeface="Consolas" panose="020B0609020204030204" pitchFamily="49" charset="0"/>
              </a:rPr>
              <a:t>odd</a:t>
            </a:r>
            <a:r>
              <a:rPr lang="en-GB" dirty="0" smtClean="0">
                <a:solidFill>
                  <a:srgbClr val="D4D4D4"/>
                </a:solidFill>
                <a:latin typeface="Consolas" panose="020B0609020204030204" pitchFamily="49" charset="0"/>
              </a:rPr>
              <a:t> </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evens</a:t>
            </a:r>
            <a:r>
              <a:rPr lang="en-GB" dirty="0" err="1">
                <a:solidFill>
                  <a:srgbClr val="D4D4D4"/>
                </a:solidFill>
                <a:latin typeface="Consolas" panose="020B0609020204030204" pitchFamily="49" charset="0"/>
              </a:rPr>
              <a:t>.</a:t>
            </a:r>
            <a:r>
              <a:rPr lang="en-GB" dirty="0" err="1">
                <a:solidFill>
                  <a:srgbClr val="DCDCAA"/>
                </a:solidFill>
                <a:latin typeface="Consolas" panose="020B0609020204030204" pitchFamily="49" charset="0"/>
              </a:rPr>
              <a:t>map</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v</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=&gt;</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v</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1</a:t>
            </a:r>
            <a:r>
              <a:rPr lang="en-GB" dirty="0" smtClean="0">
                <a:solidFill>
                  <a:srgbClr val="D4D4D4"/>
                </a:solidFill>
                <a:latin typeface="Consolas" panose="020B0609020204030204" pitchFamily="49" charset="0"/>
              </a:rPr>
              <a:t>)</a:t>
            </a:r>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608B4E"/>
                </a:solidFill>
                <a:latin typeface="Consolas" panose="020B0609020204030204" pitchFamily="49" charset="0"/>
              </a:rPr>
              <a:t>//Old </a:t>
            </a:r>
            <a:r>
              <a:rPr lang="en-GB" dirty="0" smtClean="0">
                <a:solidFill>
                  <a:srgbClr val="608B4E"/>
                </a:solidFill>
                <a:latin typeface="Consolas" panose="020B0609020204030204" pitchFamily="49" charset="0"/>
              </a:rPr>
              <a:t>style</a:t>
            </a:r>
          </a:p>
          <a:p>
            <a:r>
              <a:rPr lang="en-GB" dirty="0" smtClean="0">
                <a:solidFill>
                  <a:srgbClr val="9CDCFE"/>
                </a:solidFill>
                <a:latin typeface="Consolas" panose="020B0609020204030204" pitchFamily="49" charset="0"/>
              </a:rPr>
              <a:t>odds</a:t>
            </a:r>
            <a:r>
              <a:rPr lang="en-GB" dirty="0" smtClean="0">
                <a:solidFill>
                  <a:srgbClr val="D4D4D4"/>
                </a:solidFill>
                <a:latin typeface="Consolas" panose="020B0609020204030204" pitchFamily="49" charset="0"/>
              </a:rPr>
              <a:t> </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evens</a:t>
            </a:r>
            <a:r>
              <a:rPr lang="en-GB" dirty="0" err="1">
                <a:solidFill>
                  <a:srgbClr val="D4D4D4"/>
                </a:solidFill>
                <a:latin typeface="Consolas" panose="020B0609020204030204" pitchFamily="49" charset="0"/>
              </a:rPr>
              <a:t>.</a:t>
            </a:r>
            <a:r>
              <a:rPr lang="en-GB" dirty="0" err="1">
                <a:solidFill>
                  <a:srgbClr val="DCDCAA"/>
                </a:solidFill>
                <a:latin typeface="Consolas" panose="020B0609020204030204" pitchFamily="49" charset="0"/>
              </a:rPr>
              <a:t>map</a:t>
            </a:r>
            <a:r>
              <a:rPr lang="en-GB" dirty="0">
                <a:solidFill>
                  <a:srgbClr val="D4D4D4"/>
                </a:solidFill>
                <a:latin typeface="Consolas" panose="020B0609020204030204" pitchFamily="49" charset="0"/>
              </a:rPr>
              <a:t>(</a:t>
            </a:r>
            <a:r>
              <a:rPr lang="en-GB" dirty="0">
                <a:solidFill>
                  <a:srgbClr val="569CD6"/>
                </a:solidFill>
                <a:latin typeface="Consolas" panose="020B0609020204030204" pitchFamily="49" charset="0"/>
              </a:rPr>
              <a:t>function</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v</a:t>
            </a:r>
            <a:r>
              <a:rPr lang="en-GB" dirty="0">
                <a:solidFill>
                  <a:srgbClr val="D4D4D4"/>
                </a:solidFill>
                <a:latin typeface="Consolas" panose="020B0609020204030204" pitchFamily="49" charset="0"/>
              </a:rPr>
              <a:t>) { </a:t>
            </a:r>
            <a:r>
              <a:rPr lang="en-GB" dirty="0">
                <a:solidFill>
                  <a:srgbClr val="C586C0"/>
                </a:solidFill>
                <a:latin typeface="Consolas" panose="020B0609020204030204" pitchFamily="49" charset="0"/>
              </a:rPr>
              <a:t>return</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v</a:t>
            </a:r>
            <a:r>
              <a:rPr lang="en-GB" dirty="0">
                <a:solidFill>
                  <a:srgbClr val="D4D4D4"/>
                </a:solidFill>
                <a:latin typeface="Consolas" panose="020B0609020204030204" pitchFamily="49" charset="0"/>
              </a:rPr>
              <a:t> + </a:t>
            </a:r>
            <a:r>
              <a:rPr lang="en-GB" dirty="0" smtClean="0">
                <a:solidFill>
                  <a:srgbClr val="B5CEA8"/>
                </a:solidFill>
                <a:latin typeface="Consolas" panose="020B0609020204030204" pitchFamily="49" charset="0"/>
              </a:rPr>
              <a:t>1</a:t>
            </a:r>
            <a:r>
              <a:rPr lang="en-GB" dirty="0" smtClean="0">
                <a:solidFill>
                  <a:srgbClr val="D4D4D4"/>
                </a:solidFill>
                <a:latin typeface="Consolas" panose="020B0609020204030204" pitchFamily="49" charset="0"/>
              </a:rPr>
              <a:t>; });</a:t>
            </a:r>
          </a:p>
          <a:p>
            <a:endParaRPr lang="en-GB" dirty="0" smtClean="0">
              <a:solidFill>
                <a:srgbClr val="D4D4D4"/>
              </a:solidFill>
              <a:latin typeface="Consolas" panose="020B0609020204030204" pitchFamily="49" charset="0"/>
            </a:endParaRPr>
          </a:p>
          <a:p>
            <a:r>
              <a:rPr lang="en-GB" dirty="0">
                <a:solidFill>
                  <a:srgbClr val="608B4E"/>
                </a:solidFill>
                <a:latin typeface="Consolas" panose="020B0609020204030204" pitchFamily="49" charset="0"/>
              </a:rPr>
              <a:t>//New Style</a:t>
            </a:r>
            <a:endParaRPr lang="en-GB" dirty="0">
              <a:solidFill>
                <a:srgbClr val="D4D4D4"/>
              </a:solidFill>
              <a:latin typeface="Consolas" panose="020B0609020204030204" pitchFamily="49" charset="0"/>
            </a:endParaRPr>
          </a:p>
          <a:p>
            <a:r>
              <a:rPr lang="en-GB" dirty="0">
                <a:solidFill>
                  <a:srgbClr val="569CD6"/>
                </a:solidFill>
                <a:latin typeface="Consolas" panose="020B0609020204030204" pitchFamily="49" charset="0"/>
              </a:rPr>
              <a:t>let</a:t>
            </a:r>
            <a:r>
              <a:rPr lang="en-GB" dirty="0">
                <a:solidFill>
                  <a:srgbClr val="D4D4D4"/>
                </a:solidFill>
                <a:latin typeface="Consolas" panose="020B0609020204030204" pitchFamily="49" charset="0"/>
              </a:rPr>
              <a:t> </a:t>
            </a:r>
            <a:r>
              <a:rPr lang="en-GB" dirty="0">
                <a:solidFill>
                  <a:srgbClr val="DCDCAA"/>
                </a:solidFill>
                <a:latin typeface="Consolas" panose="020B0609020204030204" pitchFamily="49" charset="0"/>
              </a:rPr>
              <a:t>output</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data</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=&gt;</a:t>
            </a:r>
            <a:r>
              <a:rPr lang="en-GB" dirty="0">
                <a:solidFill>
                  <a:srgbClr val="D4D4D4"/>
                </a:solidFill>
                <a:latin typeface="Consolas" panose="020B0609020204030204" pitchFamily="49" charset="0"/>
              </a:rPr>
              <a:t> </a:t>
            </a:r>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data</a:t>
            </a:r>
            <a:r>
              <a:rPr lang="en-GB" dirty="0" smtClean="0">
                <a:solidFill>
                  <a:srgbClr val="D4D4D4"/>
                </a:solidFill>
                <a:latin typeface="Consolas" panose="020B0609020204030204" pitchFamily="49" charset="0"/>
              </a:rPr>
              <a:t>);</a:t>
            </a:r>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608B4E"/>
                </a:solidFill>
                <a:latin typeface="Consolas" panose="020B0609020204030204" pitchFamily="49" charset="0"/>
              </a:rPr>
              <a:t>//Old Style</a:t>
            </a:r>
            <a:endParaRPr lang="en-GB" dirty="0">
              <a:solidFill>
                <a:srgbClr val="D4D4D4"/>
              </a:solidFill>
              <a:latin typeface="Consolas" panose="020B0609020204030204" pitchFamily="49" charset="0"/>
            </a:endParaRPr>
          </a:p>
          <a:p>
            <a:r>
              <a:rPr lang="en-GB" dirty="0">
                <a:solidFill>
                  <a:srgbClr val="569CD6"/>
                </a:solidFill>
                <a:latin typeface="Consolas" panose="020B0609020204030204" pitchFamily="49" charset="0"/>
              </a:rPr>
              <a:t>let</a:t>
            </a:r>
            <a:r>
              <a:rPr lang="en-GB" dirty="0">
                <a:solidFill>
                  <a:srgbClr val="D4D4D4"/>
                </a:solidFill>
                <a:latin typeface="Consolas" panose="020B0609020204030204" pitchFamily="49" charset="0"/>
              </a:rPr>
              <a:t> </a:t>
            </a:r>
            <a:r>
              <a:rPr lang="en-GB" dirty="0">
                <a:solidFill>
                  <a:srgbClr val="DCDCAA"/>
                </a:solidFill>
                <a:latin typeface="Consolas" panose="020B0609020204030204" pitchFamily="49" charset="0"/>
              </a:rPr>
              <a:t>output</a:t>
            </a:r>
            <a:r>
              <a:rPr lang="en-GB" dirty="0">
                <a:solidFill>
                  <a:srgbClr val="D4D4D4"/>
                </a:solidFill>
                <a:latin typeface="Consolas" panose="020B0609020204030204" pitchFamily="49" charset="0"/>
              </a:rPr>
              <a:t> = </a:t>
            </a:r>
            <a:r>
              <a:rPr lang="en-GB" dirty="0">
                <a:solidFill>
                  <a:srgbClr val="569CD6"/>
                </a:solidFill>
                <a:latin typeface="Consolas" panose="020B0609020204030204" pitchFamily="49" charset="0"/>
              </a:rPr>
              <a:t>function</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data</a:t>
            </a:r>
            <a:r>
              <a:rPr lang="en-GB" dirty="0">
                <a:solidFill>
                  <a:srgbClr val="D4D4D4"/>
                </a:solidFill>
                <a:latin typeface="Consolas" panose="020B0609020204030204" pitchFamily="49" charset="0"/>
              </a:rPr>
              <a:t>) { </a:t>
            </a:r>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data</a:t>
            </a:r>
            <a:r>
              <a:rPr lang="en-GB" dirty="0">
                <a:solidFill>
                  <a:srgbClr val="D4D4D4"/>
                </a:solidFill>
                <a:latin typeface="Consolas" panose="020B0609020204030204" pitchFamily="49" charset="0"/>
              </a:rPr>
              <a:t>); };</a:t>
            </a:r>
          </a:p>
          <a:p>
            <a:endParaRPr lang="en-GB"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95348989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JavaScript introduced a handful of higher order functions in ES5</a:t>
            </a:r>
          </a:p>
          <a:p>
            <a:endParaRPr lang="en-GB" dirty="0"/>
          </a:p>
          <a:p>
            <a:r>
              <a:rPr lang="en-GB" dirty="0" smtClean="0"/>
              <a:t>A higher order function is a function that takes a function as a parameter</a:t>
            </a:r>
          </a:p>
          <a:p>
            <a:endParaRPr lang="en-GB" dirty="0" smtClean="0"/>
          </a:p>
          <a:p>
            <a:r>
              <a:rPr lang="en-GB" dirty="0" smtClean="0"/>
              <a:t>Their goal is to promote immutability as well as condense common operations.</a:t>
            </a:r>
            <a:endParaRPr lang="en-GB" dirty="0"/>
          </a:p>
        </p:txBody>
      </p:sp>
      <p:sp>
        <p:nvSpPr>
          <p:cNvPr id="4" name="Title 3"/>
          <p:cNvSpPr>
            <a:spLocks noGrp="1"/>
          </p:cNvSpPr>
          <p:nvPr>
            <p:ph type="title"/>
          </p:nvPr>
        </p:nvSpPr>
        <p:spPr/>
        <p:txBody>
          <a:bodyPr/>
          <a:lstStyle/>
          <a:p>
            <a:r>
              <a:rPr lang="en-GB" dirty="0" smtClean="0"/>
              <a:t>Higher order functions</a:t>
            </a:r>
            <a:endParaRPr lang="en-GB" dirty="0"/>
          </a:p>
        </p:txBody>
      </p:sp>
      <p:sp>
        <p:nvSpPr>
          <p:cNvPr id="5" name="Content Placeholder 1"/>
          <p:cNvSpPr>
            <a:spLocks noGrp="1"/>
          </p:cNvSpPr>
          <p:nvPr>
            <p:ph sz="quarter" idx="15"/>
          </p:nvPr>
        </p:nvSpPr>
        <p:spPr>
          <a:xfrm>
            <a:off x="6225328" y="1557588"/>
            <a:ext cx="5580000" cy="4546800"/>
          </a:xfrm>
        </p:spPr>
        <p:txBody>
          <a:bodyPr/>
          <a:lstStyle/>
          <a:p>
            <a:r>
              <a:rPr lang="en-GB" b="1" dirty="0" err="1"/>
              <a:t>f</a:t>
            </a:r>
            <a:r>
              <a:rPr lang="en-GB" b="1" dirty="0" err="1" smtClean="0"/>
              <a:t>oreach</a:t>
            </a:r>
            <a:endParaRPr lang="en-GB" b="1" dirty="0" smtClean="0"/>
          </a:p>
          <a:p>
            <a:r>
              <a:rPr lang="en-GB" b="1" dirty="0" smtClean="0"/>
              <a:t>Map</a:t>
            </a:r>
          </a:p>
          <a:p>
            <a:r>
              <a:rPr lang="en-GB" b="1" dirty="0"/>
              <a:t>f</a:t>
            </a:r>
            <a:r>
              <a:rPr lang="en-GB" b="1" dirty="0" smtClean="0"/>
              <a:t>ilter</a:t>
            </a:r>
          </a:p>
          <a:p>
            <a:r>
              <a:rPr lang="en-GB" b="1" dirty="0" smtClean="0"/>
              <a:t>reduce</a:t>
            </a:r>
          </a:p>
          <a:p>
            <a:r>
              <a:rPr lang="en-GB" b="1" dirty="0" smtClean="0"/>
              <a:t>find/</a:t>
            </a:r>
            <a:r>
              <a:rPr lang="en-GB" b="1" dirty="0" err="1" smtClean="0"/>
              <a:t>findIndex</a:t>
            </a:r>
            <a:endParaRPr lang="en-GB" b="1" dirty="0" smtClean="0"/>
          </a:p>
          <a:p>
            <a:endParaRPr lang="en-GB" b="1" dirty="0"/>
          </a:p>
        </p:txBody>
      </p:sp>
    </p:spTree>
    <p:extLst>
      <p:ext uri="{BB962C8B-B14F-4D97-AF65-F5344CB8AC3E}">
        <p14:creationId xmlns:p14="http://schemas.microsoft.com/office/powerpoint/2010/main" val="245328738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Accepts a single parameter function</a:t>
            </a:r>
          </a:p>
          <a:p>
            <a:r>
              <a:rPr lang="en-GB" dirty="0" smtClean="0"/>
              <a:t>Executes that function on every item in the array</a:t>
            </a:r>
          </a:p>
          <a:p>
            <a:r>
              <a:rPr lang="en-GB" dirty="0" smtClean="0"/>
              <a:t>Used for transforming the contents of the collection</a:t>
            </a:r>
          </a:p>
          <a:p>
            <a:endParaRPr lang="en-GB" dirty="0"/>
          </a:p>
          <a:p>
            <a:endParaRPr lang="en-GB" dirty="0" smtClean="0"/>
          </a:p>
          <a:p>
            <a:r>
              <a:rPr lang="en-GB" b="1" dirty="0" smtClean="0"/>
              <a:t>139 </a:t>
            </a:r>
            <a:r>
              <a:rPr lang="en-GB" dirty="0" smtClean="0"/>
              <a:t>characters</a:t>
            </a:r>
            <a:r>
              <a:rPr lang="en-GB" b="1" dirty="0" smtClean="0"/>
              <a:t> -&gt; 70 </a:t>
            </a:r>
            <a:r>
              <a:rPr lang="en-GB" dirty="0" smtClean="0"/>
              <a:t>characters</a:t>
            </a:r>
          </a:p>
          <a:p>
            <a:r>
              <a:rPr lang="en-GB" b="1" dirty="0"/>
              <a:t>A</a:t>
            </a:r>
            <a:r>
              <a:rPr lang="en-GB" b="1" dirty="0" smtClean="0"/>
              <a:t>lmost half the code!</a:t>
            </a:r>
            <a:endParaRPr lang="en-GB" b="1" dirty="0"/>
          </a:p>
        </p:txBody>
      </p:sp>
      <p:sp>
        <p:nvSpPr>
          <p:cNvPr id="3" name="Content Placeholder 2"/>
          <p:cNvSpPr>
            <a:spLocks noGrp="1"/>
          </p:cNvSpPr>
          <p:nvPr>
            <p:ph sz="quarter" idx="16"/>
          </p:nvPr>
        </p:nvSpPr>
        <p:spPr>
          <a:xfrm>
            <a:off x="5994000" y="1557588"/>
            <a:ext cx="5792400" cy="4546800"/>
          </a:xfrm>
        </p:spPr>
        <p:txBody>
          <a:bodyPr/>
          <a:lstStyle/>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exampleList</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2</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3</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4</a:t>
            </a:r>
            <a:r>
              <a:rPr lang="en-GB" dirty="0" smtClean="0">
                <a:solidFill>
                  <a:srgbClr val="D4D4D4"/>
                </a:solidFill>
                <a:latin typeface="Consolas" panose="020B0609020204030204" pitchFamily="49" charset="0"/>
              </a:rPr>
              <a:t>];</a:t>
            </a:r>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C586C0"/>
                </a:solidFill>
                <a:latin typeface="Consolas" panose="020B0609020204030204" pitchFamily="49" charset="0"/>
              </a:rPr>
              <a:t>for</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i</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0</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i</a:t>
            </a:r>
            <a:r>
              <a:rPr lang="en-GB" dirty="0">
                <a:solidFill>
                  <a:srgbClr val="D4D4D4"/>
                </a:solidFill>
                <a:latin typeface="Consolas" panose="020B0609020204030204" pitchFamily="49" charset="0"/>
              </a:rPr>
              <a:t> &lt; </a:t>
            </a:r>
            <a:r>
              <a:rPr lang="en-GB" dirty="0" err="1">
                <a:solidFill>
                  <a:srgbClr val="9CDCFE"/>
                </a:solidFill>
                <a:latin typeface="Consolas" panose="020B0609020204030204" pitchFamily="49" charset="0"/>
              </a:rPr>
              <a:t>exampleList</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length</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i</a:t>
            </a:r>
            <a:r>
              <a:rPr lang="en-GB" dirty="0">
                <a:solidFill>
                  <a:srgbClr val="D4D4D4"/>
                </a:solidFill>
                <a:latin typeface="Consolas" panose="020B0609020204030204" pitchFamily="49" charset="0"/>
              </a:rPr>
              <a:t>++) {</a:t>
            </a:r>
          </a:p>
          <a:p>
            <a:r>
              <a:rPr lang="en-GB" dirty="0" smtClean="0">
                <a:solidFill>
                  <a:srgbClr val="9CDCFE"/>
                </a:solidFill>
                <a:latin typeface="Consolas" panose="020B0609020204030204" pitchFamily="49" charset="0"/>
              </a:rPr>
              <a:t>	</a:t>
            </a:r>
            <a:r>
              <a:rPr lang="en-GB" dirty="0" err="1" smtClean="0">
                <a:solidFill>
                  <a:srgbClr val="9CDCFE"/>
                </a:solidFill>
                <a:latin typeface="Consolas" panose="020B0609020204030204" pitchFamily="49" charset="0"/>
              </a:rPr>
              <a:t>exampleList</a:t>
            </a:r>
            <a:r>
              <a:rPr lang="en-GB" dirty="0" smtClean="0">
                <a:solidFill>
                  <a:srgbClr val="D4D4D4"/>
                </a:solidFill>
                <a:latin typeface="Consolas" panose="020B0609020204030204" pitchFamily="49" charset="0"/>
              </a:rPr>
              <a:t>[</a:t>
            </a:r>
            <a:r>
              <a:rPr lang="en-GB" dirty="0" smtClean="0">
                <a:solidFill>
                  <a:srgbClr val="9CDCFE"/>
                </a:solidFill>
                <a:latin typeface="Consolas" panose="020B0609020204030204" pitchFamily="49" charset="0"/>
              </a:rPr>
              <a:t>i</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2</a:t>
            </a:r>
            <a:r>
              <a:rPr lang="en-GB" dirty="0">
                <a:solidFill>
                  <a:srgbClr val="D4D4D4"/>
                </a:solidFill>
                <a:latin typeface="Consolas" panose="020B0609020204030204" pitchFamily="49" charset="0"/>
              </a:rPr>
              <a:t>;</a:t>
            </a:r>
          </a:p>
          <a:p>
            <a:r>
              <a:rPr lang="en-GB" dirty="0" smtClean="0">
                <a:solidFill>
                  <a:srgbClr val="D4D4D4"/>
                </a:solidFill>
                <a:latin typeface="Consolas" panose="020B0609020204030204" pitchFamily="49" charset="0"/>
              </a:rPr>
              <a:t>}</a:t>
            </a:r>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exampleList</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608B4E"/>
                </a:solidFill>
                <a:latin typeface="Consolas" panose="020B0609020204030204" pitchFamily="49" charset="0"/>
              </a:rPr>
              <a:t>//or if we use the map function</a:t>
            </a:r>
            <a:endParaRPr lang="en-GB" dirty="0">
              <a:solidFill>
                <a:srgbClr val="D4D4D4"/>
              </a:solidFill>
              <a:latin typeface="Consolas" panose="020B0609020204030204" pitchFamily="49" charset="0"/>
            </a:endParaRPr>
          </a:p>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exampleList</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2</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3</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4</a:t>
            </a:r>
            <a:r>
              <a:rPr lang="en-GB" dirty="0">
                <a:solidFill>
                  <a:srgbClr val="D4D4D4"/>
                </a:solidFill>
                <a:latin typeface="Consolas" panose="020B0609020204030204" pitchFamily="49" charset="0"/>
              </a:rPr>
              <a:t>];</a:t>
            </a:r>
          </a:p>
          <a:p>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exampleList</a:t>
            </a:r>
            <a:r>
              <a:rPr lang="en-GB" dirty="0" err="1">
                <a:solidFill>
                  <a:srgbClr val="D4D4D4"/>
                </a:solidFill>
                <a:latin typeface="Consolas" panose="020B0609020204030204" pitchFamily="49" charset="0"/>
              </a:rPr>
              <a:t>.</a:t>
            </a:r>
            <a:r>
              <a:rPr lang="en-GB" dirty="0" err="1">
                <a:solidFill>
                  <a:srgbClr val="DCDCAA"/>
                </a:solidFill>
                <a:latin typeface="Consolas" panose="020B0609020204030204" pitchFamily="49" charset="0"/>
              </a:rPr>
              <a:t>map</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a</a:t>
            </a:r>
            <a:r>
              <a:rPr lang="en-GB" dirty="0">
                <a:solidFill>
                  <a:srgbClr val="569CD6"/>
                </a:solidFill>
                <a:latin typeface="Consolas" panose="020B0609020204030204" pitchFamily="49" charset="0"/>
              </a:rPr>
              <a:t>=&gt;</a:t>
            </a:r>
            <a:r>
              <a:rPr lang="en-GB" dirty="0">
                <a:solidFill>
                  <a:srgbClr val="9CDCFE"/>
                </a:solidFill>
                <a:latin typeface="Consolas" panose="020B0609020204030204" pitchFamily="49" charset="0"/>
              </a:rPr>
              <a:t>a</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2</a:t>
            </a:r>
            <a:r>
              <a:rPr lang="en-GB" dirty="0">
                <a:solidFill>
                  <a:srgbClr val="D4D4D4"/>
                </a:solidFill>
                <a:latin typeface="Consolas" panose="020B0609020204030204" pitchFamily="49" charset="0"/>
              </a:rPr>
              <a:t>));</a:t>
            </a:r>
          </a:p>
          <a:p>
            <a:endParaRPr lang="en-GB" dirty="0">
              <a:solidFill>
                <a:srgbClr val="D4D4D4"/>
              </a:solidFill>
              <a:latin typeface="Consolas" panose="020B0609020204030204" pitchFamily="49" charset="0"/>
            </a:endParaRPr>
          </a:p>
          <a:p>
            <a:endParaRPr lang="en-GB" dirty="0">
              <a:solidFill>
                <a:srgbClr val="D4D4D4"/>
              </a:solidFill>
              <a:latin typeface="Consolas" panose="020B0609020204030204" pitchFamily="49" charset="0"/>
            </a:endParaRPr>
          </a:p>
          <a:p>
            <a:endParaRPr lang="en-GB" dirty="0">
              <a:solidFill>
                <a:srgbClr val="D4D4D4"/>
              </a:solidFill>
              <a:latin typeface="Consolas" panose="020B0609020204030204" pitchFamily="49" charset="0"/>
            </a:endParaRPr>
          </a:p>
          <a:p>
            <a:endParaRPr lang="en-GB" dirty="0"/>
          </a:p>
        </p:txBody>
      </p:sp>
      <p:sp>
        <p:nvSpPr>
          <p:cNvPr id="4" name="Title 3"/>
          <p:cNvSpPr>
            <a:spLocks noGrp="1"/>
          </p:cNvSpPr>
          <p:nvPr>
            <p:ph type="title"/>
          </p:nvPr>
        </p:nvSpPr>
        <p:spPr/>
        <p:txBody>
          <a:bodyPr/>
          <a:lstStyle/>
          <a:p>
            <a:r>
              <a:rPr lang="en-GB" dirty="0"/>
              <a:t>m</a:t>
            </a:r>
            <a:r>
              <a:rPr lang="en-GB" dirty="0" smtClean="0"/>
              <a:t>ap()</a:t>
            </a:r>
            <a:endParaRPr lang="en-GB" dirty="0"/>
          </a:p>
        </p:txBody>
      </p:sp>
    </p:spTree>
    <p:extLst>
      <p:ext uri="{BB962C8B-B14F-4D97-AF65-F5344CB8AC3E}">
        <p14:creationId xmlns:p14="http://schemas.microsoft.com/office/powerpoint/2010/main" val="272612872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Accepts a single parameter function</a:t>
            </a:r>
          </a:p>
          <a:p>
            <a:r>
              <a:rPr lang="en-GB" dirty="0" smtClean="0"/>
              <a:t>Executes that function on every item in the array</a:t>
            </a:r>
          </a:p>
          <a:p>
            <a:r>
              <a:rPr lang="en-GB" dirty="0" smtClean="0"/>
              <a:t>Used for removing objects that don’t meet the criteria of the function</a:t>
            </a:r>
          </a:p>
          <a:p>
            <a:endParaRPr lang="en-GB" dirty="0"/>
          </a:p>
          <a:p>
            <a:endParaRPr lang="en-GB" dirty="0" smtClean="0"/>
          </a:p>
          <a:p>
            <a:r>
              <a:rPr lang="en-GB" dirty="0" smtClean="0"/>
              <a:t>171 characters -&gt; 77 characters</a:t>
            </a:r>
          </a:p>
          <a:p>
            <a:r>
              <a:rPr lang="en-GB" b="1" dirty="0"/>
              <a:t>A</a:t>
            </a:r>
            <a:r>
              <a:rPr lang="en-GB" b="1" dirty="0" smtClean="0"/>
              <a:t>lmost 100 characters less code!</a:t>
            </a:r>
            <a:endParaRPr lang="en-GB" b="1" dirty="0"/>
          </a:p>
        </p:txBody>
      </p:sp>
      <p:sp>
        <p:nvSpPr>
          <p:cNvPr id="3" name="Content Placeholder 2"/>
          <p:cNvSpPr>
            <a:spLocks noGrp="1"/>
          </p:cNvSpPr>
          <p:nvPr>
            <p:ph sz="quarter" idx="16"/>
          </p:nvPr>
        </p:nvSpPr>
        <p:spPr>
          <a:xfrm>
            <a:off x="5994000" y="741873"/>
            <a:ext cx="5792400" cy="5362516"/>
          </a:xfrm>
        </p:spPr>
        <p:txBody>
          <a:bodyPr/>
          <a:lstStyle/>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exampleList</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2</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3</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4</a:t>
            </a:r>
            <a:r>
              <a:rPr lang="en-GB" dirty="0" smtClean="0">
                <a:solidFill>
                  <a:srgbClr val="D4D4D4"/>
                </a:solidFill>
                <a:latin typeface="Consolas" panose="020B0609020204030204" pitchFamily="49" charset="0"/>
              </a:rPr>
              <a:t>];</a:t>
            </a:r>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tmpList</a:t>
            </a:r>
            <a:r>
              <a:rPr lang="en-GB" dirty="0">
                <a:solidFill>
                  <a:srgbClr val="D4D4D4"/>
                </a:solidFill>
                <a:latin typeface="Consolas" panose="020B0609020204030204" pitchFamily="49" charset="0"/>
              </a:rPr>
              <a:t> = [];</a:t>
            </a:r>
          </a:p>
          <a:p>
            <a:r>
              <a:rPr lang="en-GB" dirty="0">
                <a:solidFill>
                  <a:srgbClr val="C586C0"/>
                </a:solidFill>
                <a:latin typeface="Consolas" panose="020B0609020204030204" pitchFamily="49" charset="0"/>
              </a:rPr>
              <a:t>for</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i</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0</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i</a:t>
            </a:r>
            <a:r>
              <a:rPr lang="en-GB" dirty="0">
                <a:solidFill>
                  <a:srgbClr val="D4D4D4"/>
                </a:solidFill>
                <a:latin typeface="Consolas" panose="020B0609020204030204" pitchFamily="49" charset="0"/>
              </a:rPr>
              <a:t> &lt; </a:t>
            </a:r>
            <a:r>
              <a:rPr lang="en-GB" dirty="0" err="1">
                <a:solidFill>
                  <a:srgbClr val="9CDCFE"/>
                </a:solidFill>
                <a:latin typeface="Consolas" panose="020B0609020204030204" pitchFamily="49" charset="0"/>
              </a:rPr>
              <a:t>exampleList</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length</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i</a:t>
            </a:r>
            <a:r>
              <a:rPr lang="en-GB" dirty="0">
                <a:solidFill>
                  <a:srgbClr val="D4D4D4"/>
                </a:solidFill>
                <a:latin typeface="Consolas" panose="020B0609020204030204" pitchFamily="49" charset="0"/>
              </a:rPr>
              <a:t>++) {</a:t>
            </a:r>
          </a:p>
          <a:p>
            <a:pPr lvl="1"/>
            <a:r>
              <a:rPr lang="en-GB" dirty="0">
                <a:solidFill>
                  <a:srgbClr val="C586C0"/>
                </a:solidFill>
                <a:latin typeface="Consolas" panose="020B0609020204030204" pitchFamily="49" charset="0"/>
              </a:rPr>
              <a:t>if</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exampleList</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i</a:t>
            </a:r>
            <a:r>
              <a:rPr lang="en-GB" dirty="0">
                <a:solidFill>
                  <a:srgbClr val="D4D4D4"/>
                </a:solidFill>
                <a:latin typeface="Consolas" panose="020B0609020204030204" pitchFamily="49" charset="0"/>
              </a:rPr>
              <a:t>] &gt; </a:t>
            </a:r>
            <a:r>
              <a:rPr lang="en-GB" dirty="0">
                <a:solidFill>
                  <a:srgbClr val="B5CEA8"/>
                </a:solidFill>
                <a:latin typeface="Consolas" panose="020B0609020204030204" pitchFamily="49" charset="0"/>
              </a:rPr>
              <a:t>2</a:t>
            </a:r>
            <a:r>
              <a:rPr lang="en-GB" dirty="0">
                <a:solidFill>
                  <a:srgbClr val="D4D4D4"/>
                </a:solidFill>
                <a:latin typeface="Consolas" panose="020B0609020204030204" pitchFamily="49" charset="0"/>
              </a:rPr>
              <a:t>)</a:t>
            </a:r>
          </a:p>
          <a:p>
            <a:pPr lvl="1"/>
            <a:r>
              <a:rPr lang="en-GB" dirty="0" smtClean="0">
                <a:solidFill>
                  <a:srgbClr val="9CDCFE"/>
                </a:solidFill>
                <a:latin typeface="Consolas" panose="020B0609020204030204" pitchFamily="49" charset="0"/>
              </a:rPr>
              <a:t>	</a:t>
            </a:r>
            <a:r>
              <a:rPr lang="en-GB" dirty="0" err="1">
                <a:solidFill>
                  <a:srgbClr val="9CDCFE"/>
                </a:solidFill>
                <a:latin typeface="Consolas" panose="020B0609020204030204" pitchFamily="49" charset="0"/>
              </a:rPr>
              <a:t>t</a:t>
            </a:r>
            <a:r>
              <a:rPr lang="en-GB" dirty="0" err="1" smtClean="0">
                <a:solidFill>
                  <a:srgbClr val="9CDCFE"/>
                </a:solidFill>
                <a:latin typeface="Consolas" panose="020B0609020204030204" pitchFamily="49" charset="0"/>
              </a:rPr>
              <a:t>mpList</a:t>
            </a:r>
            <a:r>
              <a:rPr lang="en-GB" dirty="0" err="1" smtClean="0">
                <a:solidFill>
                  <a:srgbClr val="D4D4D4"/>
                </a:solidFill>
                <a:latin typeface="Consolas" panose="020B0609020204030204" pitchFamily="49" charset="0"/>
              </a:rPr>
              <a:t>.</a:t>
            </a:r>
            <a:r>
              <a:rPr lang="en-GB" dirty="0" err="1" smtClean="0">
                <a:solidFill>
                  <a:srgbClr val="DCDCAA"/>
                </a:solidFill>
                <a:latin typeface="Consolas" panose="020B0609020204030204" pitchFamily="49" charset="0"/>
              </a:rPr>
              <a:t>push</a:t>
            </a:r>
            <a:r>
              <a:rPr lang="en-GB" dirty="0" smtClean="0">
                <a:solidFill>
                  <a:srgbClr val="D4D4D4"/>
                </a:solidFill>
                <a:latin typeface="Consolas" panose="020B0609020204030204" pitchFamily="49" charset="0"/>
              </a:rPr>
              <a:t>(</a:t>
            </a:r>
            <a:r>
              <a:rPr lang="en-GB" dirty="0" err="1" smtClean="0">
                <a:solidFill>
                  <a:srgbClr val="9CDCFE"/>
                </a:solidFill>
                <a:latin typeface="Consolas" panose="020B0609020204030204" pitchFamily="49" charset="0"/>
              </a:rPr>
              <a:t>exampleList</a:t>
            </a:r>
            <a:r>
              <a:rPr lang="en-GB" dirty="0" smtClean="0">
                <a:solidFill>
                  <a:srgbClr val="D4D4D4"/>
                </a:solidFill>
                <a:latin typeface="Consolas" panose="020B0609020204030204" pitchFamily="49" charset="0"/>
              </a:rPr>
              <a:t>[</a:t>
            </a:r>
            <a:r>
              <a:rPr lang="en-GB" dirty="0" smtClean="0">
                <a:solidFill>
                  <a:srgbClr val="9CDCFE"/>
                </a:solidFill>
                <a:latin typeface="Consolas" panose="020B0609020204030204" pitchFamily="49" charset="0"/>
              </a:rPr>
              <a:t>i</a:t>
            </a:r>
            <a:r>
              <a:rPr lang="en-GB" dirty="0">
                <a:solidFill>
                  <a:srgbClr val="D4D4D4"/>
                </a:solidFill>
                <a:latin typeface="Consolas" panose="020B0609020204030204" pitchFamily="49" charset="0"/>
              </a:rPr>
              <a:t>]);</a:t>
            </a:r>
          </a:p>
          <a:p>
            <a:r>
              <a:rPr lang="en-GB" dirty="0" smtClean="0">
                <a:solidFill>
                  <a:srgbClr val="D4D4D4"/>
                </a:solidFill>
                <a:latin typeface="Consolas" panose="020B0609020204030204" pitchFamily="49" charset="0"/>
              </a:rPr>
              <a:t>}</a:t>
            </a:r>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tmpList</a:t>
            </a:r>
            <a:r>
              <a:rPr lang="en-GB" dirty="0" smtClean="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608B4E"/>
                </a:solidFill>
                <a:latin typeface="Consolas" panose="020B0609020204030204" pitchFamily="49" charset="0"/>
              </a:rPr>
              <a:t>//or if we use the filter function</a:t>
            </a:r>
            <a:endParaRPr lang="en-GB" dirty="0">
              <a:solidFill>
                <a:srgbClr val="D4D4D4"/>
              </a:solidFill>
              <a:latin typeface="Consolas" panose="020B0609020204030204" pitchFamily="49" charset="0"/>
            </a:endParaRPr>
          </a:p>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exampleList</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2</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3</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4</a:t>
            </a:r>
            <a:r>
              <a:rPr lang="en-GB" dirty="0">
                <a:solidFill>
                  <a:srgbClr val="D4D4D4"/>
                </a:solidFill>
                <a:latin typeface="Consolas" panose="020B0609020204030204" pitchFamily="49" charset="0"/>
              </a:rPr>
              <a:t>];</a:t>
            </a:r>
          </a:p>
          <a:p>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exampleList</a:t>
            </a:r>
            <a:r>
              <a:rPr lang="en-GB" dirty="0" err="1">
                <a:solidFill>
                  <a:srgbClr val="D4D4D4"/>
                </a:solidFill>
                <a:latin typeface="Consolas" panose="020B0609020204030204" pitchFamily="49" charset="0"/>
              </a:rPr>
              <a:t>.</a:t>
            </a:r>
            <a:r>
              <a:rPr lang="en-GB" dirty="0" err="1">
                <a:solidFill>
                  <a:srgbClr val="DCDCAA"/>
                </a:solidFill>
                <a:latin typeface="Consolas" panose="020B0609020204030204" pitchFamily="49" charset="0"/>
              </a:rPr>
              <a:t>filter</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a</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=&gt;</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a</a:t>
            </a:r>
            <a:r>
              <a:rPr lang="en-GB" dirty="0">
                <a:solidFill>
                  <a:srgbClr val="D4D4D4"/>
                </a:solidFill>
                <a:latin typeface="Consolas" panose="020B0609020204030204" pitchFamily="49" charset="0"/>
              </a:rPr>
              <a:t> &gt; </a:t>
            </a:r>
            <a:r>
              <a:rPr lang="en-GB" dirty="0">
                <a:solidFill>
                  <a:srgbClr val="B5CEA8"/>
                </a:solidFill>
                <a:latin typeface="Consolas" panose="020B0609020204030204" pitchFamily="49" charset="0"/>
              </a:rPr>
              <a:t>2</a:t>
            </a:r>
            <a:r>
              <a:rPr lang="en-GB" dirty="0">
                <a:solidFill>
                  <a:srgbClr val="D4D4D4"/>
                </a:solidFill>
                <a:latin typeface="Consolas" panose="020B0609020204030204" pitchFamily="49" charset="0"/>
              </a:rPr>
              <a:t>));</a:t>
            </a:r>
          </a:p>
        </p:txBody>
      </p:sp>
      <p:sp>
        <p:nvSpPr>
          <p:cNvPr id="4" name="Title 3"/>
          <p:cNvSpPr>
            <a:spLocks noGrp="1"/>
          </p:cNvSpPr>
          <p:nvPr>
            <p:ph type="title"/>
          </p:nvPr>
        </p:nvSpPr>
        <p:spPr/>
        <p:txBody>
          <a:bodyPr/>
          <a:lstStyle/>
          <a:p>
            <a:r>
              <a:rPr lang="en-GB" dirty="0" smtClean="0"/>
              <a:t>filter()</a:t>
            </a:r>
            <a:endParaRPr lang="en-GB" dirty="0"/>
          </a:p>
        </p:txBody>
      </p:sp>
    </p:spTree>
    <p:extLst>
      <p:ext uri="{BB962C8B-B14F-4D97-AF65-F5344CB8AC3E}">
        <p14:creationId xmlns:p14="http://schemas.microsoft.com/office/powerpoint/2010/main" val="21419121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Accepts a single parameter function</a:t>
            </a:r>
          </a:p>
          <a:p>
            <a:r>
              <a:rPr lang="en-GB" dirty="0" smtClean="0"/>
              <a:t>Iterates over the list and executes that function each iteration</a:t>
            </a:r>
          </a:p>
          <a:p>
            <a:r>
              <a:rPr lang="en-GB" dirty="0" smtClean="0"/>
              <a:t>Basically like map but doesn’t return a new collection, just executes code.</a:t>
            </a:r>
          </a:p>
          <a:p>
            <a:endParaRPr lang="en-GB" dirty="0"/>
          </a:p>
          <a:p>
            <a:r>
              <a:rPr lang="en-GB" dirty="0" smtClean="0"/>
              <a:t>Generally just used for shorthand </a:t>
            </a:r>
            <a:r>
              <a:rPr lang="en-GB" dirty="0" err="1" smtClean="0"/>
              <a:t>forloops</a:t>
            </a:r>
            <a:r>
              <a:rPr lang="en-GB" dirty="0" smtClean="0"/>
              <a:t>.</a:t>
            </a:r>
            <a:endParaRPr lang="en-GB" dirty="0"/>
          </a:p>
        </p:txBody>
      </p:sp>
      <p:sp>
        <p:nvSpPr>
          <p:cNvPr id="3" name="Content Placeholder 2"/>
          <p:cNvSpPr>
            <a:spLocks noGrp="1"/>
          </p:cNvSpPr>
          <p:nvPr>
            <p:ph sz="quarter" idx="16"/>
          </p:nvPr>
        </p:nvSpPr>
        <p:spPr>
          <a:xfrm>
            <a:off x="5831457" y="1291188"/>
            <a:ext cx="5954943" cy="4813200"/>
          </a:xfrm>
        </p:spPr>
        <p:txBody>
          <a:bodyPr/>
          <a:lstStyle/>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sum</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0</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exampleList</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2</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3</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4</a:t>
            </a:r>
            <a:r>
              <a:rPr lang="en-GB" dirty="0">
                <a:solidFill>
                  <a:srgbClr val="D4D4D4"/>
                </a:solidFill>
                <a:latin typeface="Consolas" panose="020B0609020204030204" pitchFamily="49" charset="0"/>
              </a:rPr>
              <a:t>];</a:t>
            </a:r>
          </a:p>
          <a:p>
            <a:r>
              <a:rPr lang="en-GB" dirty="0">
                <a:solidFill>
                  <a:srgbClr val="C586C0"/>
                </a:solidFill>
                <a:latin typeface="Consolas" panose="020B0609020204030204" pitchFamily="49" charset="0"/>
              </a:rPr>
              <a:t>for</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i</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0</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i</a:t>
            </a:r>
            <a:r>
              <a:rPr lang="en-GB" dirty="0">
                <a:solidFill>
                  <a:srgbClr val="D4D4D4"/>
                </a:solidFill>
                <a:latin typeface="Consolas" panose="020B0609020204030204" pitchFamily="49" charset="0"/>
              </a:rPr>
              <a:t> &lt; </a:t>
            </a:r>
            <a:r>
              <a:rPr lang="en-GB" dirty="0" err="1">
                <a:solidFill>
                  <a:srgbClr val="9CDCFE"/>
                </a:solidFill>
                <a:latin typeface="Consolas" panose="020B0609020204030204" pitchFamily="49" charset="0"/>
              </a:rPr>
              <a:t>exampleList</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length</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i</a:t>
            </a:r>
            <a:r>
              <a:rPr lang="en-GB" dirty="0">
                <a:solidFill>
                  <a:srgbClr val="D4D4D4"/>
                </a:solidFill>
                <a:latin typeface="Consolas" panose="020B0609020204030204" pitchFamily="49" charset="0"/>
              </a:rPr>
              <a:t>++) {</a:t>
            </a:r>
          </a:p>
          <a:p>
            <a:r>
              <a:rPr lang="en-GB" dirty="0" smtClean="0">
                <a:solidFill>
                  <a:srgbClr val="9CDCFE"/>
                </a:solidFill>
                <a:latin typeface="Consolas" panose="020B0609020204030204" pitchFamily="49" charset="0"/>
              </a:rPr>
              <a:t>	sum</a:t>
            </a:r>
            <a:r>
              <a:rPr lang="en-GB" dirty="0" smtClean="0">
                <a:solidFill>
                  <a:srgbClr val="D4D4D4"/>
                </a:solidFill>
                <a:latin typeface="Consolas" panose="020B0609020204030204" pitchFamily="49" charset="0"/>
              </a:rPr>
              <a:t> </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exampleList</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i</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p>
          <a:p>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sum</a:t>
            </a:r>
            <a:r>
              <a:rPr lang="en-GB" dirty="0" smtClean="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608B4E"/>
                </a:solidFill>
                <a:latin typeface="Consolas" panose="020B0609020204030204" pitchFamily="49" charset="0"/>
              </a:rPr>
              <a:t>//or if we use the </a:t>
            </a:r>
            <a:r>
              <a:rPr lang="en-GB" dirty="0" err="1" smtClean="0">
                <a:solidFill>
                  <a:srgbClr val="608B4E"/>
                </a:solidFill>
                <a:latin typeface="Consolas" panose="020B0609020204030204" pitchFamily="49" charset="0"/>
              </a:rPr>
              <a:t>foreach</a:t>
            </a:r>
            <a:r>
              <a:rPr lang="en-GB" dirty="0" smtClean="0">
                <a:solidFill>
                  <a:srgbClr val="608B4E"/>
                </a:solidFill>
                <a:latin typeface="Consolas" panose="020B0609020204030204" pitchFamily="49" charset="0"/>
              </a:rPr>
              <a:t> function</a:t>
            </a:r>
            <a:endParaRPr lang="en-GB" dirty="0">
              <a:solidFill>
                <a:srgbClr val="D4D4D4"/>
              </a:solidFill>
              <a:latin typeface="Consolas" panose="020B0609020204030204" pitchFamily="49" charset="0"/>
            </a:endParaRPr>
          </a:p>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sum</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0</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exampleList</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2</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3</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4</a:t>
            </a:r>
            <a:r>
              <a:rPr lang="en-GB" dirty="0">
                <a:solidFill>
                  <a:srgbClr val="D4D4D4"/>
                </a:solidFill>
                <a:latin typeface="Consolas" panose="020B0609020204030204" pitchFamily="49" charset="0"/>
              </a:rPr>
              <a:t>];</a:t>
            </a:r>
          </a:p>
          <a:p>
            <a:r>
              <a:rPr lang="en-GB" dirty="0" err="1">
                <a:solidFill>
                  <a:srgbClr val="9CDCFE"/>
                </a:solidFill>
                <a:latin typeface="Consolas" panose="020B0609020204030204" pitchFamily="49" charset="0"/>
              </a:rPr>
              <a:t>exampleList</a:t>
            </a:r>
            <a:r>
              <a:rPr lang="en-GB" dirty="0" err="1">
                <a:solidFill>
                  <a:srgbClr val="D4D4D4"/>
                </a:solidFill>
                <a:latin typeface="Consolas" panose="020B0609020204030204" pitchFamily="49" charset="0"/>
              </a:rPr>
              <a:t>.</a:t>
            </a:r>
            <a:r>
              <a:rPr lang="en-GB" dirty="0" err="1">
                <a:solidFill>
                  <a:srgbClr val="DCDCAA"/>
                </a:solidFill>
                <a:latin typeface="Consolas" panose="020B0609020204030204" pitchFamily="49" charset="0"/>
              </a:rPr>
              <a:t>forEach</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a</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=&gt;</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sum</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a</a:t>
            </a:r>
            <a:r>
              <a:rPr lang="en-GB" dirty="0">
                <a:solidFill>
                  <a:srgbClr val="D4D4D4"/>
                </a:solidFill>
                <a:latin typeface="Consolas" panose="020B0609020204030204" pitchFamily="49" charset="0"/>
              </a:rPr>
              <a:t>);</a:t>
            </a:r>
          </a:p>
          <a:p>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sum</a:t>
            </a:r>
            <a:r>
              <a:rPr lang="en-GB" dirty="0">
                <a:solidFill>
                  <a:srgbClr val="D4D4D4"/>
                </a:solidFill>
                <a:latin typeface="Consolas" panose="020B0609020204030204" pitchFamily="49" charset="0"/>
              </a:rPr>
              <a:t>);</a:t>
            </a:r>
          </a:p>
          <a:p>
            <a:endParaRPr lang="en-GB" dirty="0"/>
          </a:p>
        </p:txBody>
      </p:sp>
      <p:sp>
        <p:nvSpPr>
          <p:cNvPr id="4" name="Title 3"/>
          <p:cNvSpPr>
            <a:spLocks noGrp="1"/>
          </p:cNvSpPr>
          <p:nvPr>
            <p:ph type="title"/>
          </p:nvPr>
        </p:nvSpPr>
        <p:spPr/>
        <p:txBody>
          <a:bodyPr/>
          <a:lstStyle/>
          <a:p>
            <a:r>
              <a:rPr lang="en-GB" dirty="0" err="1"/>
              <a:t>f</a:t>
            </a:r>
            <a:r>
              <a:rPr lang="en-GB" dirty="0" err="1" smtClean="0"/>
              <a:t>oreach</a:t>
            </a:r>
            <a:r>
              <a:rPr lang="en-GB" dirty="0" smtClean="0"/>
              <a:t>()</a:t>
            </a:r>
            <a:endParaRPr lang="en-GB" dirty="0"/>
          </a:p>
        </p:txBody>
      </p:sp>
    </p:spTree>
    <p:extLst>
      <p:ext uri="{BB962C8B-B14F-4D97-AF65-F5344CB8AC3E}">
        <p14:creationId xmlns:p14="http://schemas.microsoft.com/office/powerpoint/2010/main" val="126282737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ECMAScript is the standard for scripting languages</a:t>
            </a:r>
          </a:p>
          <a:p>
            <a:r>
              <a:rPr lang="en-GB" dirty="0"/>
              <a:t>JS is based on the ECMAScript standard.</a:t>
            </a:r>
          </a:p>
          <a:p>
            <a:r>
              <a:rPr lang="en-GB" dirty="0"/>
              <a:t>Every revision introduces new features</a:t>
            </a:r>
          </a:p>
          <a:p>
            <a:r>
              <a:rPr lang="en-GB" dirty="0"/>
              <a:t>ES2016 introduced a lot of good new features.</a:t>
            </a:r>
          </a:p>
          <a:p>
            <a:endParaRPr lang="en-GB" dirty="0"/>
          </a:p>
          <a:p>
            <a:r>
              <a:rPr lang="en-GB" dirty="0">
                <a:hlinkClick r:id="rId2"/>
              </a:rPr>
              <a:t>http://es6-features.org</a:t>
            </a:r>
            <a:r>
              <a:rPr lang="en-GB" dirty="0"/>
              <a:t> </a:t>
            </a:r>
          </a:p>
          <a:p>
            <a:endParaRPr lang="en-GB" dirty="0"/>
          </a:p>
        </p:txBody>
      </p:sp>
      <p:sp>
        <p:nvSpPr>
          <p:cNvPr id="4" name="Title 3"/>
          <p:cNvSpPr>
            <a:spLocks noGrp="1"/>
          </p:cNvSpPr>
          <p:nvPr>
            <p:ph type="title"/>
          </p:nvPr>
        </p:nvSpPr>
        <p:spPr/>
        <p:txBody>
          <a:bodyPr/>
          <a:lstStyle/>
          <a:p>
            <a:r>
              <a:rPr lang="en-GB" dirty="0" smtClean="0"/>
              <a:t>ES2016+/ES6</a:t>
            </a:r>
            <a:endParaRPr lang="en-GB" dirty="0"/>
          </a:p>
        </p:txBody>
      </p:sp>
    </p:spTree>
    <p:extLst>
      <p:ext uri="{BB962C8B-B14F-4D97-AF65-F5344CB8AC3E}">
        <p14:creationId xmlns:p14="http://schemas.microsoft.com/office/powerpoint/2010/main" val="347158697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Constants</a:t>
            </a:r>
            <a:endParaRPr lang="en-GB" dirty="0"/>
          </a:p>
        </p:txBody>
      </p:sp>
      <p:pic>
        <p:nvPicPr>
          <p:cNvPr id="5" name="Picture 4"/>
          <p:cNvPicPr>
            <a:picLocks noChangeAspect="1"/>
          </p:cNvPicPr>
          <p:nvPr/>
        </p:nvPicPr>
        <p:blipFill>
          <a:blip r:embed="rId2"/>
          <a:stretch>
            <a:fillRect/>
          </a:stretch>
        </p:blipFill>
        <p:spPr>
          <a:xfrm>
            <a:off x="414000" y="3554590"/>
            <a:ext cx="9995641" cy="2516888"/>
          </a:xfrm>
          <a:prstGeom prst="rect">
            <a:avLst/>
          </a:prstGeom>
        </p:spPr>
      </p:pic>
      <p:pic>
        <p:nvPicPr>
          <p:cNvPr id="6" name="Picture 5"/>
          <p:cNvPicPr>
            <a:picLocks noChangeAspect="1"/>
          </p:cNvPicPr>
          <p:nvPr/>
        </p:nvPicPr>
        <p:blipFill>
          <a:blip r:embed="rId3"/>
          <a:stretch>
            <a:fillRect/>
          </a:stretch>
        </p:blipFill>
        <p:spPr>
          <a:xfrm>
            <a:off x="6878670" y="1917534"/>
            <a:ext cx="4335023" cy="998644"/>
          </a:xfrm>
          <a:prstGeom prst="rect">
            <a:avLst/>
          </a:prstGeom>
        </p:spPr>
      </p:pic>
      <p:sp>
        <p:nvSpPr>
          <p:cNvPr id="7" name="Text Placeholder 1"/>
          <p:cNvSpPr txBox="1">
            <a:spLocks/>
          </p:cNvSpPr>
          <p:nvPr/>
        </p:nvSpPr>
        <p:spPr>
          <a:xfrm>
            <a:off x="414000" y="1929600"/>
            <a:ext cx="5693502" cy="4546800"/>
          </a:xfrm>
          <a:prstGeom prst="rect">
            <a:avLst/>
          </a:prstGeom>
        </p:spPr>
        <p:txBody>
          <a:bodyPr vert="horz" lIns="91440" tIns="45720" rIns="91440" bIns="45720" rtlCol="0">
            <a:noAutofit/>
          </a:bodyPr>
          <a:lstStyle>
            <a:lvl1pPr marL="342900" indent="-342900" algn="l" defTabSz="914400" rtl="0" eaLnBrk="1" latinLnBrk="0" hangingPunct="1">
              <a:spcBef>
                <a:spcPts val="1000"/>
              </a:spcBef>
              <a:spcAft>
                <a:spcPts val="8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8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8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8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8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r>
              <a:rPr lang="en-GB" sz="2000" dirty="0" smtClean="0"/>
              <a:t>Support for constants have been added, so we have immutable state!</a:t>
            </a:r>
          </a:p>
          <a:p>
            <a:pPr fontAlgn="auto"/>
            <a:endParaRPr lang="en-GB" sz="2000" dirty="0" smtClean="0"/>
          </a:p>
          <a:p>
            <a:pPr fontAlgn="auto"/>
            <a:endParaRPr lang="en-GB" sz="2000" dirty="0"/>
          </a:p>
        </p:txBody>
      </p:sp>
    </p:spTree>
    <p:extLst>
      <p:ext uri="{BB962C8B-B14F-4D97-AF65-F5344CB8AC3E}">
        <p14:creationId xmlns:p14="http://schemas.microsoft.com/office/powerpoint/2010/main" val="311992994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xfrm>
            <a:off x="414000" y="1557588"/>
            <a:ext cx="9851434" cy="4546800"/>
          </a:xfrm>
        </p:spPr>
        <p:txBody>
          <a:bodyPr/>
          <a:lstStyle/>
          <a:p>
            <a:r>
              <a:rPr lang="en-GB" sz="2000" dirty="0" smtClean="0"/>
              <a:t>ES6 </a:t>
            </a:r>
            <a:r>
              <a:rPr lang="en-GB" sz="2000" dirty="0"/>
              <a:t>introduced the </a:t>
            </a:r>
            <a:r>
              <a:rPr lang="en-GB" sz="2000" b="1" dirty="0"/>
              <a:t>let</a:t>
            </a:r>
            <a:r>
              <a:rPr lang="en-GB" sz="2000" dirty="0"/>
              <a:t> keyword, which lets variables keep a </a:t>
            </a:r>
            <a:r>
              <a:rPr lang="en-GB" sz="2000" dirty="0" smtClean="0"/>
              <a:t>block-scope</a:t>
            </a:r>
          </a:p>
          <a:p>
            <a:r>
              <a:rPr lang="en-GB" sz="2000" dirty="0" smtClean="0"/>
              <a:t>EXTREMELY useful for loops.</a:t>
            </a:r>
          </a:p>
          <a:p>
            <a:r>
              <a:rPr lang="en-GB" sz="2000" dirty="0" smtClean="0"/>
              <a:t>Let is the new standard for declaring variables, </a:t>
            </a:r>
            <a:r>
              <a:rPr lang="en-GB" sz="2000" b="1" dirty="0" smtClean="0"/>
              <a:t>var</a:t>
            </a:r>
            <a:r>
              <a:rPr lang="en-GB" sz="2000" dirty="0" smtClean="0"/>
              <a:t> should be the exception.</a:t>
            </a:r>
            <a:endParaRPr lang="en-GB" sz="2000" dirty="0"/>
          </a:p>
          <a:p>
            <a:endParaRPr lang="en-GB" dirty="0"/>
          </a:p>
        </p:txBody>
      </p:sp>
      <p:sp>
        <p:nvSpPr>
          <p:cNvPr id="4" name="Title 3"/>
          <p:cNvSpPr>
            <a:spLocks noGrp="1"/>
          </p:cNvSpPr>
          <p:nvPr>
            <p:ph type="title"/>
          </p:nvPr>
        </p:nvSpPr>
        <p:spPr/>
        <p:txBody>
          <a:bodyPr/>
          <a:lstStyle/>
          <a:p>
            <a:r>
              <a:rPr lang="en-GB" dirty="0" smtClean="0"/>
              <a:t>Let</a:t>
            </a:r>
            <a:endParaRPr lang="en-GB" dirty="0"/>
          </a:p>
        </p:txBody>
      </p:sp>
      <p:pic>
        <p:nvPicPr>
          <p:cNvPr id="5" name="Picture 4"/>
          <p:cNvPicPr>
            <a:picLocks noChangeAspect="1"/>
          </p:cNvPicPr>
          <p:nvPr/>
        </p:nvPicPr>
        <p:blipFill rotWithShape="1">
          <a:blip r:embed="rId2"/>
          <a:srcRect b="5865"/>
          <a:stretch/>
        </p:blipFill>
        <p:spPr>
          <a:xfrm>
            <a:off x="3434280" y="3652477"/>
            <a:ext cx="7520452" cy="1662113"/>
          </a:xfrm>
          <a:prstGeom prst="rect">
            <a:avLst/>
          </a:prstGeom>
        </p:spPr>
      </p:pic>
    </p:spTree>
    <p:extLst>
      <p:ext uri="{BB962C8B-B14F-4D97-AF65-F5344CB8AC3E}">
        <p14:creationId xmlns:p14="http://schemas.microsoft.com/office/powerpoint/2010/main" val="358099399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xfrm>
            <a:off x="414000" y="1557588"/>
            <a:ext cx="3657668" cy="4546800"/>
          </a:xfrm>
        </p:spPr>
        <p:txBody>
          <a:bodyPr/>
          <a:lstStyle/>
          <a:p>
            <a:r>
              <a:rPr lang="en-GB" dirty="0" smtClean="0"/>
              <a:t>Parameters that will use a default value if not provided.</a:t>
            </a:r>
            <a:endParaRPr lang="en-GB" dirty="0"/>
          </a:p>
        </p:txBody>
      </p:sp>
      <p:sp>
        <p:nvSpPr>
          <p:cNvPr id="4" name="Title 3"/>
          <p:cNvSpPr>
            <a:spLocks noGrp="1"/>
          </p:cNvSpPr>
          <p:nvPr>
            <p:ph type="title"/>
          </p:nvPr>
        </p:nvSpPr>
        <p:spPr/>
        <p:txBody>
          <a:bodyPr/>
          <a:lstStyle/>
          <a:p>
            <a:r>
              <a:rPr lang="en-GB" dirty="0" smtClean="0"/>
              <a:t>Default Parameters</a:t>
            </a:r>
            <a:endParaRPr lang="en-GB" dirty="0"/>
          </a:p>
        </p:txBody>
      </p:sp>
      <p:sp>
        <p:nvSpPr>
          <p:cNvPr id="6" name="Content Placeholder 2"/>
          <p:cNvSpPr>
            <a:spLocks noGrp="1"/>
          </p:cNvSpPr>
          <p:nvPr>
            <p:ph sz="quarter" idx="16"/>
          </p:nvPr>
        </p:nvSpPr>
        <p:spPr>
          <a:xfrm>
            <a:off x="4623758" y="483080"/>
            <a:ext cx="7090914" cy="5621308"/>
          </a:xfrm>
        </p:spPr>
        <p:txBody>
          <a:bodyPr/>
          <a:lstStyle/>
          <a:p>
            <a:r>
              <a:rPr lang="en-GB" dirty="0">
                <a:solidFill>
                  <a:srgbClr val="569CD6"/>
                </a:solidFill>
                <a:latin typeface="Consolas" panose="020B0609020204030204" pitchFamily="49" charset="0"/>
              </a:rPr>
              <a:t>let</a:t>
            </a:r>
            <a:r>
              <a:rPr lang="en-GB" dirty="0">
                <a:solidFill>
                  <a:srgbClr val="D4D4D4"/>
                </a:solidFill>
                <a:latin typeface="Consolas" panose="020B0609020204030204" pitchFamily="49" charset="0"/>
              </a:rPr>
              <a:t> </a:t>
            </a:r>
            <a:r>
              <a:rPr lang="en-GB" dirty="0" err="1">
                <a:solidFill>
                  <a:srgbClr val="DCDCAA"/>
                </a:solidFill>
                <a:latin typeface="Consolas" panose="020B0609020204030204" pitchFamily="49" charset="0"/>
              </a:rPr>
              <a:t>doStuff</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a</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b</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c</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=&gt;</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a</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b</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c</a:t>
            </a:r>
            <a:endParaRPr lang="en-GB" dirty="0">
              <a:solidFill>
                <a:srgbClr val="D4D4D4"/>
              </a:solidFill>
              <a:latin typeface="Consolas" panose="020B0609020204030204" pitchFamily="49" charset="0"/>
            </a:endParaRP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err="1">
                <a:solidFill>
                  <a:srgbClr val="DCDCAA"/>
                </a:solidFill>
                <a:latin typeface="Consolas" panose="020B0609020204030204" pitchFamily="49" charset="0"/>
              </a:rPr>
              <a:t>doStuff</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2</a:t>
            </a:r>
            <a:r>
              <a:rPr lang="en-GB" dirty="0">
                <a:solidFill>
                  <a:srgbClr val="D4D4D4"/>
                </a:solidFill>
                <a:latin typeface="Consolas" panose="020B0609020204030204" pitchFamily="49" charset="0"/>
              </a:rPr>
              <a:t>)); </a:t>
            </a:r>
            <a:r>
              <a:rPr lang="en-GB" dirty="0">
                <a:solidFill>
                  <a:srgbClr val="608B4E"/>
                </a:solidFill>
                <a:latin typeface="Consolas" panose="020B0609020204030204" pitchFamily="49" charset="0"/>
              </a:rPr>
              <a:t>//NAN, since c is undefined</a:t>
            </a:r>
            <a:endParaRPr lang="en-GB" dirty="0">
              <a:solidFill>
                <a:srgbClr val="D4D4D4"/>
              </a:solidFill>
              <a:latin typeface="Consolas" panose="020B0609020204030204" pitchFamily="49" charset="0"/>
            </a:endParaRP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569CD6"/>
                </a:solidFill>
                <a:latin typeface="Consolas" panose="020B0609020204030204" pitchFamily="49" charset="0"/>
              </a:rPr>
              <a:t>let</a:t>
            </a:r>
            <a:r>
              <a:rPr lang="en-GB" dirty="0">
                <a:solidFill>
                  <a:srgbClr val="D4D4D4"/>
                </a:solidFill>
                <a:latin typeface="Consolas" panose="020B0609020204030204" pitchFamily="49" charset="0"/>
              </a:rPr>
              <a:t> </a:t>
            </a:r>
            <a:r>
              <a:rPr lang="en-GB" dirty="0" err="1">
                <a:solidFill>
                  <a:srgbClr val="DCDCAA"/>
                </a:solidFill>
                <a:latin typeface="Consolas" panose="020B0609020204030204" pitchFamily="49" charset="0"/>
              </a:rPr>
              <a:t>doStuff</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a</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b</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c</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3</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=&gt;</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a</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b</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c</a:t>
            </a:r>
            <a:endParaRPr lang="en-GB" dirty="0">
              <a:solidFill>
                <a:srgbClr val="D4D4D4"/>
              </a:solidFill>
              <a:latin typeface="Consolas" panose="020B0609020204030204" pitchFamily="49" charset="0"/>
            </a:endParaRP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err="1">
                <a:solidFill>
                  <a:srgbClr val="DCDCAA"/>
                </a:solidFill>
                <a:latin typeface="Consolas" panose="020B0609020204030204" pitchFamily="49" charset="0"/>
              </a:rPr>
              <a:t>doStuff</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2</a:t>
            </a:r>
            <a:r>
              <a:rPr lang="en-GB" dirty="0">
                <a:solidFill>
                  <a:srgbClr val="D4D4D4"/>
                </a:solidFill>
                <a:latin typeface="Consolas" panose="020B0609020204030204" pitchFamily="49" charset="0"/>
              </a:rPr>
              <a:t>)); </a:t>
            </a:r>
            <a:r>
              <a:rPr lang="en-GB" dirty="0">
                <a:solidFill>
                  <a:srgbClr val="608B4E"/>
                </a:solidFill>
                <a:latin typeface="Consolas" panose="020B0609020204030204" pitchFamily="49" charset="0"/>
              </a:rPr>
              <a:t>//6, since c is set to 3</a:t>
            </a:r>
            <a:endParaRPr lang="en-GB" dirty="0">
              <a:solidFill>
                <a:srgbClr val="D4D4D4"/>
              </a:solidFill>
              <a:latin typeface="Consolas" panose="020B0609020204030204" pitchFamily="49" charset="0"/>
            </a:endParaRP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569CD6"/>
                </a:solidFill>
                <a:latin typeface="Consolas" panose="020B0609020204030204" pitchFamily="49" charset="0"/>
              </a:rPr>
              <a:t>let</a:t>
            </a:r>
            <a:r>
              <a:rPr lang="en-GB" dirty="0">
                <a:solidFill>
                  <a:srgbClr val="D4D4D4"/>
                </a:solidFill>
                <a:latin typeface="Consolas" panose="020B0609020204030204" pitchFamily="49" charset="0"/>
              </a:rPr>
              <a:t> </a:t>
            </a:r>
            <a:r>
              <a:rPr lang="en-GB" dirty="0" err="1">
                <a:solidFill>
                  <a:srgbClr val="DCDCAA"/>
                </a:solidFill>
                <a:latin typeface="Consolas" panose="020B0609020204030204" pitchFamily="49" charset="0"/>
              </a:rPr>
              <a:t>doStuff</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a</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b</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2</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c</a:t>
            </a:r>
            <a:r>
              <a:rPr lang="en-GB" dirty="0">
                <a:solidFill>
                  <a:srgbClr val="D4D4D4"/>
                </a:solidFill>
                <a:latin typeface="Consolas" panose="020B0609020204030204" pitchFamily="49" charset="0"/>
              </a:rPr>
              <a:t> = </a:t>
            </a:r>
            <a:r>
              <a:rPr lang="en-GB" dirty="0">
                <a:solidFill>
                  <a:srgbClr val="CE9178"/>
                </a:solidFill>
                <a:latin typeface="Consolas" panose="020B0609020204030204" pitchFamily="49" charset="0"/>
              </a:rPr>
              <a:t>"Dog"</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=&gt;</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a</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b</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c</a:t>
            </a:r>
            <a:endParaRPr lang="en-GB" dirty="0">
              <a:solidFill>
                <a:srgbClr val="D4D4D4"/>
              </a:solidFill>
              <a:latin typeface="Consolas" panose="020B0609020204030204" pitchFamily="49" charset="0"/>
            </a:endParaRP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err="1">
                <a:solidFill>
                  <a:srgbClr val="DCDCAA"/>
                </a:solidFill>
                <a:latin typeface="Consolas" panose="020B0609020204030204" pitchFamily="49" charset="0"/>
              </a:rPr>
              <a:t>doStuff</a:t>
            </a:r>
            <a:r>
              <a:rPr lang="en-GB" dirty="0">
                <a:solidFill>
                  <a:srgbClr val="D4D4D4"/>
                </a:solidFill>
                <a:latin typeface="Consolas" panose="020B0609020204030204" pitchFamily="49" charset="0"/>
              </a:rPr>
              <a:t>()); </a:t>
            </a:r>
            <a:r>
              <a:rPr lang="en-GB" dirty="0">
                <a:solidFill>
                  <a:srgbClr val="608B4E"/>
                </a:solidFill>
                <a:latin typeface="Consolas" panose="020B0609020204030204" pitchFamily="49" charset="0"/>
              </a:rPr>
              <a:t>//What would it output?</a:t>
            </a:r>
            <a:endParaRPr lang="en-GB" dirty="0">
              <a:solidFill>
                <a:srgbClr val="D4D4D4"/>
              </a:solidFill>
              <a:latin typeface="Consolas" panose="020B0609020204030204" pitchFamily="49" charset="0"/>
            </a:endParaRP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endParaRPr lang="en-GB" dirty="0">
              <a:solidFill>
                <a:srgbClr val="D4D4D4"/>
              </a:solidFill>
              <a:latin typeface="Consolas" panose="020B0609020204030204" pitchFamily="49" charset="0"/>
            </a:endParaRPr>
          </a:p>
          <a:p>
            <a:endParaRPr lang="en-GB"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677207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Syntax is based on C</a:t>
            </a:r>
          </a:p>
          <a:p>
            <a:endParaRPr lang="en-GB" dirty="0"/>
          </a:p>
          <a:p>
            <a:r>
              <a:rPr lang="en-GB" dirty="0" smtClean="0"/>
              <a:t>Keywords </a:t>
            </a:r>
            <a:r>
              <a:rPr lang="en-GB" dirty="0"/>
              <a:t>in JS are lower case and case sensitive</a:t>
            </a:r>
          </a:p>
          <a:p>
            <a:pPr lvl="1"/>
            <a:r>
              <a:rPr lang="en-GB" dirty="0"/>
              <a:t>Some methods are camel case, but the majority of keywords are lower </a:t>
            </a:r>
            <a:r>
              <a:rPr lang="en-GB" dirty="0" smtClean="0"/>
              <a:t>case</a:t>
            </a:r>
            <a:endParaRPr lang="en-GB" dirty="0"/>
          </a:p>
          <a:p>
            <a:r>
              <a:rPr lang="en-GB" dirty="0"/>
              <a:t>Variables, parameters, members and function names conventionally start lower case</a:t>
            </a:r>
          </a:p>
          <a:p>
            <a:pPr lvl="1"/>
            <a:r>
              <a:rPr lang="en-GB" dirty="0"/>
              <a:t>Constructors start upper case</a:t>
            </a:r>
          </a:p>
          <a:p>
            <a:endParaRPr lang="en-GB" dirty="0"/>
          </a:p>
        </p:txBody>
      </p:sp>
      <p:sp>
        <p:nvSpPr>
          <p:cNvPr id="3" name="Title 2"/>
          <p:cNvSpPr>
            <a:spLocks noGrp="1"/>
          </p:cNvSpPr>
          <p:nvPr>
            <p:ph type="title"/>
          </p:nvPr>
        </p:nvSpPr>
        <p:spPr>
          <a:xfrm>
            <a:off x="414000" y="75202"/>
            <a:ext cx="9126000" cy="1153618"/>
          </a:xfrm>
        </p:spPr>
        <p:txBody>
          <a:bodyPr>
            <a:normAutofit/>
          </a:bodyPr>
          <a:lstStyle/>
          <a:p>
            <a:r>
              <a:rPr lang="en-GB" dirty="0"/>
              <a:t>Case </a:t>
            </a:r>
            <a:r>
              <a:rPr lang="en-GB" dirty="0" smtClean="0"/>
              <a:t>Sensitivity &amp; Syntax</a:t>
            </a:r>
            <a:endParaRPr lang="en-GB" dirty="0"/>
          </a:p>
        </p:txBody>
      </p:sp>
    </p:spTree>
    <p:extLst>
      <p:ext uri="{BB962C8B-B14F-4D97-AF65-F5344CB8AC3E}">
        <p14:creationId xmlns:p14="http://schemas.microsoft.com/office/powerpoint/2010/main" val="62305534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endParaRPr lang="en-GB" dirty="0"/>
          </a:p>
        </p:txBody>
      </p:sp>
      <p:sp>
        <p:nvSpPr>
          <p:cNvPr id="4" name="Title 3"/>
          <p:cNvSpPr>
            <a:spLocks noGrp="1"/>
          </p:cNvSpPr>
          <p:nvPr>
            <p:ph type="title"/>
          </p:nvPr>
        </p:nvSpPr>
        <p:spPr/>
        <p:txBody>
          <a:bodyPr/>
          <a:lstStyle/>
          <a:p>
            <a:r>
              <a:rPr lang="en-GB" dirty="0" smtClean="0"/>
              <a:t>String Interpolation</a:t>
            </a:r>
            <a:endParaRPr lang="en-GB" dirty="0"/>
          </a:p>
        </p:txBody>
      </p:sp>
      <p:sp>
        <p:nvSpPr>
          <p:cNvPr id="6" name="Content Placeholder 2"/>
          <p:cNvSpPr>
            <a:spLocks noGrp="1"/>
          </p:cNvSpPr>
          <p:nvPr>
            <p:ph sz="quarter" idx="16"/>
          </p:nvPr>
        </p:nvSpPr>
        <p:spPr>
          <a:xfrm>
            <a:off x="414000" y="2001328"/>
            <a:ext cx="11372400" cy="3950898"/>
          </a:xfrm>
        </p:spPr>
        <p:txBody>
          <a:bodyPr/>
          <a:lstStyle/>
          <a:p>
            <a:r>
              <a:rPr lang="en-GB" sz="2800" dirty="0" smtClean="0">
                <a:solidFill>
                  <a:srgbClr val="569CD6"/>
                </a:solidFill>
                <a:latin typeface="Consolas" panose="020B0609020204030204" pitchFamily="49" charset="0"/>
              </a:rPr>
              <a:t>var</a:t>
            </a:r>
            <a:r>
              <a:rPr lang="en-GB" sz="2800" dirty="0" smtClean="0">
                <a:solidFill>
                  <a:srgbClr val="D4D4D4"/>
                </a:solidFill>
                <a:latin typeface="Consolas" panose="020B0609020204030204" pitchFamily="49" charset="0"/>
              </a:rPr>
              <a:t> </a:t>
            </a:r>
            <a:r>
              <a:rPr lang="en-GB" sz="2800" dirty="0">
                <a:solidFill>
                  <a:srgbClr val="9CDCFE"/>
                </a:solidFill>
                <a:latin typeface="Consolas" panose="020B0609020204030204" pitchFamily="49" charset="0"/>
              </a:rPr>
              <a:t>dog</a:t>
            </a:r>
            <a:r>
              <a:rPr lang="en-GB" sz="2800" dirty="0">
                <a:solidFill>
                  <a:srgbClr val="D4D4D4"/>
                </a:solidFill>
                <a:latin typeface="Consolas" panose="020B0609020204030204" pitchFamily="49" charset="0"/>
              </a:rPr>
              <a:t> = { </a:t>
            </a:r>
            <a:r>
              <a:rPr lang="en-GB" sz="2800" dirty="0">
                <a:solidFill>
                  <a:srgbClr val="9CDCFE"/>
                </a:solidFill>
                <a:latin typeface="Consolas" panose="020B0609020204030204" pitchFamily="49" charset="0"/>
              </a:rPr>
              <a:t>age:</a:t>
            </a:r>
            <a:r>
              <a:rPr lang="en-GB" sz="2800" dirty="0">
                <a:solidFill>
                  <a:srgbClr val="D4D4D4"/>
                </a:solidFill>
                <a:latin typeface="Consolas" panose="020B0609020204030204" pitchFamily="49" charset="0"/>
              </a:rPr>
              <a:t> </a:t>
            </a:r>
            <a:r>
              <a:rPr lang="en-GB" sz="2800" dirty="0">
                <a:solidFill>
                  <a:srgbClr val="B5CEA8"/>
                </a:solidFill>
                <a:latin typeface="Consolas" panose="020B0609020204030204" pitchFamily="49" charset="0"/>
              </a:rPr>
              <a:t>10</a:t>
            </a:r>
            <a:r>
              <a:rPr lang="en-GB" sz="2800" dirty="0">
                <a:solidFill>
                  <a:srgbClr val="D4D4D4"/>
                </a:solidFill>
                <a:latin typeface="Consolas" panose="020B0609020204030204" pitchFamily="49" charset="0"/>
              </a:rPr>
              <a:t>, </a:t>
            </a:r>
            <a:r>
              <a:rPr lang="en-GB" sz="2800" dirty="0">
                <a:solidFill>
                  <a:srgbClr val="9CDCFE"/>
                </a:solidFill>
                <a:latin typeface="Consolas" panose="020B0609020204030204" pitchFamily="49" charset="0"/>
              </a:rPr>
              <a:t>name:</a:t>
            </a:r>
            <a:r>
              <a:rPr lang="en-GB" sz="2800" dirty="0">
                <a:solidFill>
                  <a:srgbClr val="D4D4D4"/>
                </a:solidFill>
                <a:latin typeface="Consolas" panose="020B0609020204030204" pitchFamily="49" charset="0"/>
              </a:rPr>
              <a:t> </a:t>
            </a:r>
            <a:r>
              <a:rPr lang="en-GB" sz="2800" dirty="0">
                <a:solidFill>
                  <a:srgbClr val="CE9178"/>
                </a:solidFill>
                <a:latin typeface="Consolas" panose="020B0609020204030204" pitchFamily="49" charset="0"/>
              </a:rPr>
              <a:t>"bob"</a:t>
            </a:r>
            <a:r>
              <a:rPr lang="en-GB" sz="2800" dirty="0">
                <a:solidFill>
                  <a:srgbClr val="D4D4D4"/>
                </a:solidFill>
                <a:latin typeface="Consolas" panose="020B0609020204030204" pitchFamily="49" charset="0"/>
              </a:rPr>
              <a:t> }</a:t>
            </a:r>
          </a:p>
          <a:p>
            <a:r>
              <a:rPr lang="en-GB" sz="2800" dirty="0">
                <a:solidFill>
                  <a:srgbClr val="4EC9B0"/>
                </a:solidFill>
                <a:latin typeface="Consolas" panose="020B0609020204030204" pitchFamily="49" charset="0"/>
              </a:rPr>
              <a:t>console</a:t>
            </a:r>
            <a:r>
              <a:rPr lang="en-GB" sz="2800" dirty="0">
                <a:solidFill>
                  <a:srgbClr val="D4D4D4"/>
                </a:solidFill>
                <a:latin typeface="Consolas" panose="020B0609020204030204" pitchFamily="49" charset="0"/>
              </a:rPr>
              <a:t>.</a:t>
            </a:r>
            <a:r>
              <a:rPr lang="en-GB" sz="2800" dirty="0">
                <a:solidFill>
                  <a:srgbClr val="DCDCAA"/>
                </a:solidFill>
                <a:latin typeface="Consolas" panose="020B0609020204030204" pitchFamily="49" charset="0"/>
              </a:rPr>
              <a:t>log</a:t>
            </a:r>
            <a:r>
              <a:rPr lang="en-GB" sz="2800" dirty="0">
                <a:solidFill>
                  <a:srgbClr val="D4D4D4"/>
                </a:solidFill>
                <a:latin typeface="Consolas" panose="020B0609020204030204" pitchFamily="49" charset="0"/>
              </a:rPr>
              <a:t>(</a:t>
            </a:r>
            <a:r>
              <a:rPr lang="en-GB" sz="2800" dirty="0">
                <a:solidFill>
                  <a:srgbClr val="CE9178"/>
                </a:solidFill>
                <a:latin typeface="Consolas" panose="020B0609020204030204" pitchFamily="49" charset="0"/>
              </a:rPr>
              <a:t>"Age: "</a:t>
            </a:r>
            <a:r>
              <a:rPr lang="en-GB" sz="2800" dirty="0">
                <a:solidFill>
                  <a:srgbClr val="D4D4D4"/>
                </a:solidFill>
                <a:latin typeface="Consolas" panose="020B0609020204030204" pitchFamily="49" charset="0"/>
              </a:rPr>
              <a:t> + </a:t>
            </a:r>
            <a:r>
              <a:rPr lang="en-GB" sz="2800" dirty="0" err="1">
                <a:solidFill>
                  <a:srgbClr val="9CDCFE"/>
                </a:solidFill>
                <a:latin typeface="Consolas" panose="020B0609020204030204" pitchFamily="49" charset="0"/>
              </a:rPr>
              <a:t>dog</a:t>
            </a:r>
            <a:r>
              <a:rPr lang="en-GB" sz="2800" dirty="0" err="1">
                <a:solidFill>
                  <a:srgbClr val="D4D4D4"/>
                </a:solidFill>
                <a:latin typeface="Consolas" panose="020B0609020204030204" pitchFamily="49" charset="0"/>
              </a:rPr>
              <a:t>.</a:t>
            </a:r>
            <a:r>
              <a:rPr lang="en-GB" sz="2800" dirty="0" err="1">
                <a:solidFill>
                  <a:srgbClr val="9CDCFE"/>
                </a:solidFill>
                <a:latin typeface="Consolas" panose="020B0609020204030204" pitchFamily="49" charset="0"/>
              </a:rPr>
              <a:t>age</a:t>
            </a:r>
            <a:r>
              <a:rPr lang="en-GB" sz="2800" dirty="0">
                <a:solidFill>
                  <a:srgbClr val="D4D4D4"/>
                </a:solidFill>
                <a:latin typeface="Consolas" panose="020B0609020204030204" pitchFamily="49" charset="0"/>
              </a:rPr>
              <a:t> + </a:t>
            </a:r>
            <a:r>
              <a:rPr lang="en-GB" sz="2800" dirty="0">
                <a:solidFill>
                  <a:srgbClr val="CE9178"/>
                </a:solidFill>
                <a:latin typeface="Consolas" panose="020B0609020204030204" pitchFamily="49" charset="0"/>
              </a:rPr>
              <a:t>" Name: "</a:t>
            </a:r>
            <a:r>
              <a:rPr lang="en-GB" sz="2800" dirty="0">
                <a:solidFill>
                  <a:srgbClr val="D4D4D4"/>
                </a:solidFill>
                <a:latin typeface="Consolas" panose="020B0609020204030204" pitchFamily="49" charset="0"/>
              </a:rPr>
              <a:t> + </a:t>
            </a:r>
            <a:r>
              <a:rPr lang="en-GB" sz="2800" dirty="0">
                <a:solidFill>
                  <a:srgbClr val="9CDCFE"/>
                </a:solidFill>
                <a:latin typeface="Consolas" panose="020B0609020204030204" pitchFamily="49" charset="0"/>
              </a:rPr>
              <a:t>dog</a:t>
            </a:r>
            <a:r>
              <a:rPr lang="en-GB" sz="2800" dirty="0">
                <a:solidFill>
                  <a:srgbClr val="D4D4D4"/>
                </a:solidFill>
                <a:latin typeface="Consolas" panose="020B0609020204030204" pitchFamily="49" charset="0"/>
              </a:rPr>
              <a:t>.</a:t>
            </a:r>
            <a:r>
              <a:rPr lang="en-GB" sz="2800" dirty="0">
                <a:solidFill>
                  <a:srgbClr val="9CDCFE"/>
                </a:solidFill>
                <a:latin typeface="Consolas" panose="020B0609020204030204" pitchFamily="49" charset="0"/>
              </a:rPr>
              <a:t>name</a:t>
            </a:r>
            <a:r>
              <a:rPr lang="en-GB" sz="2800" dirty="0">
                <a:solidFill>
                  <a:srgbClr val="D4D4D4"/>
                </a:solidFill>
                <a:latin typeface="Consolas" panose="020B0609020204030204" pitchFamily="49" charset="0"/>
              </a:rPr>
              <a:t>);</a:t>
            </a:r>
          </a:p>
          <a:p>
            <a:r>
              <a:rPr lang="en-GB" sz="2800" dirty="0">
                <a:solidFill>
                  <a:srgbClr val="D4D4D4"/>
                </a:solidFill>
                <a:latin typeface="Consolas" panose="020B0609020204030204" pitchFamily="49" charset="0"/>
              </a:rPr>
              <a:t/>
            </a:r>
            <a:br>
              <a:rPr lang="en-GB" sz="2800" dirty="0">
                <a:solidFill>
                  <a:srgbClr val="D4D4D4"/>
                </a:solidFill>
                <a:latin typeface="Consolas" panose="020B0609020204030204" pitchFamily="49" charset="0"/>
              </a:rPr>
            </a:br>
            <a:r>
              <a:rPr lang="en-GB" sz="2800" dirty="0">
                <a:solidFill>
                  <a:srgbClr val="608B4E"/>
                </a:solidFill>
                <a:latin typeface="Consolas" panose="020B0609020204030204" pitchFamily="49" charset="0"/>
              </a:rPr>
              <a:t>//New fancy way</a:t>
            </a:r>
            <a:endParaRPr lang="en-GB" sz="2800" dirty="0">
              <a:solidFill>
                <a:srgbClr val="D4D4D4"/>
              </a:solidFill>
              <a:latin typeface="Consolas" panose="020B0609020204030204" pitchFamily="49" charset="0"/>
            </a:endParaRPr>
          </a:p>
          <a:p>
            <a:r>
              <a:rPr lang="en-GB" sz="2800" dirty="0">
                <a:solidFill>
                  <a:srgbClr val="4EC9B0"/>
                </a:solidFill>
                <a:latin typeface="Consolas" panose="020B0609020204030204" pitchFamily="49" charset="0"/>
              </a:rPr>
              <a:t>console</a:t>
            </a:r>
            <a:r>
              <a:rPr lang="en-GB" sz="2800" dirty="0">
                <a:solidFill>
                  <a:srgbClr val="D4D4D4"/>
                </a:solidFill>
                <a:latin typeface="Consolas" panose="020B0609020204030204" pitchFamily="49" charset="0"/>
              </a:rPr>
              <a:t>.</a:t>
            </a:r>
            <a:r>
              <a:rPr lang="en-GB" sz="2800" dirty="0">
                <a:solidFill>
                  <a:srgbClr val="DCDCAA"/>
                </a:solidFill>
                <a:latin typeface="Consolas" panose="020B0609020204030204" pitchFamily="49" charset="0"/>
              </a:rPr>
              <a:t>log</a:t>
            </a:r>
            <a:r>
              <a:rPr lang="en-GB" sz="2800" dirty="0">
                <a:solidFill>
                  <a:srgbClr val="D4D4D4"/>
                </a:solidFill>
                <a:latin typeface="Consolas" panose="020B0609020204030204" pitchFamily="49" charset="0"/>
              </a:rPr>
              <a:t>(</a:t>
            </a:r>
            <a:r>
              <a:rPr lang="en-GB" sz="2800" dirty="0">
                <a:solidFill>
                  <a:srgbClr val="CE9178"/>
                </a:solidFill>
                <a:latin typeface="Consolas" panose="020B0609020204030204" pitchFamily="49" charset="0"/>
              </a:rPr>
              <a:t>`Age: </a:t>
            </a:r>
            <a:r>
              <a:rPr lang="en-GB" sz="2800" dirty="0">
                <a:solidFill>
                  <a:srgbClr val="569CD6"/>
                </a:solidFill>
                <a:latin typeface="Consolas" panose="020B0609020204030204" pitchFamily="49" charset="0"/>
              </a:rPr>
              <a:t>${</a:t>
            </a:r>
            <a:r>
              <a:rPr lang="en-GB" sz="2800" dirty="0" err="1">
                <a:solidFill>
                  <a:srgbClr val="9CDCFE"/>
                </a:solidFill>
                <a:latin typeface="Consolas" panose="020B0609020204030204" pitchFamily="49" charset="0"/>
              </a:rPr>
              <a:t>dog</a:t>
            </a:r>
            <a:r>
              <a:rPr lang="en-GB" sz="2800" dirty="0" err="1">
                <a:solidFill>
                  <a:srgbClr val="CE9178"/>
                </a:solidFill>
                <a:latin typeface="Consolas" panose="020B0609020204030204" pitchFamily="49" charset="0"/>
              </a:rPr>
              <a:t>.</a:t>
            </a:r>
            <a:r>
              <a:rPr lang="en-GB" sz="2800" dirty="0" err="1">
                <a:solidFill>
                  <a:srgbClr val="9CDCFE"/>
                </a:solidFill>
                <a:latin typeface="Consolas" panose="020B0609020204030204" pitchFamily="49" charset="0"/>
              </a:rPr>
              <a:t>age</a:t>
            </a:r>
            <a:r>
              <a:rPr lang="en-GB" sz="2800" dirty="0">
                <a:solidFill>
                  <a:srgbClr val="569CD6"/>
                </a:solidFill>
                <a:latin typeface="Consolas" panose="020B0609020204030204" pitchFamily="49" charset="0"/>
              </a:rPr>
              <a:t>}</a:t>
            </a:r>
            <a:r>
              <a:rPr lang="en-GB" sz="2800" dirty="0">
                <a:solidFill>
                  <a:srgbClr val="CE9178"/>
                </a:solidFill>
                <a:latin typeface="Consolas" panose="020B0609020204030204" pitchFamily="49" charset="0"/>
              </a:rPr>
              <a:t> Name: </a:t>
            </a:r>
            <a:r>
              <a:rPr lang="en-GB" sz="2800" dirty="0">
                <a:solidFill>
                  <a:srgbClr val="569CD6"/>
                </a:solidFill>
                <a:latin typeface="Consolas" panose="020B0609020204030204" pitchFamily="49" charset="0"/>
              </a:rPr>
              <a:t>${</a:t>
            </a:r>
            <a:r>
              <a:rPr lang="en-GB" sz="2800" dirty="0">
                <a:solidFill>
                  <a:srgbClr val="9CDCFE"/>
                </a:solidFill>
                <a:latin typeface="Consolas" panose="020B0609020204030204" pitchFamily="49" charset="0"/>
              </a:rPr>
              <a:t>dog</a:t>
            </a:r>
            <a:r>
              <a:rPr lang="en-GB" sz="2800" dirty="0">
                <a:solidFill>
                  <a:srgbClr val="CE9178"/>
                </a:solidFill>
                <a:latin typeface="Consolas" panose="020B0609020204030204" pitchFamily="49" charset="0"/>
              </a:rPr>
              <a:t>.</a:t>
            </a:r>
            <a:r>
              <a:rPr lang="en-GB" sz="2800" dirty="0">
                <a:solidFill>
                  <a:srgbClr val="9CDCFE"/>
                </a:solidFill>
                <a:latin typeface="Consolas" panose="020B0609020204030204" pitchFamily="49" charset="0"/>
              </a:rPr>
              <a:t>name</a:t>
            </a:r>
            <a:r>
              <a:rPr lang="en-GB" sz="2800" dirty="0">
                <a:solidFill>
                  <a:srgbClr val="569CD6"/>
                </a:solidFill>
                <a:latin typeface="Consolas" panose="020B0609020204030204" pitchFamily="49" charset="0"/>
              </a:rPr>
              <a:t>}</a:t>
            </a:r>
            <a:r>
              <a:rPr lang="en-GB" sz="2800" dirty="0">
                <a:solidFill>
                  <a:srgbClr val="CE9178"/>
                </a:solidFill>
                <a:latin typeface="Consolas" panose="020B0609020204030204" pitchFamily="49" charset="0"/>
              </a:rPr>
              <a:t>`</a:t>
            </a:r>
            <a:r>
              <a:rPr lang="en-GB" sz="28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98128270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Sweet syntax for grabbing properties from an object and assigning them to variables.</a:t>
            </a:r>
            <a:endParaRPr lang="en-GB" dirty="0"/>
          </a:p>
          <a:p>
            <a:r>
              <a:rPr lang="en-GB" dirty="0" smtClean="0"/>
              <a:t>Can be applied to</a:t>
            </a:r>
          </a:p>
          <a:p>
            <a:pPr lvl="1"/>
            <a:r>
              <a:rPr lang="en-GB" dirty="0" smtClean="0"/>
              <a:t>Parameters</a:t>
            </a:r>
          </a:p>
          <a:p>
            <a:pPr lvl="1"/>
            <a:r>
              <a:rPr lang="en-GB" dirty="0" smtClean="0"/>
              <a:t>Arrays</a:t>
            </a:r>
          </a:p>
          <a:p>
            <a:pPr lvl="1"/>
            <a:r>
              <a:rPr lang="en-GB" dirty="0" smtClean="0"/>
              <a:t>Any object</a:t>
            </a:r>
          </a:p>
        </p:txBody>
      </p:sp>
      <p:sp>
        <p:nvSpPr>
          <p:cNvPr id="4" name="Title 3"/>
          <p:cNvSpPr>
            <a:spLocks noGrp="1"/>
          </p:cNvSpPr>
          <p:nvPr>
            <p:ph type="title"/>
          </p:nvPr>
        </p:nvSpPr>
        <p:spPr/>
        <p:txBody>
          <a:bodyPr/>
          <a:lstStyle/>
          <a:p>
            <a:r>
              <a:rPr lang="en-GB" dirty="0" err="1" smtClean="0"/>
              <a:t>Destructuring</a:t>
            </a:r>
            <a:r>
              <a:rPr lang="en-GB" dirty="0" smtClean="0"/>
              <a:t> Assignment</a:t>
            </a:r>
            <a:endParaRPr lang="en-GB" dirty="0"/>
          </a:p>
        </p:txBody>
      </p:sp>
      <p:sp>
        <p:nvSpPr>
          <p:cNvPr id="6" name="Content Placeholder 2"/>
          <p:cNvSpPr>
            <a:spLocks noGrp="1"/>
          </p:cNvSpPr>
          <p:nvPr>
            <p:ph sz="quarter" idx="16"/>
          </p:nvPr>
        </p:nvSpPr>
        <p:spPr>
          <a:xfrm>
            <a:off x="6521570" y="1557588"/>
            <a:ext cx="5193102" cy="4546800"/>
          </a:xfrm>
        </p:spPr>
        <p:txBody>
          <a:bodyPr/>
          <a:lstStyle/>
          <a:p>
            <a:r>
              <a:rPr lang="en-GB" dirty="0">
                <a:solidFill>
                  <a:srgbClr val="608B4E"/>
                </a:solidFill>
                <a:latin typeface="Consolas" panose="020B0609020204030204" pitchFamily="49" charset="0"/>
              </a:rPr>
              <a:t>//New Way</a:t>
            </a:r>
            <a:endParaRPr lang="en-GB" dirty="0">
              <a:solidFill>
                <a:srgbClr val="D4D4D4"/>
              </a:solidFill>
              <a:latin typeface="Consolas" panose="020B0609020204030204" pitchFamily="49" charset="0"/>
            </a:endParaRPr>
          </a:p>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list</a:t>
            </a:r>
            <a:r>
              <a:rPr lang="en-GB" dirty="0">
                <a:solidFill>
                  <a:srgbClr val="D4D4D4"/>
                </a:solidFill>
                <a:latin typeface="Consolas" panose="020B0609020204030204" pitchFamily="49" charset="0"/>
              </a:rPr>
              <a:t> = [ </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2</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3</a:t>
            </a:r>
            <a:r>
              <a:rPr lang="en-GB" dirty="0">
                <a:solidFill>
                  <a:srgbClr val="D4D4D4"/>
                </a:solidFill>
                <a:latin typeface="Consolas" panose="020B0609020204030204" pitchFamily="49" charset="0"/>
              </a:rPr>
              <a:t> ]</a:t>
            </a:r>
          </a:p>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a</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b</a:t>
            </a:r>
            <a:r>
              <a:rPr lang="en-GB" dirty="0">
                <a:solidFill>
                  <a:srgbClr val="D4D4D4"/>
                </a:solidFill>
                <a:latin typeface="Consolas" panose="020B0609020204030204" pitchFamily="49" charset="0"/>
              </a:rPr>
              <a:t> ] = </a:t>
            </a:r>
            <a:r>
              <a:rPr lang="en-GB" dirty="0">
                <a:solidFill>
                  <a:srgbClr val="9CDCFE"/>
                </a:solidFill>
                <a:latin typeface="Consolas" panose="020B0609020204030204" pitchFamily="49" charset="0"/>
              </a:rPr>
              <a:t>list</a:t>
            </a:r>
            <a:endParaRPr lang="en-GB" dirty="0">
              <a:solidFill>
                <a:srgbClr val="D4D4D4"/>
              </a:solidFill>
              <a:latin typeface="Consolas" panose="020B0609020204030204" pitchFamily="49" charset="0"/>
            </a:endParaRPr>
          </a:p>
          <a:p>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b</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a</a:t>
            </a:r>
            <a:r>
              <a:rPr lang="en-GB" dirty="0">
                <a:solidFill>
                  <a:srgbClr val="D4D4D4"/>
                </a:solidFill>
                <a:latin typeface="Consolas" panose="020B0609020204030204" pitchFamily="49" charset="0"/>
              </a:rPr>
              <a:t> ] = [ </a:t>
            </a:r>
            <a:r>
              <a:rPr lang="en-GB" dirty="0">
                <a:solidFill>
                  <a:srgbClr val="9CDCFE"/>
                </a:solidFill>
                <a:latin typeface="Consolas" panose="020B0609020204030204" pitchFamily="49" charset="0"/>
              </a:rPr>
              <a:t>a</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b</a:t>
            </a:r>
            <a:r>
              <a:rPr lang="en-GB" dirty="0">
                <a:solidFill>
                  <a:srgbClr val="D4D4D4"/>
                </a:solidFill>
                <a:latin typeface="Consolas" panose="020B0609020204030204" pitchFamily="49" charset="0"/>
              </a:rPr>
              <a:t> ]</a:t>
            </a: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608B4E"/>
                </a:solidFill>
                <a:latin typeface="Consolas" panose="020B0609020204030204" pitchFamily="49" charset="0"/>
              </a:rPr>
              <a:t>//Old Way</a:t>
            </a:r>
            <a:endParaRPr lang="en-GB" dirty="0">
              <a:solidFill>
                <a:srgbClr val="D4D4D4"/>
              </a:solidFill>
              <a:latin typeface="Consolas" panose="020B0609020204030204" pitchFamily="49" charset="0"/>
            </a:endParaRPr>
          </a:p>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list</a:t>
            </a:r>
            <a:r>
              <a:rPr lang="en-GB" dirty="0">
                <a:solidFill>
                  <a:srgbClr val="D4D4D4"/>
                </a:solidFill>
                <a:latin typeface="Consolas" panose="020B0609020204030204" pitchFamily="49" charset="0"/>
              </a:rPr>
              <a:t> = [ </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2</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3</a:t>
            </a:r>
            <a:r>
              <a:rPr lang="en-GB" dirty="0">
                <a:solidFill>
                  <a:srgbClr val="D4D4D4"/>
                </a:solidFill>
                <a:latin typeface="Consolas" panose="020B0609020204030204" pitchFamily="49" charset="0"/>
              </a:rPr>
              <a:t> ]</a:t>
            </a:r>
          </a:p>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a</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list</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0</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b</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list</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2</a:t>
            </a:r>
            <a:r>
              <a:rPr lang="en-GB" dirty="0">
                <a:solidFill>
                  <a:srgbClr val="D4D4D4"/>
                </a:solidFill>
                <a:latin typeface="Consolas" panose="020B0609020204030204" pitchFamily="49" charset="0"/>
              </a:rPr>
              <a:t>]</a:t>
            </a:r>
          </a:p>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tmp</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a</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a</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b</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b</a:t>
            </a:r>
            <a:r>
              <a:rPr lang="en-GB" dirty="0">
                <a:solidFill>
                  <a:srgbClr val="D4D4D4"/>
                </a:solidFill>
                <a:latin typeface="Consolas" panose="020B0609020204030204" pitchFamily="49" charset="0"/>
              </a:rPr>
              <a:t> = </a:t>
            </a:r>
            <a:r>
              <a:rPr lang="en-GB" dirty="0" err="1">
                <a:solidFill>
                  <a:srgbClr val="9CDCFE"/>
                </a:solidFill>
                <a:latin typeface="Consolas" panose="020B0609020204030204" pitchFamily="49" charset="0"/>
              </a:rPr>
              <a:t>tmp</a:t>
            </a:r>
            <a:endParaRPr lang="en-GB"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46558598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endParaRPr lang="en-GB"/>
          </a:p>
        </p:txBody>
      </p:sp>
      <p:sp>
        <p:nvSpPr>
          <p:cNvPr id="3" name="Content Placeholder 2"/>
          <p:cNvSpPr>
            <a:spLocks noGrp="1"/>
          </p:cNvSpPr>
          <p:nvPr>
            <p:ph sz="quarter" idx="16"/>
          </p:nvPr>
        </p:nvSpPr>
        <p:spPr/>
        <p:txBody>
          <a:bodyPr/>
          <a:lstStyle/>
          <a:p>
            <a:r>
              <a:rPr lang="en-GB" dirty="0" smtClean="0">
                <a:solidFill>
                  <a:srgbClr val="569CD6"/>
                </a:solidFill>
                <a:latin typeface="Consolas" panose="020B0609020204030204" pitchFamily="49" charset="0"/>
              </a:rPr>
              <a:t>function</a:t>
            </a:r>
            <a:r>
              <a:rPr lang="en-GB" dirty="0" smtClean="0">
                <a:solidFill>
                  <a:srgbClr val="D4D4D4"/>
                </a:solidFill>
                <a:latin typeface="Consolas" panose="020B0609020204030204" pitchFamily="49" charset="0"/>
              </a:rPr>
              <a:t> </a:t>
            </a:r>
            <a:r>
              <a:rPr lang="en-GB" dirty="0">
                <a:solidFill>
                  <a:srgbClr val="DCDCAA"/>
                </a:solidFill>
                <a:latin typeface="Consolas" panose="020B0609020204030204" pitchFamily="49" charset="0"/>
              </a:rPr>
              <a:t>h</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name</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val</a:t>
            </a:r>
            <a:r>
              <a:rPr lang="en-GB" dirty="0">
                <a:solidFill>
                  <a:srgbClr val="D4D4D4"/>
                </a:solidFill>
                <a:latin typeface="Consolas" panose="020B0609020204030204" pitchFamily="49" charset="0"/>
              </a:rPr>
              <a:t> }) {</a:t>
            </a:r>
          </a:p>
          <a:p>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name</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val</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p>
          <a:p>
            <a:r>
              <a:rPr lang="en-GB" dirty="0" smtClean="0">
                <a:solidFill>
                  <a:srgbClr val="DCDCAA"/>
                </a:solidFill>
                <a:latin typeface="Consolas" panose="020B0609020204030204" pitchFamily="49" charset="0"/>
              </a:rPr>
              <a:t>h</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name:</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"bar"</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val</a:t>
            </a:r>
            <a:r>
              <a:rPr lang="en-GB" dirty="0">
                <a:solidFill>
                  <a:srgbClr val="9CDCFE"/>
                </a:solidFill>
                <a:latin typeface="Consolas" panose="020B0609020204030204" pitchFamily="49" charset="0"/>
              </a:rPr>
              <a:t>:</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42</a:t>
            </a:r>
            <a:r>
              <a:rPr lang="en-GB" dirty="0">
                <a:solidFill>
                  <a:srgbClr val="D4D4D4"/>
                </a:solidFill>
                <a:latin typeface="Consolas" panose="020B0609020204030204" pitchFamily="49" charset="0"/>
              </a:rPr>
              <a:t> })</a:t>
            </a:r>
          </a:p>
          <a:p>
            <a:endParaRPr lang="en-GB" dirty="0"/>
          </a:p>
        </p:txBody>
      </p:sp>
      <p:sp>
        <p:nvSpPr>
          <p:cNvPr id="4" name="Title 3"/>
          <p:cNvSpPr>
            <a:spLocks noGrp="1"/>
          </p:cNvSpPr>
          <p:nvPr>
            <p:ph type="title"/>
          </p:nvPr>
        </p:nvSpPr>
        <p:spPr/>
        <p:txBody>
          <a:bodyPr/>
          <a:lstStyle/>
          <a:p>
            <a:r>
              <a:rPr lang="en-GB" dirty="0" err="1" smtClean="0"/>
              <a:t>Destructuring</a:t>
            </a:r>
            <a:r>
              <a:rPr lang="en-GB" dirty="0" smtClean="0"/>
              <a:t> Assignment - Parameters</a:t>
            </a:r>
            <a:endParaRPr lang="en-GB" dirty="0"/>
          </a:p>
        </p:txBody>
      </p:sp>
      <p:sp>
        <p:nvSpPr>
          <p:cNvPr id="5" name="Content Placeholder 2"/>
          <p:cNvSpPr txBox="1">
            <a:spLocks/>
          </p:cNvSpPr>
          <p:nvPr/>
        </p:nvSpPr>
        <p:spPr>
          <a:xfrm>
            <a:off x="414000" y="1557588"/>
            <a:ext cx="5580000" cy="4546800"/>
          </a:xfrm>
          <a:prstGeom prst="rect">
            <a:avLst/>
          </a:prstGeom>
          <a:solidFill>
            <a:schemeClr val="bg2">
              <a:lumMod val="10000"/>
            </a:schemeClr>
          </a:solidFill>
        </p:spPr>
        <p:txBody>
          <a:bodyPr vert="horz" lIns="91440" tIns="45720" rIns="91440" bIns="45720" rtlCol="0">
            <a:noAutofit/>
          </a:bodyPr>
          <a:lstStyle>
            <a:lvl1pPr marL="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r>
              <a:rPr lang="en-GB" dirty="0" smtClean="0">
                <a:solidFill>
                  <a:srgbClr val="569CD6"/>
                </a:solidFill>
                <a:latin typeface="Consolas" panose="020B0609020204030204" pitchFamily="49" charset="0"/>
              </a:rPr>
              <a:t>function</a:t>
            </a:r>
            <a:r>
              <a:rPr lang="en-GB" dirty="0" smtClean="0">
                <a:solidFill>
                  <a:srgbClr val="D4D4D4"/>
                </a:solidFill>
                <a:latin typeface="Consolas" panose="020B0609020204030204" pitchFamily="49" charset="0"/>
              </a:rPr>
              <a:t> </a:t>
            </a:r>
            <a:r>
              <a:rPr lang="en-GB" dirty="0" smtClean="0">
                <a:solidFill>
                  <a:srgbClr val="DCDCAA"/>
                </a:solidFill>
                <a:latin typeface="Consolas" panose="020B0609020204030204" pitchFamily="49" charset="0"/>
              </a:rPr>
              <a:t>f</a:t>
            </a:r>
            <a:r>
              <a:rPr lang="en-GB" dirty="0" smtClean="0">
                <a:solidFill>
                  <a:srgbClr val="D4D4D4"/>
                </a:solidFill>
                <a:latin typeface="Consolas" panose="020B0609020204030204" pitchFamily="49" charset="0"/>
              </a:rPr>
              <a:t>([</a:t>
            </a:r>
            <a:r>
              <a:rPr lang="en-GB" dirty="0" smtClean="0">
                <a:solidFill>
                  <a:srgbClr val="9CDCFE"/>
                </a:solidFill>
                <a:latin typeface="Consolas" panose="020B0609020204030204" pitchFamily="49" charset="0"/>
              </a:rPr>
              <a:t>name</a:t>
            </a:r>
            <a:r>
              <a:rPr lang="en-GB" dirty="0" smtClean="0">
                <a:solidFill>
                  <a:srgbClr val="D4D4D4"/>
                </a:solidFill>
                <a:latin typeface="Consolas" panose="020B0609020204030204" pitchFamily="49" charset="0"/>
              </a:rPr>
              <a:t>, </a:t>
            </a:r>
            <a:r>
              <a:rPr lang="en-GB" dirty="0" err="1" smtClean="0">
                <a:solidFill>
                  <a:srgbClr val="9CDCFE"/>
                </a:solidFill>
                <a:latin typeface="Consolas" panose="020B0609020204030204" pitchFamily="49" charset="0"/>
              </a:rPr>
              <a:t>val</a:t>
            </a:r>
            <a:r>
              <a:rPr lang="en-GB" dirty="0" smtClean="0">
                <a:solidFill>
                  <a:srgbClr val="D4D4D4"/>
                </a:solidFill>
                <a:latin typeface="Consolas" panose="020B0609020204030204" pitchFamily="49" charset="0"/>
              </a:rPr>
              <a:t>]) {</a:t>
            </a:r>
          </a:p>
          <a:p>
            <a:pPr fontAlgn="auto"/>
            <a:r>
              <a:rPr lang="en-GB" dirty="0" smtClean="0">
                <a:solidFill>
                  <a:srgbClr val="4EC9B0"/>
                </a:solidFill>
                <a:latin typeface="Consolas" panose="020B0609020204030204" pitchFamily="49" charset="0"/>
              </a:rPr>
              <a:t>console</a:t>
            </a:r>
            <a:r>
              <a:rPr lang="en-GB" dirty="0" smtClean="0">
                <a:solidFill>
                  <a:srgbClr val="D4D4D4"/>
                </a:solidFill>
                <a:latin typeface="Consolas" panose="020B0609020204030204" pitchFamily="49" charset="0"/>
              </a:rPr>
              <a:t>.</a:t>
            </a:r>
            <a:r>
              <a:rPr lang="en-GB" dirty="0" smtClean="0">
                <a:solidFill>
                  <a:srgbClr val="DCDCAA"/>
                </a:solidFill>
                <a:latin typeface="Consolas" panose="020B0609020204030204" pitchFamily="49" charset="0"/>
              </a:rPr>
              <a:t>log</a:t>
            </a:r>
            <a:r>
              <a:rPr lang="en-GB" dirty="0" smtClean="0">
                <a:solidFill>
                  <a:srgbClr val="D4D4D4"/>
                </a:solidFill>
                <a:latin typeface="Consolas" panose="020B0609020204030204" pitchFamily="49" charset="0"/>
              </a:rPr>
              <a:t>(</a:t>
            </a:r>
            <a:r>
              <a:rPr lang="en-GB" dirty="0" smtClean="0">
                <a:solidFill>
                  <a:srgbClr val="9CDCFE"/>
                </a:solidFill>
                <a:latin typeface="Consolas" panose="020B0609020204030204" pitchFamily="49" charset="0"/>
              </a:rPr>
              <a:t>name</a:t>
            </a:r>
            <a:r>
              <a:rPr lang="en-GB" dirty="0" smtClean="0">
                <a:solidFill>
                  <a:srgbClr val="D4D4D4"/>
                </a:solidFill>
                <a:latin typeface="Consolas" panose="020B0609020204030204" pitchFamily="49" charset="0"/>
              </a:rPr>
              <a:t>, </a:t>
            </a:r>
            <a:r>
              <a:rPr lang="en-GB" dirty="0" err="1" smtClean="0">
                <a:solidFill>
                  <a:srgbClr val="9CDCFE"/>
                </a:solidFill>
                <a:latin typeface="Consolas" panose="020B0609020204030204" pitchFamily="49" charset="0"/>
              </a:rPr>
              <a:t>val</a:t>
            </a:r>
            <a:r>
              <a:rPr lang="en-GB" dirty="0" smtClean="0">
                <a:solidFill>
                  <a:srgbClr val="D4D4D4"/>
                </a:solidFill>
                <a:latin typeface="Consolas" panose="020B0609020204030204" pitchFamily="49" charset="0"/>
              </a:rPr>
              <a:t>)</a:t>
            </a:r>
          </a:p>
          <a:p>
            <a:pPr fontAlgn="auto"/>
            <a:r>
              <a:rPr lang="en-GB" dirty="0" smtClean="0">
                <a:solidFill>
                  <a:srgbClr val="D4D4D4"/>
                </a:solidFill>
                <a:latin typeface="Consolas" panose="020B0609020204030204" pitchFamily="49" charset="0"/>
              </a:rPr>
              <a:t>}</a:t>
            </a:r>
          </a:p>
          <a:p>
            <a:pPr fontAlgn="auto"/>
            <a:r>
              <a:rPr lang="en-GB" dirty="0" smtClean="0">
                <a:solidFill>
                  <a:srgbClr val="569CD6"/>
                </a:solidFill>
                <a:latin typeface="Consolas" panose="020B0609020204030204" pitchFamily="49" charset="0"/>
              </a:rPr>
              <a:t>function</a:t>
            </a:r>
            <a:r>
              <a:rPr lang="en-GB" dirty="0" smtClean="0">
                <a:solidFill>
                  <a:srgbClr val="D4D4D4"/>
                </a:solidFill>
                <a:latin typeface="Consolas" panose="020B0609020204030204" pitchFamily="49" charset="0"/>
              </a:rPr>
              <a:t> </a:t>
            </a:r>
            <a:r>
              <a:rPr lang="en-GB" dirty="0" smtClean="0">
                <a:solidFill>
                  <a:srgbClr val="DCDCAA"/>
                </a:solidFill>
                <a:latin typeface="Consolas" panose="020B0609020204030204" pitchFamily="49" charset="0"/>
              </a:rPr>
              <a:t>g</a:t>
            </a:r>
            <a:r>
              <a:rPr lang="en-GB" dirty="0" smtClean="0">
                <a:solidFill>
                  <a:srgbClr val="D4D4D4"/>
                </a:solidFill>
                <a:latin typeface="Consolas" panose="020B0609020204030204" pitchFamily="49" charset="0"/>
              </a:rPr>
              <a:t>({ </a:t>
            </a:r>
            <a:r>
              <a:rPr lang="en-GB" dirty="0" smtClean="0">
                <a:solidFill>
                  <a:srgbClr val="9CDCFE"/>
                </a:solidFill>
                <a:latin typeface="Consolas" panose="020B0609020204030204" pitchFamily="49" charset="0"/>
              </a:rPr>
              <a:t>name</a:t>
            </a:r>
            <a:r>
              <a:rPr lang="en-GB" dirty="0" smtClean="0">
                <a:solidFill>
                  <a:srgbClr val="D4D4D4"/>
                </a:solidFill>
                <a:latin typeface="Consolas" panose="020B0609020204030204" pitchFamily="49" charset="0"/>
              </a:rPr>
              <a:t>: </a:t>
            </a:r>
            <a:r>
              <a:rPr lang="en-GB" dirty="0" smtClean="0">
                <a:solidFill>
                  <a:srgbClr val="9CDCFE"/>
                </a:solidFill>
                <a:latin typeface="Consolas" panose="020B0609020204030204" pitchFamily="49" charset="0"/>
              </a:rPr>
              <a:t>n</a:t>
            </a:r>
            <a:r>
              <a:rPr lang="en-GB" dirty="0" smtClean="0">
                <a:solidFill>
                  <a:srgbClr val="D4D4D4"/>
                </a:solidFill>
                <a:latin typeface="Consolas" panose="020B0609020204030204" pitchFamily="49" charset="0"/>
              </a:rPr>
              <a:t>, </a:t>
            </a:r>
            <a:r>
              <a:rPr lang="en-GB" dirty="0" err="1" smtClean="0">
                <a:solidFill>
                  <a:srgbClr val="9CDCFE"/>
                </a:solidFill>
                <a:latin typeface="Consolas" panose="020B0609020204030204" pitchFamily="49" charset="0"/>
              </a:rPr>
              <a:t>val</a:t>
            </a:r>
            <a:r>
              <a:rPr lang="en-GB" dirty="0" smtClean="0">
                <a:solidFill>
                  <a:srgbClr val="D4D4D4"/>
                </a:solidFill>
                <a:latin typeface="Consolas" panose="020B0609020204030204" pitchFamily="49" charset="0"/>
              </a:rPr>
              <a:t>: </a:t>
            </a:r>
            <a:r>
              <a:rPr lang="en-GB" dirty="0" smtClean="0">
                <a:solidFill>
                  <a:srgbClr val="9CDCFE"/>
                </a:solidFill>
                <a:latin typeface="Consolas" panose="020B0609020204030204" pitchFamily="49" charset="0"/>
              </a:rPr>
              <a:t>v</a:t>
            </a:r>
            <a:r>
              <a:rPr lang="en-GB" dirty="0" smtClean="0">
                <a:solidFill>
                  <a:srgbClr val="D4D4D4"/>
                </a:solidFill>
                <a:latin typeface="Consolas" panose="020B0609020204030204" pitchFamily="49" charset="0"/>
              </a:rPr>
              <a:t> }) {</a:t>
            </a:r>
          </a:p>
          <a:p>
            <a:pPr fontAlgn="auto"/>
            <a:r>
              <a:rPr lang="en-GB" dirty="0" smtClean="0">
                <a:solidFill>
                  <a:srgbClr val="4EC9B0"/>
                </a:solidFill>
                <a:latin typeface="Consolas" panose="020B0609020204030204" pitchFamily="49" charset="0"/>
              </a:rPr>
              <a:t>console</a:t>
            </a:r>
            <a:r>
              <a:rPr lang="en-GB" dirty="0" smtClean="0">
                <a:solidFill>
                  <a:srgbClr val="D4D4D4"/>
                </a:solidFill>
                <a:latin typeface="Consolas" panose="020B0609020204030204" pitchFamily="49" charset="0"/>
              </a:rPr>
              <a:t>.</a:t>
            </a:r>
            <a:r>
              <a:rPr lang="en-GB" dirty="0" smtClean="0">
                <a:solidFill>
                  <a:srgbClr val="DCDCAA"/>
                </a:solidFill>
                <a:latin typeface="Consolas" panose="020B0609020204030204" pitchFamily="49" charset="0"/>
              </a:rPr>
              <a:t>log</a:t>
            </a:r>
            <a:r>
              <a:rPr lang="en-GB" dirty="0" smtClean="0">
                <a:solidFill>
                  <a:srgbClr val="D4D4D4"/>
                </a:solidFill>
                <a:latin typeface="Consolas" panose="020B0609020204030204" pitchFamily="49" charset="0"/>
              </a:rPr>
              <a:t>(</a:t>
            </a:r>
            <a:r>
              <a:rPr lang="en-GB" dirty="0" smtClean="0">
                <a:solidFill>
                  <a:srgbClr val="9CDCFE"/>
                </a:solidFill>
                <a:latin typeface="Consolas" panose="020B0609020204030204" pitchFamily="49" charset="0"/>
              </a:rPr>
              <a:t>n</a:t>
            </a:r>
            <a:r>
              <a:rPr lang="en-GB" dirty="0" smtClean="0">
                <a:solidFill>
                  <a:srgbClr val="D4D4D4"/>
                </a:solidFill>
                <a:latin typeface="Consolas" panose="020B0609020204030204" pitchFamily="49" charset="0"/>
              </a:rPr>
              <a:t>, </a:t>
            </a:r>
            <a:r>
              <a:rPr lang="en-GB" dirty="0" smtClean="0">
                <a:solidFill>
                  <a:srgbClr val="9CDCFE"/>
                </a:solidFill>
                <a:latin typeface="Consolas" panose="020B0609020204030204" pitchFamily="49" charset="0"/>
              </a:rPr>
              <a:t>v</a:t>
            </a:r>
            <a:r>
              <a:rPr lang="en-GB" dirty="0" smtClean="0">
                <a:solidFill>
                  <a:srgbClr val="D4D4D4"/>
                </a:solidFill>
                <a:latin typeface="Consolas" panose="020B0609020204030204" pitchFamily="49" charset="0"/>
              </a:rPr>
              <a:t>)</a:t>
            </a:r>
          </a:p>
          <a:p>
            <a:pPr fontAlgn="auto"/>
            <a:r>
              <a:rPr lang="en-GB" dirty="0" smtClean="0">
                <a:solidFill>
                  <a:srgbClr val="D4D4D4"/>
                </a:solidFill>
                <a:latin typeface="Consolas" panose="020B0609020204030204" pitchFamily="49" charset="0"/>
              </a:rPr>
              <a:t>}</a:t>
            </a:r>
          </a:p>
          <a:p>
            <a:pPr fontAlgn="auto"/>
            <a:r>
              <a:rPr lang="en-GB" dirty="0" smtClean="0">
                <a:solidFill>
                  <a:srgbClr val="DCDCAA"/>
                </a:solidFill>
                <a:latin typeface="Consolas" panose="020B0609020204030204" pitchFamily="49" charset="0"/>
              </a:rPr>
              <a:t>f</a:t>
            </a:r>
            <a:r>
              <a:rPr lang="en-GB" dirty="0" smtClean="0">
                <a:solidFill>
                  <a:srgbClr val="D4D4D4"/>
                </a:solidFill>
                <a:latin typeface="Consolas" panose="020B0609020204030204" pitchFamily="49" charset="0"/>
              </a:rPr>
              <a:t>([</a:t>
            </a:r>
            <a:r>
              <a:rPr lang="en-GB" dirty="0" smtClean="0">
                <a:solidFill>
                  <a:srgbClr val="CE9178"/>
                </a:solidFill>
                <a:latin typeface="Consolas" panose="020B0609020204030204" pitchFamily="49" charset="0"/>
              </a:rPr>
              <a:t>"bar"</a:t>
            </a:r>
            <a:r>
              <a:rPr lang="en-GB" dirty="0" smtClean="0">
                <a:solidFill>
                  <a:srgbClr val="D4D4D4"/>
                </a:solidFill>
                <a:latin typeface="Consolas" panose="020B0609020204030204" pitchFamily="49" charset="0"/>
              </a:rPr>
              <a:t>, </a:t>
            </a:r>
            <a:r>
              <a:rPr lang="en-GB" dirty="0" smtClean="0">
                <a:solidFill>
                  <a:srgbClr val="B5CEA8"/>
                </a:solidFill>
                <a:latin typeface="Consolas" panose="020B0609020204030204" pitchFamily="49" charset="0"/>
              </a:rPr>
              <a:t>42</a:t>
            </a:r>
            <a:r>
              <a:rPr lang="en-GB" dirty="0" smtClean="0">
                <a:solidFill>
                  <a:srgbClr val="D4D4D4"/>
                </a:solidFill>
                <a:latin typeface="Consolas" panose="020B0609020204030204" pitchFamily="49" charset="0"/>
              </a:rPr>
              <a:t>])</a:t>
            </a:r>
          </a:p>
          <a:p>
            <a:pPr fontAlgn="auto"/>
            <a:r>
              <a:rPr lang="en-GB" dirty="0" smtClean="0">
                <a:solidFill>
                  <a:srgbClr val="DCDCAA"/>
                </a:solidFill>
                <a:latin typeface="Consolas" panose="020B0609020204030204" pitchFamily="49" charset="0"/>
              </a:rPr>
              <a:t>g</a:t>
            </a:r>
            <a:r>
              <a:rPr lang="en-GB" dirty="0" smtClean="0">
                <a:solidFill>
                  <a:srgbClr val="D4D4D4"/>
                </a:solidFill>
                <a:latin typeface="Consolas" panose="020B0609020204030204" pitchFamily="49" charset="0"/>
              </a:rPr>
              <a:t>({ </a:t>
            </a:r>
            <a:r>
              <a:rPr lang="en-GB" dirty="0" smtClean="0">
                <a:solidFill>
                  <a:srgbClr val="9CDCFE"/>
                </a:solidFill>
                <a:latin typeface="Consolas" panose="020B0609020204030204" pitchFamily="49" charset="0"/>
              </a:rPr>
              <a:t>name:</a:t>
            </a:r>
            <a:r>
              <a:rPr lang="en-GB" dirty="0" smtClean="0">
                <a:solidFill>
                  <a:srgbClr val="D4D4D4"/>
                </a:solidFill>
                <a:latin typeface="Consolas" panose="020B0609020204030204" pitchFamily="49" charset="0"/>
              </a:rPr>
              <a:t> </a:t>
            </a:r>
            <a:r>
              <a:rPr lang="en-GB" dirty="0" smtClean="0">
                <a:solidFill>
                  <a:srgbClr val="CE9178"/>
                </a:solidFill>
                <a:latin typeface="Consolas" panose="020B0609020204030204" pitchFamily="49" charset="0"/>
              </a:rPr>
              <a:t>"foo"</a:t>
            </a:r>
            <a:r>
              <a:rPr lang="en-GB" dirty="0" smtClean="0">
                <a:solidFill>
                  <a:srgbClr val="D4D4D4"/>
                </a:solidFill>
                <a:latin typeface="Consolas" panose="020B0609020204030204" pitchFamily="49" charset="0"/>
              </a:rPr>
              <a:t>, </a:t>
            </a:r>
            <a:r>
              <a:rPr lang="en-GB" dirty="0" err="1" smtClean="0">
                <a:solidFill>
                  <a:srgbClr val="9CDCFE"/>
                </a:solidFill>
                <a:latin typeface="Consolas" panose="020B0609020204030204" pitchFamily="49" charset="0"/>
              </a:rPr>
              <a:t>val</a:t>
            </a:r>
            <a:r>
              <a:rPr lang="en-GB" dirty="0" smtClean="0">
                <a:solidFill>
                  <a:srgbClr val="9CDCFE"/>
                </a:solidFill>
                <a:latin typeface="Consolas" panose="020B0609020204030204" pitchFamily="49" charset="0"/>
              </a:rPr>
              <a:t>:</a:t>
            </a:r>
            <a:r>
              <a:rPr lang="en-GB" dirty="0" smtClean="0">
                <a:solidFill>
                  <a:srgbClr val="D4D4D4"/>
                </a:solidFill>
                <a:latin typeface="Consolas" panose="020B0609020204030204" pitchFamily="49" charset="0"/>
              </a:rPr>
              <a:t> </a:t>
            </a:r>
            <a:r>
              <a:rPr lang="en-GB" dirty="0" smtClean="0">
                <a:solidFill>
                  <a:srgbClr val="B5CEA8"/>
                </a:solidFill>
                <a:latin typeface="Consolas" panose="020B0609020204030204" pitchFamily="49" charset="0"/>
              </a:rPr>
              <a:t>7</a:t>
            </a:r>
            <a:r>
              <a:rPr lang="en-GB" dirty="0" smtClean="0">
                <a:solidFill>
                  <a:srgbClr val="D4D4D4"/>
                </a:solidFill>
                <a:latin typeface="Consolas" panose="020B0609020204030204" pitchFamily="49" charset="0"/>
              </a:rPr>
              <a:t> })</a:t>
            </a:r>
          </a:p>
          <a:p>
            <a:pPr fontAlgn="auto"/>
            <a:endParaRPr lang="en-GB" dirty="0"/>
          </a:p>
        </p:txBody>
      </p:sp>
    </p:spTree>
    <p:extLst>
      <p:ext uri="{BB962C8B-B14F-4D97-AF65-F5344CB8AC3E}">
        <p14:creationId xmlns:p14="http://schemas.microsoft.com/office/powerpoint/2010/main" val="159334020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Also works with default values</a:t>
            </a:r>
            <a:endParaRPr lang="en-GB" dirty="0"/>
          </a:p>
        </p:txBody>
      </p:sp>
      <p:sp>
        <p:nvSpPr>
          <p:cNvPr id="3" name="Content Placeholder 2"/>
          <p:cNvSpPr>
            <a:spLocks noGrp="1"/>
          </p:cNvSpPr>
          <p:nvPr>
            <p:ph sz="quarter" idx="16"/>
          </p:nvPr>
        </p:nvSpPr>
        <p:spPr/>
        <p:txBody>
          <a:bodyPr/>
          <a:lstStyle/>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list</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7</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42</a:t>
            </a:r>
            <a:r>
              <a:rPr lang="en-GB" dirty="0">
                <a:solidFill>
                  <a:srgbClr val="D4D4D4"/>
                </a:solidFill>
                <a:latin typeface="Consolas" panose="020B0609020204030204" pitchFamily="49" charset="0"/>
              </a:rPr>
              <a:t>]</a:t>
            </a:r>
          </a:p>
          <a:p>
            <a:r>
              <a:rPr lang="en-GB" dirty="0">
                <a:solidFill>
                  <a:srgbClr val="569CD6"/>
                </a:solidFill>
                <a:latin typeface="Consolas" panose="020B0609020204030204" pitchFamily="49" charset="0"/>
              </a:rPr>
              <a:t>var</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a</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b</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2</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c</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3</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d</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list</a:t>
            </a:r>
            <a:endParaRPr lang="en-GB" dirty="0">
              <a:solidFill>
                <a:srgbClr val="D4D4D4"/>
              </a:solidFill>
              <a:latin typeface="Consolas" panose="020B0609020204030204" pitchFamily="49" charset="0"/>
            </a:endParaRPr>
          </a:p>
          <a:p>
            <a:r>
              <a:rPr lang="en-GB" dirty="0">
                <a:solidFill>
                  <a:srgbClr val="9CDCFE"/>
                </a:solidFill>
                <a:latin typeface="Consolas" panose="020B0609020204030204" pitchFamily="49" charset="0"/>
              </a:rPr>
              <a:t>a</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7</a:t>
            </a:r>
            <a:endParaRPr lang="en-GB" dirty="0">
              <a:solidFill>
                <a:srgbClr val="D4D4D4"/>
              </a:solidFill>
              <a:latin typeface="Consolas" panose="020B0609020204030204" pitchFamily="49" charset="0"/>
            </a:endParaRPr>
          </a:p>
          <a:p>
            <a:r>
              <a:rPr lang="en-GB" dirty="0">
                <a:solidFill>
                  <a:srgbClr val="9CDCFE"/>
                </a:solidFill>
                <a:latin typeface="Consolas" panose="020B0609020204030204" pitchFamily="49" charset="0"/>
              </a:rPr>
              <a:t>b</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42</a:t>
            </a:r>
            <a:endParaRPr lang="en-GB" dirty="0">
              <a:solidFill>
                <a:srgbClr val="D4D4D4"/>
              </a:solidFill>
              <a:latin typeface="Consolas" panose="020B0609020204030204" pitchFamily="49" charset="0"/>
            </a:endParaRPr>
          </a:p>
          <a:p>
            <a:r>
              <a:rPr lang="en-GB" dirty="0">
                <a:solidFill>
                  <a:srgbClr val="9CDCFE"/>
                </a:solidFill>
                <a:latin typeface="Consolas" panose="020B0609020204030204" pitchFamily="49" charset="0"/>
              </a:rPr>
              <a:t>c</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3</a:t>
            </a:r>
            <a:endParaRPr lang="en-GB" dirty="0">
              <a:solidFill>
                <a:srgbClr val="D4D4D4"/>
              </a:solidFill>
              <a:latin typeface="Consolas" panose="020B0609020204030204" pitchFamily="49" charset="0"/>
            </a:endParaRPr>
          </a:p>
          <a:p>
            <a:r>
              <a:rPr lang="en-GB" dirty="0">
                <a:solidFill>
                  <a:srgbClr val="9CDCFE"/>
                </a:solidFill>
                <a:latin typeface="Consolas" panose="020B0609020204030204" pitchFamily="49" charset="0"/>
              </a:rPr>
              <a:t>d</a:t>
            </a:r>
            <a:r>
              <a:rPr lang="en-GB" dirty="0">
                <a:solidFill>
                  <a:srgbClr val="D4D4D4"/>
                </a:solidFill>
                <a:latin typeface="Consolas" panose="020B0609020204030204" pitchFamily="49" charset="0"/>
              </a:rPr>
              <a:t> === </a:t>
            </a:r>
            <a:r>
              <a:rPr lang="en-GB" dirty="0">
                <a:solidFill>
                  <a:srgbClr val="569CD6"/>
                </a:solidFill>
                <a:latin typeface="Consolas" panose="020B0609020204030204" pitchFamily="49" charset="0"/>
              </a:rPr>
              <a:t>undefined</a:t>
            </a:r>
            <a:endParaRPr lang="en-GB" dirty="0">
              <a:solidFill>
                <a:srgbClr val="D4D4D4"/>
              </a:solidFill>
              <a:latin typeface="Consolas" panose="020B0609020204030204" pitchFamily="49" charset="0"/>
            </a:endParaRPr>
          </a:p>
          <a:p>
            <a:endParaRPr lang="en-GB" dirty="0"/>
          </a:p>
        </p:txBody>
      </p:sp>
      <p:sp>
        <p:nvSpPr>
          <p:cNvPr id="4" name="Title 3"/>
          <p:cNvSpPr>
            <a:spLocks noGrp="1"/>
          </p:cNvSpPr>
          <p:nvPr>
            <p:ph type="title"/>
          </p:nvPr>
        </p:nvSpPr>
        <p:spPr/>
        <p:txBody>
          <a:bodyPr/>
          <a:lstStyle/>
          <a:p>
            <a:r>
              <a:rPr lang="en-GB" dirty="0" err="1" smtClean="0"/>
              <a:t>Destructuring</a:t>
            </a:r>
            <a:r>
              <a:rPr lang="en-GB" dirty="0" smtClean="0"/>
              <a:t> Assignment - Defaults</a:t>
            </a:r>
            <a:endParaRPr lang="en-GB" dirty="0"/>
          </a:p>
        </p:txBody>
      </p:sp>
    </p:spTree>
    <p:extLst>
      <p:ext uri="{BB962C8B-B14F-4D97-AF65-F5344CB8AC3E}">
        <p14:creationId xmlns:p14="http://schemas.microsoft.com/office/powerpoint/2010/main" val="44916623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We actually have classes now!</a:t>
            </a:r>
          </a:p>
          <a:p>
            <a:r>
              <a:rPr lang="en-GB" dirty="0" smtClean="0"/>
              <a:t>Very good for people transitioning from classical based languages</a:t>
            </a:r>
          </a:p>
        </p:txBody>
      </p:sp>
      <p:sp>
        <p:nvSpPr>
          <p:cNvPr id="4" name="Title 3"/>
          <p:cNvSpPr>
            <a:spLocks noGrp="1"/>
          </p:cNvSpPr>
          <p:nvPr>
            <p:ph type="title"/>
          </p:nvPr>
        </p:nvSpPr>
        <p:spPr/>
        <p:txBody>
          <a:bodyPr/>
          <a:lstStyle/>
          <a:p>
            <a:r>
              <a:rPr lang="en-GB" dirty="0" smtClean="0"/>
              <a:t>Classes</a:t>
            </a:r>
            <a:endParaRPr lang="en-GB" dirty="0"/>
          </a:p>
        </p:txBody>
      </p:sp>
      <p:sp>
        <p:nvSpPr>
          <p:cNvPr id="6" name="Content Placeholder 2"/>
          <p:cNvSpPr>
            <a:spLocks noGrp="1"/>
          </p:cNvSpPr>
          <p:nvPr>
            <p:ph sz="quarter" idx="16"/>
          </p:nvPr>
        </p:nvSpPr>
        <p:spPr>
          <a:xfrm>
            <a:off x="6206400" y="1000664"/>
            <a:ext cx="5580000" cy="5103724"/>
          </a:xfrm>
        </p:spPr>
        <p:txBody>
          <a:bodyPr/>
          <a:lstStyle/>
          <a:p>
            <a:r>
              <a:rPr lang="en-GB" dirty="0">
                <a:solidFill>
                  <a:srgbClr val="569CD6"/>
                </a:solidFill>
                <a:latin typeface="Consolas" panose="020B0609020204030204" pitchFamily="49" charset="0"/>
              </a:rPr>
              <a:t>class</a:t>
            </a:r>
            <a:r>
              <a:rPr lang="en-GB" dirty="0">
                <a:solidFill>
                  <a:srgbClr val="D4D4D4"/>
                </a:solidFill>
                <a:latin typeface="Consolas" panose="020B0609020204030204" pitchFamily="49" charset="0"/>
              </a:rPr>
              <a:t> </a:t>
            </a:r>
            <a:r>
              <a:rPr lang="en-GB" dirty="0">
                <a:solidFill>
                  <a:srgbClr val="4EC9B0"/>
                </a:solidFill>
                <a:latin typeface="Consolas" panose="020B0609020204030204" pitchFamily="49" charset="0"/>
              </a:rPr>
              <a:t>Dog</a:t>
            </a:r>
            <a:r>
              <a:rPr lang="en-GB" dirty="0">
                <a:solidFill>
                  <a:srgbClr val="D4D4D4"/>
                </a:solidFill>
                <a:latin typeface="Consolas" panose="020B0609020204030204" pitchFamily="49" charset="0"/>
              </a:rPr>
              <a:t> {</a:t>
            </a:r>
          </a:p>
          <a:p>
            <a:pPr lvl="1"/>
            <a:r>
              <a:rPr lang="en-GB" dirty="0">
                <a:solidFill>
                  <a:srgbClr val="569CD6"/>
                </a:solidFill>
                <a:latin typeface="Consolas" panose="020B0609020204030204" pitchFamily="49" charset="0"/>
              </a:rPr>
              <a:t>constructor</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name</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age</a:t>
            </a:r>
            <a:r>
              <a:rPr lang="en-GB" dirty="0">
                <a:solidFill>
                  <a:srgbClr val="D4D4D4"/>
                </a:solidFill>
                <a:latin typeface="Consolas" panose="020B0609020204030204" pitchFamily="49" charset="0"/>
              </a:rPr>
              <a:t>) {</a:t>
            </a:r>
          </a:p>
          <a:p>
            <a:pPr lvl="2"/>
            <a:r>
              <a:rPr lang="en-GB" dirty="0" smtClean="0">
                <a:solidFill>
                  <a:srgbClr val="569CD6"/>
                </a:solidFill>
                <a:latin typeface="Consolas" panose="020B0609020204030204" pitchFamily="49" charset="0"/>
              </a:rPr>
              <a:t>this</a:t>
            </a:r>
            <a:r>
              <a:rPr lang="en-GB" dirty="0" smtClean="0">
                <a:solidFill>
                  <a:srgbClr val="D4D4D4"/>
                </a:solidFill>
                <a:latin typeface="Consolas" panose="020B0609020204030204" pitchFamily="49" charset="0"/>
              </a:rPr>
              <a:t>.</a:t>
            </a:r>
            <a:r>
              <a:rPr lang="en-GB" dirty="0" smtClean="0">
                <a:solidFill>
                  <a:srgbClr val="9CDCFE"/>
                </a:solidFill>
                <a:latin typeface="Consolas" panose="020B0609020204030204" pitchFamily="49" charset="0"/>
              </a:rPr>
              <a:t>name</a:t>
            </a:r>
            <a:r>
              <a:rPr lang="en-GB" dirty="0" smtClean="0">
                <a:solidFill>
                  <a:srgbClr val="D4D4D4"/>
                </a:solidFill>
                <a:latin typeface="Consolas" panose="020B0609020204030204" pitchFamily="49" charset="0"/>
              </a:rPr>
              <a:t> = </a:t>
            </a:r>
            <a:r>
              <a:rPr lang="en-GB" dirty="0" smtClean="0">
                <a:solidFill>
                  <a:srgbClr val="9CDCFE"/>
                </a:solidFill>
                <a:latin typeface="Consolas" panose="020B0609020204030204" pitchFamily="49" charset="0"/>
              </a:rPr>
              <a:t>name</a:t>
            </a:r>
            <a:r>
              <a:rPr lang="en-GB" dirty="0" smtClean="0">
                <a:solidFill>
                  <a:srgbClr val="D4D4D4"/>
                </a:solidFill>
                <a:latin typeface="Consolas" panose="020B0609020204030204" pitchFamily="49" charset="0"/>
              </a:rPr>
              <a:t>;</a:t>
            </a:r>
          </a:p>
          <a:p>
            <a:pPr lvl="2"/>
            <a:r>
              <a:rPr lang="en-GB" dirty="0" smtClean="0">
                <a:solidFill>
                  <a:srgbClr val="569CD6"/>
                </a:solidFill>
                <a:latin typeface="Consolas" panose="020B0609020204030204" pitchFamily="49" charset="0"/>
              </a:rPr>
              <a:t>this</a:t>
            </a:r>
            <a:r>
              <a:rPr lang="en-GB" dirty="0" smtClean="0">
                <a:solidFill>
                  <a:srgbClr val="D4D4D4"/>
                </a:solidFill>
                <a:latin typeface="Consolas" panose="020B0609020204030204" pitchFamily="49" charset="0"/>
              </a:rPr>
              <a:t>.</a:t>
            </a:r>
            <a:r>
              <a:rPr lang="en-GB" dirty="0" smtClean="0">
                <a:solidFill>
                  <a:srgbClr val="9CDCFE"/>
                </a:solidFill>
                <a:latin typeface="Consolas" panose="020B0609020204030204" pitchFamily="49" charset="0"/>
              </a:rPr>
              <a:t>age</a:t>
            </a:r>
            <a:r>
              <a:rPr lang="en-GB" dirty="0" smtClean="0">
                <a:solidFill>
                  <a:srgbClr val="D4D4D4"/>
                </a:solidFill>
                <a:latin typeface="Consolas" panose="020B0609020204030204" pitchFamily="49" charset="0"/>
              </a:rPr>
              <a:t> = </a:t>
            </a:r>
            <a:r>
              <a:rPr lang="en-GB" dirty="0" smtClean="0">
                <a:solidFill>
                  <a:srgbClr val="9CDCFE"/>
                </a:solidFill>
                <a:latin typeface="Consolas" panose="020B0609020204030204" pitchFamily="49" charset="0"/>
              </a:rPr>
              <a:t>age</a:t>
            </a:r>
            <a:r>
              <a:rPr lang="en-GB" dirty="0" smtClean="0">
                <a:solidFill>
                  <a:srgbClr val="D4D4D4"/>
                </a:solidFill>
                <a:latin typeface="Consolas" panose="020B0609020204030204" pitchFamily="49" charset="0"/>
              </a:rPr>
              <a:t>;</a:t>
            </a:r>
          </a:p>
          <a:p>
            <a:pPr lvl="1"/>
            <a:r>
              <a:rPr lang="en-GB" dirty="0" smtClean="0">
                <a:solidFill>
                  <a:srgbClr val="D4D4D4"/>
                </a:solidFill>
                <a:latin typeface="Consolas" panose="020B0609020204030204" pitchFamily="49" charset="0"/>
              </a:rPr>
              <a:t>}</a:t>
            </a:r>
          </a:p>
          <a:p>
            <a:pPr lvl="1"/>
            <a:r>
              <a:rPr lang="en-GB" dirty="0" smtClean="0">
                <a:solidFill>
                  <a:srgbClr val="DCDCAA"/>
                </a:solidFill>
                <a:latin typeface="Consolas" panose="020B0609020204030204" pitchFamily="49" charset="0"/>
              </a:rPr>
              <a:t>bark</a:t>
            </a:r>
            <a:r>
              <a:rPr lang="en-GB" dirty="0">
                <a:solidFill>
                  <a:srgbClr val="D4D4D4"/>
                </a:solidFill>
                <a:latin typeface="Consolas" panose="020B0609020204030204" pitchFamily="49" charset="0"/>
              </a:rPr>
              <a:t>() {</a:t>
            </a:r>
          </a:p>
          <a:p>
            <a:pPr lvl="1"/>
            <a:r>
              <a:rPr lang="en-GB" dirty="0" smtClean="0">
                <a:solidFill>
                  <a:srgbClr val="4EC9B0"/>
                </a:solidFill>
                <a:latin typeface="Consolas" panose="020B0609020204030204" pitchFamily="49" charset="0"/>
              </a:rPr>
              <a:t>	console</a:t>
            </a:r>
            <a:r>
              <a:rPr lang="en-GB" dirty="0" smtClean="0">
                <a:solidFill>
                  <a:srgbClr val="D4D4D4"/>
                </a:solidFill>
                <a:latin typeface="Consolas" panose="020B0609020204030204" pitchFamily="49" charset="0"/>
              </a:rPr>
              <a:t>.</a:t>
            </a:r>
            <a:r>
              <a:rPr lang="en-GB" dirty="0" smtClean="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"woof"</a:t>
            </a:r>
            <a:r>
              <a:rPr lang="en-GB" dirty="0">
                <a:solidFill>
                  <a:srgbClr val="D4D4D4"/>
                </a:solidFill>
                <a:latin typeface="Consolas" panose="020B0609020204030204" pitchFamily="49" charset="0"/>
              </a:rPr>
              <a:t>);</a:t>
            </a:r>
          </a:p>
          <a:p>
            <a:pPr lvl="1"/>
            <a:r>
              <a:rPr lang="en-GB" dirty="0">
                <a:solidFill>
                  <a:srgbClr val="D4D4D4"/>
                </a:solidFill>
                <a:latin typeface="Consolas" panose="020B0609020204030204" pitchFamily="49" charset="0"/>
              </a:rPr>
              <a:t>}</a:t>
            </a:r>
          </a:p>
          <a:p>
            <a:r>
              <a:rPr lang="en-GB" dirty="0" smtClean="0">
                <a:solidFill>
                  <a:srgbClr val="D4D4D4"/>
                </a:solidFill>
                <a:latin typeface="Consolas" panose="020B0609020204030204" pitchFamily="49" charset="0"/>
              </a:rPr>
              <a:t>}</a:t>
            </a:r>
          </a:p>
          <a:p>
            <a:r>
              <a:rPr lang="en-GB" dirty="0">
                <a:solidFill>
                  <a:srgbClr val="569CD6"/>
                </a:solidFill>
                <a:latin typeface="Consolas" panose="020B0609020204030204" pitchFamily="49" charset="0"/>
              </a:rPr>
              <a:t>let</a:t>
            </a:r>
            <a:r>
              <a:rPr lang="en-GB" dirty="0">
                <a:solidFill>
                  <a:srgbClr val="D4D4D4"/>
                </a:solidFill>
                <a:latin typeface="Consolas" panose="020B0609020204030204" pitchFamily="49" charset="0"/>
              </a:rPr>
              <a:t> </a:t>
            </a:r>
            <a:r>
              <a:rPr lang="en-GB" dirty="0" smtClean="0">
                <a:solidFill>
                  <a:srgbClr val="9CDCFE"/>
                </a:solidFill>
                <a:latin typeface="Consolas" panose="020B0609020204030204" pitchFamily="49" charset="0"/>
              </a:rPr>
              <a:t>dog</a:t>
            </a:r>
            <a:r>
              <a:rPr lang="en-GB" dirty="0" smtClean="0">
                <a:solidFill>
                  <a:srgbClr val="D4D4D4"/>
                </a:solidFill>
                <a:latin typeface="Consolas" panose="020B0609020204030204" pitchFamily="49" charset="0"/>
              </a:rPr>
              <a:t> </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new</a:t>
            </a:r>
            <a:r>
              <a:rPr lang="en-GB" dirty="0">
                <a:solidFill>
                  <a:srgbClr val="D4D4D4"/>
                </a:solidFill>
                <a:latin typeface="Consolas" panose="020B0609020204030204" pitchFamily="49" charset="0"/>
              </a:rPr>
              <a:t> </a:t>
            </a:r>
            <a:r>
              <a:rPr lang="en-GB" dirty="0">
                <a:solidFill>
                  <a:srgbClr val="4EC9B0"/>
                </a:solidFill>
                <a:latin typeface="Consolas" panose="020B0609020204030204" pitchFamily="49" charset="0"/>
              </a:rPr>
              <a:t>Dog</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"bob"</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10</a:t>
            </a:r>
            <a:r>
              <a:rPr lang="en-GB" dirty="0">
                <a:solidFill>
                  <a:srgbClr val="D4D4D4"/>
                </a:solidFill>
                <a:latin typeface="Consolas" panose="020B0609020204030204" pitchFamily="49" charset="0"/>
              </a:rPr>
              <a:t>);</a:t>
            </a:r>
          </a:p>
          <a:p>
            <a:endParaRPr lang="en-GB"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35415211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endParaRPr lang="en-GB" dirty="0"/>
          </a:p>
        </p:txBody>
      </p:sp>
      <p:sp>
        <p:nvSpPr>
          <p:cNvPr id="4" name="Title 3"/>
          <p:cNvSpPr>
            <a:spLocks noGrp="1"/>
          </p:cNvSpPr>
          <p:nvPr>
            <p:ph type="title"/>
          </p:nvPr>
        </p:nvSpPr>
        <p:spPr/>
        <p:txBody>
          <a:bodyPr/>
          <a:lstStyle/>
          <a:p>
            <a:r>
              <a:rPr lang="en-GB" dirty="0" smtClean="0"/>
              <a:t>Classical Inheritance</a:t>
            </a:r>
            <a:endParaRPr lang="en-GB" dirty="0"/>
          </a:p>
        </p:txBody>
      </p:sp>
      <p:sp>
        <p:nvSpPr>
          <p:cNvPr id="6" name="Content Placeholder 2"/>
          <p:cNvSpPr>
            <a:spLocks noGrp="1"/>
          </p:cNvSpPr>
          <p:nvPr>
            <p:ph sz="quarter" idx="16"/>
          </p:nvPr>
        </p:nvSpPr>
        <p:spPr>
          <a:xfrm>
            <a:off x="6206400" y="724619"/>
            <a:ext cx="5580000" cy="5658231"/>
          </a:xfrm>
        </p:spPr>
        <p:txBody>
          <a:bodyPr/>
          <a:lstStyle/>
          <a:p>
            <a:r>
              <a:rPr lang="en-GB" dirty="0" smtClean="0">
                <a:solidFill>
                  <a:srgbClr val="569CD6"/>
                </a:solidFill>
                <a:latin typeface="Consolas" panose="020B0609020204030204" pitchFamily="49" charset="0"/>
              </a:rPr>
              <a:t>class</a:t>
            </a:r>
            <a:r>
              <a:rPr lang="en-GB" dirty="0" smtClean="0">
                <a:solidFill>
                  <a:srgbClr val="D4D4D4"/>
                </a:solidFill>
                <a:latin typeface="Consolas" panose="020B0609020204030204" pitchFamily="49" charset="0"/>
              </a:rPr>
              <a:t> </a:t>
            </a:r>
            <a:r>
              <a:rPr lang="en-GB" dirty="0">
                <a:solidFill>
                  <a:srgbClr val="4EC9B0"/>
                </a:solidFill>
                <a:latin typeface="Consolas" panose="020B0609020204030204" pitchFamily="49" charset="0"/>
              </a:rPr>
              <a:t>Dog</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extends</a:t>
            </a:r>
            <a:r>
              <a:rPr lang="en-GB" dirty="0">
                <a:solidFill>
                  <a:srgbClr val="D4D4D4"/>
                </a:solidFill>
                <a:latin typeface="Consolas" panose="020B0609020204030204" pitchFamily="49" charset="0"/>
              </a:rPr>
              <a:t> </a:t>
            </a:r>
            <a:r>
              <a:rPr lang="en-GB" dirty="0">
                <a:solidFill>
                  <a:srgbClr val="4EC9B0"/>
                </a:solidFill>
                <a:latin typeface="Consolas" panose="020B0609020204030204" pitchFamily="49" charset="0"/>
              </a:rPr>
              <a:t>Animal</a:t>
            </a:r>
            <a:r>
              <a:rPr lang="en-GB" dirty="0">
                <a:solidFill>
                  <a:srgbClr val="D4D4D4"/>
                </a:solidFill>
                <a:latin typeface="Consolas" panose="020B0609020204030204" pitchFamily="49" charset="0"/>
              </a:rPr>
              <a:t> {</a:t>
            </a:r>
          </a:p>
          <a:p>
            <a:pPr lvl="1"/>
            <a:r>
              <a:rPr lang="en-GB" dirty="0">
                <a:solidFill>
                  <a:srgbClr val="569CD6"/>
                </a:solidFill>
                <a:latin typeface="Consolas" panose="020B0609020204030204" pitchFamily="49" charset="0"/>
              </a:rPr>
              <a:t>constructor</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name</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age</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pawSize</a:t>
            </a:r>
            <a:r>
              <a:rPr lang="en-GB" dirty="0">
                <a:solidFill>
                  <a:srgbClr val="D4D4D4"/>
                </a:solidFill>
                <a:latin typeface="Consolas" panose="020B0609020204030204" pitchFamily="49" charset="0"/>
              </a:rPr>
              <a:t>) {</a:t>
            </a:r>
          </a:p>
          <a:p>
            <a:pPr lvl="1"/>
            <a:r>
              <a:rPr lang="en-GB" dirty="0" smtClean="0">
                <a:solidFill>
                  <a:srgbClr val="569CD6"/>
                </a:solidFill>
                <a:latin typeface="Consolas" panose="020B0609020204030204" pitchFamily="49" charset="0"/>
              </a:rPr>
              <a:t>	super</a:t>
            </a:r>
            <a:r>
              <a:rPr lang="en-GB" dirty="0" smtClean="0">
                <a:solidFill>
                  <a:srgbClr val="D4D4D4"/>
                </a:solidFill>
                <a:latin typeface="Consolas" panose="020B0609020204030204" pitchFamily="49" charset="0"/>
              </a:rPr>
              <a:t>(</a:t>
            </a:r>
            <a:r>
              <a:rPr lang="en-GB" dirty="0" smtClean="0">
                <a:solidFill>
                  <a:srgbClr val="9CDCFE"/>
                </a:solidFill>
                <a:latin typeface="Consolas" panose="020B0609020204030204" pitchFamily="49" charset="0"/>
              </a:rPr>
              <a:t>name</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age</a:t>
            </a:r>
            <a:r>
              <a:rPr lang="en-GB" dirty="0">
                <a:solidFill>
                  <a:srgbClr val="D4D4D4"/>
                </a:solidFill>
                <a:latin typeface="Consolas" panose="020B0609020204030204" pitchFamily="49" charset="0"/>
              </a:rPr>
              <a:t>);</a:t>
            </a:r>
          </a:p>
          <a:p>
            <a:pPr lvl="1"/>
            <a:r>
              <a:rPr lang="en-GB" dirty="0" smtClean="0">
                <a:solidFill>
                  <a:srgbClr val="569CD6"/>
                </a:solidFill>
                <a:latin typeface="Consolas" panose="020B0609020204030204" pitchFamily="49" charset="0"/>
              </a:rPr>
              <a:t>	</a:t>
            </a:r>
            <a:r>
              <a:rPr lang="en-GB" dirty="0" err="1" smtClean="0">
                <a:solidFill>
                  <a:srgbClr val="569CD6"/>
                </a:solidFill>
                <a:latin typeface="Consolas" panose="020B0609020204030204" pitchFamily="49" charset="0"/>
              </a:rPr>
              <a:t>this</a:t>
            </a:r>
            <a:r>
              <a:rPr lang="en-GB" dirty="0" err="1" smtClean="0">
                <a:solidFill>
                  <a:srgbClr val="D4D4D4"/>
                </a:solidFill>
                <a:latin typeface="Consolas" panose="020B0609020204030204" pitchFamily="49" charset="0"/>
              </a:rPr>
              <a:t>.</a:t>
            </a:r>
            <a:r>
              <a:rPr lang="en-GB" dirty="0" err="1" smtClean="0">
                <a:solidFill>
                  <a:srgbClr val="9CDCFE"/>
                </a:solidFill>
                <a:latin typeface="Consolas" panose="020B0609020204030204" pitchFamily="49" charset="0"/>
              </a:rPr>
              <a:t>pawSize</a:t>
            </a:r>
            <a:r>
              <a:rPr lang="en-GB" dirty="0" smtClean="0">
                <a:solidFill>
                  <a:srgbClr val="D4D4D4"/>
                </a:solidFill>
                <a:latin typeface="Consolas" panose="020B0609020204030204" pitchFamily="49" charset="0"/>
              </a:rPr>
              <a:t> </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pawSize</a:t>
            </a:r>
            <a:r>
              <a:rPr lang="en-GB" dirty="0">
                <a:solidFill>
                  <a:srgbClr val="D4D4D4"/>
                </a:solidFill>
                <a:latin typeface="Consolas" panose="020B0609020204030204" pitchFamily="49" charset="0"/>
              </a:rPr>
              <a:t>;</a:t>
            </a:r>
          </a:p>
          <a:p>
            <a:pPr lvl="1"/>
            <a:r>
              <a:rPr lang="en-GB" dirty="0">
                <a:solidFill>
                  <a:srgbClr val="D4D4D4"/>
                </a:solidFill>
                <a:latin typeface="Consolas" panose="020B0609020204030204" pitchFamily="49" charset="0"/>
              </a:rPr>
              <a:t>}</a:t>
            </a:r>
          </a:p>
          <a:p>
            <a:pPr lvl="1"/>
            <a:r>
              <a:rPr lang="en-GB" dirty="0">
                <a:solidFill>
                  <a:srgbClr val="DCDCAA"/>
                </a:solidFill>
                <a:latin typeface="Consolas" panose="020B0609020204030204" pitchFamily="49" charset="0"/>
              </a:rPr>
              <a:t>bark</a:t>
            </a:r>
            <a:r>
              <a:rPr lang="en-GB" dirty="0">
                <a:solidFill>
                  <a:srgbClr val="D4D4D4"/>
                </a:solidFill>
                <a:latin typeface="Consolas" panose="020B0609020204030204" pitchFamily="49" charset="0"/>
              </a:rPr>
              <a:t>() {</a:t>
            </a:r>
          </a:p>
          <a:p>
            <a:pPr lvl="1"/>
            <a:r>
              <a:rPr lang="en-GB" dirty="0" smtClean="0">
                <a:solidFill>
                  <a:srgbClr val="4EC9B0"/>
                </a:solidFill>
                <a:latin typeface="Consolas" panose="020B0609020204030204" pitchFamily="49" charset="0"/>
              </a:rPr>
              <a:t>	console</a:t>
            </a:r>
            <a:r>
              <a:rPr lang="en-GB" dirty="0" smtClean="0">
                <a:solidFill>
                  <a:srgbClr val="D4D4D4"/>
                </a:solidFill>
                <a:latin typeface="Consolas" panose="020B0609020204030204" pitchFamily="49" charset="0"/>
              </a:rPr>
              <a:t>.</a:t>
            </a:r>
            <a:r>
              <a:rPr lang="en-GB" dirty="0" smtClean="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"woof"</a:t>
            </a:r>
            <a:r>
              <a:rPr lang="en-GB" dirty="0">
                <a:solidFill>
                  <a:srgbClr val="D4D4D4"/>
                </a:solidFill>
                <a:latin typeface="Consolas" panose="020B0609020204030204" pitchFamily="49" charset="0"/>
              </a:rPr>
              <a:t>);</a:t>
            </a:r>
          </a:p>
          <a:p>
            <a:pPr lvl="1"/>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569CD6"/>
                </a:solidFill>
                <a:latin typeface="Consolas" panose="020B0609020204030204" pitchFamily="49" charset="0"/>
              </a:rPr>
              <a:t>let</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c</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new</a:t>
            </a:r>
            <a:r>
              <a:rPr lang="en-GB" dirty="0">
                <a:solidFill>
                  <a:srgbClr val="D4D4D4"/>
                </a:solidFill>
                <a:latin typeface="Consolas" panose="020B0609020204030204" pitchFamily="49" charset="0"/>
              </a:rPr>
              <a:t> </a:t>
            </a:r>
            <a:r>
              <a:rPr lang="en-GB" dirty="0">
                <a:solidFill>
                  <a:srgbClr val="4EC9B0"/>
                </a:solidFill>
                <a:latin typeface="Consolas" panose="020B0609020204030204" pitchFamily="49" charset="0"/>
              </a:rPr>
              <a:t>Dog</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"bob"</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10</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20.5</a:t>
            </a:r>
            <a:r>
              <a:rPr lang="en-GB" dirty="0">
                <a:solidFill>
                  <a:srgbClr val="D4D4D4"/>
                </a:solidFill>
                <a:latin typeface="Consolas" panose="020B0609020204030204" pitchFamily="49" charset="0"/>
              </a:rPr>
              <a:t>);</a:t>
            </a:r>
          </a:p>
          <a:p>
            <a:r>
              <a:rPr lang="en-GB" dirty="0" err="1">
                <a:solidFill>
                  <a:srgbClr val="9CDCFE"/>
                </a:solidFill>
                <a:latin typeface="Consolas" panose="020B0609020204030204" pitchFamily="49" charset="0"/>
              </a:rPr>
              <a:t>c</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age</a:t>
            </a:r>
            <a:r>
              <a:rPr lang="en-GB" dirty="0">
                <a:solidFill>
                  <a:srgbClr val="D4D4D4"/>
                </a:solidFill>
                <a:latin typeface="Consolas" panose="020B0609020204030204" pitchFamily="49" charset="0"/>
              </a:rPr>
              <a:t> </a:t>
            </a:r>
            <a:r>
              <a:rPr lang="en-GB" dirty="0">
                <a:solidFill>
                  <a:srgbClr val="608B4E"/>
                </a:solidFill>
                <a:latin typeface="Consolas" panose="020B0609020204030204" pitchFamily="49" charset="0"/>
              </a:rPr>
              <a:t>//10 </a:t>
            </a:r>
            <a:endParaRPr lang="en-GB" dirty="0">
              <a:solidFill>
                <a:srgbClr val="D4D4D4"/>
              </a:solidFill>
              <a:latin typeface="Consolas" panose="020B0609020204030204" pitchFamily="49" charset="0"/>
            </a:endParaRP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endParaRPr lang="en-GB" dirty="0">
              <a:solidFill>
                <a:srgbClr val="D4D4D4"/>
              </a:solidFill>
              <a:latin typeface="Consolas" panose="020B0609020204030204" pitchFamily="49" charset="0"/>
            </a:endParaRPr>
          </a:p>
        </p:txBody>
      </p:sp>
      <p:sp>
        <p:nvSpPr>
          <p:cNvPr id="9" name="Content Placeholder 2"/>
          <p:cNvSpPr txBox="1">
            <a:spLocks/>
          </p:cNvSpPr>
          <p:nvPr/>
        </p:nvSpPr>
        <p:spPr>
          <a:xfrm>
            <a:off x="414000" y="1934734"/>
            <a:ext cx="5580000" cy="2878806"/>
          </a:xfrm>
          <a:prstGeom prst="rect">
            <a:avLst/>
          </a:prstGeom>
          <a:solidFill>
            <a:schemeClr val="bg2">
              <a:lumMod val="10000"/>
            </a:schemeClr>
          </a:solidFill>
        </p:spPr>
        <p:txBody>
          <a:bodyPr vert="horz" lIns="91440" tIns="45720" rIns="91440" bIns="45720" rtlCol="0">
            <a:noAutofit/>
          </a:bodyPr>
          <a:lstStyle>
            <a:lvl1pPr marL="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solidFill>
                  <a:srgbClr val="569CD6"/>
                </a:solidFill>
                <a:latin typeface="Consolas" panose="020B0609020204030204" pitchFamily="49" charset="0"/>
              </a:rPr>
              <a:t>class</a:t>
            </a:r>
            <a:r>
              <a:rPr lang="en-GB" dirty="0">
                <a:solidFill>
                  <a:srgbClr val="D4D4D4"/>
                </a:solidFill>
                <a:latin typeface="Consolas" panose="020B0609020204030204" pitchFamily="49" charset="0"/>
              </a:rPr>
              <a:t> </a:t>
            </a:r>
            <a:r>
              <a:rPr lang="en-GB" dirty="0">
                <a:solidFill>
                  <a:srgbClr val="4EC9B0"/>
                </a:solidFill>
                <a:latin typeface="Consolas" panose="020B0609020204030204" pitchFamily="49" charset="0"/>
              </a:rPr>
              <a:t>Animal</a:t>
            </a:r>
            <a:r>
              <a:rPr lang="en-GB" dirty="0">
                <a:solidFill>
                  <a:srgbClr val="D4D4D4"/>
                </a:solidFill>
                <a:latin typeface="Consolas" panose="020B0609020204030204" pitchFamily="49" charset="0"/>
              </a:rPr>
              <a:t> {</a:t>
            </a:r>
          </a:p>
          <a:p>
            <a:pPr lvl="1"/>
            <a:r>
              <a:rPr lang="en-GB" dirty="0">
                <a:solidFill>
                  <a:srgbClr val="569CD6"/>
                </a:solidFill>
                <a:latin typeface="Consolas" panose="020B0609020204030204" pitchFamily="49" charset="0"/>
              </a:rPr>
              <a:t>constructor</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name</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age</a:t>
            </a:r>
            <a:r>
              <a:rPr lang="en-GB" dirty="0">
                <a:solidFill>
                  <a:srgbClr val="D4D4D4"/>
                </a:solidFill>
                <a:latin typeface="Consolas" panose="020B0609020204030204" pitchFamily="49" charset="0"/>
              </a:rPr>
              <a:t>) {</a:t>
            </a:r>
          </a:p>
          <a:p>
            <a:pPr lvl="2"/>
            <a:r>
              <a:rPr lang="en-GB" dirty="0">
                <a:solidFill>
                  <a:srgbClr val="569CD6"/>
                </a:solidFill>
                <a:latin typeface="Consolas" panose="020B0609020204030204" pitchFamily="49" charset="0"/>
              </a:rPr>
              <a:t>this</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name</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name</a:t>
            </a:r>
            <a:r>
              <a:rPr lang="en-GB" dirty="0">
                <a:solidFill>
                  <a:srgbClr val="D4D4D4"/>
                </a:solidFill>
                <a:latin typeface="Consolas" panose="020B0609020204030204" pitchFamily="49" charset="0"/>
              </a:rPr>
              <a:t>;</a:t>
            </a:r>
          </a:p>
          <a:p>
            <a:pPr lvl="2"/>
            <a:r>
              <a:rPr lang="en-GB" dirty="0">
                <a:solidFill>
                  <a:srgbClr val="569CD6"/>
                </a:solidFill>
                <a:latin typeface="Consolas" panose="020B0609020204030204" pitchFamily="49" charset="0"/>
              </a:rPr>
              <a:t>this</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age</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age</a:t>
            </a:r>
            <a:r>
              <a:rPr lang="en-GB" dirty="0">
                <a:solidFill>
                  <a:srgbClr val="D4D4D4"/>
                </a:solidFill>
                <a:latin typeface="Consolas" panose="020B0609020204030204" pitchFamily="49" charset="0"/>
              </a:rPr>
              <a:t>;</a:t>
            </a:r>
          </a:p>
          <a:p>
            <a:pPr lvl="1"/>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9491961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Members that belong to the class, not the instance of the class.</a:t>
            </a:r>
            <a:endParaRPr lang="en-GB" dirty="0"/>
          </a:p>
        </p:txBody>
      </p:sp>
      <p:sp>
        <p:nvSpPr>
          <p:cNvPr id="4" name="Title 3"/>
          <p:cNvSpPr>
            <a:spLocks noGrp="1"/>
          </p:cNvSpPr>
          <p:nvPr>
            <p:ph type="title"/>
          </p:nvPr>
        </p:nvSpPr>
        <p:spPr/>
        <p:txBody>
          <a:bodyPr/>
          <a:lstStyle/>
          <a:p>
            <a:r>
              <a:rPr lang="en-GB" dirty="0" smtClean="0"/>
              <a:t>Static Members</a:t>
            </a:r>
            <a:endParaRPr lang="en-GB" dirty="0"/>
          </a:p>
        </p:txBody>
      </p:sp>
      <p:sp>
        <p:nvSpPr>
          <p:cNvPr id="5" name="Content Placeholder 2"/>
          <p:cNvSpPr txBox="1">
            <a:spLocks/>
          </p:cNvSpPr>
          <p:nvPr/>
        </p:nvSpPr>
        <p:spPr>
          <a:xfrm>
            <a:off x="5562680" y="862642"/>
            <a:ext cx="6393532" cy="5831456"/>
          </a:xfrm>
          <a:prstGeom prst="rect">
            <a:avLst/>
          </a:prstGeom>
          <a:solidFill>
            <a:schemeClr val="bg2">
              <a:lumMod val="10000"/>
            </a:schemeClr>
          </a:solidFill>
        </p:spPr>
        <p:txBody>
          <a:bodyPr vert="horz" lIns="91440" tIns="45720" rIns="91440" bIns="45720" rtlCol="0">
            <a:noAutofit/>
          </a:bodyPr>
          <a:lstStyle>
            <a:lvl1pPr marL="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solidFill>
                  <a:srgbClr val="569CD6"/>
                </a:solidFill>
                <a:latin typeface="Consolas" panose="020B0609020204030204" pitchFamily="49" charset="0"/>
              </a:rPr>
              <a:t>class</a:t>
            </a:r>
            <a:r>
              <a:rPr lang="en-GB" dirty="0" smtClean="0">
                <a:solidFill>
                  <a:srgbClr val="D4D4D4"/>
                </a:solidFill>
                <a:latin typeface="Consolas" panose="020B0609020204030204" pitchFamily="49" charset="0"/>
              </a:rPr>
              <a:t> </a:t>
            </a:r>
            <a:r>
              <a:rPr lang="en-GB" dirty="0">
                <a:solidFill>
                  <a:srgbClr val="4EC9B0"/>
                </a:solidFill>
                <a:latin typeface="Consolas" panose="020B0609020204030204" pitchFamily="49" charset="0"/>
              </a:rPr>
              <a:t>Dog</a:t>
            </a:r>
            <a:r>
              <a:rPr lang="en-GB" dirty="0">
                <a:solidFill>
                  <a:srgbClr val="D4D4D4"/>
                </a:solidFill>
                <a:latin typeface="Consolas" panose="020B0609020204030204" pitchFamily="49" charset="0"/>
              </a:rPr>
              <a:t> {</a:t>
            </a:r>
          </a:p>
          <a:p>
            <a:pPr lvl="1"/>
            <a:r>
              <a:rPr lang="en-GB" dirty="0">
                <a:solidFill>
                  <a:srgbClr val="569CD6"/>
                </a:solidFill>
                <a:latin typeface="Consolas" panose="020B0609020204030204" pitchFamily="49" charset="0"/>
              </a:rPr>
              <a:t>constructor</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name</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age</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pawSize</a:t>
            </a:r>
            <a:r>
              <a:rPr lang="en-GB" dirty="0">
                <a:solidFill>
                  <a:srgbClr val="D4D4D4"/>
                </a:solidFill>
                <a:latin typeface="Consolas" panose="020B0609020204030204" pitchFamily="49" charset="0"/>
              </a:rPr>
              <a:t>) {</a:t>
            </a:r>
          </a:p>
          <a:p>
            <a:pPr lvl="1"/>
            <a:r>
              <a:rPr lang="en-GB" dirty="0" smtClean="0">
                <a:solidFill>
                  <a:srgbClr val="569CD6"/>
                </a:solidFill>
                <a:latin typeface="Consolas" panose="020B0609020204030204" pitchFamily="49" charset="0"/>
              </a:rPr>
              <a:t>	this</a:t>
            </a:r>
            <a:r>
              <a:rPr lang="en-GB" dirty="0" smtClean="0">
                <a:solidFill>
                  <a:srgbClr val="D4D4D4"/>
                </a:solidFill>
                <a:latin typeface="Consolas" panose="020B0609020204030204" pitchFamily="49" charset="0"/>
              </a:rPr>
              <a:t>.</a:t>
            </a:r>
            <a:r>
              <a:rPr lang="en-GB" dirty="0" smtClean="0">
                <a:solidFill>
                  <a:srgbClr val="9CDCFE"/>
                </a:solidFill>
                <a:latin typeface="Consolas" panose="020B0609020204030204" pitchFamily="49" charset="0"/>
              </a:rPr>
              <a:t>name</a:t>
            </a:r>
            <a:r>
              <a:rPr lang="en-GB" dirty="0" smtClean="0">
                <a:solidFill>
                  <a:srgbClr val="D4D4D4"/>
                </a:solidFill>
                <a:latin typeface="Consolas" panose="020B0609020204030204" pitchFamily="49" charset="0"/>
              </a:rPr>
              <a:t> </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name</a:t>
            </a:r>
            <a:r>
              <a:rPr lang="en-GB" dirty="0">
                <a:solidFill>
                  <a:srgbClr val="D4D4D4"/>
                </a:solidFill>
                <a:latin typeface="Consolas" panose="020B0609020204030204" pitchFamily="49" charset="0"/>
              </a:rPr>
              <a:t>;</a:t>
            </a:r>
          </a:p>
          <a:p>
            <a:pPr lvl="1"/>
            <a:r>
              <a:rPr lang="en-GB" dirty="0" smtClean="0">
                <a:solidFill>
                  <a:srgbClr val="569CD6"/>
                </a:solidFill>
                <a:latin typeface="Consolas" panose="020B0609020204030204" pitchFamily="49" charset="0"/>
              </a:rPr>
              <a:t>	this</a:t>
            </a:r>
            <a:r>
              <a:rPr lang="en-GB" dirty="0" smtClean="0">
                <a:solidFill>
                  <a:srgbClr val="D4D4D4"/>
                </a:solidFill>
                <a:latin typeface="Consolas" panose="020B0609020204030204" pitchFamily="49" charset="0"/>
              </a:rPr>
              <a:t>.</a:t>
            </a:r>
            <a:r>
              <a:rPr lang="en-GB" dirty="0" smtClean="0">
                <a:solidFill>
                  <a:srgbClr val="9CDCFE"/>
                </a:solidFill>
                <a:latin typeface="Consolas" panose="020B0609020204030204" pitchFamily="49" charset="0"/>
              </a:rPr>
              <a:t>age</a:t>
            </a:r>
            <a:r>
              <a:rPr lang="en-GB" dirty="0" smtClean="0">
                <a:solidFill>
                  <a:srgbClr val="D4D4D4"/>
                </a:solidFill>
                <a:latin typeface="Consolas" panose="020B0609020204030204" pitchFamily="49" charset="0"/>
              </a:rPr>
              <a:t> </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age</a:t>
            </a:r>
            <a:r>
              <a:rPr lang="en-GB" dirty="0">
                <a:solidFill>
                  <a:srgbClr val="D4D4D4"/>
                </a:solidFill>
                <a:latin typeface="Consolas" panose="020B0609020204030204" pitchFamily="49" charset="0"/>
              </a:rPr>
              <a:t>;</a:t>
            </a:r>
          </a:p>
          <a:p>
            <a:pPr lvl="1"/>
            <a:r>
              <a:rPr lang="en-GB" dirty="0" smtClean="0">
                <a:solidFill>
                  <a:srgbClr val="569CD6"/>
                </a:solidFill>
                <a:latin typeface="Consolas" panose="020B0609020204030204" pitchFamily="49" charset="0"/>
              </a:rPr>
              <a:t>	</a:t>
            </a:r>
            <a:r>
              <a:rPr lang="en-GB" dirty="0" err="1" smtClean="0">
                <a:solidFill>
                  <a:srgbClr val="569CD6"/>
                </a:solidFill>
                <a:latin typeface="Consolas" panose="020B0609020204030204" pitchFamily="49" charset="0"/>
              </a:rPr>
              <a:t>this</a:t>
            </a:r>
            <a:r>
              <a:rPr lang="en-GB" dirty="0" err="1" smtClean="0">
                <a:solidFill>
                  <a:srgbClr val="D4D4D4"/>
                </a:solidFill>
                <a:latin typeface="Consolas" panose="020B0609020204030204" pitchFamily="49" charset="0"/>
              </a:rPr>
              <a:t>.</a:t>
            </a:r>
            <a:r>
              <a:rPr lang="en-GB" dirty="0" err="1" smtClean="0">
                <a:solidFill>
                  <a:srgbClr val="9CDCFE"/>
                </a:solidFill>
                <a:latin typeface="Consolas" panose="020B0609020204030204" pitchFamily="49" charset="0"/>
              </a:rPr>
              <a:t>pawSize</a:t>
            </a:r>
            <a:r>
              <a:rPr lang="en-GB" dirty="0" smtClean="0">
                <a:solidFill>
                  <a:srgbClr val="D4D4D4"/>
                </a:solidFill>
                <a:latin typeface="Consolas" panose="020B0609020204030204" pitchFamily="49" charset="0"/>
              </a:rPr>
              <a:t> </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pawSize</a:t>
            </a:r>
            <a:r>
              <a:rPr lang="en-GB" dirty="0">
                <a:solidFill>
                  <a:srgbClr val="D4D4D4"/>
                </a:solidFill>
                <a:latin typeface="Consolas" panose="020B0609020204030204" pitchFamily="49" charset="0"/>
              </a:rPr>
              <a:t>;</a:t>
            </a:r>
          </a:p>
          <a:p>
            <a:pPr lvl="1"/>
            <a:r>
              <a:rPr lang="en-GB" dirty="0">
                <a:solidFill>
                  <a:srgbClr val="D4D4D4"/>
                </a:solidFill>
                <a:latin typeface="Consolas" panose="020B0609020204030204" pitchFamily="49" charset="0"/>
              </a:rPr>
              <a:t>}</a:t>
            </a:r>
          </a:p>
          <a:p>
            <a:pPr lvl="1"/>
            <a:r>
              <a:rPr lang="en-GB" dirty="0">
                <a:solidFill>
                  <a:srgbClr val="569CD6"/>
                </a:solidFill>
                <a:latin typeface="Consolas" panose="020B0609020204030204" pitchFamily="49" charset="0"/>
              </a:rPr>
              <a:t>static</a:t>
            </a:r>
            <a:r>
              <a:rPr lang="en-GB" dirty="0">
                <a:solidFill>
                  <a:srgbClr val="D4D4D4"/>
                </a:solidFill>
                <a:latin typeface="Consolas" panose="020B0609020204030204" pitchFamily="49" charset="0"/>
              </a:rPr>
              <a:t> </a:t>
            </a:r>
            <a:r>
              <a:rPr lang="en-GB" dirty="0" err="1">
                <a:solidFill>
                  <a:srgbClr val="DCDCAA"/>
                </a:solidFill>
                <a:latin typeface="Consolas" panose="020B0609020204030204" pitchFamily="49" charset="0"/>
              </a:rPr>
              <a:t>defaultDog</a:t>
            </a:r>
            <a:r>
              <a:rPr lang="en-GB" dirty="0">
                <a:solidFill>
                  <a:srgbClr val="D4D4D4"/>
                </a:solidFill>
                <a:latin typeface="Consolas" panose="020B0609020204030204" pitchFamily="49" charset="0"/>
              </a:rPr>
              <a:t>() {</a:t>
            </a:r>
          </a:p>
          <a:p>
            <a:pPr lvl="1"/>
            <a:r>
              <a:rPr lang="en-GB" dirty="0" smtClean="0">
                <a:solidFill>
                  <a:srgbClr val="C586C0"/>
                </a:solidFill>
                <a:latin typeface="Consolas" panose="020B0609020204030204" pitchFamily="49" charset="0"/>
              </a:rPr>
              <a:t>	return</a:t>
            </a:r>
            <a:r>
              <a:rPr lang="en-GB" dirty="0" smtClean="0">
                <a:solidFill>
                  <a:srgbClr val="D4D4D4"/>
                </a:solidFill>
                <a:latin typeface="Consolas" panose="020B0609020204030204" pitchFamily="49" charset="0"/>
              </a:rPr>
              <a:t> </a:t>
            </a:r>
            <a:r>
              <a:rPr lang="en-GB" dirty="0">
                <a:solidFill>
                  <a:srgbClr val="569CD6"/>
                </a:solidFill>
                <a:latin typeface="Consolas" panose="020B0609020204030204" pitchFamily="49" charset="0"/>
              </a:rPr>
              <a:t>new</a:t>
            </a:r>
            <a:r>
              <a:rPr lang="en-GB" dirty="0">
                <a:solidFill>
                  <a:srgbClr val="D4D4D4"/>
                </a:solidFill>
                <a:latin typeface="Consolas" panose="020B0609020204030204" pitchFamily="49" charset="0"/>
              </a:rPr>
              <a:t> </a:t>
            </a:r>
            <a:r>
              <a:rPr lang="en-GB" dirty="0">
                <a:solidFill>
                  <a:srgbClr val="4EC9B0"/>
                </a:solidFill>
                <a:latin typeface="Consolas" panose="020B0609020204030204" pitchFamily="49" charset="0"/>
              </a:rPr>
              <a:t>Dog</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"default"</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0</a:t>
            </a:r>
            <a:r>
              <a:rPr lang="en-GB" dirty="0">
                <a:solidFill>
                  <a:srgbClr val="D4D4D4"/>
                </a:solidFill>
                <a:latin typeface="Consolas" panose="020B0609020204030204" pitchFamily="49" charset="0"/>
              </a:rPr>
              <a:t>);</a:t>
            </a:r>
          </a:p>
          <a:p>
            <a:pPr lvl="1"/>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569CD6"/>
                </a:solidFill>
                <a:latin typeface="Consolas" panose="020B0609020204030204" pitchFamily="49" charset="0"/>
              </a:rPr>
              <a:t>let</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c</a:t>
            </a:r>
            <a:r>
              <a:rPr lang="en-GB" dirty="0">
                <a:solidFill>
                  <a:srgbClr val="D4D4D4"/>
                </a:solidFill>
                <a:latin typeface="Consolas" panose="020B0609020204030204" pitchFamily="49" charset="0"/>
              </a:rPr>
              <a:t> = </a:t>
            </a:r>
            <a:r>
              <a:rPr lang="en-GB" dirty="0">
                <a:solidFill>
                  <a:srgbClr val="569CD6"/>
                </a:solidFill>
                <a:latin typeface="Consolas" panose="020B0609020204030204" pitchFamily="49" charset="0"/>
              </a:rPr>
              <a:t>new</a:t>
            </a:r>
            <a:r>
              <a:rPr lang="en-GB" dirty="0">
                <a:solidFill>
                  <a:srgbClr val="D4D4D4"/>
                </a:solidFill>
                <a:latin typeface="Consolas" panose="020B0609020204030204" pitchFamily="49" charset="0"/>
              </a:rPr>
              <a:t> </a:t>
            </a:r>
            <a:r>
              <a:rPr lang="en-GB" dirty="0" err="1">
                <a:solidFill>
                  <a:srgbClr val="4EC9B0"/>
                </a:solidFill>
                <a:latin typeface="Consolas" panose="020B0609020204030204" pitchFamily="49" charset="0"/>
              </a:rPr>
              <a:t>Dog</a:t>
            </a:r>
            <a:r>
              <a:rPr lang="en-GB" dirty="0" err="1">
                <a:solidFill>
                  <a:srgbClr val="D4D4D4"/>
                </a:solidFill>
                <a:latin typeface="Consolas" panose="020B0609020204030204" pitchFamily="49" charset="0"/>
              </a:rPr>
              <a:t>.</a:t>
            </a:r>
            <a:r>
              <a:rPr lang="en-GB" dirty="0" err="1">
                <a:solidFill>
                  <a:srgbClr val="4EC9B0"/>
                </a:solidFill>
                <a:latin typeface="Consolas" panose="020B0609020204030204" pitchFamily="49" charset="0"/>
              </a:rPr>
              <a:t>defaultDog</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endParaRPr lang="en-GB"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07188187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xfrm>
            <a:off x="414000" y="1557588"/>
            <a:ext cx="4261517" cy="4546800"/>
          </a:xfrm>
        </p:spPr>
        <p:txBody>
          <a:bodyPr/>
          <a:lstStyle/>
          <a:p>
            <a:r>
              <a:rPr lang="en-GB" dirty="0" smtClean="0"/>
              <a:t>No longer need to hack a solution together for a common issue.</a:t>
            </a:r>
            <a:endParaRPr lang="en-GB" dirty="0"/>
          </a:p>
          <a:p>
            <a:endParaRPr lang="en-GB" dirty="0"/>
          </a:p>
        </p:txBody>
      </p:sp>
      <p:sp>
        <p:nvSpPr>
          <p:cNvPr id="4" name="Title 3"/>
          <p:cNvSpPr>
            <a:spLocks noGrp="1"/>
          </p:cNvSpPr>
          <p:nvPr>
            <p:ph type="title"/>
          </p:nvPr>
        </p:nvSpPr>
        <p:spPr/>
        <p:txBody>
          <a:bodyPr/>
          <a:lstStyle/>
          <a:p>
            <a:r>
              <a:rPr lang="en-GB" dirty="0" err="1" smtClean="0"/>
              <a:t>Array.find</a:t>
            </a:r>
            <a:r>
              <a:rPr lang="en-GB" dirty="0" smtClean="0"/>
              <a:t>()</a:t>
            </a:r>
            <a:endParaRPr lang="en-GB" dirty="0"/>
          </a:p>
        </p:txBody>
      </p:sp>
      <p:sp>
        <p:nvSpPr>
          <p:cNvPr id="5" name="Content Placeholder 2"/>
          <p:cNvSpPr txBox="1">
            <a:spLocks/>
          </p:cNvSpPr>
          <p:nvPr/>
        </p:nvSpPr>
        <p:spPr>
          <a:xfrm>
            <a:off x="5441910" y="2467155"/>
            <a:ext cx="6393532" cy="1742535"/>
          </a:xfrm>
          <a:prstGeom prst="rect">
            <a:avLst/>
          </a:prstGeom>
          <a:solidFill>
            <a:schemeClr val="bg2">
              <a:lumMod val="10000"/>
            </a:schemeClr>
          </a:solidFill>
        </p:spPr>
        <p:txBody>
          <a:bodyPr vert="horz" lIns="91440" tIns="45720" rIns="91440" bIns="45720" rtlCol="0">
            <a:noAutofit/>
          </a:bodyPr>
          <a:lstStyle>
            <a:lvl1pPr marL="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a:solidFill>
                  <a:srgbClr val="569CD6"/>
                </a:solidFill>
                <a:latin typeface="Consolas" panose="020B0609020204030204" pitchFamily="49" charset="0"/>
              </a:rPr>
              <a:t>let</a:t>
            </a:r>
            <a:r>
              <a:rPr lang="en-GB" sz="2000" dirty="0">
                <a:solidFill>
                  <a:srgbClr val="D4D4D4"/>
                </a:solidFill>
                <a:latin typeface="Consolas" panose="020B0609020204030204" pitchFamily="49" charset="0"/>
              </a:rPr>
              <a:t> </a:t>
            </a:r>
            <a:r>
              <a:rPr lang="en-GB" sz="2000" dirty="0" err="1">
                <a:solidFill>
                  <a:srgbClr val="9CDCFE"/>
                </a:solidFill>
                <a:latin typeface="Consolas" panose="020B0609020204030204" pitchFamily="49" charset="0"/>
              </a:rPr>
              <a:t>tmpArray</a:t>
            </a:r>
            <a:r>
              <a:rPr lang="en-GB" sz="2000" dirty="0">
                <a:solidFill>
                  <a:srgbClr val="D4D4D4"/>
                </a:solidFill>
                <a:latin typeface="Consolas" panose="020B0609020204030204" pitchFamily="49" charset="0"/>
              </a:rPr>
              <a:t> = [</a:t>
            </a:r>
            <a:r>
              <a:rPr lang="en-GB" sz="2000" dirty="0">
                <a:solidFill>
                  <a:srgbClr val="B5CEA8"/>
                </a:solidFill>
                <a:latin typeface="Consolas" panose="020B0609020204030204" pitchFamily="49" charset="0"/>
              </a:rPr>
              <a:t>1</a:t>
            </a:r>
            <a:r>
              <a:rPr lang="en-GB" sz="2000" dirty="0">
                <a:solidFill>
                  <a:srgbClr val="D4D4D4"/>
                </a:solidFill>
                <a:latin typeface="Consolas" panose="020B0609020204030204" pitchFamily="49" charset="0"/>
              </a:rPr>
              <a:t>,</a:t>
            </a:r>
            <a:r>
              <a:rPr lang="en-GB" sz="2000" dirty="0">
                <a:solidFill>
                  <a:srgbClr val="B5CEA8"/>
                </a:solidFill>
                <a:latin typeface="Consolas" panose="020B0609020204030204" pitchFamily="49" charset="0"/>
              </a:rPr>
              <a:t>2</a:t>
            </a:r>
            <a:r>
              <a:rPr lang="en-GB" sz="2000" dirty="0">
                <a:solidFill>
                  <a:srgbClr val="D4D4D4"/>
                </a:solidFill>
                <a:latin typeface="Consolas" panose="020B0609020204030204" pitchFamily="49" charset="0"/>
              </a:rPr>
              <a:t>,</a:t>
            </a:r>
            <a:r>
              <a:rPr lang="en-GB" sz="2000" dirty="0">
                <a:solidFill>
                  <a:srgbClr val="B5CEA8"/>
                </a:solidFill>
                <a:latin typeface="Consolas" panose="020B0609020204030204" pitchFamily="49" charset="0"/>
              </a:rPr>
              <a:t>3</a:t>
            </a:r>
            <a:r>
              <a:rPr lang="en-GB" sz="2000" dirty="0">
                <a:solidFill>
                  <a:srgbClr val="D4D4D4"/>
                </a:solidFill>
                <a:latin typeface="Consolas" panose="020B0609020204030204" pitchFamily="49" charset="0"/>
              </a:rPr>
              <a:t>,</a:t>
            </a:r>
            <a:r>
              <a:rPr lang="en-GB" sz="2000" dirty="0">
                <a:solidFill>
                  <a:srgbClr val="B5CEA8"/>
                </a:solidFill>
                <a:latin typeface="Consolas" panose="020B0609020204030204" pitchFamily="49" charset="0"/>
              </a:rPr>
              <a:t>4</a:t>
            </a:r>
            <a:r>
              <a:rPr lang="en-GB" sz="2000" dirty="0">
                <a:solidFill>
                  <a:srgbClr val="D4D4D4"/>
                </a:solidFill>
                <a:latin typeface="Consolas" panose="020B0609020204030204" pitchFamily="49" charset="0"/>
              </a:rPr>
              <a:t>];</a:t>
            </a:r>
          </a:p>
          <a:p>
            <a:r>
              <a:rPr lang="en-GB" sz="2000" dirty="0">
                <a:solidFill>
                  <a:srgbClr val="569CD6"/>
                </a:solidFill>
                <a:latin typeface="Consolas" panose="020B0609020204030204" pitchFamily="49" charset="0"/>
              </a:rPr>
              <a:t>let</a:t>
            </a:r>
            <a:r>
              <a:rPr lang="en-GB" sz="2000" dirty="0">
                <a:solidFill>
                  <a:srgbClr val="D4D4D4"/>
                </a:solidFill>
                <a:latin typeface="Consolas" panose="020B0609020204030204" pitchFamily="49" charset="0"/>
              </a:rPr>
              <a:t> </a:t>
            </a:r>
            <a:r>
              <a:rPr lang="en-GB" sz="2000" dirty="0">
                <a:solidFill>
                  <a:srgbClr val="9CDCFE"/>
                </a:solidFill>
                <a:latin typeface="Consolas" panose="020B0609020204030204" pitchFamily="49" charset="0"/>
              </a:rPr>
              <a:t>c</a:t>
            </a:r>
            <a:r>
              <a:rPr lang="en-GB" sz="2000" dirty="0">
                <a:solidFill>
                  <a:srgbClr val="D4D4D4"/>
                </a:solidFill>
                <a:latin typeface="Consolas" panose="020B0609020204030204" pitchFamily="49" charset="0"/>
              </a:rPr>
              <a:t> = </a:t>
            </a:r>
            <a:r>
              <a:rPr lang="en-GB" sz="2000" dirty="0" err="1">
                <a:solidFill>
                  <a:srgbClr val="9CDCFE"/>
                </a:solidFill>
                <a:latin typeface="Consolas" panose="020B0609020204030204" pitchFamily="49" charset="0"/>
              </a:rPr>
              <a:t>tmpArray</a:t>
            </a:r>
            <a:r>
              <a:rPr lang="en-GB" sz="2000" dirty="0" err="1">
                <a:solidFill>
                  <a:srgbClr val="D4D4D4"/>
                </a:solidFill>
                <a:latin typeface="Consolas" panose="020B0609020204030204" pitchFamily="49" charset="0"/>
              </a:rPr>
              <a:t>.</a:t>
            </a:r>
            <a:r>
              <a:rPr lang="en-GB" sz="2000" dirty="0" err="1">
                <a:solidFill>
                  <a:srgbClr val="DCDCAA"/>
                </a:solidFill>
                <a:latin typeface="Consolas" panose="020B0609020204030204" pitchFamily="49" charset="0"/>
              </a:rPr>
              <a:t>find</a:t>
            </a:r>
            <a:r>
              <a:rPr lang="en-GB" sz="2000" dirty="0">
                <a:solidFill>
                  <a:srgbClr val="D4D4D4"/>
                </a:solidFill>
                <a:latin typeface="Consolas" panose="020B0609020204030204" pitchFamily="49" charset="0"/>
              </a:rPr>
              <a:t>(</a:t>
            </a:r>
            <a:r>
              <a:rPr lang="en-GB" sz="2000" dirty="0">
                <a:solidFill>
                  <a:srgbClr val="9CDCFE"/>
                </a:solidFill>
                <a:latin typeface="Consolas" panose="020B0609020204030204" pitchFamily="49" charset="0"/>
              </a:rPr>
              <a:t>x</a:t>
            </a:r>
            <a:r>
              <a:rPr lang="en-GB" sz="2000" dirty="0">
                <a:solidFill>
                  <a:srgbClr val="569CD6"/>
                </a:solidFill>
                <a:latin typeface="Consolas" panose="020B0609020204030204" pitchFamily="49" charset="0"/>
              </a:rPr>
              <a:t>=&gt;</a:t>
            </a:r>
            <a:r>
              <a:rPr lang="en-GB" sz="2000" dirty="0">
                <a:solidFill>
                  <a:srgbClr val="9CDCFE"/>
                </a:solidFill>
                <a:latin typeface="Consolas" panose="020B0609020204030204" pitchFamily="49" charset="0"/>
              </a:rPr>
              <a:t>x</a:t>
            </a:r>
            <a:r>
              <a:rPr lang="en-GB" sz="2000" dirty="0">
                <a:solidFill>
                  <a:srgbClr val="D4D4D4"/>
                </a:solidFill>
                <a:latin typeface="Consolas" panose="020B0609020204030204" pitchFamily="49" charset="0"/>
              </a:rPr>
              <a:t>&gt;</a:t>
            </a:r>
            <a:r>
              <a:rPr lang="en-GB" sz="2000" dirty="0">
                <a:solidFill>
                  <a:srgbClr val="B5CEA8"/>
                </a:solidFill>
                <a:latin typeface="Consolas" panose="020B0609020204030204" pitchFamily="49" charset="0"/>
              </a:rPr>
              <a:t>3</a:t>
            </a:r>
            <a:r>
              <a:rPr lang="en-GB" sz="2000" dirty="0">
                <a:solidFill>
                  <a:srgbClr val="D4D4D4"/>
                </a:solidFill>
                <a:latin typeface="Consolas" panose="020B0609020204030204" pitchFamily="49" charset="0"/>
              </a:rPr>
              <a:t>); </a:t>
            </a:r>
            <a:r>
              <a:rPr lang="en-GB" sz="2000" dirty="0">
                <a:solidFill>
                  <a:srgbClr val="608B4E"/>
                </a:solidFill>
                <a:latin typeface="Consolas" panose="020B0609020204030204" pitchFamily="49" charset="0"/>
              </a:rPr>
              <a:t>// 4</a:t>
            </a:r>
            <a:endParaRPr lang="en-GB" sz="2000" dirty="0">
              <a:solidFill>
                <a:srgbClr val="D4D4D4"/>
              </a:solidFill>
              <a:latin typeface="Consolas" panose="020B0609020204030204" pitchFamily="49" charset="0"/>
            </a:endParaRPr>
          </a:p>
          <a:p>
            <a:r>
              <a:rPr lang="en-GB" sz="2000" dirty="0">
                <a:solidFill>
                  <a:srgbClr val="569CD6"/>
                </a:solidFill>
                <a:latin typeface="Consolas" panose="020B0609020204030204" pitchFamily="49" charset="0"/>
              </a:rPr>
              <a:t>let</a:t>
            </a:r>
            <a:r>
              <a:rPr lang="en-GB" sz="2000" dirty="0">
                <a:solidFill>
                  <a:srgbClr val="D4D4D4"/>
                </a:solidFill>
                <a:latin typeface="Consolas" panose="020B0609020204030204" pitchFamily="49" charset="0"/>
              </a:rPr>
              <a:t> </a:t>
            </a:r>
            <a:r>
              <a:rPr lang="en-GB" sz="2000" dirty="0">
                <a:solidFill>
                  <a:srgbClr val="9CDCFE"/>
                </a:solidFill>
                <a:latin typeface="Consolas" panose="020B0609020204030204" pitchFamily="49" charset="0"/>
              </a:rPr>
              <a:t>d</a:t>
            </a:r>
            <a:r>
              <a:rPr lang="en-GB" sz="2000" dirty="0">
                <a:solidFill>
                  <a:srgbClr val="D4D4D4"/>
                </a:solidFill>
                <a:latin typeface="Consolas" panose="020B0609020204030204" pitchFamily="49" charset="0"/>
              </a:rPr>
              <a:t> = </a:t>
            </a:r>
            <a:r>
              <a:rPr lang="en-GB" sz="2000" dirty="0" err="1">
                <a:solidFill>
                  <a:srgbClr val="9CDCFE"/>
                </a:solidFill>
                <a:latin typeface="Consolas" panose="020B0609020204030204" pitchFamily="49" charset="0"/>
              </a:rPr>
              <a:t>tmpArray</a:t>
            </a:r>
            <a:r>
              <a:rPr lang="en-GB" sz="2000" dirty="0" err="1">
                <a:solidFill>
                  <a:srgbClr val="D4D4D4"/>
                </a:solidFill>
                <a:latin typeface="Consolas" panose="020B0609020204030204" pitchFamily="49" charset="0"/>
              </a:rPr>
              <a:t>.</a:t>
            </a:r>
            <a:r>
              <a:rPr lang="en-GB" sz="2000" dirty="0" err="1">
                <a:solidFill>
                  <a:srgbClr val="DCDCAA"/>
                </a:solidFill>
                <a:latin typeface="Consolas" panose="020B0609020204030204" pitchFamily="49" charset="0"/>
              </a:rPr>
              <a:t>findIndex</a:t>
            </a:r>
            <a:r>
              <a:rPr lang="en-GB" sz="2000" dirty="0">
                <a:solidFill>
                  <a:srgbClr val="D4D4D4"/>
                </a:solidFill>
                <a:latin typeface="Consolas" panose="020B0609020204030204" pitchFamily="49" charset="0"/>
              </a:rPr>
              <a:t>(</a:t>
            </a:r>
            <a:r>
              <a:rPr lang="en-GB" sz="2000" dirty="0">
                <a:solidFill>
                  <a:srgbClr val="9CDCFE"/>
                </a:solidFill>
                <a:latin typeface="Consolas" panose="020B0609020204030204" pitchFamily="49" charset="0"/>
              </a:rPr>
              <a:t>x</a:t>
            </a:r>
            <a:r>
              <a:rPr lang="en-GB" sz="2000" dirty="0">
                <a:solidFill>
                  <a:srgbClr val="569CD6"/>
                </a:solidFill>
                <a:latin typeface="Consolas" panose="020B0609020204030204" pitchFamily="49" charset="0"/>
              </a:rPr>
              <a:t>=&gt;</a:t>
            </a:r>
            <a:r>
              <a:rPr lang="en-GB" sz="2000" dirty="0">
                <a:solidFill>
                  <a:srgbClr val="9CDCFE"/>
                </a:solidFill>
                <a:latin typeface="Consolas" panose="020B0609020204030204" pitchFamily="49" charset="0"/>
              </a:rPr>
              <a:t>x</a:t>
            </a:r>
            <a:r>
              <a:rPr lang="en-GB" sz="2000" dirty="0">
                <a:solidFill>
                  <a:srgbClr val="D4D4D4"/>
                </a:solidFill>
                <a:latin typeface="Consolas" panose="020B0609020204030204" pitchFamily="49" charset="0"/>
              </a:rPr>
              <a:t>&gt;</a:t>
            </a:r>
            <a:r>
              <a:rPr lang="en-GB" sz="2000" dirty="0">
                <a:solidFill>
                  <a:srgbClr val="B5CEA8"/>
                </a:solidFill>
                <a:latin typeface="Consolas" panose="020B0609020204030204" pitchFamily="49" charset="0"/>
              </a:rPr>
              <a:t>2</a:t>
            </a:r>
            <a:r>
              <a:rPr lang="en-GB" sz="2000" dirty="0">
                <a:solidFill>
                  <a:srgbClr val="D4D4D4"/>
                </a:solidFill>
                <a:latin typeface="Consolas" panose="020B0609020204030204" pitchFamily="49" charset="0"/>
              </a:rPr>
              <a:t>)</a:t>
            </a:r>
            <a:r>
              <a:rPr lang="en-GB" sz="2000" dirty="0">
                <a:solidFill>
                  <a:srgbClr val="608B4E"/>
                </a:solidFill>
                <a:latin typeface="Consolas" panose="020B0609020204030204" pitchFamily="49" charset="0"/>
              </a:rPr>
              <a:t>//2 </a:t>
            </a:r>
            <a:endParaRPr lang="en-GB" sz="20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28886480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xfrm>
            <a:off x="414000" y="1557588"/>
            <a:ext cx="10765834" cy="4546800"/>
          </a:xfrm>
        </p:spPr>
        <p:txBody>
          <a:bodyPr/>
          <a:lstStyle/>
          <a:p>
            <a:endParaRPr lang="en-GB" dirty="0"/>
          </a:p>
          <a:p>
            <a:endParaRPr lang="en-GB" dirty="0"/>
          </a:p>
        </p:txBody>
      </p:sp>
      <p:sp>
        <p:nvSpPr>
          <p:cNvPr id="4" name="Title 3"/>
          <p:cNvSpPr>
            <a:spLocks noGrp="1"/>
          </p:cNvSpPr>
          <p:nvPr>
            <p:ph type="title"/>
          </p:nvPr>
        </p:nvSpPr>
        <p:spPr/>
        <p:txBody>
          <a:bodyPr/>
          <a:lstStyle/>
          <a:p>
            <a:r>
              <a:rPr lang="en-GB" dirty="0" err="1" smtClean="0"/>
              <a:t>String.repeat</a:t>
            </a:r>
            <a:r>
              <a:rPr lang="en-GB" dirty="0" smtClean="0"/>
              <a:t>()</a:t>
            </a:r>
            <a:endParaRPr lang="en-GB" dirty="0"/>
          </a:p>
        </p:txBody>
      </p:sp>
      <p:sp>
        <p:nvSpPr>
          <p:cNvPr id="5" name="Content Placeholder 2"/>
          <p:cNvSpPr txBox="1">
            <a:spLocks/>
          </p:cNvSpPr>
          <p:nvPr/>
        </p:nvSpPr>
        <p:spPr>
          <a:xfrm>
            <a:off x="6873895" y="2088453"/>
            <a:ext cx="3426045" cy="1742535"/>
          </a:xfrm>
          <a:prstGeom prst="rect">
            <a:avLst/>
          </a:prstGeom>
          <a:solidFill>
            <a:schemeClr val="bg2">
              <a:lumMod val="10000"/>
            </a:schemeClr>
          </a:solidFill>
        </p:spPr>
        <p:txBody>
          <a:bodyPr vert="horz" lIns="91440" tIns="45720" rIns="91440" bIns="45720" rtlCol="0">
            <a:noAutofit/>
          </a:bodyPr>
          <a:lstStyle>
            <a:lvl1pPr marL="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solidFill>
                  <a:srgbClr val="CE9178"/>
                </a:solidFill>
                <a:latin typeface="Consolas" panose="020B0609020204030204" pitchFamily="49" charset="0"/>
              </a:rPr>
              <a:t>"</a:t>
            </a:r>
            <a:r>
              <a:rPr lang="en-GB" sz="2800" dirty="0" err="1">
                <a:solidFill>
                  <a:srgbClr val="CE9178"/>
                </a:solidFill>
                <a:latin typeface="Consolas" panose="020B0609020204030204" pitchFamily="49" charset="0"/>
              </a:rPr>
              <a:t>dog"</a:t>
            </a:r>
            <a:r>
              <a:rPr lang="en-GB" sz="2800" dirty="0" err="1">
                <a:solidFill>
                  <a:srgbClr val="D4D4D4"/>
                </a:solidFill>
                <a:latin typeface="Consolas" panose="020B0609020204030204" pitchFamily="49" charset="0"/>
              </a:rPr>
              <a:t>.</a:t>
            </a:r>
            <a:r>
              <a:rPr lang="en-GB" sz="2800" dirty="0" err="1">
                <a:solidFill>
                  <a:srgbClr val="DCDCAA"/>
                </a:solidFill>
                <a:latin typeface="Consolas" panose="020B0609020204030204" pitchFamily="49" charset="0"/>
              </a:rPr>
              <a:t>repeat</a:t>
            </a:r>
            <a:r>
              <a:rPr lang="en-GB" sz="2800" dirty="0">
                <a:solidFill>
                  <a:srgbClr val="D4D4D4"/>
                </a:solidFill>
                <a:latin typeface="Consolas" panose="020B0609020204030204" pitchFamily="49" charset="0"/>
              </a:rPr>
              <a:t>(</a:t>
            </a:r>
            <a:r>
              <a:rPr lang="en-GB" sz="2800" dirty="0">
                <a:solidFill>
                  <a:srgbClr val="B5CEA8"/>
                </a:solidFill>
                <a:latin typeface="Consolas" panose="020B0609020204030204" pitchFamily="49" charset="0"/>
              </a:rPr>
              <a:t>3</a:t>
            </a:r>
            <a:r>
              <a:rPr lang="en-GB" sz="2800" dirty="0">
                <a:solidFill>
                  <a:srgbClr val="D4D4D4"/>
                </a:solidFill>
                <a:latin typeface="Consolas" panose="020B0609020204030204" pitchFamily="49" charset="0"/>
              </a:rPr>
              <a:t>)</a:t>
            </a:r>
          </a:p>
          <a:p>
            <a:r>
              <a:rPr lang="en-GB" sz="2800" dirty="0">
                <a:solidFill>
                  <a:srgbClr val="608B4E"/>
                </a:solidFill>
                <a:latin typeface="Consolas" panose="020B0609020204030204" pitchFamily="49" charset="0"/>
              </a:rPr>
              <a:t>//</a:t>
            </a:r>
            <a:r>
              <a:rPr lang="en-GB" sz="2800" dirty="0" err="1">
                <a:solidFill>
                  <a:srgbClr val="608B4E"/>
                </a:solidFill>
                <a:latin typeface="Consolas" panose="020B0609020204030204" pitchFamily="49" charset="0"/>
              </a:rPr>
              <a:t>dogdogdog</a:t>
            </a:r>
            <a:endParaRPr lang="en-GB" sz="2800" dirty="0">
              <a:solidFill>
                <a:srgbClr val="D4D4D4"/>
              </a:solidFill>
              <a:latin typeface="Consolas" panose="020B0609020204030204" pitchFamily="49" charset="0"/>
            </a:endParaRPr>
          </a:p>
        </p:txBody>
      </p:sp>
      <p:sp>
        <p:nvSpPr>
          <p:cNvPr id="7" name="Content Placeholder 1"/>
          <p:cNvSpPr>
            <a:spLocks noGrp="1"/>
          </p:cNvSpPr>
          <p:nvPr>
            <p:ph sz="quarter" idx="15"/>
          </p:nvPr>
        </p:nvSpPr>
        <p:spPr>
          <a:xfrm>
            <a:off x="414000" y="1557588"/>
            <a:ext cx="4261517" cy="4546800"/>
          </a:xfrm>
        </p:spPr>
        <p:txBody>
          <a:bodyPr/>
          <a:lstStyle/>
          <a:p>
            <a:r>
              <a:rPr lang="en-GB" dirty="0" smtClean="0"/>
              <a:t>No longer need to hack a solution together for a common issue.</a:t>
            </a:r>
            <a:endParaRPr lang="en-GB" dirty="0"/>
          </a:p>
          <a:p>
            <a:endParaRPr lang="en-GB" dirty="0"/>
          </a:p>
        </p:txBody>
      </p:sp>
    </p:spTree>
    <p:extLst>
      <p:ext uri="{BB962C8B-B14F-4D97-AF65-F5344CB8AC3E}">
        <p14:creationId xmlns:p14="http://schemas.microsoft.com/office/powerpoint/2010/main" val="321831823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xfrm>
            <a:off x="414000" y="1557588"/>
            <a:ext cx="3605909" cy="4546800"/>
          </a:xfrm>
        </p:spPr>
        <p:txBody>
          <a:bodyPr/>
          <a:lstStyle/>
          <a:p>
            <a:r>
              <a:rPr lang="en-GB" dirty="0" smtClean="0"/>
              <a:t>No longer need to check the result of </a:t>
            </a:r>
            <a:r>
              <a:rPr lang="en-GB" dirty="0" err="1" smtClean="0"/>
              <a:t>indexOf</a:t>
            </a:r>
            <a:r>
              <a:rPr lang="en-GB" dirty="0" smtClean="0"/>
              <a:t>!</a:t>
            </a:r>
            <a:endParaRPr lang="en-GB" dirty="0"/>
          </a:p>
        </p:txBody>
      </p:sp>
      <p:sp>
        <p:nvSpPr>
          <p:cNvPr id="4" name="Title 3"/>
          <p:cNvSpPr>
            <a:spLocks noGrp="1"/>
          </p:cNvSpPr>
          <p:nvPr>
            <p:ph type="title"/>
          </p:nvPr>
        </p:nvSpPr>
        <p:spPr/>
        <p:txBody>
          <a:bodyPr/>
          <a:lstStyle/>
          <a:p>
            <a:r>
              <a:rPr lang="en-GB" dirty="0" smtClean="0"/>
              <a:t>String Searching</a:t>
            </a:r>
            <a:endParaRPr lang="en-GB" dirty="0"/>
          </a:p>
        </p:txBody>
      </p:sp>
      <p:sp>
        <p:nvSpPr>
          <p:cNvPr id="5" name="Content Placeholder 2"/>
          <p:cNvSpPr txBox="1">
            <a:spLocks/>
          </p:cNvSpPr>
          <p:nvPr/>
        </p:nvSpPr>
        <p:spPr>
          <a:xfrm>
            <a:off x="4192438" y="2122958"/>
            <a:ext cx="7573993" cy="3416060"/>
          </a:xfrm>
          <a:prstGeom prst="rect">
            <a:avLst/>
          </a:prstGeom>
          <a:solidFill>
            <a:schemeClr val="bg2">
              <a:lumMod val="10000"/>
            </a:schemeClr>
          </a:solidFill>
        </p:spPr>
        <p:txBody>
          <a:bodyPr vert="horz" lIns="91440" tIns="45720" rIns="91440" bIns="45720" rtlCol="0">
            <a:noAutofit/>
          </a:bodyPr>
          <a:lstStyle>
            <a:lvl1pPr marL="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bg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solidFill>
                  <a:srgbClr val="CE9178"/>
                </a:solidFill>
                <a:latin typeface="Consolas" panose="020B0609020204030204" pitchFamily="49" charset="0"/>
              </a:rPr>
              <a:t>"hello"</a:t>
            </a:r>
            <a:r>
              <a:rPr lang="en-GB" sz="2800" dirty="0">
                <a:solidFill>
                  <a:srgbClr val="D4D4D4"/>
                </a:solidFill>
                <a:latin typeface="Consolas" panose="020B0609020204030204" pitchFamily="49" charset="0"/>
              </a:rPr>
              <a:t>.</a:t>
            </a:r>
            <a:r>
              <a:rPr lang="en-GB" sz="2800" dirty="0" err="1">
                <a:solidFill>
                  <a:srgbClr val="DCDCAA"/>
                </a:solidFill>
                <a:latin typeface="Consolas" panose="020B0609020204030204" pitchFamily="49" charset="0"/>
              </a:rPr>
              <a:t>startsWith</a:t>
            </a:r>
            <a:r>
              <a:rPr lang="en-GB" sz="2800" dirty="0">
                <a:solidFill>
                  <a:srgbClr val="D4D4D4"/>
                </a:solidFill>
                <a:latin typeface="Consolas" panose="020B0609020204030204" pitchFamily="49" charset="0"/>
              </a:rPr>
              <a:t>(</a:t>
            </a:r>
            <a:r>
              <a:rPr lang="en-GB" sz="2800" dirty="0">
                <a:solidFill>
                  <a:srgbClr val="CE9178"/>
                </a:solidFill>
                <a:latin typeface="Consolas" panose="020B0609020204030204" pitchFamily="49" charset="0"/>
              </a:rPr>
              <a:t>"</a:t>
            </a:r>
            <a:r>
              <a:rPr lang="en-GB" sz="2800" dirty="0" err="1">
                <a:solidFill>
                  <a:srgbClr val="CE9178"/>
                </a:solidFill>
                <a:latin typeface="Consolas" panose="020B0609020204030204" pitchFamily="49" charset="0"/>
              </a:rPr>
              <a:t>ello</a:t>
            </a:r>
            <a:r>
              <a:rPr lang="en-GB" sz="2800" dirty="0">
                <a:solidFill>
                  <a:srgbClr val="CE9178"/>
                </a:solidFill>
                <a:latin typeface="Consolas" panose="020B0609020204030204" pitchFamily="49" charset="0"/>
              </a:rPr>
              <a:t>"</a:t>
            </a:r>
            <a:r>
              <a:rPr lang="en-GB" sz="2800" dirty="0">
                <a:solidFill>
                  <a:srgbClr val="D4D4D4"/>
                </a:solidFill>
                <a:latin typeface="Consolas" panose="020B0609020204030204" pitchFamily="49" charset="0"/>
              </a:rPr>
              <a:t>, </a:t>
            </a:r>
            <a:r>
              <a:rPr lang="en-GB" sz="2800" dirty="0">
                <a:solidFill>
                  <a:srgbClr val="B5CEA8"/>
                </a:solidFill>
                <a:latin typeface="Consolas" panose="020B0609020204030204" pitchFamily="49" charset="0"/>
              </a:rPr>
              <a:t>1</a:t>
            </a:r>
            <a:r>
              <a:rPr lang="en-GB" sz="2800" dirty="0">
                <a:solidFill>
                  <a:srgbClr val="D4D4D4"/>
                </a:solidFill>
                <a:latin typeface="Consolas" panose="020B0609020204030204" pitchFamily="49" charset="0"/>
              </a:rPr>
              <a:t>) </a:t>
            </a:r>
            <a:r>
              <a:rPr lang="en-GB" sz="2800" dirty="0">
                <a:solidFill>
                  <a:srgbClr val="608B4E"/>
                </a:solidFill>
                <a:latin typeface="Consolas" panose="020B0609020204030204" pitchFamily="49" charset="0"/>
              </a:rPr>
              <a:t>//true</a:t>
            </a:r>
            <a:endParaRPr lang="en-GB" sz="2800" dirty="0">
              <a:solidFill>
                <a:srgbClr val="D4D4D4"/>
              </a:solidFill>
              <a:latin typeface="Consolas" panose="020B0609020204030204" pitchFamily="49" charset="0"/>
            </a:endParaRPr>
          </a:p>
          <a:p>
            <a:r>
              <a:rPr lang="en-GB" sz="2800" dirty="0">
                <a:solidFill>
                  <a:srgbClr val="CE9178"/>
                </a:solidFill>
                <a:latin typeface="Consolas" panose="020B0609020204030204" pitchFamily="49" charset="0"/>
              </a:rPr>
              <a:t>"hello"</a:t>
            </a:r>
            <a:r>
              <a:rPr lang="en-GB" sz="2800" dirty="0">
                <a:solidFill>
                  <a:srgbClr val="D4D4D4"/>
                </a:solidFill>
                <a:latin typeface="Consolas" panose="020B0609020204030204" pitchFamily="49" charset="0"/>
              </a:rPr>
              <a:t>.</a:t>
            </a:r>
            <a:r>
              <a:rPr lang="en-GB" sz="2800" dirty="0" err="1">
                <a:solidFill>
                  <a:srgbClr val="DCDCAA"/>
                </a:solidFill>
                <a:latin typeface="Consolas" panose="020B0609020204030204" pitchFamily="49" charset="0"/>
              </a:rPr>
              <a:t>endsWith</a:t>
            </a:r>
            <a:r>
              <a:rPr lang="en-GB" sz="2800" dirty="0">
                <a:solidFill>
                  <a:srgbClr val="D4D4D4"/>
                </a:solidFill>
                <a:latin typeface="Consolas" panose="020B0609020204030204" pitchFamily="49" charset="0"/>
              </a:rPr>
              <a:t>(</a:t>
            </a:r>
            <a:r>
              <a:rPr lang="en-GB" sz="2800" dirty="0">
                <a:solidFill>
                  <a:srgbClr val="CE9178"/>
                </a:solidFill>
                <a:latin typeface="Consolas" panose="020B0609020204030204" pitchFamily="49" charset="0"/>
              </a:rPr>
              <a:t>"hell"</a:t>
            </a:r>
            <a:r>
              <a:rPr lang="en-GB" sz="2800" dirty="0">
                <a:solidFill>
                  <a:srgbClr val="D4D4D4"/>
                </a:solidFill>
                <a:latin typeface="Consolas" panose="020B0609020204030204" pitchFamily="49" charset="0"/>
              </a:rPr>
              <a:t>, </a:t>
            </a:r>
            <a:r>
              <a:rPr lang="en-GB" sz="2800" dirty="0" smtClean="0">
                <a:solidFill>
                  <a:srgbClr val="B5CEA8"/>
                </a:solidFill>
                <a:latin typeface="Consolas" panose="020B0609020204030204" pitchFamily="49" charset="0"/>
              </a:rPr>
              <a:t>1</a:t>
            </a:r>
            <a:r>
              <a:rPr lang="en-GB" sz="2800" dirty="0" smtClean="0">
                <a:solidFill>
                  <a:srgbClr val="D4D4D4"/>
                </a:solidFill>
                <a:latin typeface="Consolas" panose="020B0609020204030204" pitchFamily="49" charset="0"/>
              </a:rPr>
              <a:t>) </a:t>
            </a:r>
            <a:r>
              <a:rPr lang="en-GB" sz="2800" smtClean="0">
                <a:solidFill>
                  <a:srgbClr val="608B4E"/>
                </a:solidFill>
                <a:latin typeface="Consolas" panose="020B0609020204030204" pitchFamily="49" charset="0"/>
              </a:rPr>
              <a:t>//false</a:t>
            </a:r>
            <a:endParaRPr lang="en-GB" sz="2800" dirty="0">
              <a:solidFill>
                <a:srgbClr val="D4D4D4"/>
              </a:solidFill>
              <a:latin typeface="Consolas" panose="020B0609020204030204" pitchFamily="49" charset="0"/>
            </a:endParaRPr>
          </a:p>
          <a:p>
            <a:r>
              <a:rPr lang="en-GB" sz="2800" dirty="0">
                <a:solidFill>
                  <a:srgbClr val="CE9178"/>
                </a:solidFill>
                <a:latin typeface="Consolas" panose="020B0609020204030204" pitchFamily="49" charset="0"/>
              </a:rPr>
              <a:t>"</a:t>
            </a:r>
            <a:r>
              <a:rPr lang="en-GB" sz="2800" dirty="0" err="1">
                <a:solidFill>
                  <a:srgbClr val="CE9178"/>
                </a:solidFill>
                <a:latin typeface="Consolas" panose="020B0609020204030204" pitchFamily="49" charset="0"/>
              </a:rPr>
              <a:t>hello"</a:t>
            </a:r>
            <a:r>
              <a:rPr lang="en-GB" sz="2800" dirty="0" err="1">
                <a:solidFill>
                  <a:srgbClr val="D4D4D4"/>
                </a:solidFill>
                <a:latin typeface="Consolas" panose="020B0609020204030204" pitchFamily="49" charset="0"/>
              </a:rPr>
              <a:t>.</a:t>
            </a:r>
            <a:r>
              <a:rPr lang="en-GB" sz="2800" dirty="0" err="1">
                <a:solidFill>
                  <a:srgbClr val="DCDCAA"/>
                </a:solidFill>
                <a:latin typeface="Consolas" panose="020B0609020204030204" pitchFamily="49" charset="0"/>
              </a:rPr>
              <a:t>includes</a:t>
            </a:r>
            <a:r>
              <a:rPr lang="en-GB" sz="2800" dirty="0">
                <a:solidFill>
                  <a:srgbClr val="D4D4D4"/>
                </a:solidFill>
                <a:latin typeface="Consolas" panose="020B0609020204030204" pitchFamily="49" charset="0"/>
              </a:rPr>
              <a:t>(</a:t>
            </a:r>
            <a:r>
              <a:rPr lang="en-GB" sz="2800" dirty="0">
                <a:solidFill>
                  <a:srgbClr val="CE9178"/>
                </a:solidFill>
                <a:latin typeface="Consolas" panose="020B0609020204030204" pitchFamily="49" charset="0"/>
              </a:rPr>
              <a:t>"</a:t>
            </a:r>
            <a:r>
              <a:rPr lang="en-GB" sz="2800" dirty="0" err="1">
                <a:solidFill>
                  <a:srgbClr val="CE9178"/>
                </a:solidFill>
                <a:latin typeface="Consolas" panose="020B0609020204030204" pitchFamily="49" charset="0"/>
              </a:rPr>
              <a:t>ello</a:t>
            </a:r>
            <a:r>
              <a:rPr lang="en-GB" sz="2800" dirty="0">
                <a:solidFill>
                  <a:srgbClr val="CE9178"/>
                </a:solidFill>
                <a:latin typeface="Consolas" panose="020B0609020204030204" pitchFamily="49" charset="0"/>
              </a:rPr>
              <a:t>"</a:t>
            </a:r>
            <a:r>
              <a:rPr lang="en-GB" sz="2800" dirty="0">
                <a:solidFill>
                  <a:srgbClr val="D4D4D4"/>
                </a:solidFill>
                <a:latin typeface="Consolas" panose="020B0609020204030204" pitchFamily="49" charset="0"/>
              </a:rPr>
              <a:t>) </a:t>
            </a:r>
            <a:r>
              <a:rPr lang="en-GB" sz="2800" dirty="0">
                <a:solidFill>
                  <a:srgbClr val="608B4E"/>
                </a:solidFill>
                <a:latin typeface="Consolas" panose="020B0609020204030204" pitchFamily="49" charset="0"/>
              </a:rPr>
              <a:t>//true</a:t>
            </a:r>
            <a:endParaRPr lang="en-GB" sz="2800" dirty="0">
              <a:solidFill>
                <a:srgbClr val="D4D4D4"/>
              </a:solidFill>
              <a:latin typeface="Consolas" panose="020B0609020204030204" pitchFamily="49" charset="0"/>
            </a:endParaRPr>
          </a:p>
          <a:p>
            <a:r>
              <a:rPr lang="en-GB" sz="2800" dirty="0">
                <a:solidFill>
                  <a:srgbClr val="CE9178"/>
                </a:solidFill>
                <a:latin typeface="Consolas" panose="020B0609020204030204" pitchFamily="49" charset="0"/>
              </a:rPr>
              <a:t>"</a:t>
            </a:r>
            <a:r>
              <a:rPr lang="en-GB" sz="2800" dirty="0" err="1">
                <a:solidFill>
                  <a:srgbClr val="CE9178"/>
                </a:solidFill>
                <a:latin typeface="Consolas" panose="020B0609020204030204" pitchFamily="49" charset="0"/>
              </a:rPr>
              <a:t>hello"</a:t>
            </a:r>
            <a:r>
              <a:rPr lang="en-GB" sz="2800" dirty="0" err="1">
                <a:solidFill>
                  <a:srgbClr val="D4D4D4"/>
                </a:solidFill>
                <a:latin typeface="Consolas" panose="020B0609020204030204" pitchFamily="49" charset="0"/>
              </a:rPr>
              <a:t>.</a:t>
            </a:r>
            <a:r>
              <a:rPr lang="en-GB" sz="2800" dirty="0" err="1">
                <a:solidFill>
                  <a:srgbClr val="DCDCAA"/>
                </a:solidFill>
                <a:latin typeface="Consolas" panose="020B0609020204030204" pitchFamily="49" charset="0"/>
              </a:rPr>
              <a:t>includes</a:t>
            </a:r>
            <a:r>
              <a:rPr lang="en-GB" sz="2800" dirty="0">
                <a:solidFill>
                  <a:srgbClr val="D4D4D4"/>
                </a:solidFill>
                <a:latin typeface="Consolas" panose="020B0609020204030204" pitchFamily="49" charset="0"/>
              </a:rPr>
              <a:t>(</a:t>
            </a:r>
            <a:r>
              <a:rPr lang="en-GB" sz="2800" dirty="0">
                <a:solidFill>
                  <a:srgbClr val="CE9178"/>
                </a:solidFill>
                <a:latin typeface="Consolas" panose="020B0609020204030204" pitchFamily="49" charset="0"/>
              </a:rPr>
              <a:t>"</a:t>
            </a:r>
            <a:r>
              <a:rPr lang="en-GB" sz="2800" dirty="0" err="1">
                <a:solidFill>
                  <a:srgbClr val="CE9178"/>
                </a:solidFill>
                <a:latin typeface="Consolas" panose="020B0609020204030204" pitchFamily="49" charset="0"/>
              </a:rPr>
              <a:t>ello</a:t>
            </a:r>
            <a:r>
              <a:rPr lang="en-GB" sz="2800" dirty="0">
                <a:solidFill>
                  <a:srgbClr val="CE9178"/>
                </a:solidFill>
                <a:latin typeface="Consolas" panose="020B0609020204030204" pitchFamily="49" charset="0"/>
              </a:rPr>
              <a:t>"</a:t>
            </a:r>
            <a:r>
              <a:rPr lang="en-GB" sz="2800" dirty="0">
                <a:solidFill>
                  <a:srgbClr val="D4D4D4"/>
                </a:solidFill>
                <a:latin typeface="Consolas" panose="020B0609020204030204" pitchFamily="49" charset="0"/>
              </a:rPr>
              <a:t>, </a:t>
            </a:r>
            <a:r>
              <a:rPr lang="en-GB" sz="2800" dirty="0">
                <a:solidFill>
                  <a:srgbClr val="B5CEA8"/>
                </a:solidFill>
                <a:latin typeface="Consolas" panose="020B0609020204030204" pitchFamily="49" charset="0"/>
              </a:rPr>
              <a:t>1</a:t>
            </a:r>
            <a:r>
              <a:rPr lang="en-GB" sz="2800" dirty="0">
                <a:solidFill>
                  <a:srgbClr val="D4D4D4"/>
                </a:solidFill>
                <a:latin typeface="Consolas" panose="020B0609020204030204" pitchFamily="49" charset="0"/>
              </a:rPr>
              <a:t>) </a:t>
            </a:r>
            <a:r>
              <a:rPr lang="en-GB" sz="2800" dirty="0">
                <a:solidFill>
                  <a:srgbClr val="608B4E"/>
                </a:solidFill>
                <a:latin typeface="Consolas" panose="020B0609020204030204" pitchFamily="49" charset="0"/>
              </a:rPr>
              <a:t>//true</a:t>
            </a:r>
            <a:endParaRPr lang="en-GB" sz="2800" dirty="0">
              <a:solidFill>
                <a:srgbClr val="D4D4D4"/>
              </a:solidFill>
              <a:latin typeface="Consolas" panose="020B0609020204030204" pitchFamily="49" charset="0"/>
            </a:endParaRPr>
          </a:p>
          <a:p>
            <a:r>
              <a:rPr lang="en-GB" sz="2800" dirty="0">
                <a:solidFill>
                  <a:srgbClr val="CE9178"/>
                </a:solidFill>
                <a:latin typeface="Consolas" panose="020B0609020204030204" pitchFamily="49" charset="0"/>
              </a:rPr>
              <a:t>"</a:t>
            </a:r>
            <a:r>
              <a:rPr lang="en-GB" sz="2800" dirty="0" err="1">
                <a:solidFill>
                  <a:srgbClr val="CE9178"/>
                </a:solidFill>
                <a:latin typeface="Consolas" panose="020B0609020204030204" pitchFamily="49" charset="0"/>
              </a:rPr>
              <a:t>hello"</a:t>
            </a:r>
            <a:r>
              <a:rPr lang="en-GB" sz="2800" dirty="0" err="1">
                <a:solidFill>
                  <a:srgbClr val="D4D4D4"/>
                </a:solidFill>
                <a:latin typeface="Consolas" panose="020B0609020204030204" pitchFamily="49" charset="0"/>
              </a:rPr>
              <a:t>.</a:t>
            </a:r>
            <a:r>
              <a:rPr lang="en-GB" sz="2800" dirty="0" err="1">
                <a:solidFill>
                  <a:srgbClr val="DCDCAA"/>
                </a:solidFill>
                <a:latin typeface="Consolas" panose="020B0609020204030204" pitchFamily="49" charset="0"/>
              </a:rPr>
              <a:t>includes</a:t>
            </a:r>
            <a:r>
              <a:rPr lang="en-GB" sz="2800" dirty="0">
                <a:solidFill>
                  <a:srgbClr val="D4D4D4"/>
                </a:solidFill>
                <a:latin typeface="Consolas" panose="020B0609020204030204" pitchFamily="49" charset="0"/>
              </a:rPr>
              <a:t>(</a:t>
            </a:r>
            <a:r>
              <a:rPr lang="en-GB" sz="2800" dirty="0">
                <a:solidFill>
                  <a:srgbClr val="CE9178"/>
                </a:solidFill>
                <a:latin typeface="Consolas" panose="020B0609020204030204" pitchFamily="49" charset="0"/>
              </a:rPr>
              <a:t>"</a:t>
            </a:r>
            <a:r>
              <a:rPr lang="en-GB" sz="2800" dirty="0" err="1">
                <a:solidFill>
                  <a:srgbClr val="CE9178"/>
                </a:solidFill>
                <a:latin typeface="Consolas" panose="020B0609020204030204" pitchFamily="49" charset="0"/>
              </a:rPr>
              <a:t>ello</a:t>
            </a:r>
            <a:r>
              <a:rPr lang="en-GB" sz="2800" dirty="0">
                <a:solidFill>
                  <a:srgbClr val="CE9178"/>
                </a:solidFill>
                <a:latin typeface="Consolas" panose="020B0609020204030204" pitchFamily="49" charset="0"/>
              </a:rPr>
              <a:t>"</a:t>
            </a:r>
            <a:r>
              <a:rPr lang="en-GB" sz="2800" dirty="0">
                <a:solidFill>
                  <a:srgbClr val="D4D4D4"/>
                </a:solidFill>
                <a:latin typeface="Consolas" panose="020B0609020204030204" pitchFamily="49" charset="0"/>
              </a:rPr>
              <a:t>, </a:t>
            </a:r>
            <a:r>
              <a:rPr lang="en-GB" sz="2800" dirty="0">
                <a:solidFill>
                  <a:srgbClr val="B5CEA8"/>
                </a:solidFill>
                <a:latin typeface="Consolas" panose="020B0609020204030204" pitchFamily="49" charset="0"/>
              </a:rPr>
              <a:t>2</a:t>
            </a:r>
            <a:r>
              <a:rPr lang="en-GB" sz="2800" dirty="0">
                <a:solidFill>
                  <a:srgbClr val="D4D4D4"/>
                </a:solidFill>
                <a:latin typeface="Consolas" panose="020B0609020204030204" pitchFamily="49" charset="0"/>
              </a:rPr>
              <a:t>) </a:t>
            </a:r>
            <a:r>
              <a:rPr lang="en-GB" sz="2800" dirty="0" smtClean="0">
                <a:solidFill>
                  <a:srgbClr val="608B4E"/>
                </a:solidFill>
                <a:latin typeface="Consolas" panose="020B0609020204030204" pitchFamily="49" charset="0"/>
              </a:rPr>
              <a:t>//false</a:t>
            </a:r>
            <a:endParaRPr lang="en-GB" sz="2800" dirty="0">
              <a:solidFill>
                <a:srgbClr val="D4D4D4"/>
              </a:solidFill>
              <a:latin typeface="Consolas" panose="020B0609020204030204" pitchFamily="49" charset="0"/>
            </a:endParaRPr>
          </a:p>
          <a:p>
            <a:r>
              <a:rPr lang="en-GB" sz="2800" dirty="0">
                <a:solidFill>
                  <a:srgbClr val="D4D4D4"/>
                </a:solidFill>
                <a:latin typeface="Consolas" panose="020B0609020204030204" pitchFamily="49" charset="0"/>
              </a:rPr>
              <a:t/>
            </a:r>
            <a:br>
              <a:rPr lang="en-GB" sz="2800" dirty="0">
                <a:solidFill>
                  <a:srgbClr val="D4D4D4"/>
                </a:solidFill>
                <a:latin typeface="Consolas" panose="020B0609020204030204" pitchFamily="49" charset="0"/>
              </a:rPr>
            </a:br>
            <a:r>
              <a:rPr lang="en-GB" sz="2800" dirty="0">
                <a:solidFill>
                  <a:srgbClr val="D4D4D4"/>
                </a:solidFill>
                <a:latin typeface="Consolas" panose="020B0609020204030204" pitchFamily="49" charset="0"/>
              </a:rPr>
              <a:t/>
            </a:r>
            <a:br>
              <a:rPr lang="en-GB" sz="2800" dirty="0">
                <a:solidFill>
                  <a:srgbClr val="D4D4D4"/>
                </a:solidFill>
                <a:latin typeface="Consolas" panose="020B0609020204030204" pitchFamily="49" charset="0"/>
              </a:rPr>
            </a:br>
            <a:r>
              <a:rPr lang="en-GB" sz="2800" dirty="0">
                <a:solidFill>
                  <a:srgbClr val="D4D4D4"/>
                </a:solidFill>
                <a:latin typeface="Consolas" panose="020B0609020204030204" pitchFamily="49" charset="0"/>
              </a:rPr>
              <a:t/>
            </a:r>
            <a:br>
              <a:rPr lang="en-GB" sz="2800" dirty="0">
                <a:solidFill>
                  <a:srgbClr val="D4D4D4"/>
                </a:solidFill>
                <a:latin typeface="Consolas" panose="020B0609020204030204" pitchFamily="49" charset="0"/>
              </a:rPr>
            </a:br>
            <a:r>
              <a:rPr lang="en-GB" sz="2800" dirty="0">
                <a:solidFill>
                  <a:srgbClr val="D4D4D4"/>
                </a:solidFill>
                <a:latin typeface="Consolas" panose="020B0609020204030204" pitchFamily="49" charset="0"/>
              </a:rPr>
              <a:t/>
            </a:r>
            <a:br>
              <a:rPr lang="en-GB" sz="2800" dirty="0">
                <a:solidFill>
                  <a:srgbClr val="D4D4D4"/>
                </a:solidFill>
                <a:latin typeface="Consolas" panose="020B0609020204030204" pitchFamily="49" charset="0"/>
              </a:rPr>
            </a:br>
            <a:endParaRPr lang="en-GB" sz="28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4101242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QAC_Powerpoint_Template">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QAC_Powerpoint_Template</Template>
  <TotalTime>8953</TotalTime>
  <Words>6617</Words>
  <Application>Microsoft Office PowerPoint</Application>
  <PresentationFormat>Widescreen</PresentationFormat>
  <Paragraphs>1295</Paragraphs>
  <Slides>103</Slides>
  <Notes>53</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103</vt:i4>
      </vt:variant>
    </vt:vector>
  </HeadingPairs>
  <TitlesOfParts>
    <vt:vector size="108" baseType="lpstr">
      <vt:lpstr>Arial</vt:lpstr>
      <vt:lpstr>Consolas</vt:lpstr>
      <vt:lpstr>Courier New</vt:lpstr>
      <vt:lpstr>Segoe UI</vt:lpstr>
      <vt:lpstr>QAC_Powerpoint_Template</vt:lpstr>
      <vt:lpstr>JavaScript</vt:lpstr>
      <vt:lpstr>Objectives</vt:lpstr>
      <vt:lpstr>JavaScript - Introduction</vt:lpstr>
      <vt:lpstr>Characteristics of JavaScript</vt:lpstr>
      <vt:lpstr>The Vastness of JavaScript</vt:lpstr>
      <vt:lpstr>Ways of Displaying Output</vt:lpstr>
      <vt:lpstr>Hello World</vt:lpstr>
      <vt:lpstr>Variables in JavaScript</vt:lpstr>
      <vt:lpstr>Case Sensitivity &amp; Syntax</vt:lpstr>
      <vt:lpstr>Comments</vt:lpstr>
      <vt:lpstr>Data Types</vt:lpstr>
      <vt:lpstr>Loosely Typed</vt:lpstr>
      <vt:lpstr>Keywords</vt:lpstr>
      <vt:lpstr>Operators</vt:lpstr>
      <vt:lpstr>Statements</vt:lpstr>
      <vt:lpstr>Coding Challenge 1</vt:lpstr>
      <vt:lpstr>Functions - Intro</vt:lpstr>
      <vt:lpstr>Functions – Code Example</vt:lpstr>
      <vt:lpstr>Arguments</vt:lpstr>
      <vt:lpstr>Scope</vt:lpstr>
      <vt:lpstr>Variables - Tidbit</vt:lpstr>
      <vt:lpstr>Functions - Tidbit</vt:lpstr>
      <vt:lpstr>Functions – Best Practice</vt:lpstr>
      <vt:lpstr>Return</vt:lpstr>
      <vt:lpstr>Objects</vt:lpstr>
      <vt:lpstr>Maker Functions</vt:lpstr>
      <vt:lpstr>Nested Literals</vt:lpstr>
      <vt:lpstr>Arrays</vt:lpstr>
      <vt:lpstr>Arrays – Methods</vt:lpstr>
      <vt:lpstr>Arrays – How they actually work</vt:lpstr>
      <vt:lpstr>Switch</vt:lpstr>
      <vt:lpstr>Events</vt:lpstr>
      <vt:lpstr>Coding Challenge 2</vt:lpstr>
      <vt:lpstr>String</vt:lpstr>
      <vt:lpstr>String – Escape Characters</vt:lpstr>
      <vt:lpstr>Booleans – Truthy/Falsy</vt:lpstr>
      <vt:lpstr>Coding Challenge 3</vt:lpstr>
      <vt:lpstr>Conditionals + More Operator tricks!</vt:lpstr>
      <vt:lpstr>Equality</vt:lpstr>
      <vt:lpstr>Coding challenge 4</vt:lpstr>
      <vt:lpstr>Loops</vt:lpstr>
      <vt:lpstr>Coding challenge 5 &amp; 6</vt:lpstr>
      <vt:lpstr>Debugging – Chrome Developer Tools</vt:lpstr>
      <vt:lpstr>DOM Methods</vt:lpstr>
      <vt:lpstr>DOM Demo</vt:lpstr>
      <vt:lpstr>Coding Challenge 7</vt:lpstr>
      <vt:lpstr>JSON</vt:lpstr>
      <vt:lpstr>JSON</vt:lpstr>
      <vt:lpstr>Coding Challenge 8 &amp; 9  - JSON</vt:lpstr>
      <vt:lpstr>Coding Challenge 10 – Garage Project</vt:lpstr>
      <vt:lpstr>Coding Challenge 11 – Garage Admin Interface</vt:lpstr>
      <vt:lpstr>JS Best Practices</vt:lpstr>
      <vt:lpstr>Style</vt:lpstr>
      <vt:lpstr>Semicolons</vt:lpstr>
      <vt:lpstr>ASI – Automatic Semicolon Insertion</vt:lpstr>
      <vt:lpstr>Rule #1</vt:lpstr>
      <vt:lpstr>Rule #1</vt:lpstr>
      <vt:lpstr>Rule #3</vt:lpstr>
      <vt:lpstr>Linting</vt:lpstr>
      <vt:lpstr>Brackets</vt:lpstr>
      <vt:lpstr>Coding Standard</vt:lpstr>
      <vt:lpstr>Implied Globals</vt:lpstr>
      <vt:lpstr>Strict mode</vt:lpstr>
      <vt:lpstr>Read Only Properties</vt:lpstr>
      <vt:lpstr>Deleting Properties</vt:lpstr>
      <vt:lpstr>Duplications</vt:lpstr>
      <vt:lpstr>Octals/Hexadecimals</vt:lpstr>
      <vt:lpstr>Immediately invoked function expression -  (IIFE)</vt:lpstr>
      <vt:lpstr>Behaviours - Summary</vt:lpstr>
      <vt:lpstr>JSON.Stringify()</vt:lpstr>
      <vt:lpstr>JSON.Stringify()</vt:lpstr>
      <vt:lpstr>Advanced JS</vt:lpstr>
      <vt:lpstr>Classical vs Prototypal Inheritance</vt:lpstr>
      <vt:lpstr>Augmenting Types</vt:lpstr>
      <vt:lpstr>Closure</vt:lpstr>
      <vt:lpstr>Closure</vt:lpstr>
      <vt:lpstr>Closures’ Rules &amp; Side Effects</vt:lpstr>
      <vt:lpstr>Closures’ Rules and Side Effects</vt:lpstr>
      <vt:lpstr>Arrow Functions</vt:lpstr>
      <vt:lpstr>Arrow Functions - Examples</vt:lpstr>
      <vt:lpstr>Arrow Functions - Examples</vt:lpstr>
      <vt:lpstr>Higher order functions</vt:lpstr>
      <vt:lpstr>map()</vt:lpstr>
      <vt:lpstr>filter()</vt:lpstr>
      <vt:lpstr>foreach()</vt:lpstr>
      <vt:lpstr>ES2016+/ES6</vt:lpstr>
      <vt:lpstr>Constants</vt:lpstr>
      <vt:lpstr>Let</vt:lpstr>
      <vt:lpstr>Default Parameters</vt:lpstr>
      <vt:lpstr>String Interpolation</vt:lpstr>
      <vt:lpstr>Destructuring Assignment</vt:lpstr>
      <vt:lpstr>Destructuring Assignment - Parameters</vt:lpstr>
      <vt:lpstr>Destructuring Assignment - Defaults</vt:lpstr>
      <vt:lpstr>Classes</vt:lpstr>
      <vt:lpstr>Classical Inheritance</vt:lpstr>
      <vt:lpstr>Static Members</vt:lpstr>
      <vt:lpstr>Array.find()</vt:lpstr>
      <vt:lpstr>String.repeat()</vt:lpstr>
      <vt:lpstr>String Searching</vt:lpstr>
      <vt:lpstr>Asynchronous Programming</vt:lpstr>
      <vt:lpstr>Asynchronous Programming - Callbacks</vt:lpstr>
      <vt:lpstr>Asynchronous Programming - Example</vt:lpstr>
      <vt:lpstr>Thank you</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&amp; Guidance</dc:title>
  <dc:creator>Rente, Hugo</dc:creator>
  <cp:lastModifiedBy>Admin</cp:lastModifiedBy>
  <cp:revision>185</cp:revision>
  <dcterms:created xsi:type="dcterms:W3CDTF">2017-06-05T08:37:32Z</dcterms:created>
  <dcterms:modified xsi:type="dcterms:W3CDTF">2018-08-10T12:17:43Z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