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E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9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2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7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90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27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8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4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1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8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4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3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7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3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C2AF26-A51E-4173-9B89-D4727D03F5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8E82-E564-4E14-A6C7-BE0D45C7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79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8B1AE8-A50B-08CA-1DC8-3E36B44BCB07}"/>
              </a:ext>
            </a:extLst>
          </p:cNvPr>
          <p:cNvSpPr/>
          <p:nvPr/>
        </p:nvSpPr>
        <p:spPr>
          <a:xfrm>
            <a:off x="2276473" y="1259461"/>
            <a:ext cx="7562850" cy="3819525"/>
          </a:xfrm>
          <a:prstGeom prst="roundRect">
            <a:avLst/>
          </a:prstGeom>
          <a:solidFill>
            <a:srgbClr val="96E67A">
              <a:alpha val="48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1EACD-7FFC-AE21-56AC-20DB29863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976" y="1067537"/>
            <a:ext cx="6909847" cy="2563076"/>
          </a:xfrm>
        </p:spPr>
        <p:txBody>
          <a:bodyPr anchor="ctr"/>
          <a:lstStyle/>
          <a:p>
            <a:r>
              <a:rPr lang="en-US" sz="6000" b="1" dirty="0">
                <a:solidFill>
                  <a:srgbClr val="FF0000"/>
                </a:solidFill>
                <a:latin typeface="+mn-lt"/>
              </a:rPr>
              <a:t>Simple Calculator</a:t>
            </a:r>
            <a:endParaRPr lang="en-IN" sz="6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F7402-93B1-6531-E307-0DDD5CDF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9626" y="3073597"/>
            <a:ext cx="471654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Using </a:t>
            </a:r>
            <a:r>
              <a:rPr lang="en-US" sz="2400" b="1" i="1" dirty="0">
                <a:solidFill>
                  <a:srgbClr val="FF0000"/>
                </a:solidFill>
              </a:rPr>
              <a:t>GUI Tkinter Python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By Mohammed Ateeq</a:t>
            </a:r>
            <a:endParaRPr lang="en-IN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89867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8EB-63AB-0A64-415A-4FBE5550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409" y="-89452"/>
            <a:ext cx="3112382" cy="675861"/>
          </a:xfrm>
        </p:spPr>
        <p:txBody>
          <a:bodyPr/>
          <a:lstStyle/>
          <a:p>
            <a:pPr algn="ctr"/>
            <a:r>
              <a:rPr lang="en-US" b="1" dirty="0"/>
              <a:t>Summary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6AE1-8B66-0490-F128-9756E344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9" y="586410"/>
            <a:ext cx="11557261" cy="6271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	</a:t>
            </a:r>
            <a:r>
              <a:rPr lang="en-US" sz="1700" b="1" dirty="0"/>
              <a:t>This calculator tutorial exercises a number of common techniques that anyone working with Tkinter     	will need to become familiar with, including:</a:t>
            </a:r>
          </a:p>
          <a:p>
            <a:r>
              <a:rPr lang="en-US" sz="1800" dirty="0"/>
              <a:t>Coding events that define what happens when a user interacts with a UI element</a:t>
            </a:r>
          </a:p>
          <a:p>
            <a:r>
              <a:rPr lang="en-US" sz="1800" dirty="0"/>
              <a:t>Creating containers/windows that contain Frame widgets in which UI elements can be placed</a:t>
            </a:r>
          </a:p>
          <a:p>
            <a:r>
              <a:rPr lang="en-US" sz="1800" dirty="0"/>
              <a:t>Using Tkinter’s Layout Manager to position Button widgets within a Frame widget</a:t>
            </a:r>
          </a:p>
          <a:p>
            <a:r>
              <a:rPr lang="en-US" sz="1800" dirty="0"/>
              <a:t>There are three Layout Managers available for Tkinter: pack(), place(), grid(). </a:t>
            </a:r>
          </a:p>
          <a:p>
            <a:r>
              <a:rPr lang="en-US" sz="1800" dirty="0"/>
              <a:t>pack() organizes widgets in horizontal and vertical boxes that are limited to left, right, top, bottom positions. Each box is offset and relative to each other.</a:t>
            </a:r>
          </a:p>
          <a:p>
            <a:r>
              <a:rPr lang="en-US" sz="1800" dirty="0"/>
              <a:t>place() places widgets in a two-dimensional grid using x and y absolute coordinates. </a:t>
            </a:r>
          </a:p>
          <a:p>
            <a:r>
              <a:rPr lang="en-US" sz="1800" dirty="0"/>
              <a:t>grid() arranges widgets in a two-dimensional grid using row and column absolute coordinates similar to a spreadsheet.  </a:t>
            </a:r>
          </a:p>
          <a:p>
            <a:r>
              <a:rPr lang="en-US" sz="1800" dirty="0"/>
              <a:t>In addition, you can use padding (padx, pady)to modify the spacing between pack() sides, place() x,y coordinates, and grid()rows and columns. For example: </a:t>
            </a:r>
          </a:p>
          <a:p>
            <a:r>
              <a:rPr lang="en-US" sz="1800" dirty="0"/>
              <a:t>Button widget functions are positioned with grid(). For example: multiply.grid(row=1, column=3,padx=1, pady=1)</a:t>
            </a:r>
          </a:p>
          <a:p>
            <a:r>
              <a:rPr lang="en-US" sz="1800" dirty="0"/>
              <a:t>The grid Layout Manager was chosen for the Calculator application because of its precision </a:t>
            </a:r>
          </a:p>
          <a:p>
            <a:r>
              <a:rPr lang="en-US" sz="1800" dirty="0"/>
              <a:t>compared to other layout methods. After all, a calculator needs to be precise.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6745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split orient="vert"/>
      </p:transition>
    </mc:Choice>
    <mc:Fallback>
      <p:transition spd="slow" advTm="10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F7EE-8F63-9B94-AB8B-5ADD633C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65" y="323509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Main Window/Container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06D2-38DD-A223-C478-704D92CA4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36" y="2060575"/>
            <a:ext cx="5211416" cy="4195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/>
              <a:t>UI elements require a container/window in which widget are placed.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5F8CB4-9FD9-7800-9FB0-FBEFFF42C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2139" y="2186608"/>
            <a:ext cx="5969130" cy="3837699"/>
          </a:xfrm>
        </p:spPr>
      </p:pic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6000">
        <p14:reveal/>
      </p:transition>
    </mc:Choice>
    <mc:Fallback>
      <p:transition spd="slow" advTm="6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A241-6A5B-D67B-4424-5C9D8CBB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38" y="353327"/>
            <a:ext cx="9404723" cy="908943"/>
          </a:xfrm>
        </p:spPr>
        <p:txBody>
          <a:bodyPr/>
          <a:lstStyle/>
          <a:p>
            <a:pPr algn="ctr"/>
            <a:r>
              <a:rPr lang="en-US" b="1" dirty="0"/>
              <a:t>Window size, title, icon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BBAC-A777-D660-C2C7-DD6E63AB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844" y="2060575"/>
            <a:ext cx="5310808" cy="4195763"/>
          </a:xfrm>
        </p:spPr>
        <p:txBody>
          <a:bodyPr>
            <a:normAutofit/>
          </a:bodyPr>
          <a:lstStyle/>
          <a:p>
            <a:r>
              <a:rPr lang="en-US" sz="2400" b="1" dirty="0"/>
              <a:t>Geometry method that defines the root window size: “width x height”:</a:t>
            </a:r>
          </a:p>
          <a:p>
            <a:r>
              <a:rPr lang="en-US" sz="2400" b="1" dirty="0"/>
              <a:t>Prevent root window from been resized:</a:t>
            </a:r>
          </a:p>
          <a:p>
            <a:r>
              <a:rPr lang="en-US" sz="2400" b="1" dirty="0"/>
              <a:t>for title as appeared in top </a:t>
            </a:r>
          </a:p>
          <a:p>
            <a:r>
              <a:rPr lang="en-US" sz="2400" b="1" dirty="0"/>
              <a:t>icon for window</a:t>
            </a:r>
          </a:p>
          <a:p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828607-DA03-DDF1-722D-532BE36B04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4818" y="2060575"/>
            <a:ext cx="5983357" cy="3231408"/>
          </a:xfrm>
        </p:spPr>
      </p:pic>
    </p:spTree>
    <p:extLst>
      <p:ext uri="{BB962C8B-B14F-4D97-AF65-F5344CB8AC3E}">
        <p14:creationId xmlns:p14="http://schemas.microsoft.com/office/powerpoint/2010/main" val="3041322130"/>
      </p:ext>
    </p:extLst>
  </p:cSld>
  <p:clrMapOvr>
    <a:masterClrMapping/>
  </p:clrMapOvr>
  <p:transition spd="slow" advTm="6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C152-8195-C16C-5812-A06D94D0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025" y="194301"/>
            <a:ext cx="3369298" cy="1400530"/>
          </a:xfrm>
        </p:spPr>
        <p:txBody>
          <a:bodyPr/>
          <a:lstStyle/>
          <a:p>
            <a:pPr algn="ctr"/>
            <a:r>
              <a:rPr lang="en-US" sz="5400" b="1" dirty="0"/>
              <a:t>Screen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688F-5529-F95E-D7A8-13CB16D88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633" y="2185215"/>
            <a:ext cx="4396339" cy="2819538"/>
          </a:xfrm>
        </p:spPr>
        <p:txBody>
          <a:bodyPr>
            <a:normAutofit/>
          </a:bodyPr>
          <a:lstStyle/>
          <a:p>
            <a:r>
              <a:rPr lang="en-US" sz="3200" b="1" dirty="0"/>
              <a:t>Entry widget used inside the Frame widget for the screen.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C5DBD1-75E7-23E4-877E-0A349FCBC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4" y="2060576"/>
            <a:ext cx="6392753" cy="4195762"/>
          </a:xfrm>
        </p:spPr>
      </p:pic>
    </p:spTree>
    <p:extLst>
      <p:ext uri="{BB962C8B-B14F-4D97-AF65-F5344CB8AC3E}">
        <p14:creationId xmlns:p14="http://schemas.microsoft.com/office/powerpoint/2010/main" val="1963321629"/>
      </p:ext>
    </p:extLst>
  </p:cSld>
  <p:clrMapOvr>
    <a:masterClrMapping/>
  </p:clrMapOvr>
  <p:transition spd="med" advTm="8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1612-662B-0FEC-0F78-C0AB74BF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381" y="174423"/>
            <a:ext cx="2981672" cy="1400530"/>
          </a:xfrm>
        </p:spPr>
        <p:txBody>
          <a:bodyPr/>
          <a:lstStyle/>
          <a:p>
            <a:r>
              <a:rPr lang="en-US" sz="6000" b="1" dirty="0"/>
              <a:t>Buttons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0683-DE91-57AB-407F-0A1AD3E0D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450" y="1950195"/>
            <a:ext cx="4396339" cy="4195763"/>
          </a:xfrm>
        </p:spPr>
        <p:txBody>
          <a:bodyPr>
            <a:normAutofit/>
          </a:bodyPr>
          <a:lstStyle/>
          <a:p>
            <a:r>
              <a:rPr lang="en-US" sz="3200" b="1" dirty="0"/>
              <a:t>Button widget functions are positioned inside frame with grid() Layout and bind with click function.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3D29B6-A6B4-B10A-6626-85A152E671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31" y="2017155"/>
            <a:ext cx="7057473" cy="4139231"/>
          </a:xfrm>
        </p:spPr>
      </p:pic>
    </p:spTree>
    <p:extLst>
      <p:ext uri="{BB962C8B-B14F-4D97-AF65-F5344CB8AC3E}">
        <p14:creationId xmlns:p14="http://schemas.microsoft.com/office/powerpoint/2010/main" val="53709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6000">
        <p14:reveal/>
      </p:transition>
    </mc:Choice>
    <mc:Fallback>
      <p:transition spd="slow" advTm="6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34A7-9AA2-641C-ADAE-BE5A3CF4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878" y="0"/>
            <a:ext cx="3647593" cy="809552"/>
          </a:xfrm>
        </p:spPr>
        <p:txBody>
          <a:bodyPr/>
          <a:lstStyle/>
          <a:p>
            <a:pPr algn="ctr"/>
            <a:r>
              <a:rPr lang="en-US" sz="5400" b="1" dirty="0"/>
              <a:t>Function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F21B-B988-7D48-AEFD-796B9D6F3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64203"/>
            <a:ext cx="5410199" cy="4770675"/>
          </a:xfrm>
        </p:spPr>
        <p:txBody>
          <a:bodyPr/>
          <a:lstStyle/>
          <a:p>
            <a:r>
              <a:rPr lang="en-US" sz="2000" b="1" dirty="0"/>
              <a:t>First we bind the button to click event</a:t>
            </a:r>
          </a:p>
          <a:p>
            <a:r>
              <a:rPr lang="en-US" sz="2000" b="1" dirty="0"/>
              <a:t>Creating global variable</a:t>
            </a:r>
          </a:p>
          <a:p>
            <a:r>
              <a:rPr lang="en-US" sz="2000" b="1" dirty="0"/>
              <a:t>Capture the Value of buttons</a:t>
            </a:r>
          </a:p>
          <a:p>
            <a:r>
              <a:rPr lang="en-US" sz="2000" b="1" dirty="0"/>
              <a:t>Check the equal button whether scvalue is digit or any expression and set accordingly.</a:t>
            </a:r>
          </a:p>
          <a:p>
            <a:r>
              <a:rPr lang="en-US" sz="2000" b="1" dirty="0"/>
              <a:t>Also we handling the by using try and except function.</a:t>
            </a:r>
          </a:p>
          <a:p>
            <a:r>
              <a:rPr lang="en-US" sz="2000" b="1" dirty="0"/>
              <a:t>Then we set the cancel “C” button value to empty whenever it is press.</a:t>
            </a:r>
          </a:p>
          <a:p>
            <a:r>
              <a:rPr lang="en-US" sz="2000" b="1" dirty="0"/>
              <a:t>Finally we set the scvalue + text and update the screen.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3EEBAC-D3CB-1568-5B57-F7DA7B3D79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78" y="964203"/>
            <a:ext cx="6587022" cy="5893797"/>
          </a:xfrm>
        </p:spPr>
      </p:pic>
    </p:spTree>
    <p:extLst>
      <p:ext uri="{BB962C8B-B14F-4D97-AF65-F5344CB8AC3E}">
        <p14:creationId xmlns:p14="http://schemas.microsoft.com/office/powerpoint/2010/main" val="2709261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0000">
        <p15:prstTrans prst="wind"/>
      </p:transition>
    </mc:Choice>
    <mc:Fallback>
      <p:transition spd="slow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2B63-AB72-E75E-3F6F-D4F4BCA9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22" y="-69574"/>
            <a:ext cx="9203635" cy="609600"/>
          </a:xfrm>
        </p:spPr>
        <p:txBody>
          <a:bodyPr/>
          <a:lstStyle/>
          <a:p>
            <a:pPr algn="ctr"/>
            <a:r>
              <a:rPr lang="en-US" b="1" dirty="0"/>
              <a:t>Final Output of Calculator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3C822-3B06-8728-21AC-B7C0A06B4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60" y="815009"/>
            <a:ext cx="4571457" cy="5522843"/>
          </a:xfrm>
        </p:spPr>
      </p:pic>
    </p:spTree>
    <p:extLst>
      <p:ext uri="{BB962C8B-B14F-4D97-AF65-F5344CB8AC3E}">
        <p14:creationId xmlns:p14="http://schemas.microsoft.com/office/powerpoint/2010/main" val="383265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8000">
        <p:dissolve/>
      </p:transition>
    </mc:Choice>
    <mc:Fallback>
      <p:transition spd="slow" advTm="8000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416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Simple Calculator</vt:lpstr>
      <vt:lpstr>Summary</vt:lpstr>
      <vt:lpstr>Main Window/Container</vt:lpstr>
      <vt:lpstr>Window size, title, icon widget</vt:lpstr>
      <vt:lpstr>Screen</vt:lpstr>
      <vt:lpstr>Buttons</vt:lpstr>
      <vt:lpstr>Function</vt:lpstr>
      <vt:lpstr>Final Output of 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</dc:title>
  <dc:creator>mohammad.ateeque619@gmail.com</dc:creator>
  <cp:lastModifiedBy>mohammad.ateeque619@gmail.com</cp:lastModifiedBy>
  <cp:revision>19</cp:revision>
  <dcterms:created xsi:type="dcterms:W3CDTF">2024-05-22T07:33:04Z</dcterms:created>
  <dcterms:modified xsi:type="dcterms:W3CDTF">2024-05-24T10:29:40Z</dcterms:modified>
</cp:coreProperties>
</file>