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3" r:id="rId7"/>
    <p:sldId id="264" r:id="rId8"/>
    <p:sldId id="262"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9A5A98-8DB1-4685-A30D-CEB728DD2E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23192E9-A197-4B60-A35C-9EE10A61520B}">
      <dgm:prSet/>
      <dgm:spPr/>
      <dgm:t>
        <a:bodyPr/>
        <a:lstStyle/>
        <a:p>
          <a:r>
            <a:rPr lang="en-IN" b="1" dirty="0"/>
            <a:t>FEATURE ENGINEERING</a:t>
          </a:r>
          <a:endParaRPr lang="en-IN" dirty="0"/>
        </a:p>
      </dgm:t>
    </dgm:pt>
    <dgm:pt modelId="{77106121-82F8-4AC4-BF7C-25E0FEA272F3}" type="parTrans" cxnId="{0E5717BD-8017-425D-ADCA-45789532A6F8}">
      <dgm:prSet/>
      <dgm:spPr/>
      <dgm:t>
        <a:bodyPr/>
        <a:lstStyle/>
        <a:p>
          <a:endParaRPr lang="en-IN"/>
        </a:p>
      </dgm:t>
    </dgm:pt>
    <dgm:pt modelId="{62D5DFC5-C551-4923-94B8-59C4CB752ADD}" type="sibTrans" cxnId="{0E5717BD-8017-425D-ADCA-45789532A6F8}">
      <dgm:prSet/>
      <dgm:spPr/>
      <dgm:t>
        <a:bodyPr/>
        <a:lstStyle/>
        <a:p>
          <a:endParaRPr lang="en-IN"/>
        </a:p>
      </dgm:t>
    </dgm:pt>
    <dgm:pt modelId="{CD85AA08-6057-4C25-9893-86E415CD9092}" type="pres">
      <dgm:prSet presAssocID="{F19A5A98-8DB1-4685-A30D-CEB728DD2E0A}" presName="linear" presStyleCnt="0">
        <dgm:presLayoutVars>
          <dgm:animLvl val="lvl"/>
          <dgm:resizeHandles val="exact"/>
        </dgm:presLayoutVars>
      </dgm:prSet>
      <dgm:spPr/>
    </dgm:pt>
    <dgm:pt modelId="{CCEC9086-0A5F-4E67-8EE3-EAF0C059C2BC}" type="pres">
      <dgm:prSet presAssocID="{923192E9-A197-4B60-A35C-9EE10A61520B}" presName="parentText" presStyleLbl="node1" presStyleIdx="0" presStyleCnt="1">
        <dgm:presLayoutVars>
          <dgm:chMax val="0"/>
          <dgm:bulletEnabled val="1"/>
        </dgm:presLayoutVars>
      </dgm:prSet>
      <dgm:spPr/>
    </dgm:pt>
  </dgm:ptLst>
  <dgm:cxnLst>
    <dgm:cxn modelId="{3ECA2637-59C1-4B22-957D-F2B4FCD301AB}" type="presOf" srcId="{F19A5A98-8DB1-4685-A30D-CEB728DD2E0A}" destId="{CD85AA08-6057-4C25-9893-86E415CD9092}" srcOrd="0" destOrd="0" presId="urn:microsoft.com/office/officeart/2005/8/layout/vList2"/>
    <dgm:cxn modelId="{AED33B76-7B91-4812-B404-B53053D20304}" type="presOf" srcId="{923192E9-A197-4B60-A35C-9EE10A61520B}" destId="{CCEC9086-0A5F-4E67-8EE3-EAF0C059C2BC}" srcOrd="0" destOrd="0" presId="urn:microsoft.com/office/officeart/2005/8/layout/vList2"/>
    <dgm:cxn modelId="{0E5717BD-8017-425D-ADCA-45789532A6F8}" srcId="{F19A5A98-8DB1-4685-A30D-CEB728DD2E0A}" destId="{923192E9-A197-4B60-A35C-9EE10A61520B}" srcOrd="0" destOrd="0" parTransId="{77106121-82F8-4AC4-BF7C-25E0FEA272F3}" sibTransId="{62D5DFC5-C551-4923-94B8-59C4CB752ADD}"/>
    <dgm:cxn modelId="{163A8554-164F-491E-A316-37AEE0719BE8}" type="presParOf" srcId="{CD85AA08-6057-4C25-9893-86E415CD9092}" destId="{CCEC9086-0A5F-4E67-8EE3-EAF0C059C2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9F759A-049F-4AF4-AE91-E45EB82537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38949D1-5A28-4311-BD91-DA198631871C}">
      <dgm:prSet/>
      <dgm:spPr/>
      <dgm:t>
        <a:bodyPr/>
        <a:lstStyle/>
        <a:p>
          <a:r>
            <a:rPr lang="en-IN" b="1" baseline="0" dirty="0"/>
            <a:t>Impact of specific amenities on sale price</a:t>
          </a:r>
          <a:endParaRPr lang="en-IN" dirty="0"/>
        </a:p>
      </dgm:t>
    </dgm:pt>
    <dgm:pt modelId="{3AA4876C-4AAD-4A56-BFFF-FA93BE14D9CF}" type="parTrans" cxnId="{DCDBBAB5-FA65-46AB-B78F-DFE0730F8B5A}">
      <dgm:prSet/>
      <dgm:spPr/>
      <dgm:t>
        <a:bodyPr/>
        <a:lstStyle/>
        <a:p>
          <a:endParaRPr lang="en-IN"/>
        </a:p>
      </dgm:t>
    </dgm:pt>
    <dgm:pt modelId="{62A1F087-E21B-4B7D-9C89-13FC07238D67}" type="sibTrans" cxnId="{DCDBBAB5-FA65-46AB-B78F-DFE0730F8B5A}">
      <dgm:prSet/>
      <dgm:spPr/>
      <dgm:t>
        <a:bodyPr/>
        <a:lstStyle/>
        <a:p>
          <a:endParaRPr lang="en-IN"/>
        </a:p>
      </dgm:t>
    </dgm:pt>
    <dgm:pt modelId="{7CCB960E-F60E-4AAF-9BEE-6EBC837A4B58}" type="pres">
      <dgm:prSet presAssocID="{199F759A-049F-4AF4-AE91-E45EB825376A}" presName="linear" presStyleCnt="0">
        <dgm:presLayoutVars>
          <dgm:animLvl val="lvl"/>
          <dgm:resizeHandles val="exact"/>
        </dgm:presLayoutVars>
      </dgm:prSet>
      <dgm:spPr/>
    </dgm:pt>
    <dgm:pt modelId="{825A3FDE-249D-4403-B993-ABFE6947A1B8}" type="pres">
      <dgm:prSet presAssocID="{838949D1-5A28-4311-BD91-DA198631871C}" presName="parentText" presStyleLbl="node1" presStyleIdx="0" presStyleCnt="1" custLinFactNeighborX="-7234" custLinFactNeighborY="568">
        <dgm:presLayoutVars>
          <dgm:chMax val="0"/>
          <dgm:bulletEnabled val="1"/>
        </dgm:presLayoutVars>
      </dgm:prSet>
      <dgm:spPr/>
    </dgm:pt>
  </dgm:ptLst>
  <dgm:cxnLst>
    <dgm:cxn modelId="{E6FCC84B-B352-4E59-A3FF-AFA895579124}" type="presOf" srcId="{838949D1-5A28-4311-BD91-DA198631871C}" destId="{825A3FDE-249D-4403-B993-ABFE6947A1B8}" srcOrd="0" destOrd="0" presId="urn:microsoft.com/office/officeart/2005/8/layout/vList2"/>
    <dgm:cxn modelId="{BBF0298B-E780-4198-9348-C5385BCFBE51}" type="presOf" srcId="{199F759A-049F-4AF4-AE91-E45EB825376A}" destId="{7CCB960E-F60E-4AAF-9BEE-6EBC837A4B58}" srcOrd="0" destOrd="0" presId="urn:microsoft.com/office/officeart/2005/8/layout/vList2"/>
    <dgm:cxn modelId="{DCDBBAB5-FA65-46AB-B78F-DFE0730F8B5A}" srcId="{199F759A-049F-4AF4-AE91-E45EB825376A}" destId="{838949D1-5A28-4311-BD91-DA198631871C}" srcOrd="0" destOrd="0" parTransId="{3AA4876C-4AAD-4A56-BFFF-FA93BE14D9CF}" sibTransId="{62A1F087-E21B-4B7D-9C89-13FC07238D67}"/>
    <dgm:cxn modelId="{CADD65BC-7013-4E1C-B8F5-F94A13518E70}" type="presParOf" srcId="{7CCB960E-F60E-4AAF-9BEE-6EBC837A4B58}" destId="{825A3FDE-249D-4403-B993-ABFE6947A1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1B407-DDEC-47FA-9FF1-2D635AB47A8C}"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IN"/>
        </a:p>
      </dgm:t>
    </dgm:pt>
    <dgm:pt modelId="{0E60FC83-9D73-4932-80F7-D9125B0450A8}">
      <dgm:prSet/>
      <dgm:spPr/>
      <dgm:t>
        <a:bodyPr/>
        <a:lstStyle/>
        <a:p>
          <a:pPr algn="ctr"/>
          <a:r>
            <a:rPr lang="en-IN" b="1" dirty="0"/>
            <a:t>House prices over different period and influenced external factor such as 2008 crises</a:t>
          </a:r>
          <a:endParaRPr lang="en-IN" dirty="0"/>
        </a:p>
      </dgm:t>
    </dgm:pt>
    <dgm:pt modelId="{1B53942B-154A-4F00-8932-E1B8ADE4CF94}" type="parTrans" cxnId="{8D07804F-158B-4142-9289-E2B42D9D28EE}">
      <dgm:prSet/>
      <dgm:spPr/>
      <dgm:t>
        <a:bodyPr/>
        <a:lstStyle/>
        <a:p>
          <a:endParaRPr lang="en-IN"/>
        </a:p>
      </dgm:t>
    </dgm:pt>
    <dgm:pt modelId="{6F9079D3-31EF-415C-9EEC-B9B220E8B9E9}" type="sibTrans" cxnId="{8D07804F-158B-4142-9289-E2B42D9D28EE}">
      <dgm:prSet/>
      <dgm:spPr/>
      <dgm:t>
        <a:bodyPr/>
        <a:lstStyle/>
        <a:p>
          <a:endParaRPr lang="en-IN"/>
        </a:p>
      </dgm:t>
    </dgm:pt>
    <dgm:pt modelId="{EF0FC258-0B1A-499B-82C3-2F6E190A1E1B}" type="pres">
      <dgm:prSet presAssocID="{9911B407-DDEC-47FA-9FF1-2D635AB47A8C}" presName="linear" presStyleCnt="0">
        <dgm:presLayoutVars>
          <dgm:animLvl val="lvl"/>
          <dgm:resizeHandles val="exact"/>
        </dgm:presLayoutVars>
      </dgm:prSet>
      <dgm:spPr/>
    </dgm:pt>
    <dgm:pt modelId="{3220E0D9-9773-4094-8C49-33A1660472D9}" type="pres">
      <dgm:prSet presAssocID="{0E60FC83-9D73-4932-80F7-D9125B0450A8}" presName="parentText" presStyleLbl="node1" presStyleIdx="0" presStyleCnt="1">
        <dgm:presLayoutVars>
          <dgm:chMax val="0"/>
          <dgm:bulletEnabled val="1"/>
        </dgm:presLayoutVars>
      </dgm:prSet>
      <dgm:spPr/>
    </dgm:pt>
  </dgm:ptLst>
  <dgm:cxnLst>
    <dgm:cxn modelId="{8D07804F-158B-4142-9289-E2B42D9D28EE}" srcId="{9911B407-DDEC-47FA-9FF1-2D635AB47A8C}" destId="{0E60FC83-9D73-4932-80F7-D9125B0450A8}" srcOrd="0" destOrd="0" parTransId="{1B53942B-154A-4F00-8932-E1B8ADE4CF94}" sibTransId="{6F9079D3-31EF-415C-9EEC-B9B220E8B9E9}"/>
    <dgm:cxn modelId="{8C336181-CA44-4100-B9BE-14076967706B}" type="presOf" srcId="{0E60FC83-9D73-4932-80F7-D9125B0450A8}" destId="{3220E0D9-9773-4094-8C49-33A1660472D9}" srcOrd="0" destOrd="0" presId="urn:microsoft.com/office/officeart/2005/8/layout/vList2"/>
    <dgm:cxn modelId="{79647694-B6CB-49BC-9462-BB8BEECF3C56}" type="presOf" srcId="{9911B407-DDEC-47FA-9FF1-2D635AB47A8C}" destId="{EF0FC258-0B1A-499B-82C3-2F6E190A1E1B}" srcOrd="0" destOrd="0" presId="urn:microsoft.com/office/officeart/2005/8/layout/vList2"/>
    <dgm:cxn modelId="{99900277-18CC-49DF-B21E-0D63510C402A}" type="presParOf" srcId="{EF0FC258-0B1A-499B-82C3-2F6E190A1E1B}" destId="{3220E0D9-9773-4094-8C49-33A1660472D9}"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D78AE8-2F00-4F9C-95C5-68D81EBB1D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B8D1804-F784-4F0D-8160-D102C13318B8}">
      <dgm:prSet/>
      <dgm:spPr/>
      <dgm:t>
        <a:bodyPr/>
        <a:lstStyle/>
        <a:p>
          <a:r>
            <a:rPr lang="en-IN" b="1" dirty="0"/>
            <a:t>Handling Outlier by </a:t>
          </a:r>
          <a:r>
            <a:rPr lang="en-IN" b="1" dirty="0" err="1"/>
            <a:t>Winsorizing</a:t>
          </a:r>
          <a:r>
            <a:rPr lang="en-IN" b="1" dirty="0"/>
            <a:t> Method</a:t>
          </a:r>
          <a:endParaRPr lang="en-IN" dirty="0"/>
        </a:p>
      </dgm:t>
    </dgm:pt>
    <dgm:pt modelId="{26538CFB-32B2-4EAE-AF9E-2F2819DBAD25}" type="parTrans" cxnId="{3A4D4C13-F2E3-4FFE-9C1B-DCD7C601A079}">
      <dgm:prSet/>
      <dgm:spPr/>
      <dgm:t>
        <a:bodyPr/>
        <a:lstStyle/>
        <a:p>
          <a:endParaRPr lang="en-IN"/>
        </a:p>
      </dgm:t>
    </dgm:pt>
    <dgm:pt modelId="{5A88920A-95FA-4B0C-AC0C-247EAE3BBA89}" type="sibTrans" cxnId="{3A4D4C13-F2E3-4FFE-9C1B-DCD7C601A079}">
      <dgm:prSet/>
      <dgm:spPr/>
      <dgm:t>
        <a:bodyPr/>
        <a:lstStyle/>
        <a:p>
          <a:endParaRPr lang="en-IN"/>
        </a:p>
      </dgm:t>
    </dgm:pt>
    <dgm:pt modelId="{C90FB9DD-EDC3-4E03-B1D7-B0481AAD2275}" type="pres">
      <dgm:prSet presAssocID="{E3D78AE8-2F00-4F9C-95C5-68D81EBB1DF4}" presName="linear" presStyleCnt="0">
        <dgm:presLayoutVars>
          <dgm:animLvl val="lvl"/>
          <dgm:resizeHandles val="exact"/>
        </dgm:presLayoutVars>
      </dgm:prSet>
      <dgm:spPr/>
    </dgm:pt>
    <dgm:pt modelId="{F448B57C-601A-4B43-BB00-5948ACE52F7C}" type="pres">
      <dgm:prSet presAssocID="{0B8D1804-F784-4F0D-8160-D102C13318B8}" presName="parentText" presStyleLbl="node1" presStyleIdx="0" presStyleCnt="1">
        <dgm:presLayoutVars>
          <dgm:chMax val="0"/>
          <dgm:bulletEnabled val="1"/>
        </dgm:presLayoutVars>
      </dgm:prSet>
      <dgm:spPr/>
    </dgm:pt>
  </dgm:ptLst>
  <dgm:cxnLst>
    <dgm:cxn modelId="{3A4D4C13-F2E3-4FFE-9C1B-DCD7C601A079}" srcId="{E3D78AE8-2F00-4F9C-95C5-68D81EBB1DF4}" destId="{0B8D1804-F784-4F0D-8160-D102C13318B8}" srcOrd="0" destOrd="0" parTransId="{26538CFB-32B2-4EAE-AF9E-2F2819DBAD25}" sibTransId="{5A88920A-95FA-4B0C-AC0C-247EAE3BBA89}"/>
    <dgm:cxn modelId="{FE8EE069-61AF-4ECF-9399-03B09242FFFE}" type="presOf" srcId="{0B8D1804-F784-4F0D-8160-D102C13318B8}" destId="{F448B57C-601A-4B43-BB00-5948ACE52F7C}" srcOrd="0" destOrd="0" presId="urn:microsoft.com/office/officeart/2005/8/layout/vList2"/>
    <dgm:cxn modelId="{65F77CCB-EFE8-4F71-ACB3-69C4465A528B}" type="presOf" srcId="{E3D78AE8-2F00-4F9C-95C5-68D81EBB1DF4}" destId="{C90FB9DD-EDC3-4E03-B1D7-B0481AAD2275}" srcOrd="0" destOrd="0" presId="urn:microsoft.com/office/officeart/2005/8/layout/vList2"/>
    <dgm:cxn modelId="{A8CE4C56-0FAF-4650-9719-018E5C7DE904}" type="presParOf" srcId="{C90FB9DD-EDC3-4E03-B1D7-B0481AAD2275}" destId="{F448B57C-601A-4B43-BB00-5948ACE52F7C}"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4DE46E-7622-4730-9E25-C859D8133E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9517709-01D0-4234-BCB0-CE12C77B8F57}">
      <dgm:prSet/>
      <dgm:spPr/>
      <dgm:t>
        <a:bodyPr/>
        <a:lstStyle/>
        <a:p>
          <a:pPr algn="ctr"/>
          <a:r>
            <a:rPr lang="en-IN" b="1" dirty="0"/>
            <a:t>CONCLUSION</a:t>
          </a:r>
          <a:endParaRPr lang="en-IN" dirty="0"/>
        </a:p>
      </dgm:t>
    </dgm:pt>
    <dgm:pt modelId="{55F83431-DFAF-45B7-A560-349FD1726F61}" type="parTrans" cxnId="{95D8E2FD-25C6-4F45-8AD0-76982E563ACD}">
      <dgm:prSet/>
      <dgm:spPr/>
      <dgm:t>
        <a:bodyPr/>
        <a:lstStyle/>
        <a:p>
          <a:endParaRPr lang="en-IN"/>
        </a:p>
      </dgm:t>
    </dgm:pt>
    <dgm:pt modelId="{94ACE1BF-C4B9-4016-8153-51884795BD55}" type="sibTrans" cxnId="{95D8E2FD-25C6-4F45-8AD0-76982E563ACD}">
      <dgm:prSet/>
      <dgm:spPr/>
      <dgm:t>
        <a:bodyPr/>
        <a:lstStyle/>
        <a:p>
          <a:endParaRPr lang="en-IN"/>
        </a:p>
      </dgm:t>
    </dgm:pt>
    <dgm:pt modelId="{129AE093-FE36-4D93-A9E5-4521371AAC9F}" type="pres">
      <dgm:prSet presAssocID="{604DE46E-7622-4730-9E25-C859D8133E76}" presName="linear" presStyleCnt="0">
        <dgm:presLayoutVars>
          <dgm:animLvl val="lvl"/>
          <dgm:resizeHandles val="exact"/>
        </dgm:presLayoutVars>
      </dgm:prSet>
      <dgm:spPr/>
    </dgm:pt>
    <dgm:pt modelId="{EC098F10-E283-4F5A-8D62-C750F6B73E2F}" type="pres">
      <dgm:prSet presAssocID="{79517709-01D0-4234-BCB0-CE12C77B8F57}" presName="parentText" presStyleLbl="node1" presStyleIdx="0" presStyleCnt="1" custLinFactNeighborX="24595" custLinFactNeighborY="-793">
        <dgm:presLayoutVars>
          <dgm:chMax val="0"/>
          <dgm:bulletEnabled val="1"/>
        </dgm:presLayoutVars>
      </dgm:prSet>
      <dgm:spPr/>
    </dgm:pt>
  </dgm:ptLst>
  <dgm:cxnLst>
    <dgm:cxn modelId="{5462B536-A47E-4365-8DF3-111C151D14A5}" type="presOf" srcId="{604DE46E-7622-4730-9E25-C859D8133E76}" destId="{129AE093-FE36-4D93-A9E5-4521371AAC9F}" srcOrd="0" destOrd="0" presId="urn:microsoft.com/office/officeart/2005/8/layout/vList2"/>
    <dgm:cxn modelId="{C4E310C3-F372-4BFE-9E05-5B0F0DA2AC9D}" type="presOf" srcId="{79517709-01D0-4234-BCB0-CE12C77B8F57}" destId="{EC098F10-E283-4F5A-8D62-C750F6B73E2F}" srcOrd="0" destOrd="0" presId="urn:microsoft.com/office/officeart/2005/8/layout/vList2"/>
    <dgm:cxn modelId="{95D8E2FD-25C6-4F45-8AD0-76982E563ACD}" srcId="{604DE46E-7622-4730-9E25-C859D8133E76}" destId="{79517709-01D0-4234-BCB0-CE12C77B8F57}" srcOrd="0" destOrd="0" parTransId="{55F83431-DFAF-45B7-A560-349FD1726F61}" sibTransId="{94ACE1BF-C4B9-4016-8153-51884795BD55}"/>
    <dgm:cxn modelId="{D4871A7A-1D95-4B02-8E14-A3B4AD4A925B}" type="presParOf" srcId="{129AE093-FE36-4D93-A9E5-4521371AAC9F}" destId="{EC098F10-E283-4F5A-8D62-C750F6B73E2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C9086-0A5F-4E67-8EE3-EAF0C059C2BC}">
      <dsp:nvSpPr>
        <dsp:cNvPr id="0" name=""/>
        <dsp:cNvSpPr/>
      </dsp:nvSpPr>
      <dsp:spPr>
        <a:xfrm>
          <a:off x="0" y="9767"/>
          <a:ext cx="324125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FEATURE ENGINEERING</a:t>
          </a:r>
          <a:endParaRPr lang="en-IN" sz="2100" kern="1200" dirty="0"/>
        </a:p>
      </dsp:txBody>
      <dsp:txXfrm>
        <a:off x="24588" y="34355"/>
        <a:ext cx="3192074"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A3FDE-249D-4403-B993-ABFE6947A1B8}">
      <dsp:nvSpPr>
        <dsp:cNvPr id="0" name=""/>
        <dsp:cNvSpPr/>
      </dsp:nvSpPr>
      <dsp:spPr>
        <a:xfrm>
          <a:off x="0" y="103693"/>
          <a:ext cx="7167317"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kern="1200" baseline="0" dirty="0"/>
            <a:t>Impact of specific amenities on sale price</a:t>
          </a:r>
          <a:endParaRPr lang="en-IN" sz="2600" kern="1200" dirty="0"/>
        </a:p>
      </dsp:txBody>
      <dsp:txXfrm>
        <a:off x="30442" y="134135"/>
        <a:ext cx="7106433" cy="562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0E0D9-9773-4094-8C49-33A1660472D9}">
      <dsp:nvSpPr>
        <dsp:cNvPr id="0" name=""/>
        <dsp:cNvSpPr/>
      </dsp:nvSpPr>
      <dsp:spPr>
        <a:xfrm>
          <a:off x="0" y="4925"/>
          <a:ext cx="5929460" cy="636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House prices over different period and influenced external factor such as 2008 crises</a:t>
          </a:r>
          <a:endParaRPr lang="en-IN" sz="1600" kern="1200" dirty="0"/>
        </a:p>
      </dsp:txBody>
      <dsp:txXfrm>
        <a:off x="31070" y="35995"/>
        <a:ext cx="5867320"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8B57C-601A-4B43-BB00-5948ACE52F7C}">
      <dsp:nvSpPr>
        <dsp:cNvPr id="0" name=""/>
        <dsp:cNvSpPr/>
      </dsp:nvSpPr>
      <dsp:spPr>
        <a:xfrm>
          <a:off x="0" y="9418"/>
          <a:ext cx="5249610"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Handling Outlier by </a:t>
          </a:r>
          <a:r>
            <a:rPr lang="en-IN" sz="2000" b="1" kern="1200" dirty="0" err="1"/>
            <a:t>Winsorizing</a:t>
          </a:r>
          <a:r>
            <a:rPr lang="en-IN" sz="2000" b="1" kern="1200" dirty="0"/>
            <a:t> Method</a:t>
          </a:r>
          <a:endParaRPr lang="en-IN" sz="2000" kern="1200" dirty="0"/>
        </a:p>
      </dsp:txBody>
      <dsp:txXfrm>
        <a:off x="23417" y="32835"/>
        <a:ext cx="5202776"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98F10-E283-4F5A-8D62-C750F6B73E2F}">
      <dsp:nvSpPr>
        <dsp:cNvPr id="0" name=""/>
        <dsp:cNvSpPr/>
      </dsp:nvSpPr>
      <dsp:spPr>
        <a:xfrm>
          <a:off x="0" y="2"/>
          <a:ext cx="3487917"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CONCLUSION</a:t>
          </a:r>
          <a:endParaRPr lang="en-IN" sz="2400" kern="1200" dirty="0"/>
        </a:p>
      </dsp:txBody>
      <dsp:txXfrm>
        <a:off x="28100" y="28102"/>
        <a:ext cx="3431717"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653C8C2-D518-4DA3-8E7C-77DCC5213506}" type="datetimeFigureOut">
              <a:rPr lang="en-IN" smtClean="0"/>
              <a:t>28-08-2024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1079063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3C8C2-D518-4DA3-8E7C-77DCC5213506}"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139457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653C8C2-D518-4DA3-8E7C-77DCC5213506}" type="datetimeFigureOut">
              <a:rPr lang="en-IN" smtClean="0"/>
              <a:t>28-08-2024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2221490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653C8C2-D518-4DA3-8E7C-77DCC5213506}" type="datetimeFigureOut">
              <a:rPr lang="en-IN" smtClean="0"/>
              <a:t>28-08-2024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B9DCDB2-0FDD-4F22-A528-DB81052DC4B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649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653C8C2-D518-4DA3-8E7C-77DCC5213506}" type="datetimeFigureOut">
              <a:rPr lang="en-IN" smtClean="0"/>
              <a:t>28-08-2024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3842522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53C8C2-D518-4DA3-8E7C-77DCC5213506}"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2437033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53C8C2-D518-4DA3-8E7C-77DCC5213506}"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378796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3C8C2-D518-4DA3-8E7C-77DCC5213506}"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2666434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653C8C2-D518-4DA3-8E7C-77DCC5213506}" type="datetimeFigureOut">
              <a:rPr lang="en-IN" smtClean="0"/>
              <a:t>28-08-2024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214826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3C8C2-D518-4DA3-8E7C-77DCC5213506}"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3195117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653C8C2-D518-4DA3-8E7C-77DCC5213506}" type="datetimeFigureOut">
              <a:rPr lang="en-IN" smtClean="0"/>
              <a:t>28-08-2024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53765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3C8C2-D518-4DA3-8E7C-77DCC5213506}"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349859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3C8C2-D518-4DA3-8E7C-77DCC5213506}"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342362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53C8C2-D518-4DA3-8E7C-77DCC5213506}"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293093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3C8C2-D518-4DA3-8E7C-77DCC5213506}"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1863292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3C8C2-D518-4DA3-8E7C-77DCC5213506}"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389769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53C8C2-D518-4DA3-8E7C-77DCC5213506}"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DCDB2-0FDD-4F22-A528-DB81052DC4B6}" type="slidenum">
              <a:rPr lang="en-IN" smtClean="0"/>
              <a:t>‹#›</a:t>
            </a:fld>
            <a:endParaRPr lang="en-IN"/>
          </a:p>
        </p:txBody>
      </p:sp>
    </p:spTree>
    <p:extLst>
      <p:ext uri="{BB962C8B-B14F-4D97-AF65-F5344CB8AC3E}">
        <p14:creationId xmlns:p14="http://schemas.microsoft.com/office/powerpoint/2010/main" val="249797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53C8C2-D518-4DA3-8E7C-77DCC5213506}" type="datetimeFigureOut">
              <a:rPr lang="en-IN" smtClean="0"/>
              <a:t>28-08-2024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9DCDB2-0FDD-4F22-A528-DB81052DC4B6}" type="slidenum">
              <a:rPr lang="en-IN" smtClean="0"/>
              <a:t>‹#›</a:t>
            </a:fld>
            <a:endParaRPr lang="en-IN"/>
          </a:p>
        </p:txBody>
      </p:sp>
    </p:spTree>
    <p:extLst>
      <p:ext uri="{BB962C8B-B14F-4D97-AF65-F5344CB8AC3E}">
        <p14:creationId xmlns:p14="http://schemas.microsoft.com/office/powerpoint/2010/main" val="29688771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8.png"/><Relationship Id="rId4" Type="http://schemas.openxmlformats.org/officeDocument/2006/relationships/diagramQuickStyle" Target="../diagrams/quickStyle1.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23.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24.png"/><Relationship Id="rId9" Type="http://schemas.microsoft.com/office/2007/relationships/diagramDrawing" Target="../diagrams/drawing3.xml"/><Relationship Id="rId14"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8CA8-9399-F97C-AAF3-E559F990E179}"/>
              </a:ext>
            </a:extLst>
          </p:cNvPr>
          <p:cNvSpPr>
            <a:spLocks noGrp="1"/>
          </p:cNvSpPr>
          <p:nvPr>
            <p:ph type="ctrTitle"/>
          </p:nvPr>
        </p:nvSpPr>
        <p:spPr>
          <a:xfrm>
            <a:off x="323850" y="1276350"/>
            <a:ext cx="11563350" cy="2352151"/>
          </a:xfrm>
        </p:spPr>
        <p:txBody>
          <a:bodyPr>
            <a:normAutofit fontScale="90000"/>
          </a:bodyPr>
          <a:lstStyle/>
          <a:p>
            <a:pPr algn="ctr"/>
            <a:r>
              <a:rPr lang="en-IN" sz="6000" b="1" u="sng" dirty="0">
                <a:effectLst/>
                <a:latin typeface="Times New Roman" panose="02020603050405020304" pitchFamily="18" charset="0"/>
                <a:ea typeface="Times New Roman" panose="02020603050405020304" pitchFamily="18" charset="0"/>
              </a:rPr>
              <a:t>Exploratory Data  Analysis (EDA)</a:t>
            </a:r>
            <a:br>
              <a:rPr lang="en-IN" sz="6000" b="1" u="sng" dirty="0">
                <a:effectLst/>
                <a:latin typeface="Times New Roman" panose="02020603050405020304" pitchFamily="18" charset="0"/>
                <a:ea typeface="Times New Roman" panose="02020603050405020304" pitchFamily="18" charset="0"/>
              </a:rPr>
            </a:br>
            <a:r>
              <a:rPr lang="en-IN" sz="6000" b="1" u="sng" dirty="0">
                <a:effectLst/>
                <a:latin typeface="Times New Roman" panose="02020603050405020304" pitchFamily="18" charset="0"/>
                <a:ea typeface="Times New Roman" panose="02020603050405020304" pitchFamily="18" charset="0"/>
              </a:rPr>
              <a:t> for Real Estate Pricing</a:t>
            </a:r>
            <a:endParaRPr lang="en-IN" dirty="0"/>
          </a:p>
        </p:txBody>
      </p:sp>
      <p:sp>
        <p:nvSpPr>
          <p:cNvPr id="3" name="Subtitle 2">
            <a:extLst>
              <a:ext uri="{FF2B5EF4-FFF2-40B4-BE49-F238E27FC236}">
                <a16:creationId xmlns:a16="http://schemas.microsoft.com/office/drawing/2014/main" id="{29EE7C88-2DD1-1778-92CC-848328014DBB}"/>
              </a:ext>
            </a:extLst>
          </p:cNvPr>
          <p:cNvSpPr>
            <a:spLocks noGrp="1"/>
          </p:cNvSpPr>
          <p:nvPr>
            <p:ph type="subTitle" idx="1"/>
          </p:nvPr>
        </p:nvSpPr>
        <p:spPr>
          <a:xfrm>
            <a:off x="1457325" y="4200525"/>
            <a:ext cx="9448800" cy="555626"/>
          </a:xfrm>
        </p:spPr>
        <p:txBody>
          <a:bodyPr>
            <a:normAutofit/>
          </a:bodyPr>
          <a:lstStyle/>
          <a:p>
            <a:pPr algn="ctr"/>
            <a:r>
              <a:rPr lang="en-IN" sz="3200" b="1" dirty="0">
                <a:solidFill>
                  <a:srgbClr val="C00000"/>
                </a:solidFill>
              </a:rPr>
              <a:t>BY MOHAMMED ATEEQ</a:t>
            </a:r>
          </a:p>
        </p:txBody>
      </p:sp>
    </p:spTree>
    <p:extLst>
      <p:ext uri="{BB962C8B-B14F-4D97-AF65-F5344CB8AC3E}">
        <p14:creationId xmlns:p14="http://schemas.microsoft.com/office/powerpoint/2010/main" val="3088433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02E2E78-2EAA-3F9C-9640-6F9264C90586}"/>
              </a:ext>
            </a:extLst>
          </p:cNvPr>
          <p:cNvGraphicFramePr/>
          <p:nvPr>
            <p:extLst>
              <p:ext uri="{D42A27DB-BD31-4B8C-83A1-F6EECF244321}">
                <p14:modId xmlns:p14="http://schemas.microsoft.com/office/powerpoint/2010/main" val="3914912329"/>
              </p:ext>
            </p:extLst>
          </p:nvPr>
        </p:nvGraphicFramePr>
        <p:xfrm>
          <a:off x="4031530" y="367645"/>
          <a:ext cx="3487917" cy="5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48496A9-F35F-E55E-63D9-C3D417B5C9F2}"/>
              </a:ext>
            </a:extLst>
          </p:cNvPr>
          <p:cNvSpPr txBox="1"/>
          <p:nvPr/>
        </p:nvSpPr>
        <p:spPr>
          <a:xfrm>
            <a:off x="197963" y="1442301"/>
            <a:ext cx="11585542" cy="5324535"/>
          </a:xfrm>
          <a:prstGeom prst="rect">
            <a:avLst/>
          </a:prstGeom>
          <a:noFill/>
        </p:spPr>
        <p:txBody>
          <a:bodyPr wrap="square" rtlCol="0">
            <a:spAutoFit/>
          </a:bodyPr>
          <a:lstStyle/>
          <a:p>
            <a:r>
              <a:rPr lang="en-US" sz="2000" b="1" dirty="0">
                <a:solidFill>
                  <a:srgbClr val="C00000"/>
                </a:solidFill>
                <a:effectLst/>
                <a:latin typeface="Courier New" panose="02070309020205020404" pitchFamily="49" charset="0"/>
              </a:rPr>
              <a:t>In conclusion, this exploratory data analysis has provided valuable insights into the factors that influence house prices.</a:t>
            </a:r>
          </a:p>
          <a:p>
            <a:endParaRPr lang="en-US" sz="2000" b="1" dirty="0">
              <a:solidFill>
                <a:srgbClr val="C00000"/>
              </a:solidFill>
              <a:effectLst/>
              <a:latin typeface="Courier New" panose="02070309020205020404" pitchFamily="49" charset="0"/>
            </a:endParaRPr>
          </a:p>
          <a:p>
            <a:r>
              <a:rPr lang="en-US" sz="2000" b="1" dirty="0">
                <a:solidFill>
                  <a:srgbClr val="C00000"/>
                </a:solidFill>
                <a:effectLst/>
                <a:latin typeface="Courier New" panose="02070309020205020404" pitchFamily="49" charset="0"/>
              </a:rPr>
              <a:t>We've explored various aspects, including the impact of features like bedrooms, bathrooms, and square footage, as well as the role of amenities and temporal trends.</a:t>
            </a:r>
          </a:p>
          <a:p>
            <a:endParaRPr lang="en-US" sz="2000" b="1" dirty="0">
              <a:solidFill>
                <a:srgbClr val="C00000"/>
              </a:solidFill>
              <a:effectLst/>
              <a:latin typeface="Courier New" panose="02070309020205020404" pitchFamily="49" charset="0"/>
            </a:endParaRPr>
          </a:p>
          <a:p>
            <a:r>
              <a:rPr lang="en-US" sz="2000" b="1" dirty="0">
                <a:solidFill>
                  <a:srgbClr val="C00000"/>
                </a:solidFill>
                <a:effectLst/>
                <a:latin typeface="Courier New" panose="02070309020205020404" pitchFamily="49" charset="0"/>
              </a:rPr>
              <a:t>Key findings include the strong positive correlation between living area and sale price, the significant influence of bathrooms on valuation, and the importance of considering seasonal variations in the housing market.</a:t>
            </a:r>
          </a:p>
          <a:p>
            <a:endParaRPr lang="en-US" sz="2000" b="1" dirty="0">
              <a:solidFill>
                <a:srgbClr val="C00000"/>
              </a:solidFill>
              <a:effectLst/>
              <a:latin typeface="Courier New" panose="02070309020205020404" pitchFamily="49" charset="0"/>
            </a:endParaRPr>
          </a:p>
          <a:p>
            <a:r>
              <a:rPr lang="en-US" sz="2000" b="1" dirty="0">
                <a:solidFill>
                  <a:srgbClr val="C00000"/>
                </a:solidFill>
                <a:effectLst/>
                <a:latin typeface="Courier New" panose="02070309020205020404" pitchFamily="49" charset="0"/>
              </a:rPr>
              <a:t>This analysis can be further enhanced by incorporating more advanced techniques like regression modeling, feature engineering, and incorporating external factors to gain a deeper understanding of the real estate market.</a:t>
            </a:r>
            <a:br>
              <a:rPr lang="en-US" sz="2000" b="1" dirty="0">
                <a:solidFill>
                  <a:srgbClr val="C00000"/>
                </a:solidFill>
                <a:effectLst/>
                <a:latin typeface="Courier New" panose="02070309020205020404" pitchFamily="49" charset="0"/>
              </a:rPr>
            </a:br>
            <a:endParaRPr lang="en-US" sz="2000" b="1" dirty="0">
              <a:solidFill>
                <a:srgbClr val="C00000"/>
              </a:solidFill>
              <a:effectLst/>
              <a:latin typeface="Courier New" panose="02070309020205020404" pitchFamily="49" charset="0"/>
            </a:endParaRPr>
          </a:p>
          <a:p>
            <a:endParaRPr lang="en-IN" sz="2000" b="1" dirty="0">
              <a:solidFill>
                <a:srgbClr val="C00000"/>
              </a:solidFill>
            </a:endParaRPr>
          </a:p>
        </p:txBody>
      </p:sp>
    </p:spTree>
    <p:extLst>
      <p:ext uri="{BB962C8B-B14F-4D97-AF65-F5344CB8AC3E}">
        <p14:creationId xmlns:p14="http://schemas.microsoft.com/office/powerpoint/2010/main" val="51585696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7D5E65-1754-BBAC-89E3-8572CB163CBE}"/>
              </a:ext>
            </a:extLst>
          </p:cNvPr>
          <p:cNvSpPr txBox="1"/>
          <p:nvPr/>
        </p:nvSpPr>
        <p:spPr>
          <a:xfrm>
            <a:off x="0" y="0"/>
            <a:ext cx="12096750" cy="7408375"/>
          </a:xfrm>
          <a:prstGeom prst="rect">
            <a:avLst/>
          </a:prstGeom>
          <a:noFill/>
        </p:spPr>
        <p:txBody>
          <a:bodyPr wrap="square" rtlCol="0">
            <a:spAutoFit/>
          </a:bodyPr>
          <a:lstStyle/>
          <a:p>
            <a:pPr algn="ctr">
              <a:lnSpc>
                <a:spcPts val="2160"/>
              </a:lnSpc>
            </a:pPr>
            <a:endParaRPr lang="en-IN" sz="2800" b="1" u="sng" dirty="0">
              <a:effectLst/>
              <a:latin typeface="Times New Roman" panose="02020603050405020304" pitchFamily="18" charset="0"/>
              <a:ea typeface="Times New Roman" panose="02020603050405020304" pitchFamily="18" charset="0"/>
            </a:endParaRPr>
          </a:p>
          <a:p>
            <a:pPr algn="ctr">
              <a:lnSpc>
                <a:spcPts val="2160"/>
              </a:lnSpc>
            </a:pPr>
            <a:r>
              <a:rPr lang="en-IN" sz="2800" b="1" u="sng" dirty="0">
                <a:solidFill>
                  <a:srgbClr val="C00000"/>
                </a:solidFill>
                <a:effectLst/>
                <a:latin typeface="Times New Roman" panose="02020603050405020304" pitchFamily="18" charset="0"/>
                <a:ea typeface="Times New Roman" panose="02020603050405020304" pitchFamily="18" charset="0"/>
              </a:rPr>
              <a:t>Problem Statement:</a:t>
            </a:r>
            <a:endParaRPr lang="en-IN" sz="2800" dirty="0">
              <a:solidFill>
                <a:srgbClr val="C00000"/>
              </a:solidFill>
              <a:effectLst/>
              <a:latin typeface="Arial" panose="020B0604020202020204" pitchFamily="34" charset="0"/>
              <a:ea typeface="Arial" panose="020B0604020202020204" pitchFamily="34" charset="0"/>
            </a:endParaRPr>
          </a:p>
          <a:p>
            <a:pPr algn="just">
              <a:lnSpc>
                <a:spcPts val="2160"/>
              </a:lnSpc>
            </a:pPr>
            <a:r>
              <a:rPr lang="en-IN" dirty="0">
                <a:effectLst/>
                <a:latin typeface="Times New Roman" panose="02020603050405020304" pitchFamily="18" charset="0"/>
                <a:ea typeface="Times New Roman" panose="02020603050405020304" pitchFamily="18" charset="0"/>
              </a:rPr>
              <a:t>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p>
          <a:p>
            <a:pPr algn="just">
              <a:lnSpc>
                <a:spcPts val="2160"/>
              </a:lnSpc>
            </a:pPr>
            <a:endParaRPr lang="en-IN" b="1" u="sng" dirty="0">
              <a:effectLst/>
              <a:latin typeface="Times New Roman" panose="02020603050405020304" pitchFamily="18" charset="0"/>
              <a:ea typeface="Times New Roman" panose="02020603050405020304" pitchFamily="18" charset="0"/>
            </a:endParaRPr>
          </a:p>
          <a:p>
            <a:pPr algn="ctr">
              <a:lnSpc>
                <a:spcPts val="2160"/>
              </a:lnSpc>
            </a:pPr>
            <a:r>
              <a:rPr lang="en-IN" sz="2400" b="1" u="sng" dirty="0">
                <a:solidFill>
                  <a:srgbClr val="C00000"/>
                </a:solidFill>
                <a:effectLst/>
                <a:latin typeface="Times New Roman" panose="02020603050405020304" pitchFamily="18" charset="0"/>
                <a:ea typeface="Times New Roman" panose="02020603050405020304" pitchFamily="18" charset="0"/>
              </a:rPr>
              <a:t>Situation Overview</a:t>
            </a:r>
            <a:r>
              <a:rPr lang="en-IN" sz="2400" dirty="0">
                <a:solidFill>
                  <a:srgbClr val="C00000"/>
                </a:solidFill>
                <a:effectLst/>
                <a:latin typeface="Times New Roman" panose="02020603050405020304" pitchFamily="18" charset="0"/>
                <a:ea typeface="Times New Roman" panose="02020603050405020304" pitchFamily="18" charset="0"/>
              </a:rPr>
              <a:t>:</a:t>
            </a:r>
            <a:endParaRPr lang="en-IN" sz="2400" dirty="0">
              <a:solidFill>
                <a:srgbClr val="C00000"/>
              </a:solidFill>
              <a:effectLst/>
              <a:latin typeface="Arial" panose="020B0604020202020204" pitchFamily="34" charset="0"/>
              <a:ea typeface="Arial" panose="020B0604020202020204" pitchFamily="34" charset="0"/>
            </a:endParaRPr>
          </a:p>
          <a:p>
            <a:pPr algn="just">
              <a:lnSpc>
                <a:spcPts val="2160"/>
              </a:lnSpc>
            </a:pPr>
            <a:endParaRPr lang="en-IN" dirty="0">
              <a:effectLst/>
              <a:latin typeface="Times New Roman" panose="02020603050405020304" pitchFamily="18" charset="0"/>
              <a:ea typeface="Times New Roman" panose="02020603050405020304" pitchFamily="18" charset="0"/>
            </a:endParaRPr>
          </a:p>
          <a:p>
            <a:pPr algn="just">
              <a:lnSpc>
                <a:spcPts val="2160"/>
              </a:lnSpc>
            </a:pPr>
            <a:r>
              <a:rPr lang="en-IN" dirty="0">
                <a:effectLst/>
                <a:latin typeface="Times New Roman" panose="02020603050405020304" pitchFamily="18" charset="0"/>
                <a:ea typeface="Times New Roman" panose="02020603050405020304" pitchFamily="18" charset="0"/>
              </a:rPr>
              <a:t>The real estate industry is inherently complex, influenced by numerous factors that collectively impact the pricing of residential properties. The task at hand is to navigate through this complexity and extract meaningful insights from the available data. As an analytics professional, you are entrusted with the responsibility to not only identify the key variables affecting house prices but also to provide actionable recommendations based on your findings.</a:t>
            </a:r>
            <a:endParaRPr lang="en-IN" dirty="0">
              <a:effectLst/>
              <a:latin typeface="Arial" panose="020B0604020202020204" pitchFamily="34" charset="0"/>
              <a:ea typeface="Arial" panose="020B0604020202020204" pitchFamily="34" charset="0"/>
            </a:endParaRPr>
          </a:p>
          <a:p>
            <a:pPr algn="just">
              <a:lnSpc>
                <a:spcPts val="2160"/>
              </a:lnSpc>
            </a:pPr>
            <a:r>
              <a:rPr lang="en-IN" dirty="0">
                <a:effectLst/>
                <a:latin typeface="Times New Roman" panose="02020603050405020304" pitchFamily="18" charset="0"/>
                <a:ea typeface="Times New Roman" panose="02020603050405020304" pitchFamily="18" charset="0"/>
              </a:rPr>
              <a:t>The dataset at your disposal comprises diverse parameters such as location, size, amenities, market trends, economic indicators, and historical transaction data. These variables contribute to the intricate web of pricing dynamics, and your role is to unravel their interdependencies through meticulous analysis.</a:t>
            </a:r>
            <a:endParaRPr lang="en-IN" dirty="0">
              <a:latin typeface="Arial" panose="020B0604020202020204" pitchFamily="34" charset="0"/>
              <a:ea typeface="Times New Roman" panose="02020603050405020304" pitchFamily="18" charset="0"/>
            </a:endParaRPr>
          </a:p>
          <a:p>
            <a:pPr algn="just">
              <a:lnSpc>
                <a:spcPts val="2160"/>
              </a:lnSpc>
            </a:pPr>
            <a:r>
              <a:rPr lang="en-IN" dirty="0">
                <a:effectLst/>
                <a:latin typeface="Times New Roman" panose="02020603050405020304" pitchFamily="18" charset="0"/>
                <a:ea typeface="Times New Roman" panose="02020603050405020304" pitchFamily="18" charset="0"/>
              </a:rPr>
              <a:t>Your analysis should go beyond simple correlation assessments, delving into advanced statistical methods and visualizations. By employing regression models, clustering techniques, and compelling visual representations, you are expected to discern hidden patterns and outliers that can significantly impact the pricing strategy.</a:t>
            </a:r>
            <a:endParaRPr lang="en-IN" dirty="0">
              <a:effectLst/>
              <a:latin typeface="Arial" panose="020B0604020202020204" pitchFamily="34" charset="0"/>
              <a:ea typeface="Arial" panose="020B0604020202020204" pitchFamily="34" charset="0"/>
            </a:endParaRPr>
          </a:p>
          <a:p>
            <a:pPr algn="just">
              <a:lnSpc>
                <a:spcPts val="2160"/>
              </a:lnSpc>
            </a:pPr>
            <a:r>
              <a:rPr lang="en-IN" dirty="0">
                <a:effectLst/>
                <a:latin typeface="Times New Roman" panose="02020603050405020304" pitchFamily="18" charset="0"/>
                <a:ea typeface="Times New Roman" panose="02020603050405020304" pitchFamily="18" charset="0"/>
              </a:rPr>
              <a:t>The ultimate objective is to empower the real estate company with a deeper understanding of the market forces at play. Your insights will guide the pricing strategy, facilitating better decision-making for property acquisition, sales, and negotiation. Moreover, your findings may uncover opportunities for optimizing property values, enhancing customer satisfaction, and gaining a competitive edge in a dynamic and ever-evolving real estate landscape.</a:t>
            </a:r>
            <a:endParaRPr lang="en-IN" dirty="0">
              <a:effectLst/>
              <a:latin typeface="Arial" panose="020B0604020202020204" pitchFamily="34" charset="0"/>
              <a:ea typeface="Arial" panose="020B0604020202020204" pitchFamily="34" charset="0"/>
            </a:endParaRPr>
          </a:p>
          <a:p>
            <a:pPr marR="50800" algn="just">
              <a:lnSpc>
                <a:spcPts val="2160"/>
              </a:lnSpc>
            </a:pPr>
            <a:r>
              <a:rPr lang="en-IN" dirty="0">
                <a:effectLst/>
                <a:latin typeface="Times New Roman" panose="02020603050405020304" pitchFamily="18" charset="0"/>
                <a:ea typeface="Times New Roman" panose="02020603050405020304" pitchFamily="18" charset="0"/>
              </a:rPr>
              <a:t> </a:t>
            </a:r>
            <a:endParaRPr lang="en-IN" dirty="0">
              <a:effectLst/>
              <a:latin typeface="Arial" panose="020B0604020202020204" pitchFamily="34" charset="0"/>
              <a:ea typeface="Arial" panose="020B0604020202020204" pitchFamily="34" charset="0"/>
            </a:endParaRPr>
          </a:p>
          <a:p>
            <a:pPr>
              <a:lnSpc>
                <a:spcPts val="2160"/>
              </a:lnSpc>
            </a:pPr>
            <a:endParaRPr lang="en-IN" dirty="0"/>
          </a:p>
        </p:txBody>
      </p:sp>
    </p:spTree>
    <p:extLst>
      <p:ext uri="{BB962C8B-B14F-4D97-AF65-F5344CB8AC3E}">
        <p14:creationId xmlns:p14="http://schemas.microsoft.com/office/powerpoint/2010/main" val="135249652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42C6-9001-9BD7-BFE1-11AC2575C060}"/>
              </a:ext>
            </a:extLst>
          </p:cNvPr>
          <p:cNvSpPr>
            <a:spLocks noGrp="1"/>
          </p:cNvSpPr>
          <p:nvPr>
            <p:ph type="title"/>
          </p:nvPr>
        </p:nvSpPr>
        <p:spPr>
          <a:xfrm>
            <a:off x="2971799" y="171450"/>
            <a:ext cx="6991351" cy="619125"/>
          </a:xfrm>
          <a:noFill/>
        </p:spPr>
        <p:txBody>
          <a:bodyPr>
            <a:normAutofit/>
          </a:bodyPr>
          <a:lstStyle/>
          <a:p>
            <a:pPr algn="ctr"/>
            <a:r>
              <a:rPr lang="en-IN" sz="3200" b="1" dirty="0" err="1">
                <a:ln>
                  <a:gradFill>
                    <a:gsLst>
                      <a:gs pos="0">
                        <a:schemeClr val="accent1">
                          <a:lumMod val="8000"/>
                          <a:lumOff val="9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C00000"/>
                </a:solidFill>
              </a:rPr>
              <a:t>UNIVAriate</a:t>
            </a:r>
            <a:r>
              <a:rPr lang="en-IN" sz="3200" b="1" dirty="0">
                <a:ln>
                  <a:gradFill>
                    <a:gsLst>
                      <a:gs pos="0">
                        <a:schemeClr val="accent1">
                          <a:lumMod val="8000"/>
                          <a:lumOff val="9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C00000"/>
                </a:solidFill>
              </a:rPr>
              <a:t>/Bivariate analysis</a:t>
            </a:r>
          </a:p>
        </p:txBody>
      </p:sp>
      <p:sp>
        <p:nvSpPr>
          <p:cNvPr id="3" name="Text Placeholder 2">
            <a:extLst>
              <a:ext uri="{FF2B5EF4-FFF2-40B4-BE49-F238E27FC236}">
                <a16:creationId xmlns:a16="http://schemas.microsoft.com/office/drawing/2014/main" id="{61D60FE2-3147-42DD-16DB-D7D1A1FC8838}"/>
              </a:ext>
            </a:extLst>
          </p:cNvPr>
          <p:cNvSpPr>
            <a:spLocks noGrp="1"/>
          </p:cNvSpPr>
          <p:nvPr>
            <p:ph type="body" idx="1"/>
          </p:nvPr>
        </p:nvSpPr>
        <p:spPr>
          <a:xfrm>
            <a:off x="180975" y="5162550"/>
            <a:ext cx="5676900" cy="1695450"/>
          </a:xfrm>
        </p:spPr>
        <p:txBody>
          <a:bodyPr>
            <a:noAutofit/>
          </a:bodyPr>
          <a:lstStyle/>
          <a:p>
            <a:pPr algn="just"/>
            <a:r>
              <a:rPr lang="en-US" sz="1500" b="1" i="0" dirty="0">
                <a:effectLst/>
                <a:latin typeface="Helvetica Neue"/>
              </a:rPr>
              <a:t>Interpretation of the KDE plot:</a:t>
            </a:r>
          </a:p>
          <a:p>
            <a:pPr algn="just"/>
            <a:r>
              <a:rPr lang="en-US" sz="1500" b="0" i="0" dirty="0">
                <a:effectLst/>
                <a:latin typeface="Helvetica Neue"/>
              </a:rPr>
              <a:t>The KDE plot provides a smoothed representation of the distribution of Above Ground Living Area. It shows that the distribution is somewhat right-skewed, with a peak around 1500 </a:t>
            </a:r>
            <a:r>
              <a:rPr lang="en-US" sz="1500" b="0" i="0" dirty="0" err="1">
                <a:effectLst/>
                <a:latin typeface="Helvetica Neue"/>
              </a:rPr>
              <a:t>sqft</a:t>
            </a:r>
            <a:r>
              <a:rPr lang="en-US" sz="1500" b="0" i="0" dirty="0">
                <a:effectLst/>
                <a:latin typeface="Helvetica Neue"/>
              </a:rPr>
              <a:t>. This means that a majority of houses have living areas around that size, with fewer houses having much larger living areas.</a:t>
            </a:r>
          </a:p>
        </p:txBody>
      </p:sp>
      <p:pic>
        <p:nvPicPr>
          <p:cNvPr id="11" name="Content Placeholder 10">
            <a:extLst>
              <a:ext uri="{FF2B5EF4-FFF2-40B4-BE49-F238E27FC236}">
                <a16:creationId xmlns:a16="http://schemas.microsoft.com/office/drawing/2014/main" id="{BD77D553-F49B-1787-B7C4-52F765501D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7176" y="1545372"/>
            <a:ext cx="5476874" cy="3522104"/>
          </a:xfrm>
        </p:spPr>
      </p:pic>
      <p:sp>
        <p:nvSpPr>
          <p:cNvPr id="5" name="Text Placeholder 4">
            <a:extLst>
              <a:ext uri="{FF2B5EF4-FFF2-40B4-BE49-F238E27FC236}">
                <a16:creationId xmlns:a16="http://schemas.microsoft.com/office/drawing/2014/main" id="{5C4C0A82-9783-1A12-82B5-417A861D48E7}"/>
              </a:ext>
            </a:extLst>
          </p:cNvPr>
          <p:cNvSpPr>
            <a:spLocks noGrp="1"/>
          </p:cNvSpPr>
          <p:nvPr>
            <p:ph type="body" sz="quarter" idx="3"/>
          </p:nvPr>
        </p:nvSpPr>
        <p:spPr>
          <a:xfrm>
            <a:off x="6172199" y="5076824"/>
            <a:ext cx="5762625" cy="1781176"/>
          </a:xfrm>
        </p:spPr>
        <p:txBody>
          <a:bodyPr>
            <a:noAutofit/>
          </a:bodyPr>
          <a:lstStyle/>
          <a:p>
            <a:pPr algn="just">
              <a:lnSpc>
                <a:spcPct val="100000"/>
              </a:lnSpc>
              <a:spcBef>
                <a:spcPts val="0"/>
              </a:spcBef>
            </a:pPr>
            <a:r>
              <a:rPr lang="en-US" sz="1300" b="1" i="0" dirty="0">
                <a:effectLst/>
                <a:latin typeface="Helvetica Neue"/>
              </a:rPr>
              <a:t>Interpretation of the box plot:</a:t>
            </a:r>
          </a:p>
          <a:p>
            <a:pPr algn="just">
              <a:lnSpc>
                <a:spcPct val="100000"/>
              </a:lnSpc>
              <a:spcBef>
                <a:spcPts val="0"/>
              </a:spcBef>
            </a:pPr>
            <a:r>
              <a:rPr lang="en-US" sz="1300" b="0" i="0" dirty="0">
                <a:effectLst/>
                <a:latin typeface="Helvetica Neue"/>
              </a:rPr>
              <a:t>The box plot shows the distribution of Sale Prices for different levels of Overall Quality. We can observe that:</a:t>
            </a:r>
          </a:p>
          <a:p>
            <a:pPr algn="just">
              <a:lnSpc>
                <a:spcPct val="100000"/>
              </a:lnSpc>
              <a:spcBef>
                <a:spcPts val="0"/>
              </a:spcBef>
            </a:pPr>
            <a:r>
              <a:rPr lang="en-US" sz="1300" b="0" i="0" dirty="0">
                <a:effectLst/>
                <a:latin typeface="Helvetica Neue"/>
              </a:rPr>
              <a:t>As Overall Quality increases, the median Sale Price also tends to increase.</a:t>
            </a:r>
          </a:p>
          <a:p>
            <a:pPr algn="just">
              <a:lnSpc>
                <a:spcPct val="100000"/>
              </a:lnSpc>
              <a:spcBef>
                <a:spcPts val="0"/>
              </a:spcBef>
              <a:buFont typeface="Arial" panose="020B0604020202020204" pitchFamily="34" charset="0"/>
              <a:buChar char="•"/>
            </a:pPr>
            <a:r>
              <a:rPr lang="en-US" sz="1300" b="0" i="0" dirty="0">
                <a:effectLst/>
                <a:latin typeface="Helvetica Neue"/>
              </a:rPr>
              <a:t>The spread of Sale Prices (represented by the box length) is wider for higher Overall Quality houses.</a:t>
            </a:r>
          </a:p>
          <a:p>
            <a:pPr algn="just">
              <a:lnSpc>
                <a:spcPct val="100000"/>
              </a:lnSpc>
              <a:spcBef>
                <a:spcPts val="0"/>
              </a:spcBef>
              <a:buFont typeface="Arial" panose="020B0604020202020204" pitchFamily="34" charset="0"/>
              <a:buChar char="•"/>
            </a:pPr>
            <a:r>
              <a:rPr lang="en-US" sz="1300" b="0" i="0" dirty="0">
                <a:effectLst/>
                <a:latin typeface="Helvetica Neue"/>
              </a:rPr>
              <a:t>There are potential outliers (points outside the whiskers) for some Overall Quality levels, indicating unusually high sale prices for those categories.</a:t>
            </a:r>
          </a:p>
        </p:txBody>
      </p:sp>
      <p:sp>
        <p:nvSpPr>
          <p:cNvPr id="7" name="TextBox 6">
            <a:extLst>
              <a:ext uri="{FF2B5EF4-FFF2-40B4-BE49-F238E27FC236}">
                <a16:creationId xmlns:a16="http://schemas.microsoft.com/office/drawing/2014/main" id="{B1273812-3E0F-F192-9325-059AC3EAAF25}"/>
              </a:ext>
            </a:extLst>
          </p:cNvPr>
          <p:cNvSpPr txBox="1"/>
          <p:nvPr/>
        </p:nvSpPr>
        <p:spPr>
          <a:xfrm>
            <a:off x="247650" y="714375"/>
            <a:ext cx="11687174" cy="830997"/>
          </a:xfrm>
          <a:prstGeom prst="rect">
            <a:avLst/>
          </a:prstGeom>
          <a:noFill/>
        </p:spPr>
        <p:txBody>
          <a:bodyPr wrap="square" rtlCol="0">
            <a:spAutoFit/>
          </a:bodyPr>
          <a:lstStyle/>
          <a:p>
            <a:r>
              <a:rPr lang="en-US" sz="1600" dirty="0"/>
              <a:t>Analyze individual variables through univariate analysis. The bivariate looks at the relationship between two variables. Explore the distribution of numerical variables using measures like mean, median, and standard deviation. For categorical variables, examine their frequencies and proportions through frequency tables, bar charts, or pie charts.</a:t>
            </a:r>
            <a:endParaRPr lang="en-IN" sz="1600" dirty="0"/>
          </a:p>
        </p:txBody>
      </p:sp>
      <p:pic>
        <p:nvPicPr>
          <p:cNvPr id="9" name="Content Placeholder 8">
            <a:extLst>
              <a:ext uri="{FF2B5EF4-FFF2-40B4-BE49-F238E27FC236}">
                <a16:creationId xmlns:a16="http://schemas.microsoft.com/office/drawing/2014/main" id="{ED68EDAB-B592-1C7D-DCC8-EDF1F09D44D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49971" y="1545372"/>
            <a:ext cx="5552387" cy="3522104"/>
          </a:xfrm>
        </p:spPr>
      </p:pic>
    </p:spTree>
    <p:extLst>
      <p:ext uri="{BB962C8B-B14F-4D97-AF65-F5344CB8AC3E}">
        <p14:creationId xmlns:p14="http://schemas.microsoft.com/office/powerpoint/2010/main" val="29830507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FE2C4D-7D56-39BE-CBF4-D43885937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5134"/>
            <a:ext cx="8849031" cy="6572865"/>
          </a:xfrm>
          <a:prstGeom prst="rect">
            <a:avLst/>
          </a:prstGeom>
        </p:spPr>
      </p:pic>
      <p:sp>
        <p:nvSpPr>
          <p:cNvPr id="5" name="TextBox 4">
            <a:extLst>
              <a:ext uri="{FF2B5EF4-FFF2-40B4-BE49-F238E27FC236}">
                <a16:creationId xmlns:a16="http://schemas.microsoft.com/office/drawing/2014/main" id="{8F50D398-76EC-4125-D47E-6F190BEB6DCB}"/>
              </a:ext>
            </a:extLst>
          </p:cNvPr>
          <p:cNvSpPr txBox="1"/>
          <p:nvPr/>
        </p:nvSpPr>
        <p:spPr>
          <a:xfrm>
            <a:off x="8888360" y="285134"/>
            <a:ext cx="3303639" cy="6340197"/>
          </a:xfrm>
          <a:prstGeom prst="rect">
            <a:avLst/>
          </a:prstGeom>
          <a:noFill/>
        </p:spPr>
        <p:txBody>
          <a:bodyPr wrap="square" rtlCol="0">
            <a:spAutoFit/>
          </a:bodyPr>
          <a:lstStyle/>
          <a:p>
            <a:pPr algn="just"/>
            <a:endParaRPr lang="en-US" b="1" i="0" dirty="0">
              <a:solidFill>
                <a:srgbClr val="C00000"/>
              </a:solidFill>
              <a:effectLst/>
              <a:latin typeface="Helvetica Neue"/>
            </a:endParaRPr>
          </a:p>
          <a:p>
            <a:pPr algn="just"/>
            <a:r>
              <a:rPr lang="en-US" b="1" i="0" dirty="0">
                <a:solidFill>
                  <a:srgbClr val="C00000"/>
                </a:solidFill>
                <a:effectLst/>
                <a:latin typeface="Helvetica Neue"/>
              </a:rPr>
              <a:t>Interpretation of Correlation between numeric variables vs '</a:t>
            </a:r>
            <a:r>
              <a:rPr lang="en-US" b="1" i="0" dirty="0" err="1">
                <a:solidFill>
                  <a:srgbClr val="C00000"/>
                </a:solidFill>
                <a:effectLst/>
                <a:latin typeface="Helvetica Neue"/>
              </a:rPr>
              <a:t>SalePrice</a:t>
            </a:r>
            <a:r>
              <a:rPr lang="en-US" b="1" i="0" dirty="0">
                <a:solidFill>
                  <a:srgbClr val="C00000"/>
                </a:solidFill>
                <a:effectLst/>
                <a:latin typeface="Helvetica Neue"/>
              </a:rPr>
              <a:t>’:</a:t>
            </a:r>
          </a:p>
          <a:p>
            <a:pPr algn="just"/>
            <a:endParaRPr lang="en-US" sz="1400" b="1" i="0" dirty="0">
              <a:effectLst/>
              <a:latin typeface="Helvetica Neue"/>
            </a:endParaRPr>
          </a:p>
          <a:p>
            <a:pPr algn="just"/>
            <a:r>
              <a:rPr lang="en-US" sz="1400" b="0" i="0" dirty="0">
                <a:effectLst/>
                <a:latin typeface="Helvetica Neue"/>
              </a:rPr>
              <a:t>The loop generated for each numeric variable against '</a:t>
            </a:r>
            <a:r>
              <a:rPr lang="en-US" sz="1400" b="0" i="0" dirty="0" err="1">
                <a:effectLst/>
                <a:latin typeface="Helvetica Neue"/>
              </a:rPr>
              <a:t>SalePrice</a:t>
            </a:r>
            <a:r>
              <a:rPr lang="en-US" sz="1400" b="0" i="0" dirty="0">
                <a:effectLst/>
                <a:latin typeface="Helvetica Neue"/>
              </a:rPr>
              <a:t>', allowing us to assess their correlations. Here are some general interpretations:</a:t>
            </a:r>
          </a:p>
          <a:p>
            <a:pPr algn="just"/>
            <a:endParaRPr lang="en-US" sz="1400" b="0" i="0" dirty="0">
              <a:effectLst/>
              <a:latin typeface="Helvetica Neue"/>
            </a:endParaRPr>
          </a:p>
          <a:p>
            <a:pPr algn="just">
              <a:buFont typeface="Arial" panose="020B0604020202020204" pitchFamily="34" charset="0"/>
              <a:buChar char="•"/>
            </a:pPr>
            <a:r>
              <a:rPr lang="en-US" sz="1400" b="0" i="0" dirty="0">
                <a:effectLst/>
                <a:latin typeface="Helvetica Neue"/>
              </a:rPr>
              <a:t>Positive Correlations: Variables like '</a:t>
            </a:r>
            <a:r>
              <a:rPr lang="en-US" sz="1400" b="0" i="0" dirty="0" err="1">
                <a:effectLst/>
                <a:latin typeface="Helvetica Neue"/>
              </a:rPr>
              <a:t>OverallQual</a:t>
            </a:r>
            <a:r>
              <a:rPr lang="en-US" sz="1400" b="0" i="0" dirty="0">
                <a:effectLst/>
                <a:latin typeface="Helvetica Neue"/>
              </a:rPr>
              <a:t>','</a:t>
            </a:r>
            <a:r>
              <a:rPr lang="en-US" sz="1400" b="0" i="0" dirty="0" err="1">
                <a:effectLst/>
                <a:latin typeface="Helvetica Neue"/>
              </a:rPr>
              <a:t>GrLivArea</a:t>
            </a:r>
            <a:r>
              <a:rPr lang="en-US" sz="1400" b="0" i="0" dirty="0">
                <a:effectLst/>
                <a:latin typeface="Helvetica Neue"/>
              </a:rPr>
              <a:t>', '</a:t>
            </a:r>
            <a:r>
              <a:rPr lang="en-US" sz="1400" b="0" i="0" dirty="0" err="1">
                <a:effectLst/>
                <a:latin typeface="Helvetica Neue"/>
              </a:rPr>
              <a:t>GarageCars</a:t>
            </a:r>
            <a:r>
              <a:rPr lang="en-US" sz="1400" b="0" i="0" dirty="0">
                <a:effectLst/>
                <a:latin typeface="Helvetica Neue"/>
              </a:rPr>
              <a:t>', 'GarageArea','TotalBsmtSF’,'1stFlrSF’,’FullBath’, show a clear positive trend, indicating that as these features increase, the '</a:t>
            </a:r>
            <a:r>
              <a:rPr lang="en-US" sz="1400" b="0" i="0" dirty="0" err="1">
                <a:effectLst/>
                <a:latin typeface="Helvetica Neue"/>
              </a:rPr>
              <a:t>SalePrice</a:t>
            </a:r>
            <a:r>
              <a:rPr lang="en-US" sz="1400" b="0" i="0" dirty="0">
                <a:effectLst/>
                <a:latin typeface="Helvetica Neue"/>
              </a:rPr>
              <a:t>' tends to increase as well. These are likely important factors in determining the house price.</a:t>
            </a:r>
          </a:p>
          <a:p>
            <a:pPr algn="just">
              <a:buFont typeface="Arial" panose="020B0604020202020204" pitchFamily="34" charset="0"/>
              <a:buChar char="•"/>
            </a:pPr>
            <a:endParaRPr lang="en-US" sz="1400" b="0" i="0" dirty="0">
              <a:effectLst/>
              <a:latin typeface="Helvetica Neue"/>
            </a:endParaRPr>
          </a:p>
          <a:p>
            <a:pPr algn="just">
              <a:buFont typeface="Arial" panose="020B0604020202020204" pitchFamily="34" charset="0"/>
              <a:buChar char="•"/>
            </a:pPr>
            <a:r>
              <a:rPr lang="en-US" sz="1400" b="0" i="0" dirty="0">
                <a:effectLst/>
                <a:latin typeface="Helvetica Neue"/>
              </a:rPr>
              <a:t>Weak or No Correlations: Some variables like ‘</a:t>
            </a:r>
            <a:r>
              <a:rPr lang="en-US" sz="1400" b="0" i="0" dirty="0" err="1">
                <a:effectLst/>
                <a:latin typeface="Helvetica Neue"/>
              </a:rPr>
              <a:t>OpenPorchSF</a:t>
            </a:r>
            <a:r>
              <a:rPr lang="en-US" sz="1400" b="0" i="0" dirty="0">
                <a:effectLst/>
                <a:latin typeface="Helvetica Neue"/>
              </a:rPr>
              <a:t>', ‘</a:t>
            </a:r>
            <a:r>
              <a:rPr lang="en-US" sz="1400" b="0" i="0" dirty="0" err="1">
                <a:effectLst/>
                <a:latin typeface="Helvetica Neue"/>
              </a:rPr>
              <a:t>HalfBath</a:t>
            </a:r>
            <a:r>
              <a:rPr lang="en-US" sz="1400" b="0" i="0" dirty="0">
                <a:effectLst/>
                <a:latin typeface="Helvetica Neue"/>
              </a:rPr>
              <a:t>', and others might show a weaker or no clear correlation. This suggests these features might not be as strong predictors of '</a:t>
            </a:r>
            <a:r>
              <a:rPr lang="en-US" sz="1400" b="0" i="0" dirty="0" err="1">
                <a:effectLst/>
                <a:latin typeface="Helvetica Neue"/>
              </a:rPr>
              <a:t>SalePrice</a:t>
            </a:r>
            <a:r>
              <a:rPr lang="en-US" sz="1400" b="0" i="0" dirty="0">
                <a:effectLst/>
                <a:latin typeface="Helvetica Neue"/>
              </a:rPr>
              <a:t>' on their own.</a:t>
            </a:r>
          </a:p>
          <a:p>
            <a:pPr algn="just"/>
            <a:endParaRPr lang="en-IN" sz="1200" dirty="0"/>
          </a:p>
        </p:txBody>
      </p:sp>
    </p:spTree>
    <p:extLst>
      <p:ext uri="{BB962C8B-B14F-4D97-AF65-F5344CB8AC3E}">
        <p14:creationId xmlns:p14="http://schemas.microsoft.com/office/powerpoint/2010/main" val="428138754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AF91C5-F374-4E43-C859-61A780C110F0}"/>
              </a:ext>
            </a:extLst>
          </p:cNvPr>
          <p:cNvSpPr>
            <a:spLocks noGrp="1"/>
          </p:cNvSpPr>
          <p:nvPr>
            <p:ph type="body" idx="1"/>
          </p:nvPr>
        </p:nvSpPr>
        <p:spPr>
          <a:xfrm>
            <a:off x="160438" y="4242062"/>
            <a:ext cx="5759595" cy="2586441"/>
          </a:xfrm>
        </p:spPr>
        <p:txBody>
          <a:bodyPr>
            <a:noAutofit/>
          </a:bodyPr>
          <a:lstStyle/>
          <a:p>
            <a:pPr algn="l">
              <a:lnSpc>
                <a:spcPct val="120000"/>
              </a:lnSpc>
              <a:spcBef>
                <a:spcPts val="0"/>
              </a:spcBef>
            </a:pPr>
            <a:r>
              <a:rPr lang="en-US" sz="1000" b="1" i="0" dirty="0">
                <a:effectLst/>
                <a:latin typeface="Helvetica Neue"/>
              </a:rPr>
              <a:t>Interpretation of the stacked bar chart for '</a:t>
            </a:r>
            <a:r>
              <a:rPr lang="en-US" sz="1000" b="1" i="0" dirty="0" err="1">
                <a:effectLst/>
                <a:latin typeface="Helvetica Neue"/>
              </a:rPr>
              <a:t>MSZoning</a:t>
            </a:r>
            <a:r>
              <a:rPr lang="en-US" sz="1000" b="1" i="0" dirty="0">
                <a:effectLst/>
                <a:latin typeface="Helvetica Neue"/>
              </a:rPr>
              <a:t>' vs '</a:t>
            </a:r>
            <a:r>
              <a:rPr lang="en-US" sz="1000" b="1" i="0" dirty="0" err="1">
                <a:effectLst/>
                <a:latin typeface="Helvetica Neue"/>
              </a:rPr>
              <a:t>SaleCondition</a:t>
            </a:r>
            <a:r>
              <a:rPr lang="en-US" sz="1000" b="1" i="0" dirty="0">
                <a:effectLst/>
                <a:latin typeface="Helvetica Neue"/>
              </a:rPr>
              <a:t>':</a:t>
            </a:r>
          </a:p>
          <a:p>
            <a:pPr algn="l">
              <a:lnSpc>
                <a:spcPct val="120000"/>
              </a:lnSpc>
              <a:spcBef>
                <a:spcPts val="0"/>
              </a:spcBef>
            </a:pPr>
            <a:r>
              <a:rPr lang="en-US" sz="1000" b="0" i="0" dirty="0">
                <a:effectLst/>
                <a:latin typeface="Helvetica Neue"/>
              </a:rPr>
              <a:t>The stacked bar chart shows the distribution of '</a:t>
            </a:r>
            <a:r>
              <a:rPr lang="en-US" sz="1000" b="0" i="0" dirty="0" err="1">
                <a:effectLst/>
                <a:latin typeface="Helvetica Neue"/>
              </a:rPr>
              <a:t>SaleCondition</a:t>
            </a:r>
            <a:r>
              <a:rPr lang="en-US" sz="1000" b="0" i="0" dirty="0">
                <a:effectLst/>
                <a:latin typeface="Helvetica Neue"/>
              </a:rPr>
              <a:t>' (condition of sale) across different '</a:t>
            </a:r>
            <a:r>
              <a:rPr lang="en-US" sz="1000" b="0" i="0" dirty="0" err="1">
                <a:effectLst/>
                <a:latin typeface="Helvetica Neue"/>
              </a:rPr>
              <a:t>MSZoning</a:t>
            </a:r>
            <a:r>
              <a:rPr lang="en-US" sz="1000" b="0" i="0" dirty="0">
                <a:effectLst/>
                <a:latin typeface="Helvetica Neue"/>
              </a:rPr>
              <a:t>' (general zoning classification) categories. Each bar represents a zoning category, and its segments represent different sale conditions.</a:t>
            </a:r>
          </a:p>
          <a:p>
            <a:pPr algn="l">
              <a:lnSpc>
                <a:spcPct val="120000"/>
              </a:lnSpc>
              <a:spcBef>
                <a:spcPts val="0"/>
              </a:spcBef>
            </a:pPr>
            <a:r>
              <a:rPr lang="en-US" sz="1000" b="0" i="0" dirty="0">
                <a:effectLst/>
                <a:latin typeface="Helvetica Neue"/>
              </a:rPr>
              <a:t>Key Observations:</a:t>
            </a:r>
          </a:p>
          <a:p>
            <a:pPr algn="l">
              <a:lnSpc>
                <a:spcPct val="120000"/>
              </a:lnSpc>
              <a:spcBef>
                <a:spcPts val="0"/>
              </a:spcBef>
              <a:buFont typeface="Arial" panose="020B0604020202020204" pitchFamily="34" charset="0"/>
              <a:buChar char="•"/>
            </a:pPr>
            <a:r>
              <a:rPr lang="en-US" sz="1000" b="0" i="0" dirty="0">
                <a:effectLst/>
                <a:latin typeface="Helvetica Neue"/>
              </a:rPr>
              <a:t>Normal Sales Dominate: The 'Normal' sale condition is the most frequent across all zoning categories, indicating that most houses are sold under normal market conditions.</a:t>
            </a:r>
          </a:p>
          <a:p>
            <a:pPr algn="l">
              <a:lnSpc>
                <a:spcPct val="120000"/>
              </a:lnSpc>
              <a:spcBef>
                <a:spcPts val="0"/>
              </a:spcBef>
              <a:buFont typeface="Arial" panose="020B0604020202020204" pitchFamily="34" charset="0"/>
              <a:buChar char="•"/>
            </a:pPr>
            <a:r>
              <a:rPr lang="en-US" sz="1000" b="0" i="0" dirty="0">
                <a:effectLst/>
                <a:latin typeface="Helvetica Neue"/>
              </a:rPr>
              <a:t>Zoning and Sale Condition Relationship: We can observe some variations in the proportion of different sale conditions across zoning categories. For example, 'Partial' sales (home was not completed when last assessed) seem relatively more common in 'FV' (Floating Village Residential) and 'RL' (Residential Low Density) compared to other zones.</a:t>
            </a:r>
          </a:p>
          <a:p>
            <a:pPr algn="l">
              <a:lnSpc>
                <a:spcPct val="120000"/>
              </a:lnSpc>
              <a:spcBef>
                <a:spcPts val="0"/>
              </a:spcBef>
              <a:buFont typeface="Arial" panose="020B0604020202020204" pitchFamily="34" charset="0"/>
              <a:buChar char="•"/>
            </a:pPr>
            <a:r>
              <a:rPr lang="en-US" sz="1000" b="0" i="0" dirty="0">
                <a:effectLst/>
                <a:latin typeface="Helvetica Neue"/>
              </a:rPr>
              <a:t>Insights for Targeted Marketing: This plot can help identify potential target markets based on zoning and sale conditions. For instance, if a real estate agent specializes in handling 'Partial' sales, they might focus on properties in 'FV' and 'RL' zones.</a:t>
            </a:r>
          </a:p>
        </p:txBody>
      </p:sp>
      <p:pic>
        <p:nvPicPr>
          <p:cNvPr id="9" name="Content Placeholder 8">
            <a:extLst>
              <a:ext uri="{FF2B5EF4-FFF2-40B4-BE49-F238E27FC236}">
                <a16:creationId xmlns:a16="http://schemas.microsoft.com/office/drawing/2014/main" id="{5EBDB235-B8D0-5816-FE32-F55F7BAD68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7819" y="1556158"/>
            <a:ext cx="5759594" cy="2685904"/>
          </a:xfrm>
        </p:spPr>
      </p:pic>
      <p:sp>
        <p:nvSpPr>
          <p:cNvPr id="5" name="Text Placeholder 4">
            <a:extLst>
              <a:ext uri="{FF2B5EF4-FFF2-40B4-BE49-F238E27FC236}">
                <a16:creationId xmlns:a16="http://schemas.microsoft.com/office/drawing/2014/main" id="{D34EEC0F-62C4-2383-4F93-33FE54B1D193}"/>
              </a:ext>
            </a:extLst>
          </p:cNvPr>
          <p:cNvSpPr>
            <a:spLocks noGrp="1"/>
          </p:cNvSpPr>
          <p:nvPr>
            <p:ph type="body" sz="quarter" idx="3"/>
          </p:nvPr>
        </p:nvSpPr>
        <p:spPr>
          <a:xfrm>
            <a:off x="6095999" y="4271560"/>
            <a:ext cx="6007510" cy="2586441"/>
          </a:xfrm>
        </p:spPr>
        <p:txBody>
          <a:bodyPr>
            <a:noAutofit/>
          </a:bodyPr>
          <a:lstStyle/>
          <a:p>
            <a:pPr algn="just">
              <a:lnSpc>
                <a:spcPct val="110000"/>
              </a:lnSpc>
              <a:spcBef>
                <a:spcPts val="0"/>
              </a:spcBef>
            </a:pPr>
            <a:r>
              <a:rPr lang="en-US" sz="1000" b="1" i="0" dirty="0">
                <a:effectLst/>
                <a:latin typeface="Helvetica Neue"/>
              </a:rPr>
              <a:t>Interpretation of the 3D scatter plot for '</a:t>
            </a:r>
            <a:r>
              <a:rPr lang="en-US" sz="1000" b="1" i="0" dirty="0" err="1">
                <a:effectLst/>
                <a:latin typeface="Helvetica Neue"/>
              </a:rPr>
              <a:t>LotArea</a:t>
            </a:r>
            <a:r>
              <a:rPr lang="en-US" sz="1000" b="1" i="0" dirty="0">
                <a:effectLst/>
                <a:latin typeface="Helvetica Neue"/>
              </a:rPr>
              <a:t>', '</a:t>
            </a:r>
            <a:r>
              <a:rPr lang="en-US" sz="1000" b="1" i="0" dirty="0" err="1">
                <a:effectLst/>
                <a:latin typeface="Helvetica Neue"/>
              </a:rPr>
              <a:t>OverallQual</a:t>
            </a:r>
            <a:r>
              <a:rPr lang="en-US" sz="1000" b="1" i="0" dirty="0">
                <a:effectLst/>
                <a:latin typeface="Helvetica Neue"/>
              </a:rPr>
              <a:t>', and '</a:t>
            </a:r>
            <a:r>
              <a:rPr lang="en-US" sz="1000" b="1" i="0" dirty="0" err="1">
                <a:effectLst/>
                <a:latin typeface="Helvetica Neue"/>
              </a:rPr>
              <a:t>SalePrice</a:t>
            </a:r>
            <a:r>
              <a:rPr lang="en-US" sz="1000" b="1" i="0" dirty="0">
                <a:effectLst/>
                <a:latin typeface="Helvetica Neue"/>
              </a:rPr>
              <a:t>':</a:t>
            </a:r>
          </a:p>
          <a:p>
            <a:pPr algn="just">
              <a:lnSpc>
                <a:spcPct val="110000"/>
              </a:lnSpc>
              <a:spcBef>
                <a:spcPts val="0"/>
              </a:spcBef>
            </a:pPr>
            <a:r>
              <a:rPr lang="en-US" sz="1000" b="0" i="0" dirty="0">
                <a:effectLst/>
                <a:latin typeface="Helvetica Neue"/>
              </a:rPr>
              <a:t>The 3D scatter plot provides a visual representation of the relationship between three variables: '</a:t>
            </a:r>
            <a:r>
              <a:rPr lang="en-US" sz="1000" b="0" i="0" dirty="0" err="1">
                <a:effectLst/>
                <a:latin typeface="Helvetica Neue"/>
              </a:rPr>
              <a:t>LotArea</a:t>
            </a:r>
            <a:r>
              <a:rPr lang="en-US" sz="1000" b="0" i="0" dirty="0">
                <a:effectLst/>
                <a:latin typeface="Helvetica Neue"/>
              </a:rPr>
              <a:t>' (lot size), '</a:t>
            </a:r>
            <a:r>
              <a:rPr lang="en-US" sz="1000" b="0" i="0" dirty="0" err="1">
                <a:effectLst/>
                <a:latin typeface="Helvetica Neue"/>
              </a:rPr>
              <a:t>OverallQual</a:t>
            </a:r>
            <a:r>
              <a:rPr lang="en-US" sz="1000" b="0" i="0" dirty="0">
                <a:effectLst/>
                <a:latin typeface="Helvetica Neue"/>
              </a:rPr>
              <a:t>' (overall quality), and '</a:t>
            </a:r>
            <a:r>
              <a:rPr lang="en-US" sz="1000" b="0" i="0" dirty="0" err="1">
                <a:effectLst/>
                <a:latin typeface="Helvetica Neue"/>
              </a:rPr>
              <a:t>SalePrice</a:t>
            </a:r>
            <a:r>
              <a:rPr lang="en-US" sz="1000" b="0" i="0" dirty="0">
                <a:effectLst/>
                <a:latin typeface="Helvetica Neue"/>
              </a:rPr>
              <a:t>'. Each point in the plot represents a house, and its position is determined by the values of these three variables.</a:t>
            </a:r>
          </a:p>
          <a:p>
            <a:pPr algn="just">
              <a:lnSpc>
                <a:spcPct val="110000"/>
              </a:lnSpc>
              <a:spcBef>
                <a:spcPts val="0"/>
              </a:spcBef>
            </a:pPr>
            <a:r>
              <a:rPr lang="en-US" sz="1000" b="0" i="0" dirty="0">
                <a:effectLst/>
                <a:latin typeface="Helvetica Neue"/>
              </a:rPr>
              <a:t>Key Observations:</a:t>
            </a:r>
          </a:p>
          <a:p>
            <a:pPr algn="just">
              <a:lnSpc>
                <a:spcPct val="110000"/>
              </a:lnSpc>
              <a:spcBef>
                <a:spcPts val="0"/>
              </a:spcBef>
              <a:buFont typeface="Arial" panose="020B0604020202020204" pitchFamily="34" charset="0"/>
              <a:buChar char="•"/>
            </a:pPr>
            <a:r>
              <a:rPr lang="en-US" sz="1000" b="0" i="0" dirty="0">
                <a:effectLst/>
                <a:latin typeface="Helvetica Neue"/>
              </a:rPr>
              <a:t>Overall Quality and Sale Price: There's a clear positive correlation between '</a:t>
            </a:r>
            <a:r>
              <a:rPr lang="en-US" sz="1000" b="0" i="0" dirty="0" err="1">
                <a:effectLst/>
                <a:latin typeface="Helvetica Neue"/>
              </a:rPr>
              <a:t>OverallQual</a:t>
            </a:r>
            <a:r>
              <a:rPr lang="en-US" sz="1000" b="0" i="0" dirty="0">
                <a:effectLst/>
                <a:latin typeface="Helvetica Neue"/>
              </a:rPr>
              <a:t>' and '</a:t>
            </a:r>
            <a:r>
              <a:rPr lang="en-US" sz="1000" b="0" i="0" dirty="0" err="1">
                <a:effectLst/>
                <a:latin typeface="Helvetica Neue"/>
              </a:rPr>
              <a:t>SalePrice</a:t>
            </a:r>
            <a:r>
              <a:rPr lang="en-US" sz="1000" b="0" i="0" dirty="0">
                <a:effectLst/>
                <a:latin typeface="Helvetica Neue"/>
              </a:rPr>
              <a:t>'. Houses with higher overall quality tend to have higher sale prices, as indicated by the upward trend of points along the '</a:t>
            </a:r>
            <a:r>
              <a:rPr lang="en-US" sz="1000" b="0" i="0" dirty="0" err="1">
                <a:effectLst/>
                <a:latin typeface="Helvetica Neue"/>
              </a:rPr>
              <a:t>OverallQual</a:t>
            </a:r>
            <a:r>
              <a:rPr lang="en-US" sz="1000" b="0" i="0" dirty="0">
                <a:effectLst/>
                <a:latin typeface="Helvetica Neue"/>
              </a:rPr>
              <a:t>' axis.</a:t>
            </a:r>
          </a:p>
          <a:p>
            <a:pPr algn="just">
              <a:lnSpc>
                <a:spcPct val="110000"/>
              </a:lnSpc>
              <a:spcBef>
                <a:spcPts val="0"/>
              </a:spcBef>
              <a:buFont typeface="Arial" panose="020B0604020202020204" pitchFamily="34" charset="0"/>
              <a:buChar char="•"/>
            </a:pPr>
            <a:r>
              <a:rPr lang="en-US" sz="1000" b="0" i="0" dirty="0">
                <a:effectLst/>
                <a:latin typeface="Helvetica Neue"/>
              </a:rPr>
              <a:t>Lot Area and Sale Price: The relationship between '</a:t>
            </a:r>
            <a:r>
              <a:rPr lang="en-US" sz="1000" b="0" i="0" dirty="0" err="1">
                <a:effectLst/>
                <a:latin typeface="Helvetica Neue"/>
              </a:rPr>
              <a:t>LotArea</a:t>
            </a:r>
            <a:r>
              <a:rPr lang="en-US" sz="1000" b="0" i="0" dirty="0">
                <a:effectLst/>
                <a:latin typeface="Helvetica Neue"/>
              </a:rPr>
              <a:t>' and '</a:t>
            </a:r>
            <a:r>
              <a:rPr lang="en-US" sz="1000" b="0" i="0" dirty="0" err="1">
                <a:effectLst/>
                <a:latin typeface="Helvetica Neue"/>
              </a:rPr>
              <a:t>SalePrice</a:t>
            </a:r>
            <a:r>
              <a:rPr lang="en-US" sz="1000" b="0" i="0" dirty="0">
                <a:effectLst/>
                <a:latin typeface="Helvetica Neue"/>
              </a:rPr>
              <a:t>' is less clear-cut. While some houses with larger lot areas do have higher sale prices, there's also considerable variation, and many houses with smaller lots achieve high sale prices as well.</a:t>
            </a:r>
          </a:p>
          <a:p>
            <a:pPr algn="just">
              <a:lnSpc>
                <a:spcPct val="110000"/>
              </a:lnSpc>
              <a:spcBef>
                <a:spcPts val="0"/>
              </a:spcBef>
              <a:buFont typeface="Arial" panose="020B0604020202020204" pitchFamily="34" charset="0"/>
              <a:buChar char="•"/>
            </a:pPr>
            <a:r>
              <a:rPr lang="en-US" sz="1000" b="0" i="0" dirty="0">
                <a:effectLst/>
                <a:latin typeface="Helvetica Neue"/>
              </a:rPr>
              <a:t>Interaction Effect: The plot suggests a potential interaction effect between '</a:t>
            </a:r>
            <a:r>
              <a:rPr lang="en-US" sz="1000" b="0" i="0" dirty="0" err="1">
                <a:effectLst/>
                <a:latin typeface="Helvetica Neue"/>
              </a:rPr>
              <a:t>LotArea</a:t>
            </a:r>
            <a:r>
              <a:rPr lang="en-US" sz="1000" b="0" i="0" dirty="0">
                <a:effectLst/>
                <a:latin typeface="Helvetica Neue"/>
              </a:rPr>
              <a:t>' and '</a:t>
            </a:r>
            <a:r>
              <a:rPr lang="en-US" sz="1000" b="0" i="0" dirty="0" err="1">
                <a:effectLst/>
                <a:latin typeface="Helvetica Neue"/>
              </a:rPr>
              <a:t>OverallQual</a:t>
            </a:r>
            <a:r>
              <a:rPr lang="en-US" sz="1000" b="0" i="0" dirty="0">
                <a:effectLst/>
                <a:latin typeface="Helvetica Neue"/>
              </a:rPr>
              <a:t>'. Houses with both high overall quality and large lot areas tend to command the highest sale prices, as seen in the upper-right portion of the plot.</a:t>
            </a:r>
          </a:p>
          <a:p>
            <a:pPr algn="just">
              <a:lnSpc>
                <a:spcPct val="110000"/>
              </a:lnSpc>
              <a:spcBef>
                <a:spcPts val="0"/>
              </a:spcBef>
              <a:buFont typeface="Arial" panose="020B0604020202020204" pitchFamily="34" charset="0"/>
              <a:buChar char="•"/>
            </a:pPr>
            <a:r>
              <a:rPr lang="en-US" sz="1000" b="0" i="0" dirty="0">
                <a:effectLst/>
                <a:latin typeface="Helvetica Neue"/>
              </a:rPr>
              <a:t>Outliers: There are a few data points that deviate significantly from the general trends.</a:t>
            </a:r>
          </a:p>
        </p:txBody>
      </p:sp>
      <p:pic>
        <p:nvPicPr>
          <p:cNvPr id="11" name="Content Placeholder 10">
            <a:extLst>
              <a:ext uri="{FF2B5EF4-FFF2-40B4-BE49-F238E27FC236}">
                <a16:creationId xmlns:a16="http://schemas.microsoft.com/office/drawing/2014/main" id="{AB0F4BDA-69D1-A6AA-C728-9F7E256108C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3410" y="1300899"/>
            <a:ext cx="5580668" cy="2940901"/>
          </a:xfrm>
        </p:spPr>
      </p:pic>
      <p:sp>
        <p:nvSpPr>
          <p:cNvPr id="2" name="Title 1">
            <a:extLst>
              <a:ext uri="{FF2B5EF4-FFF2-40B4-BE49-F238E27FC236}">
                <a16:creationId xmlns:a16="http://schemas.microsoft.com/office/drawing/2014/main" id="{BE5B77A3-6ECC-D534-3829-F4966F695868}"/>
              </a:ext>
            </a:extLst>
          </p:cNvPr>
          <p:cNvSpPr>
            <a:spLocks noGrp="1"/>
          </p:cNvSpPr>
          <p:nvPr>
            <p:ph type="title"/>
          </p:nvPr>
        </p:nvSpPr>
        <p:spPr>
          <a:xfrm>
            <a:off x="2816327" y="29497"/>
            <a:ext cx="6711745" cy="823912"/>
          </a:xfrm>
          <a:ln>
            <a:noFill/>
          </a:ln>
        </p:spPr>
        <p:txBody>
          <a:bodyPr>
            <a:normAutofit/>
          </a:bodyPr>
          <a:lstStyle/>
          <a:p>
            <a:r>
              <a:rPr lang="en-IN" b="1" i="0" dirty="0">
                <a:effectLst/>
                <a:latin typeface="Helvetica Neue"/>
              </a:rPr>
              <a:t>Multivariate Analysis:</a:t>
            </a:r>
            <a:endParaRPr lang="en-IN" dirty="0"/>
          </a:p>
        </p:txBody>
      </p:sp>
      <p:sp>
        <p:nvSpPr>
          <p:cNvPr id="7" name="TextBox 6">
            <a:extLst>
              <a:ext uri="{FF2B5EF4-FFF2-40B4-BE49-F238E27FC236}">
                <a16:creationId xmlns:a16="http://schemas.microsoft.com/office/drawing/2014/main" id="{1B780B37-76D5-8258-35B9-E0EA7A5FA107}"/>
              </a:ext>
            </a:extLst>
          </p:cNvPr>
          <p:cNvSpPr txBox="1"/>
          <p:nvPr/>
        </p:nvSpPr>
        <p:spPr>
          <a:xfrm>
            <a:off x="88490" y="639097"/>
            <a:ext cx="11975691" cy="923330"/>
          </a:xfrm>
          <a:prstGeom prst="rect">
            <a:avLst/>
          </a:prstGeom>
          <a:noFill/>
        </p:spPr>
        <p:txBody>
          <a:bodyPr wrap="square" rtlCol="0">
            <a:spAutoFit/>
          </a:bodyPr>
          <a:lstStyle/>
          <a:p>
            <a:pPr algn="just"/>
            <a:r>
              <a:rPr lang="en-US" b="0" i="0" dirty="0">
                <a:solidFill>
                  <a:srgbClr val="E8E8E8"/>
                </a:solidFill>
                <a:effectLst/>
                <a:latin typeface="Google Sans"/>
              </a:rPr>
              <a:t>Multivariate analysis (MVA) </a:t>
            </a:r>
            <a:r>
              <a:rPr lang="en-US" b="0" i="0" dirty="0">
                <a:solidFill>
                  <a:srgbClr val="FFFFFF"/>
                </a:solidFill>
                <a:effectLst/>
                <a:latin typeface="Google Sans"/>
              </a:rPr>
              <a:t>involves evaluating multiple variables (more than two) to identify any possible association among them</a:t>
            </a:r>
            <a:r>
              <a:rPr lang="en-US" b="0" i="0" dirty="0">
                <a:solidFill>
                  <a:srgbClr val="E8E8E8"/>
                </a:solidFill>
                <a:effectLst/>
                <a:latin typeface="Google Sans"/>
              </a:rPr>
              <a:t>. Key takeaways: Multivariate analysis offers a more complete examination of data by looking at all possible independent variables and their relationships to one another.</a:t>
            </a:r>
            <a:endParaRPr lang="en-IN" dirty="0"/>
          </a:p>
        </p:txBody>
      </p:sp>
    </p:spTree>
    <p:extLst>
      <p:ext uri="{BB962C8B-B14F-4D97-AF65-F5344CB8AC3E}">
        <p14:creationId xmlns:p14="http://schemas.microsoft.com/office/powerpoint/2010/main" val="199919738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44213A-6B7B-DE88-CFD3-C0A50AE73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4" y="-8004"/>
            <a:ext cx="3010291" cy="2445549"/>
          </a:xfrm>
          <a:prstGeom prst="rect">
            <a:avLst/>
          </a:prstGeom>
        </p:spPr>
      </p:pic>
      <p:pic>
        <p:nvPicPr>
          <p:cNvPr id="7" name="Picture 6">
            <a:extLst>
              <a:ext uri="{FF2B5EF4-FFF2-40B4-BE49-F238E27FC236}">
                <a16:creationId xmlns:a16="http://schemas.microsoft.com/office/drawing/2014/main" id="{70F6ECF9-D8D2-30C1-F97F-D1E1FB096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280" y="-8002"/>
            <a:ext cx="2928589" cy="2445550"/>
          </a:xfrm>
          <a:prstGeom prst="rect">
            <a:avLst/>
          </a:prstGeom>
        </p:spPr>
      </p:pic>
      <p:pic>
        <p:nvPicPr>
          <p:cNvPr id="9" name="Picture 8">
            <a:extLst>
              <a:ext uri="{FF2B5EF4-FFF2-40B4-BE49-F238E27FC236}">
                <a16:creationId xmlns:a16="http://schemas.microsoft.com/office/drawing/2014/main" id="{F56C1ABD-6089-D535-5CB3-B6C624955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851" y="0"/>
            <a:ext cx="2980676" cy="2445550"/>
          </a:xfrm>
          <a:prstGeom prst="rect">
            <a:avLst/>
          </a:prstGeom>
        </p:spPr>
      </p:pic>
      <p:pic>
        <p:nvPicPr>
          <p:cNvPr id="11" name="Picture 10">
            <a:extLst>
              <a:ext uri="{FF2B5EF4-FFF2-40B4-BE49-F238E27FC236}">
                <a16:creationId xmlns:a16="http://schemas.microsoft.com/office/drawing/2014/main" id="{DB134F42-A6D7-1256-E820-5889FCB991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089" y="0"/>
            <a:ext cx="3029146" cy="2445550"/>
          </a:xfrm>
          <a:prstGeom prst="rect">
            <a:avLst/>
          </a:prstGeom>
        </p:spPr>
      </p:pic>
      <p:sp>
        <p:nvSpPr>
          <p:cNvPr id="12" name="TextBox 11">
            <a:extLst>
              <a:ext uri="{FF2B5EF4-FFF2-40B4-BE49-F238E27FC236}">
                <a16:creationId xmlns:a16="http://schemas.microsoft.com/office/drawing/2014/main" id="{46E0D3FE-3E32-DBFC-93B5-7297BFA0C553}"/>
              </a:ext>
            </a:extLst>
          </p:cNvPr>
          <p:cNvSpPr txBox="1"/>
          <p:nvPr/>
        </p:nvSpPr>
        <p:spPr>
          <a:xfrm>
            <a:off x="0" y="2494895"/>
            <a:ext cx="2818614" cy="461665"/>
          </a:xfrm>
          <a:prstGeom prst="rect">
            <a:avLst/>
          </a:prstGeom>
          <a:noFill/>
          <a:ln>
            <a:noFill/>
          </a:ln>
        </p:spPr>
        <p:txBody>
          <a:bodyPr wrap="square" rtlCol="0">
            <a:spAutoFit/>
          </a:bodyPr>
          <a:lstStyle/>
          <a:p>
            <a:pPr algn="just"/>
            <a:r>
              <a:rPr lang="en-IN" sz="1200" b="1" dirty="0">
                <a:solidFill>
                  <a:srgbClr val="C00000"/>
                </a:solidFill>
              </a:rPr>
              <a:t>Distribution of sale price categorized by Lot </a:t>
            </a:r>
            <a:r>
              <a:rPr lang="en-IN" sz="1200" b="1" dirty="0" err="1">
                <a:solidFill>
                  <a:srgbClr val="C00000"/>
                </a:solidFill>
              </a:rPr>
              <a:t>Configration</a:t>
            </a:r>
            <a:endParaRPr lang="en-IN" sz="1200" b="1" dirty="0">
              <a:solidFill>
                <a:srgbClr val="C00000"/>
              </a:solidFill>
            </a:endParaRPr>
          </a:p>
        </p:txBody>
      </p:sp>
      <p:sp>
        <p:nvSpPr>
          <p:cNvPr id="13" name="TextBox 12">
            <a:extLst>
              <a:ext uri="{FF2B5EF4-FFF2-40B4-BE49-F238E27FC236}">
                <a16:creationId xmlns:a16="http://schemas.microsoft.com/office/drawing/2014/main" id="{A115023C-400C-6949-F224-FF36B3955BE4}"/>
              </a:ext>
            </a:extLst>
          </p:cNvPr>
          <p:cNvSpPr txBox="1"/>
          <p:nvPr/>
        </p:nvSpPr>
        <p:spPr>
          <a:xfrm>
            <a:off x="3076281" y="2528213"/>
            <a:ext cx="2818614" cy="461665"/>
          </a:xfrm>
          <a:prstGeom prst="rect">
            <a:avLst/>
          </a:prstGeom>
          <a:noFill/>
          <a:ln>
            <a:noFill/>
          </a:ln>
        </p:spPr>
        <p:txBody>
          <a:bodyPr wrap="square" rtlCol="0">
            <a:spAutoFit/>
          </a:bodyPr>
          <a:lstStyle/>
          <a:p>
            <a:pPr algn="just"/>
            <a:r>
              <a:rPr lang="en-IN" sz="1200" b="1" dirty="0">
                <a:solidFill>
                  <a:srgbClr val="C00000"/>
                </a:solidFill>
              </a:rPr>
              <a:t>Histogram of sale price with frequency</a:t>
            </a:r>
          </a:p>
        </p:txBody>
      </p:sp>
      <p:sp>
        <p:nvSpPr>
          <p:cNvPr id="14" name="TextBox 13">
            <a:extLst>
              <a:ext uri="{FF2B5EF4-FFF2-40B4-BE49-F238E27FC236}">
                <a16:creationId xmlns:a16="http://schemas.microsoft.com/office/drawing/2014/main" id="{CBDB042E-4758-C5E4-3C93-96C5AE68629D}"/>
              </a:ext>
            </a:extLst>
          </p:cNvPr>
          <p:cNvSpPr txBox="1"/>
          <p:nvPr/>
        </p:nvSpPr>
        <p:spPr>
          <a:xfrm>
            <a:off x="6174555" y="2496875"/>
            <a:ext cx="2818614" cy="461665"/>
          </a:xfrm>
          <a:prstGeom prst="rect">
            <a:avLst/>
          </a:prstGeom>
          <a:noFill/>
          <a:ln>
            <a:noFill/>
          </a:ln>
        </p:spPr>
        <p:txBody>
          <a:bodyPr wrap="square" rtlCol="0">
            <a:spAutoFit/>
          </a:bodyPr>
          <a:lstStyle/>
          <a:p>
            <a:pPr algn="just"/>
            <a:r>
              <a:rPr lang="en-IN" sz="1200" b="1" dirty="0">
                <a:solidFill>
                  <a:srgbClr val="C00000"/>
                </a:solidFill>
              </a:rPr>
              <a:t>Distribution of sale price categorized by Slop of Property</a:t>
            </a:r>
          </a:p>
        </p:txBody>
      </p:sp>
      <p:sp>
        <p:nvSpPr>
          <p:cNvPr id="15" name="TextBox 14">
            <a:extLst>
              <a:ext uri="{FF2B5EF4-FFF2-40B4-BE49-F238E27FC236}">
                <a16:creationId xmlns:a16="http://schemas.microsoft.com/office/drawing/2014/main" id="{CCCA8EC1-ABAA-9648-5631-4DBA0EF88EDB}"/>
              </a:ext>
            </a:extLst>
          </p:cNvPr>
          <p:cNvSpPr txBox="1"/>
          <p:nvPr/>
        </p:nvSpPr>
        <p:spPr>
          <a:xfrm>
            <a:off x="9250836" y="2445550"/>
            <a:ext cx="2941164" cy="461665"/>
          </a:xfrm>
          <a:prstGeom prst="rect">
            <a:avLst/>
          </a:prstGeom>
          <a:noFill/>
          <a:ln>
            <a:noFill/>
          </a:ln>
        </p:spPr>
        <p:txBody>
          <a:bodyPr wrap="square" rtlCol="0">
            <a:spAutoFit/>
          </a:bodyPr>
          <a:lstStyle/>
          <a:p>
            <a:pPr algn="just"/>
            <a:r>
              <a:rPr lang="en-IN" sz="1200" b="1" dirty="0">
                <a:solidFill>
                  <a:srgbClr val="C00000"/>
                </a:solidFill>
              </a:rPr>
              <a:t>Correlation of 1</a:t>
            </a:r>
            <a:r>
              <a:rPr lang="en-IN" sz="1200" b="1" baseline="30000" dirty="0">
                <a:solidFill>
                  <a:srgbClr val="C00000"/>
                </a:solidFill>
              </a:rPr>
              <a:t>st</a:t>
            </a:r>
            <a:r>
              <a:rPr lang="en-IN" sz="1200" b="1" dirty="0">
                <a:solidFill>
                  <a:srgbClr val="C00000"/>
                </a:solidFill>
              </a:rPr>
              <a:t> floor square feet with sale price 0.61 </a:t>
            </a:r>
            <a:r>
              <a:rPr lang="en-IN" sz="1200" b="1" dirty="0" err="1">
                <a:solidFill>
                  <a:srgbClr val="C00000"/>
                </a:solidFill>
              </a:rPr>
              <a:t>corr</a:t>
            </a:r>
            <a:endParaRPr lang="en-IN" sz="1200" b="1" dirty="0">
              <a:solidFill>
                <a:srgbClr val="C00000"/>
              </a:solidFill>
            </a:endParaRPr>
          </a:p>
        </p:txBody>
      </p:sp>
      <p:pic>
        <p:nvPicPr>
          <p:cNvPr id="17" name="Picture 16">
            <a:extLst>
              <a:ext uri="{FF2B5EF4-FFF2-40B4-BE49-F238E27FC236}">
                <a16:creationId xmlns:a16="http://schemas.microsoft.com/office/drawing/2014/main" id="{3A3EB30D-708A-31C9-3A20-8E12E7A030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3255998"/>
            <a:ext cx="2988297" cy="2731739"/>
          </a:xfrm>
          <a:prstGeom prst="rect">
            <a:avLst/>
          </a:prstGeom>
        </p:spPr>
      </p:pic>
      <p:pic>
        <p:nvPicPr>
          <p:cNvPr id="19" name="Picture 18">
            <a:extLst>
              <a:ext uri="{FF2B5EF4-FFF2-40B4-BE49-F238E27FC236}">
                <a16:creationId xmlns:a16="http://schemas.microsoft.com/office/drawing/2014/main" id="{193BD278-33E4-F396-F58F-F061CD177E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6281" y="3255998"/>
            <a:ext cx="2928588" cy="2731739"/>
          </a:xfrm>
          <a:prstGeom prst="rect">
            <a:avLst/>
          </a:prstGeom>
        </p:spPr>
      </p:pic>
      <p:pic>
        <p:nvPicPr>
          <p:cNvPr id="21" name="Picture 20">
            <a:extLst>
              <a:ext uri="{FF2B5EF4-FFF2-40B4-BE49-F238E27FC236}">
                <a16:creationId xmlns:a16="http://schemas.microsoft.com/office/drawing/2014/main" id="{3D005299-7BA5-870D-8220-9FCF730D14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3255998"/>
            <a:ext cx="6053002" cy="2731739"/>
          </a:xfrm>
          <a:prstGeom prst="rect">
            <a:avLst/>
          </a:prstGeom>
        </p:spPr>
      </p:pic>
      <p:sp>
        <p:nvSpPr>
          <p:cNvPr id="22" name="TextBox 21">
            <a:extLst>
              <a:ext uri="{FF2B5EF4-FFF2-40B4-BE49-F238E27FC236}">
                <a16:creationId xmlns:a16="http://schemas.microsoft.com/office/drawing/2014/main" id="{E54D6852-8E59-C64B-457E-6DC80167CA08}"/>
              </a:ext>
            </a:extLst>
          </p:cNvPr>
          <p:cNvSpPr txBox="1"/>
          <p:nvPr/>
        </p:nvSpPr>
        <p:spPr>
          <a:xfrm>
            <a:off x="3076280" y="5987737"/>
            <a:ext cx="9069573" cy="954107"/>
          </a:xfrm>
          <a:prstGeom prst="rect">
            <a:avLst/>
          </a:prstGeom>
          <a:noFill/>
        </p:spPr>
        <p:txBody>
          <a:bodyPr wrap="square" rtlCol="0">
            <a:spAutoFit/>
          </a:bodyPr>
          <a:lstStyle/>
          <a:p>
            <a:pPr algn="just"/>
            <a:r>
              <a:rPr lang="en-US" sz="1400" b="1" i="0" dirty="0">
                <a:solidFill>
                  <a:srgbClr val="C00000"/>
                </a:solidFill>
                <a:effectLst/>
                <a:latin typeface="Helvetica Neue"/>
              </a:rPr>
              <a:t>relationship between key features like square footage, bedrooms, Total bathrooms with sale price, square footage have a stronger correlation with sale price Larger housed tend to be more expensive more bathrooms  generally suggest higher prices</a:t>
            </a:r>
          </a:p>
          <a:p>
            <a:pPr algn="just"/>
            <a:endParaRPr lang="en-IN" sz="1400" dirty="0">
              <a:solidFill>
                <a:srgbClr val="C00000"/>
              </a:solidFill>
            </a:endParaRPr>
          </a:p>
        </p:txBody>
      </p:sp>
      <p:sp>
        <p:nvSpPr>
          <p:cNvPr id="23" name="TextBox 22">
            <a:extLst>
              <a:ext uri="{FF2B5EF4-FFF2-40B4-BE49-F238E27FC236}">
                <a16:creationId xmlns:a16="http://schemas.microsoft.com/office/drawing/2014/main" id="{7A1F2793-FABC-B4C1-5DF1-AF281EC57BBF}"/>
              </a:ext>
            </a:extLst>
          </p:cNvPr>
          <p:cNvSpPr txBox="1"/>
          <p:nvPr/>
        </p:nvSpPr>
        <p:spPr>
          <a:xfrm>
            <a:off x="0" y="5987737"/>
            <a:ext cx="2903456" cy="938719"/>
          </a:xfrm>
          <a:prstGeom prst="rect">
            <a:avLst/>
          </a:prstGeom>
          <a:noFill/>
        </p:spPr>
        <p:txBody>
          <a:bodyPr wrap="square" rtlCol="0">
            <a:spAutoFit/>
          </a:bodyPr>
          <a:lstStyle/>
          <a:p>
            <a:pPr algn="just"/>
            <a:r>
              <a:rPr lang="en-IN" sz="1100" b="1" dirty="0"/>
              <a:t>Distribution of sale price categorized by type of Alley access to property. Property with No alley access have the highest density around 100000 to 200000 dollar price range</a:t>
            </a:r>
          </a:p>
        </p:txBody>
      </p:sp>
    </p:spTree>
    <p:extLst>
      <p:ext uri="{BB962C8B-B14F-4D97-AF65-F5344CB8AC3E}">
        <p14:creationId xmlns:p14="http://schemas.microsoft.com/office/powerpoint/2010/main" val="423057785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1C403FB-900E-9A78-A7A8-D57A8051497C}"/>
              </a:ext>
            </a:extLst>
          </p:cNvPr>
          <p:cNvGraphicFramePr/>
          <p:nvPr>
            <p:extLst>
              <p:ext uri="{D42A27DB-BD31-4B8C-83A1-F6EECF244321}">
                <p14:modId xmlns:p14="http://schemas.microsoft.com/office/powerpoint/2010/main" val="610382017"/>
              </p:ext>
            </p:extLst>
          </p:nvPr>
        </p:nvGraphicFramePr>
        <p:xfrm>
          <a:off x="4064524" y="0"/>
          <a:ext cx="324125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3ED15E6-433A-09BF-AD8B-9A1CF23DE1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786547"/>
            <a:ext cx="2126021" cy="1343911"/>
          </a:xfrm>
          <a:prstGeom prst="rect">
            <a:avLst/>
          </a:prstGeom>
        </p:spPr>
      </p:pic>
      <p:sp>
        <p:nvSpPr>
          <p:cNvPr id="6" name="TextBox 5">
            <a:extLst>
              <a:ext uri="{FF2B5EF4-FFF2-40B4-BE49-F238E27FC236}">
                <a16:creationId xmlns:a16="http://schemas.microsoft.com/office/drawing/2014/main" id="{143E208D-2C52-E412-02CD-2C304507F7FA}"/>
              </a:ext>
            </a:extLst>
          </p:cNvPr>
          <p:cNvSpPr txBox="1"/>
          <p:nvPr/>
        </p:nvSpPr>
        <p:spPr>
          <a:xfrm>
            <a:off x="2126021" y="786547"/>
            <a:ext cx="1938503" cy="1169551"/>
          </a:xfrm>
          <a:prstGeom prst="rect">
            <a:avLst/>
          </a:prstGeom>
          <a:noFill/>
        </p:spPr>
        <p:txBody>
          <a:bodyPr wrap="square" rtlCol="0">
            <a:spAutoFit/>
          </a:bodyPr>
          <a:lstStyle/>
          <a:p>
            <a:pPr algn="just"/>
            <a:r>
              <a:rPr lang="en-IN" sz="1400" b="1" dirty="0"/>
              <a:t>Made a function to add two columns </a:t>
            </a:r>
            <a:r>
              <a:rPr lang="en-IN" sz="1400" b="1" dirty="0" err="1"/>
              <a:t>eg.</a:t>
            </a:r>
            <a:r>
              <a:rPr lang="en-IN" sz="1400" b="1" dirty="0"/>
              <a:t> condition1 and condition2, Exterior1 and Exterior2</a:t>
            </a:r>
          </a:p>
        </p:txBody>
      </p:sp>
      <p:pic>
        <p:nvPicPr>
          <p:cNvPr id="8" name="Picture 7">
            <a:extLst>
              <a:ext uri="{FF2B5EF4-FFF2-40B4-BE49-F238E27FC236}">
                <a16:creationId xmlns:a16="http://schemas.microsoft.com/office/drawing/2014/main" id="{F23CA942-EDF3-F96D-947A-416B6B3725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6" y="2329526"/>
            <a:ext cx="2066583" cy="1252660"/>
          </a:xfrm>
          <a:prstGeom prst="rect">
            <a:avLst/>
          </a:prstGeom>
        </p:spPr>
      </p:pic>
      <p:sp>
        <p:nvSpPr>
          <p:cNvPr id="9" name="TextBox 8">
            <a:extLst>
              <a:ext uri="{FF2B5EF4-FFF2-40B4-BE49-F238E27FC236}">
                <a16:creationId xmlns:a16="http://schemas.microsoft.com/office/drawing/2014/main" id="{F2EE3155-CAEC-833F-D041-206B3E1C93C8}"/>
              </a:ext>
            </a:extLst>
          </p:cNvPr>
          <p:cNvSpPr txBox="1"/>
          <p:nvPr/>
        </p:nvSpPr>
        <p:spPr>
          <a:xfrm>
            <a:off x="2205871" y="2238275"/>
            <a:ext cx="1938503" cy="1477328"/>
          </a:xfrm>
          <a:prstGeom prst="rect">
            <a:avLst/>
          </a:prstGeom>
          <a:noFill/>
        </p:spPr>
        <p:txBody>
          <a:bodyPr wrap="square" rtlCol="0">
            <a:spAutoFit/>
          </a:bodyPr>
          <a:lstStyle/>
          <a:p>
            <a:pPr algn="just"/>
            <a:r>
              <a:rPr lang="en-IN" sz="1500" b="1" dirty="0"/>
              <a:t>Filling zero values in </a:t>
            </a:r>
            <a:r>
              <a:rPr lang="en-IN" sz="1500" b="1" dirty="0" err="1"/>
              <a:t>YearRemodAdd</a:t>
            </a:r>
            <a:r>
              <a:rPr lang="en-IN" sz="1500" b="1" dirty="0"/>
              <a:t> using corresponding values from an </a:t>
            </a:r>
            <a:r>
              <a:rPr lang="en-IN" sz="1500" b="1" dirty="0" err="1"/>
              <a:t>YearBuilt</a:t>
            </a:r>
            <a:r>
              <a:rPr lang="en-IN" sz="1500" b="1" dirty="0"/>
              <a:t> column</a:t>
            </a:r>
          </a:p>
        </p:txBody>
      </p:sp>
      <p:pic>
        <p:nvPicPr>
          <p:cNvPr id="11" name="Picture 10">
            <a:extLst>
              <a:ext uri="{FF2B5EF4-FFF2-40B4-BE49-F238E27FC236}">
                <a16:creationId xmlns:a16="http://schemas.microsoft.com/office/drawing/2014/main" id="{13959D03-2039-1EF3-A8F3-9E39F79BA4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6" y="3705142"/>
            <a:ext cx="3706028" cy="3093894"/>
          </a:xfrm>
          <a:prstGeom prst="rect">
            <a:avLst/>
          </a:prstGeom>
        </p:spPr>
      </p:pic>
      <p:pic>
        <p:nvPicPr>
          <p:cNvPr id="13" name="Picture 12">
            <a:extLst>
              <a:ext uri="{FF2B5EF4-FFF2-40B4-BE49-F238E27FC236}">
                <a16:creationId xmlns:a16="http://schemas.microsoft.com/office/drawing/2014/main" id="{0DD46BAD-CF23-B4B5-7E65-3E22DA9B3E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4374" y="786546"/>
            <a:ext cx="8037240" cy="6012489"/>
          </a:xfrm>
          <a:prstGeom prst="rect">
            <a:avLst/>
          </a:prstGeom>
        </p:spPr>
      </p:pic>
    </p:spTree>
    <p:extLst>
      <p:ext uri="{BB962C8B-B14F-4D97-AF65-F5344CB8AC3E}">
        <p14:creationId xmlns:p14="http://schemas.microsoft.com/office/powerpoint/2010/main" val="166147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id="{822BE8FF-D1DF-20C8-2617-361D20EED53F}"/>
              </a:ext>
            </a:extLst>
          </p:cNvPr>
          <p:cNvGraphicFramePr/>
          <p:nvPr>
            <p:extLst>
              <p:ext uri="{D42A27DB-BD31-4B8C-83A1-F6EECF244321}">
                <p14:modId xmlns:p14="http://schemas.microsoft.com/office/powerpoint/2010/main" val="3147747366"/>
              </p:ext>
            </p:extLst>
          </p:nvPr>
        </p:nvGraphicFramePr>
        <p:xfrm>
          <a:off x="3126752" y="0"/>
          <a:ext cx="7167317" cy="823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a:extLst>
              <a:ext uri="{FF2B5EF4-FFF2-40B4-BE49-F238E27FC236}">
                <a16:creationId xmlns:a16="http://schemas.microsoft.com/office/drawing/2014/main" id="{2E36C333-FC8C-2E16-1D6D-630E2D72E757}"/>
              </a:ext>
            </a:extLst>
          </p:cNvPr>
          <p:cNvSpPr>
            <a:spLocks noGrp="1"/>
          </p:cNvSpPr>
          <p:nvPr>
            <p:ph type="body" idx="1"/>
          </p:nvPr>
        </p:nvSpPr>
        <p:spPr>
          <a:xfrm>
            <a:off x="0" y="4938292"/>
            <a:ext cx="5825765" cy="1919707"/>
          </a:xfrm>
        </p:spPr>
        <p:txBody>
          <a:bodyPr>
            <a:noAutofit/>
          </a:bodyPr>
          <a:lstStyle/>
          <a:p>
            <a:pPr algn="l">
              <a:spcBef>
                <a:spcPts val="600"/>
              </a:spcBef>
            </a:pPr>
            <a:r>
              <a:rPr lang="en-US" sz="1100" i="0" dirty="0">
                <a:solidFill>
                  <a:srgbClr val="C00000"/>
                </a:solidFill>
                <a:effectLst/>
                <a:latin typeface="Helvetica Neue"/>
              </a:rPr>
              <a:t>Interpretation:</a:t>
            </a:r>
          </a:p>
          <a:p>
            <a:pPr algn="l">
              <a:spcBef>
                <a:spcPts val="600"/>
              </a:spcBef>
              <a:buFont typeface="Arial" panose="020B0604020202020204" pitchFamily="34" charset="0"/>
              <a:buChar char="•"/>
            </a:pPr>
            <a:r>
              <a:rPr lang="en-US" sz="1100" i="0" dirty="0">
                <a:solidFill>
                  <a:srgbClr val="C00000"/>
                </a:solidFill>
                <a:effectLst/>
                <a:latin typeface="Helvetica Neue"/>
              </a:rPr>
              <a:t>Bedrooms (BedroomAbvGr): Moderate positive correlation with SalePrice (0.33). More bedrooms generally indicate a larger house, which can contribute to higher value.</a:t>
            </a:r>
          </a:p>
          <a:p>
            <a:pPr algn="l">
              <a:spcBef>
                <a:spcPts val="600"/>
              </a:spcBef>
              <a:buFont typeface="Arial" panose="020B0604020202020204" pitchFamily="34" charset="0"/>
              <a:buChar char="•"/>
            </a:pPr>
            <a:r>
              <a:rPr lang="en-US" sz="1100" i="0" dirty="0">
                <a:solidFill>
                  <a:srgbClr val="C00000"/>
                </a:solidFill>
                <a:effectLst/>
                <a:latin typeface="Helvetica Neue"/>
              </a:rPr>
              <a:t>Bathrooms (TotalBathrooms): Strong positive correlation with SalePrice (0.63). Bathrooms are a key feature that significantly impacts house valuation.</a:t>
            </a:r>
          </a:p>
          <a:p>
            <a:pPr algn="l">
              <a:spcBef>
                <a:spcPts val="600"/>
              </a:spcBef>
              <a:buFont typeface="Arial" panose="020B0604020202020204" pitchFamily="34" charset="0"/>
              <a:buChar char="•"/>
            </a:pPr>
            <a:r>
              <a:rPr lang="en-US" sz="1100" i="0" dirty="0">
                <a:solidFill>
                  <a:srgbClr val="C00000"/>
                </a:solidFill>
                <a:effectLst/>
                <a:latin typeface="Helvetica Neue"/>
              </a:rPr>
              <a:t>Living Area (GrLivArea): Strongest positive correlation with SalePrice (0.71). The size of the living area is a primary driver of house price.</a:t>
            </a:r>
          </a:p>
          <a:p>
            <a:pPr algn="l">
              <a:spcBef>
                <a:spcPts val="600"/>
              </a:spcBef>
              <a:buFont typeface="Arial" panose="020B0604020202020204" pitchFamily="34" charset="0"/>
              <a:buChar char="•"/>
            </a:pPr>
            <a:r>
              <a:rPr lang="en-US" sz="1100" i="0" dirty="0">
                <a:solidFill>
                  <a:srgbClr val="C00000"/>
                </a:solidFill>
                <a:effectLst/>
                <a:latin typeface="Helvetica Neue"/>
              </a:rPr>
              <a:t>These features collectively contribute to the valuation of a house. A larger house with more bedrooms and bathrooms, reflected in a larger living area, generally commands a higher price in the market.</a:t>
            </a:r>
          </a:p>
        </p:txBody>
      </p:sp>
      <p:pic>
        <p:nvPicPr>
          <p:cNvPr id="8" name="Content Placeholder 7">
            <a:extLst>
              <a:ext uri="{FF2B5EF4-FFF2-40B4-BE49-F238E27FC236}">
                <a16:creationId xmlns:a16="http://schemas.microsoft.com/office/drawing/2014/main" id="{3F606050-D6D6-8415-35B9-4A97C92008FA}"/>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1" y="914400"/>
            <a:ext cx="5825765" cy="3993003"/>
          </a:xfrm>
        </p:spPr>
      </p:pic>
      <p:sp>
        <p:nvSpPr>
          <p:cNvPr id="5" name="Text Placeholder 4">
            <a:extLst>
              <a:ext uri="{FF2B5EF4-FFF2-40B4-BE49-F238E27FC236}">
                <a16:creationId xmlns:a16="http://schemas.microsoft.com/office/drawing/2014/main" id="{F43D3D68-A83E-50F7-87A7-C8D6B318CEC9}"/>
              </a:ext>
            </a:extLst>
          </p:cNvPr>
          <p:cNvSpPr>
            <a:spLocks noGrp="1"/>
          </p:cNvSpPr>
          <p:nvPr>
            <p:ph type="body" sz="quarter" idx="3"/>
          </p:nvPr>
        </p:nvSpPr>
        <p:spPr>
          <a:xfrm>
            <a:off x="5860133" y="3876101"/>
            <a:ext cx="6215406" cy="2411577"/>
          </a:xfrm>
        </p:spPr>
        <p:txBody>
          <a:bodyPr>
            <a:normAutofit fontScale="55000" lnSpcReduction="20000"/>
          </a:bodyPr>
          <a:lstStyle/>
          <a:p>
            <a:pPr algn="just"/>
            <a:r>
              <a:rPr lang="en-US" b="1" i="0" dirty="0">
                <a:solidFill>
                  <a:srgbClr val="C00000"/>
                </a:solidFill>
                <a:effectLst/>
                <a:latin typeface="Helvetica Neue"/>
              </a:rPr>
              <a:t>Most houses have a garage with capacity for 1 or 2 cars.</a:t>
            </a:r>
          </a:p>
          <a:p>
            <a:pPr algn="just">
              <a:buFont typeface="Arial" panose="020B0604020202020204" pitchFamily="34" charset="0"/>
              <a:buChar char="•"/>
            </a:pPr>
            <a:r>
              <a:rPr lang="en-US" b="1" i="0" dirty="0">
                <a:solidFill>
                  <a:srgbClr val="C00000"/>
                </a:solidFill>
                <a:effectLst/>
                <a:latin typeface="Helvetica Neue"/>
              </a:rPr>
              <a:t>Garage: The number of cars a garage can hold shows a clear positive correlation with sale price. Garages are a highly desirable feature, and larger garages add more value.</a:t>
            </a:r>
          </a:p>
          <a:p>
            <a:pPr algn="just"/>
            <a:r>
              <a:rPr lang="en-US" b="1" i="0" dirty="0">
                <a:solidFill>
                  <a:srgbClr val="C00000"/>
                </a:solidFill>
                <a:effectLst/>
                <a:latin typeface="Helvetica Neue"/>
              </a:rPr>
              <a:t>About half the houses have one fireplace, while a significant portion have none.</a:t>
            </a:r>
          </a:p>
          <a:p>
            <a:pPr algn="just">
              <a:buFont typeface="Arial" panose="020B0604020202020204" pitchFamily="34" charset="0"/>
              <a:buChar char="•"/>
            </a:pPr>
            <a:r>
              <a:rPr lang="en-US" b="1" i="0" dirty="0">
                <a:solidFill>
                  <a:srgbClr val="C00000"/>
                </a:solidFill>
                <a:effectLst/>
                <a:latin typeface="Helvetica Neue"/>
              </a:rPr>
              <a:t>Fireplace: Houses with fireplaces generally sell for higher prices compared to those without. Fireplaces add a cozy and luxurious feel, contributing to a higher perceived value.</a:t>
            </a:r>
          </a:p>
          <a:p>
            <a:pPr algn="just"/>
            <a:endParaRPr lang="en-IN" b="1" dirty="0">
              <a:solidFill>
                <a:srgbClr val="C00000"/>
              </a:solidFill>
            </a:endParaRPr>
          </a:p>
        </p:txBody>
      </p:sp>
      <p:pic>
        <p:nvPicPr>
          <p:cNvPr id="10" name="Content Placeholder 9">
            <a:extLst>
              <a:ext uri="{FF2B5EF4-FFF2-40B4-BE49-F238E27FC236}">
                <a16:creationId xmlns:a16="http://schemas.microsoft.com/office/drawing/2014/main" id="{17BE7796-94A0-3955-7D83-606068CA589A}"/>
              </a:ext>
            </a:extLst>
          </p:cNvPr>
          <p:cNvPicPr>
            <a:picLocks noGrp="1" noChangeAspect="1"/>
          </p:cNvPicPr>
          <p:nvPr>
            <p:ph sz="quarter" idx="4"/>
          </p:nvPr>
        </p:nvPicPr>
        <p:blipFill>
          <a:blip r:embed="rId8">
            <a:extLst>
              <a:ext uri="{28A0092B-C50C-407E-A947-70E740481C1C}">
                <a14:useLocalDpi xmlns:a14="http://schemas.microsoft.com/office/drawing/2010/main" val="0"/>
              </a:ext>
            </a:extLst>
          </a:blip>
          <a:stretch>
            <a:fillRect/>
          </a:stretch>
        </p:blipFill>
        <p:spPr>
          <a:xfrm>
            <a:off x="5860133" y="929115"/>
            <a:ext cx="3205114" cy="2836318"/>
          </a:xfrm>
        </p:spPr>
      </p:pic>
      <p:pic>
        <p:nvPicPr>
          <p:cNvPr id="12" name="Picture 11">
            <a:extLst>
              <a:ext uri="{FF2B5EF4-FFF2-40B4-BE49-F238E27FC236}">
                <a16:creationId xmlns:a16="http://schemas.microsoft.com/office/drawing/2014/main" id="{3036C35B-B049-08DF-EFAE-519BEFE8A0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99616" y="929115"/>
            <a:ext cx="3092384" cy="2836318"/>
          </a:xfrm>
          <a:prstGeom prst="rect">
            <a:avLst/>
          </a:prstGeom>
        </p:spPr>
      </p:pic>
    </p:spTree>
    <p:extLst>
      <p:ext uri="{BB962C8B-B14F-4D97-AF65-F5344CB8AC3E}">
        <p14:creationId xmlns:p14="http://schemas.microsoft.com/office/powerpoint/2010/main" val="31607990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771A9-B730-C56C-F5BE-6F4969A0A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1" y="925514"/>
            <a:ext cx="6193410" cy="4198228"/>
          </a:xfrm>
          <a:prstGeom prst="rect">
            <a:avLst/>
          </a:prstGeom>
        </p:spPr>
      </p:pic>
      <p:sp>
        <p:nvSpPr>
          <p:cNvPr id="4" name="TextBox 3">
            <a:extLst>
              <a:ext uri="{FF2B5EF4-FFF2-40B4-BE49-F238E27FC236}">
                <a16:creationId xmlns:a16="http://schemas.microsoft.com/office/drawing/2014/main" id="{CFF55FE5-E8B2-D856-07B6-54BFBF9653E6}"/>
              </a:ext>
            </a:extLst>
          </p:cNvPr>
          <p:cNvSpPr txBox="1"/>
          <p:nvPr/>
        </p:nvSpPr>
        <p:spPr>
          <a:xfrm>
            <a:off x="-1" y="5123742"/>
            <a:ext cx="6249971" cy="1938992"/>
          </a:xfrm>
          <a:prstGeom prst="rect">
            <a:avLst/>
          </a:prstGeom>
          <a:noFill/>
        </p:spPr>
        <p:txBody>
          <a:bodyPr wrap="square" rtlCol="0">
            <a:spAutoFit/>
          </a:bodyPr>
          <a:lstStyle/>
          <a:p>
            <a:pPr algn="just"/>
            <a:r>
              <a:rPr lang="en-US" sz="1000" b="1" i="0" dirty="0">
                <a:solidFill>
                  <a:srgbClr val="C00000"/>
                </a:solidFill>
                <a:effectLst/>
                <a:latin typeface="Helvetica Neue"/>
              </a:rPr>
              <a:t>Interpretation:</a:t>
            </a:r>
          </a:p>
          <a:p>
            <a:pPr algn="just">
              <a:buFont typeface="+mj-lt"/>
              <a:buAutoNum type="arabicPeriod"/>
            </a:pPr>
            <a:r>
              <a:rPr lang="en-US" sz="1000" b="1" i="0" dirty="0">
                <a:solidFill>
                  <a:srgbClr val="C00000"/>
                </a:solidFill>
                <a:effectLst/>
                <a:latin typeface="Helvetica Neue"/>
              </a:rPr>
              <a:t>Average Sale Price Trend Over Time:</a:t>
            </a:r>
          </a:p>
          <a:p>
            <a:pPr algn="just">
              <a:buFont typeface="Arial" panose="020B0604020202020204" pitchFamily="34" charset="0"/>
              <a:buChar char="•"/>
            </a:pPr>
            <a:r>
              <a:rPr lang="en-US" sz="1000" b="1" i="0" dirty="0">
                <a:solidFill>
                  <a:srgbClr val="C00000"/>
                </a:solidFill>
                <a:effectLst/>
                <a:latin typeface="Helvetica Neue"/>
              </a:rPr>
              <a:t>The line plot shows a general upward trend in average sale price from 2006 to 2010, indicating a recovering housing market after the 2008 financial crisis.</a:t>
            </a:r>
          </a:p>
          <a:p>
            <a:pPr algn="just">
              <a:buFont typeface="Arial" panose="020B0604020202020204" pitchFamily="34" charset="0"/>
              <a:buChar char="•"/>
            </a:pPr>
            <a:r>
              <a:rPr lang="en-US" sz="1000" b="1" i="0" dirty="0">
                <a:solidFill>
                  <a:srgbClr val="C00000"/>
                </a:solidFill>
                <a:effectLst/>
                <a:latin typeface="Helvetica Neue"/>
              </a:rPr>
              <a:t>The dip in 2008 reflects the impact of the crisis on the housing market.</a:t>
            </a:r>
          </a:p>
          <a:p>
            <a:pPr algn="just">
              <a:buFont typeface="+mj-lt"/>
              <a:buAutoNum type="arabicPeriod" startAt="2"/>
            </a:pPr>
            <a:r>
              <a:rPr lang="en-US" sz="1000" b="1" i="0" dirty="0">
                <a:solidFill>
                  <a:srgbClr val="C00000"/>
                </a:solidFill>
                <a:effectLst/>
                <a:latin typeface="Helvetica Neue"/>
              </a:rPr>
              <a:t>Average Sale Price Trend in [Year 2008]:</a:t>
            </a:r>
          </a:p>
          <a:p>
            <a:pPr algn="just">
              <a:buFont typeface="Arial" panose="020B0604020202020204" pitchFamily="34" charset="0"/>
              <a:buChar char="•"/>
            </a:pPr>
            <a:r>
              <a:rPr lang="en-US" sz="1000" b="1" i="0" dirty="0">
                <a:solidFill>
                  <a:srgbClr val="C00000"/>
                </a:solidFill>
                <a:effectLst/>
                <a:latin typeface="Helvetica Neue"/>
              </a:rPr>
              <a:t>This plot shows the monthly variation in average sale price within a specific year.</a:t>
            </a:r>
          </a:p>
          <a:p>
            <a:pPr algn="just">
              <a:buFont typeface="Arial" panose="020B0604020202020204" pitchFamily="34" charset="0"/>
              <a:buChar char="•"/>
            </a:pPr>
            <a:r>
              <a:rPr lang="en-US" sz="1000" b="1" i="0" dirty="0">
                <a:solidFill>
                  <a:srgbClr val="C00000"/>
                </a:solidFill>
                <a:effectLst/>
                <a:latin typeface="Helvetica Neue"/>
              </a:rPr>
              <a:t>It can reveal seasonal patterns in the housing market, with potential peaks and dips during certain months.</a:t>
            </a:r>
          </a:p>
          <a:p>
            <a:pPr algn="just">
              <a:buFont typeface="Arial" panose="020B0604020202020204" pitchFamily="34" charset="0"/>
              <a:buChar char="•"/>
            </a:pPr>
            <a:r>
              <a:rPr lang="en-US" sz="1000" b="1" i="0" dirty="0">
                <a:solidFill>
                  <a:srgbClr val="C00000"/>
                </a:solidFill>
                <a:effectLst/>
                <a:latin typeface="Helvetica Neue"/>
              </a:rPr>
              <a:t>Analyzing these monthly trends can help understand factors like seasonal demand, holiday effects, or specific events that might influence house prices.</a:t>
            </a:r>
          </a:p>
          <a:p>
            <a:pPr algn="just"/>
            <a:endParaRPr lang="en-IN" sz="1000" b="1" dirty="0">
              <a:solidFill>
                <a:srgbClr val="C00000"/>
              </a:solidFill>
            </a:endParaRPr>
          </a:p>
        </p:txBody>
      </p:sp>
      <p:pic>
        <p:nvPicPr>
          <p:cNvPr id="6" name="Picture 5">
            <a:extLst>
              <a:ext uri="{FF2B5EF4-FFF2-40B4-BE49-F238E27FC236}">
                <a16:creationId xmlns:a16="http://schemas.microsoft.com/office/drawing/2014/main" id="{E206BBF2-85CA-12C7-0027-E56C19F47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828" y="944368"/>
            <a:ext cx="5260157" cy="2484632"/>
          </a:xfrm>
          <a:prstGeom prst="rect">
            <a:avLst/>
          </a:prstGeom>
        </p:spPr>
      </p:pic>
      <p:pic>
        <p:nvPicPr>
          <p:cNvPr id="8" name="Picture 7">
            <a:extLst>
              <a:ext uri="{FF2B5EF4-FFF2-40B4-BE49-F238E27FC236}">
                <a16:creationId xmlns:a16="http://schemas.microsoft.com/office/drawing/2014/main" id="{D9F9D831-2EB6-04DB-265C-EC5B24F6B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1845" y="3558205"/>
            <a:ext cx="5214140" cy="3168782"/>
          </a:xfrm>
          <a:prstGeom prst="rect">
            <a:avLst/>
          </a:prstGeom>
        </p:spPr>
      </p:pic>
      <p:graphicFrame>
        <p:nvGraphicFramePr>
          <p:cNvPr id="11" name="Diagram 10">
            <a:extLst>
              <a:ext uri="{FF2B5EF4-FFF2-40B4-BE49-F238E27FC236}">
                <a16:creationId xmlns:a16="http://schemas.microsoft.com/office/drawing/2014/main" id="{AEE2F358-05B0-0D9C-30AA-CACD93F59448}"/>
              </a:ext>
            </a:extLst>
          </p:cNvPr>
          <p:cNvGraphicFramePr/>
          <p:nvPr>
            <p:extLst>
              <p:ext uri="{D42A27DB-BD31-4B8C-83A1-F6EECF244321}">
                <p14:modId xmlns:p14="http://schemas.microsoft.com/office/powerpoint/2010/main" val="2256913792"/>
              </p:ext>
            </p:extLst>
          </p:nvPr>
        </p:nvGraphicFramePr>
        <p:xfrm>
          <a:off x="56561" y="131975"/>
          <a:ext cx="5929460" cy="6463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3" name="Diagram 12">
            <a:extLst>
              <a:ext uri="{FF2B5EF4-FFF2-40B4-BE49-F238E27FC236}">
                <a16:creationId xmlns:a16="http://schemas.microsoft.com/office/drawing/2014/main" id="{36075813-2F91-C2A5-B531-8196A61430D1}"/>
              </a:ext>
            </a:extLst>
          </p:cNvPr>
          <p:cNvGraphicFramePr/>
          <p:nvPr>
            <p:extLst>
              <p:ext uri="{D42A27DB-BD31-4B8C-83A1-F6EECF244321}">
                <p14:modId xmlns:p14="http://schemas.microsoft.com/office/powerpoint/2010/main" val="1425287605"/>
              </p:ext>
            </p:extLst>
          </p:nvPr>
        </p:nvGraphicFramePr>
        <p:xfrm>
          <a:off x="6885828" y="205871"/>
          <a:ext cx="5249611" cy="49853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3008133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216</TotalTime>
  <Words>1761</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Courier New</vt:lpstr>
      <vt:lpstr>Google Sans</vt:lpstr>
      <vt:lpstr>Helvetica Neue</vt:lpstr>
      <vt:lpstr>Times New Roman</vt:lpstr>
      <vt:lpstr>Vapor Trail</vt:lpstr>
      <vt:lpstr>Exploratory Data  Analysis (EDA)  for Real Estate Pricing</vt:lpstr>
      <vt:lpstr>PowerPoint Presentation</vt:lpstr>
      <vt:lpstr>UNIVAriate/Bivariate analysis</vt:lpstr>
      <vt:lpstr>PowerPoint Presentation</vt:lpstr>
      <vt:lpstr>Multivariate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mohammad.ateeque619@gmail.com</dc:creator>
  <cp:lastModifiedBy>mohammad.ateeque619@gmail.com</cp:lastModifiedBy>
  <cp:revision>29</cp:revision>
  <dcterms:created xsi:type="dcterms:W3CDTF">2024-08-28T11:35:45Z</dcterms:created>
  <dcterms:modified xsi:type="dcterms:W3CDTF">2024-08-28T19:28:48Z</dcterms:modified>
</cp:coreProperties>
</file>